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71" r:id="rId9"/>
    <p:sldId id="268" r:id="rId10"/>
    <p:sldId id="269" r:id="rId11"/>
    <p:sldId id="262" r:id="rId12"/>
    <p:sldId id="263" r:id="rId13"/>
    <p:sldId id="264" r:id="rId14"/>
    <p:sldId id="265" r:id="rId15"/>
  </p:sldIdLst>
  <p:sldSz cx="14630400" cy="8229600"/>
  <p:notesSz cx="7010400" cy="9296400"/>
  <p:embeddedFontLst>
    <p:embeddedFont>
      <p:font typeface="Open Sans" panose="020B0606030504020204" pitchFamily="34" charset="0"/>
      <p:regular r:id="rId17"/>
      <p:bold r:id="rId18"/>
    </p:embeddedFont>
    <p:embeddedFont>
      <p:font typeface="Segoe UI" panose="020B0502040204020203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3" d="100"/>
          <a:sy n="93" d="100"/>
        </p:scale>
        <p:origin x="5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1879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5224" tIns="32612" rIns="65224" bIns="3261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5224" tIns="32612" rIns="65224" bIns="32612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5224" tIns="32612" rIns="65224" bIns="3261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5224" tIns="32612" rIns="65224" bIns="32612"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5224" tIns="32612" rIns="65224" bIns="3261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5224" tIns="32612" rIns="65224" bIns="32612"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5224" tIns="32612" rIns="65224" bIns="3261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5224" tIns="32612" rIns="65224" bIns="32612"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5224" tIns="32612" rIns="65224" bIns="3261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5224" tIns="32612" rIns="65224" bIns="32612"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5224" tIns="32612" rIns="65224" bIns="3261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5224" tIns="32612" rIns="65224" bIns="32612"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5224" tIns="32612" rIns="65224" bIns="3261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5224" tIns="32612" rIns="65224" bIns="32612"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5224" tIns="32612" rIns="65224" bIns="3261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5224" tIns="32612" rIns="65224" bIns="32612"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5224" tIns="32612" rIns="65224" bIns="3261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5224" tIns="32612" rIns="65224" bIns="32612"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65224" tIns="32612" rIns="65224" bIns="32612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65224" tIns="32612" rIns="65224" bIns="32612"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svg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343269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ACACSO Website Redesign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4100989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 smarter, faster, and more organized platform — built to preserve 15+ years of industry knowledge and make every conference experience better for members, speakers, and organizers.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280190" y="5452467"/>
            <a:ext cx="1597462" cy="426244"/>
          </a:xfrm>
          <a:prstGeom prst="roundRect">
            <a:avLst>
              <a:gd name="adj" fmla="val 17880"/>
            </a:avLst>
          </a:prstGeom>
          <a:solidFill>
            <a:srgbClr val="D6F5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/>
          <p:nvPr/>
        </p:nvSpPr>
        <p:spPr>
          <a:xfrm>
            <a:off x="6416278" y="5520452"/>
            <a:ext cx="1325285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2025 REDESIGN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7990999" y="5444847"/>
            <a:ext cx="2335054" cy="441484"/>
          </a:xfrm>
          <a:prstGeom prst="roundRect">
            <a:avLst>
              <a:gd name="adj" fmla="val 17263"/>
            </a:avLst>
          </a:prstGeom>
          <a:noFill/>
          <a:ln w="7620">
            <a:solidFill>
              <a:srgbClr val="26A68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8134707" y="5520452"/>
            <a:ext cx="2047637" cy="2902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26A68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WORDPRESS PLATFORM</a:t>
            </a:r>
            <a:endParaRPr lang="en-US" sz="1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8D8CF49-2CDD-CC90-A695-54F715C258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411811">
            <a:off x="384715" y="2216389"/>
            <a:ext cx="3948045" cy="25775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27817"/>
            <a:ext cx="2268260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The Challenge</a:t>
            </a:r>
            <a:endParaRPr lang="en-US" sz="1750" dirty="0"/>
          </a:p>
        </p:txBody>
      </p:sp>
      <p:sp>
        <p:nvSpPr>
          <p:cNvPr id="3" name="Text 1"/>
          <p:cNvSpPr/>
          <p:nvPr/>
        </p:nvSpPr>
        <p:spPr>
          <a:xfrm>
            <a:off x="793790" y="969288"/>
            <a:ext cx="7216259" cy="5669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50"/>
              </a:lnSpc>
              <a:buNone/>
            </a:pPr>
            <a:r>
              <a:rPr lang="en-US" sz="35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Why We Updated the Site</a:t>
            </a:r>
            <a:endParaRPr lang="en-US" sz="3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1917144"/>
            <a:ext cx="6658213" cy="3772972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322068" y="2434976"/>
            <a:ext cx="5522044" cy="18910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The old site created friction at every turn. Members struggled to register, find presentations, and stay informed — while admins spent hours on manual coordination.</a:t>
            </a:r>
            <a:endParaRPr lang="en-US" sz="1400" dirty="0"/>
          </a:p>
        </p:txBody>
      </p:sp>
      <p:sp>
        <p:nvSpPr>
          <p:cNvPr id="6" name="Shape 3"/>
          <p:cNvSpPr/>
          <p:nvPr/>
        </p:nvSpPr>
        <p:spPr>
          <a:xfrm>
            <a:off x="793790" y="6016585"/>
            <a:ext cx="3151823" cy="1585079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 w="2286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770930" y="6016585"/>
            <a:ext cx="91440" cy="1585079"/>
          </a:xfrm>
          <a:prstGeom prst="roundRect">
            <a:avLst>
              <a:gd name="adj" fmla="val 83349"/>
            </a:avLst>
          </a:prstGeom>
          <a:solidFill>
            <a:srgbClr val="26A68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1066681" y="6220897"/>
            <a:ext cx="2449235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Hard to Navigate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1066681" y="6591419"/>
            <a:ext cx="2674620" cy="5224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No logical structure or search capability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090749" y="6016585"/>
            <a:ext cx="3151823" cy="1585079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 w="2286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8"/>
          <p:cNvSpPr/>
          <p:nvPr/>
        </p:nvSpPr>
        <p:spPr>
          <a:xfrm>
            <a:off x="4067889" y="6016585"/>
            <a:ext cx="91440" cy="1585079"/>
          </a:xfrm>
          <a:prstGeom prst="roundRect">
            <a:avLst>
              <a:gd name="adj" fmla="val 83349"/>
            </a:avLst>
          </a:prstGeom>
          <a:solidFill>
            <a:srgbClr val="26A68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9"/>
          <p:cNvSpPr/>
          <p:nvPr/>
        </p:nvSpPr>
        <p:spPr>
          <a:xfrm>
            <a:off x="4363641" y="6220897"/>
            <a:ext cx="2674620" cy="566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Manual Registration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4363641" y="6874907"/>
            <a:ext cx="2674620" cy="5224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Time-consuming email-based coordination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7387709" y="6016585"/>
            <a:ext cx="3151823" cy="1585079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 w="2286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Shape 12"/>
          <p:cNvSpPr/>
          <p:nvPr/>
        </p:nvSpPr>
        <p:spPr>
          <a:xfrm>
            <a:off x="7364849" y="6016585"/>
            <a:ext cx="91440" cy="1585079"/>
          </a:xfrm>
          <a:prstGeom prst="roundRect">
            <a:avLst>
              <a:gd name="adj" fmla="val 83349"/>
            </a:avLst>
          </a:prstGeom>
          <a:solidFill>
            <a:srgbClr val="26A68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3"/>
          <p:cNvSpPr/>
          <p:nvPr/>
        </p:nvSpPr>
        <p:spPr>
          <a:xfrm>
            <a:off x="7660600" y="6220897"/>
            <a:ext cx="2674620" cy="566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Disorganized Content</a:t>
            </a:r>
            <a:endParaRPr lang="en-US" sz="1750" dirty="0"/>
          </a:p>
        </p:txBody>
      </p:sp>
      <p:sp>
        <p:nvSpPr>
          <p:cNvPr id="17" name="Text 14"/>
          <p:cNvSpPr/>
          <p:nvPr/>
        </p:nvSpPr>
        <p:spPr>
          <a:xfrm>
            <a:off x="7660600" y="6874907"/>
            <a:ext cx="2674620" cy="5224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15+ years of presentations — hard to find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10684669" y="6016585"/>
            <a:ext cx="3151942" cy="1585079"/>
          </a:xfrm>
          <a:prstGeom prst="roundRect">
            <a:avLst>
              <a:gd name="adj" fmla="val 6923"/>
            </a:avLst>
          </a:prstGeom>
          <a:solidFill>
            <a:srgbClr val="FFFFFF"/>
          </a:solidFill>
          <a:ln w="2286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Shape 16"/>
          <p:cNvSpPr/>
          <p:nvPr/>
        </p:nvSpPr>
        <p:spPr>
          <a:xfrm>
            <a:off x="10661809" y="6016585"/>
            <a:ext cx="91440" cy="1585079"/>
          </a:xfrm>
          <a:prstGeom prst="roundRect">
            <a:avLst>
              <a:gd name="adj" fmla="val 83349"/>
            </a:avLst>
          </a:prstGeom>
          <a:solidFill>
            <a:srgbClr val="26A68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7"/>
          <p:cNvSpPr/>
          <p:nvPr/>
        </p:nvSpPr>
        <p:spPr>
          <a:xfrm>
            <a:off x="10957560" y="6220897"/>
            <a:ext cx="2651522" cy="2834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Difficult to Update</a:t>
            </a:r>
            <a:endParaRPr lang="en-US" sz="1750" dirty="0"/>
          </a:p>
        </p:txBody>
      </p:sp>
      <p:sp>
        <p:nvSpPr>
          <p:cNvPr id="21" name="Text 18"/>
          <p:cNvSpPr/>
          <p:nvPr/>
        </p:nvSpPr>
        <p:spPr>
          <a:xfrm>
            <a:off x="10957560" y="6591419"/>
            <a:ext cx="2674739" cy="5224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Relied on a single technical administrator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1407" y="693063"/>
            <a:ext cx="2511862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Overview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781407" y="1078230"/>
            <a:ext cx="5023842" cy="6280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900"/>
              </a:lnSpc>
              <a:buNone/>
            </a:pPr>
            <a:r>
              <a:rPr lang="en-US" sz="3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What's New</a:t>
            </a:r>
            <a:endParaRPr lang="en-US" sz="3950" dirty="0"/>
          </a:p>
        </p:txBody>
      </p:sp>
      <p:sp>
        <p:nvSpPr>
          <p:cNvPr id="4" name="Text 2"/>
          <p:cNvSpPr/>
          <p:nvPr/>
        </p:nvSpPr>
        <p:spPr>
          <a:xfrm>
            <a:off x="781407" y="1973223"/>
            <a:ext cx="13067586" cy="6062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The redesigned site delivers meaningful upgrades across every area — from how members register to how knowledge is stored and discovered.</a:t>
            </a:r>
            <a:endParaRPr lang="en-US" sz="15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1407" y="2779752"/>
            <a:ext cx="401836" cy="40183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81407" y="3404116"/>
            <a:ext cx="4813221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Online Registration &amp; Payment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781407" y="3824883"/>
            <a:ext cx="6422469" cy="303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Fully online sign-up with integrated Square credit card processing</a:t>
            </a:r>
            <a:endParaRPr lang="en-US" sz="15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426404" y="2779752"/>
            <a:ext cx="401836" cy="40183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7426404" y="3404116"/>
            <a:ext cx="4123849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Searchable Presentations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7426404" y="3824883"/>
            <a:ext cx="6422588" cy="303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Filter by year, topic, presenter, or conference</a:t>
            </a:r>
            <a:endParaRPr lang="en-US" sz="15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1407" y="4484013"/>
            <a:ext cx="401836" cy="401836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781407" y="5108377"/>
            <a:ext cx="4176117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Cleaner Conference Pages</a:t>
            </a:r>
            <a:endParaRPr lang="en-US" sz="1950" dirty="0"/>
          </a:p>
        </p:txBody>
      </p:sp>
      <p:sp>
        <p:nvSpPr>
          <p:cNvPr id="13" name="Text 8"/>
          <p:cNvSpPr/>
          <p:nvPr/>
        </p:nvSpPr>
        <p:spPr>
          <a:xfrm>
            <a:off x="781407" y="5529143"/>
            <a:ext cx="6422469" cy="303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Agenda, hotel info, and registration all in one place</a:t>
            </a:r>
            <a:endParaRPr lang="en-US" sz="155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26404" y="4484013"/>
            <a:ext cx="401836" cy="401836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7426404" y="5108377"/>
            <a:ext cx="2511862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Mobile-Friendly</a:t>
            </a:r>
            <a:endParaRPr lang="en-US" sz="1950" dirty="0"/>
          </a:p>
        </p:txBody>
      </p:sp>
      <p:sp>
        <p:nvSpPr>
          <p:cNvPr id="16" name="Text 10"/>
          <p:cNvSpPr/>
          <p:nvPr/>
        </p:nvSpPr>
        <p:spPr>
          <a:xfrm>
            <a:off x="7426404" y="5529143"/>
            <a:ext cx="6422588" cy="303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Fast, modern design that works on any device</a:t>
            </a:r>
            <a:endParaRPr lang="en-US" sz="1550" dirty="0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1407" y="6188273"/>
            <a:ext cx="401836" cy="401836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781407" y="6812637"/>
            <a:ext cx="2543413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Easy to Manage</a:t>
            </a:r>
            <a:endParaRPr lang="en-US" sz="1950" dirty="0"/>
          </a:p>
        </p:txBody>
      </p:sp>
      <p:sp>
        <p:nvSpPr>
          <p:cNvPr id="19" name="Text 12"/>
          <p:cNvSpPr/>
          <p:nvPr/>
        </p:nvSpPr>
        <p:spPr>
          <a:xfrm>
            <a:off x="781407" y="7233404"/>
            <a:ext cx="6422469" cy="303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Visual editor — no technical expertise required</a:t>
            </a:r>
            <a:endParaRPr lang="en-US" sz="1550" dirty="0"/>
          </a:p>
        </p:txBody>
      </p:sp>
      <p:pic>
        <p:nvPicPr>
          <p:cNvPr id="20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426404" y="6188273"/>
            <a:ext cx="401836" cy="401836"/>
          </a:xfrm>
          <a:prstGeom prst="rect">
            <a:avLst/>
          </a:prstGeom>
        </p:spPr>
      </p:pic>
      <p:sp>
        <p:nvSpPr>
          <p:cNvPr id="21" name="Text 13"/>
          <p:cNvSpPr/>
          <p:nvPr/>
        </p:nvSpPr>
        <p:spPr>
          <a:xfrm>
            <a:off x="7426404" y="6812637"/>
            <a:ext cx="2811185" cy="313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Suggested Topics</a:t>
            </a:r>
            <a:endParaRPr lang="en-US" sz="1950" dirty="0"/>
          </a:p>
        </p:txBody>
      </p:sp>
      <p:sp>
        <p:nvSpPr>
          <p:cNvPr id="22" name="Text 14"/>
          <p:cNvSpPr/>
          <p:nvPr/>
        </p:nvSpPr>
        <p:spPr>
          <a:xfrm>
            <a:off x="7426404" y="7233404"/>
            <a:ext cx="6422588" cy="303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Improved discoverability of relevant industry content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252657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Registration — Now Fully Online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3010376"/>
            <a:ext cx="3664744" cy="2409944"/>
          </a:xfrm>
          <a:prstGeom prst="roundRect">
            <a:avLst>
              <a:gd name="adj" fmla="val 3953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2"/>
          <p:cNvSpPr/>
          <p:nvPr/>
        </p:nvSpPr>
        <p:spPr>
          <a:xfrm>
            <a:off x="1028224" y="3244810"/>
            <a:ext cx="3195876" cy="71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⚡</a:t>
            </a:r>
            <a:r>
              <a:rPr lang="en-US" sz="22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 Sign Up in Minutes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8224" y="4097179"/>
            <a:ext cx="319587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End-to-end online registration — no more email back-and-forth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5348" y="3010376"/>
            <a:ext cx="3664863" cy="2409944"/>
          </a:xfrm>
          <a:prstGeom prst="roundRect">
            <a:avLst>
              <a:gd name="adj" fmla="val 3953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4919782" y="3244810"/>
            <a:ext cx="3195995" cy="71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💳</a:t>
            </a:r>
            <a:r>
              <a:rPr lang="en-US" sz="22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 Credit Card Payments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19782" y="4097179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Secure, integrated Square payments accepted directly on the site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3790" y="5647134"/>
            <a:ext cx="7556421" cy="1329809"/>
          </a:xfrm>
          <a:prstGeom prst="roundRect">
            <a:avLst>
              <a:gd name="adj" fmla="val 7164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/>
          <p:nvPr/>
        </p:nvSpPr>
        <p:spPr>
          <a:xfrm>
            <a:off x="1028224" y="5881568"/>
            <a:ext cx="4650224" cy="361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📋</a:t>
            </a:r>
            <a:r>
              <a:rPr lang="en-US" sz="22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 Auto Attendee Tracking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28224" y="6379607"/>
            <a:ext cx="708755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Automated reporting replaces manual spreadsheets entirely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1407" y="621625"/>
            <a:ext cx="4369713" cy="2965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Knowledge at Your Fingertips</a:t>
            </a:r>
            <a:endParaRPr lang="en-US" sz="1850" dirty="0"/>
          </a:p>
        </p:txBody>
      </p:sp>
      <p:sp>
        <p:nvSpPr>
          <p:cNvPr id="3" name="Text 1"/>
          <p:cNvSpPr/>
          <p:nvPr/>
        </p:nvSpPr>
        <p:spPr>
          <a:xfrm>
            <a:off x="781407" y="981670"/>
            <a:ext cx="6564987" cy="5930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50"/>
              </a:lnSpc>
              <a:buNone/>
            </a:pPr>
            <a:r>
              <a:rPr lang="en-US" sz="37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Presentations Library</a:t>
            </a:r>
            <a:endParaRPr lang="en-US" sz="3700" dirty="0"/>
          </a:p>
        </p:txBody>
      </p:sp>
      <p:sp>
        <p:nvSpPr>
          <p:cNvPr id="4" name="Text 2"/>
          <p:cNvSpPr/>
          <p:nvPr/>
        </p:nvSpPr>
        <p:spPr>
          <a:xfrm>
            <a:off x="781407" y="3300889"/>
            <a:ext cx="4272677" cy="13942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Every presentation now has its own dedicated landing page — complete with a summary, searchable keywords, and topic tags like </a:t>
            </a:r>
            <a:r>
              <a:rPr lang="en-US" sz="145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OT-10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r>
              <a:rPr lang="en-US" sz="145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Car Hire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and </a:t>
            </a:r>
            <a:r>
              <a:rPr lang="en-US" sz="145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TOL</a:t>
            </a: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 What was once a buried archive is now a living knowledge base.</a:t>
            </a:r>
            <a:endParaRPr lang="en-US" sz="14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619" y="1991439"/>
            <a:ext cx="7082076" cy="4013121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52488" y="6367582"/>
            <a:ext cx="284678" cy="28467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398151" y="6361748"/>
            <a:ext cx="3606760" cy="5931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Individual presentation pages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1398151" y="7050167"/>
            <a:ext cx="3606760" cy="5576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Each talk gets its own URL, summary, and metadata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74469" y="6367582"/>
            <a:ext cx="284678" cy="284678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5820132" y="6361748"/>
            <a:ext cx="3606760" cy="5931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Topic tagging &amp; keywords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5820132" y="7050167"/>
            <a:ext cx="3606760" cy="5576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Consistent tagging improves search and SEO discoverability</a:t>
            </a:r>
            <a:endParaRPr lang="en-US" sz="14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96450" y="6367582"/>
            <a:ext cx="284678" cy="284678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0242113" y="6361748"/>
            <a:ext cx="3335179" cy="2965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15+ years made usable</a:t>
            </a:r>
            <a:endParaRPr lang="en-US" sz="1850" dirty="0"/>
          </a:p>
        </p:txBody>
      </p:sp>
      <p:sp>
        <p:nvSpPr>
          <p:cNvPr id="14" name="Text 8"/>
          <p:cNvSpPr/>
          <p:nvPr/>
        </p:nvSpPr>
        <p:spPr>
          <a:xfrm>
            <a:off x="10242113" y="6753582"/>
            <a:ext cx="3606879" cy="5576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4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The full archive is now searchable and organized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51391"/>
            <a:ext cx="3017996" cy="3012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Find What You Need</a:t>
            </a:r>
            <a:endParaRPr lang="en-US" sz="1850" dirty="0"/>
          </a:p>
        </p:txBody>
      </p:sp>
      <p:sp>
        <p:nvSpPr>
          <p:cNvPr id="3" name="Text 1"/>
          <p:cNvSpPr/>
          <p:nvPr/>
        </p:nvSpPr>
        <p:spPr>
          <a:xfrm>
            <a:off x="793790" y="1018103"/>
            <a:ext cx="5334476" cy="602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700"/>
              </a:lnSpc>
              <a:buNone/>
            </a:pPr>
            <a:r>
              <a:rPr lang="en-US" sz="37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Search &amp; Filtering</a:t>
            </a:r>
            <a:endParaRPr lang="en-US" sz="37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050613"/>
            <a:ext cx="5343287" cy="5343287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050613"/>
            <a:ext cx="5343287" cy="5343287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557968" y="3670578"/>
            <a:ext cx="6286262" cy="8558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5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Powered by </a:t>
            </a:r>
            <a:r>
              <a:rPr lang="en-US" sz="150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FacetWP</a:t>
            </a:r>
            <a:r>
              <a:rPr lang="en-US" sz="15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the advanced filtering system lets members quickly locate exactly what they need — whether they're researching a specific OT-10 topic or revisiting a presenter's past work.</a:t>
            </a:r>
            <a:endParaRPr lang="en-US" sz="1500" dirty="0"/>
          </a:p>
        </p:txBody>
      </p:sp>
      <p:sp>
        <p:nvSpPr>
          <p:cNvPr id="7" name="Shape 3"/>
          <p:cNvSpPr/>
          <p:nvPr/>
        </p:nvSpPr>
        <p:spPr>
          <a:xfrm>
            <a:off x="7557968" y="4710708"/>
            <a:ext cx="6286262" cy="1026200"/>
          </a:xfrm>
          <a:prstGeom prst="roundRect">
            <a:avLst>
              <a:gd name="adj" fmla="val 7891"/>
            </a:avLst>
          </a:prstGeom>
          <a:solidFill>
            <a:srgbClr val="B6FCB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0731" y="4996220"/>
            <a:ext cx="240983" cy="192762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8184475" y="4922639"/>
            <a:ext cx="5466993" cy="5705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The presentations archive is transformed from a static file dump into a dynamic, usable knowledge base.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56F73DD-419A-5694-0053-A0AF1A03D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56" y="332503"/>
            <a:ext cx="14288121" cy="672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174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06410A-10B0-41C0-B020-2E8616BC21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54" y="420185"/>
            <a:ext cx="13937664" cy="6073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572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7162D5-A233-7ECB-2924-C0ED4BE1FD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344" y="432873"/>
            <a:ext cx="12355649" cy="736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452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8CB360-2AB6-0978-85CE-FDA222FE3F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112" y="418584"/>
            <a:ext cx="12184175" cy="739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75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267807" y="675918"/>
            <a:ext cx="7581186" cy="12561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900"/>
              </a:lnSpc>
              <a:buNone/>
            </a:pPr>
            <a:r>
              <a:rPr lang="en-US" sz="3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Conference Pages — Everything in One Place</a:t>
            </a:r>
            <a:endParaRPr lang="en-US" sz="3950" dirty="0"/>
          </a:p>
        </p:txBody>
      </p:sp>
      <p:sp>
        <p:nvSpPr>
          <p:cNvPr id="4" name="Text 1"/>
          <p:cNvSpPr/>
          <p:nvPr/>
        </p:nvSpPr>
        <p:spPr>
          <a:xfrm>
            <a:off x="6267807" y="2198965"/>
            <a:ext cx="7581186" cy="6062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Each conference now has a centralized hub that brings together all the information attendees need — before, during, and after the event.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267807" y="3005495"/>
            <a:ext cx="7581186" cy="4548187"/>
          </a:xfrm>
          <a:prstGeom prst="roundRect">
            <a:avLst>
              <a:gd name="adj" fmla="val 1856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3"/>
          <p:cNvSpPr/>
          <p:nvPr/>
        </p:nvSpPr>
        <p:spPr>
          <a:xfrm>
            <a:off x="6275427" y="3013115"/>
            <a:ext cx="7565946" cy="1133237"/>
          </a:xfrm>
          <a:prstGeom prst="roundRect">
            <a:avLst>
              <a:gd name="adj" fmla="val 7448"/>
            </a:avLst>
          </a:prstGeom>
          <a:solidFill>
            <a:srgbClr val="D6F5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/>
          <p:nvPr/>
        </p:nvSpPr>
        <p:spPr>
          <a:xfrm>
            <a:off x="6476286" y="3213973"/>
            <a:ext cx="3272433" cy="321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00000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📅</a:t>
            </a:r>
            <a:r>
              <a:rPr lang="en-US" sz="1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 Agenda Highlights</a:t>
            </a:r>
            <a:endParaRPr lang="en-US" sz="1950" dirty="0"/>
          </a:p>
        </p:txBody>
      </p:sp>
      <p:sp>
        <p:nvSpPr>
          <p:cNvPr id="8" name="Text 5"/>
          <p:cNvSpPr/>
          <p:nvPr/>
        </p:nvSpPr>
        <p:spPr>
          <a:xfrm>
            <a:off x="6476286" y="3642360"/>
            <a:ext cx="7164229" cy="303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Session schedule and key events</a:t>
            </a:r>
            <a:endParaRPr lang="en-US" sz="1550" dirty="0"/>
          </a:p>
        </p:txBody>
      </p:sp>
      <p:sp>
        <p:nvSpPr>
          <p:cNvPr id="9" name="Shape 6"/>
          <p:cNvSpPr/>
          <p:nvPr/>
        </p:nvSpPr>
        <p:spPr>
          <a:xfrm>
            <a:off x="6275427" y="4146352"/>
            <a:ext cx="7565946" cy="1133237"/>
          </a:xfrm>
          <a:prstGeom prst="rect">
            <a:avLst/>
          </a:prstGeom>
          <a:solidFill>
            <a:srgbClr val="D6F5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7"/>
          <p:cNvSpPr/>
          <p:nvPr/>
        </p:nvSpPr>
        <p:spPr>
          <a:xfrm>
            <a:off x="6275427" y="4146352"/>
            <a:ext cx="7565946" cy="22860"/>
          </a:xfrm>
          <a:prstGeom prst="roundRect">
            <a:avLst>
              <a:gd name="adj" fmla="val 369209"/>
            </a:avLst>
          </a:prstGeom>
          <a:solidFill>
            <a:srgbClr val="BCDB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/>
          <p:nvPr/>
        </p:nvSpPr>
        <p:spPr>
          <a:xfrm>
            <a:off x="6476286" y="4347210"/>
            <a:ext cx="3031450" cy="321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00000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🏨</a:t>
            </a:r>
            <a:r>
              <a:rPr lang="en-US" sz="1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 Hotel &amp; Logistics</a:t>
            </a:r>
            <a:endParaRPr lang="en-US" sz="1950" dirty="0"/>
          </a:p>
        </p:txBody>
      </p:sp>
      <p:sp>
        <p:nvSpPr>
          <p:cNvPr id="12" name="Text 9"/>
          <p:cNvSpPr/>
          <p:nvPr/>
        </p:nvSpPr>
        <p:spPr>
          <a:xfrm>
            <a:off x="6476286" y="4775597"/>
            <a:ext cx="7164229" cy="303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Venue details and travel information</a:t>
            </a:r>
            <a:endParaRPr lang="en-US" sz="1550" dirty="0"/>
          </a:p>
        </p:txBody>
      </p:sp>
      <p:sp>
        <p:nvSpPr>
          <p:cNvPr id="13" name="Shape 10"/>
          <p:cNvSpPr/>
          <p:nvPr/>
        </p:nvSpPr>
        <p:spPr>
          <a:xfrm>
            <a:off x="6275427" y="5279588"/>
            <a:ext cx="7565946" cy="1133237"/>
          </a:xfrm>
          <a:prstGeom prst="rect">
            <a:avLst/>
          </a:prstGeom>
          <a:solidFill>
            <a:srgbClr val="D6F5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11"/>
          <p:cNvSpPr/>
          <p:nvPr/>
        </p:nvSpPr>
        <p:spPr>
          <a:xfrm>
            <a:off x="6275427" y="5279588"/>
            <a:ext cx="7565946" cy="22860"/>
          </a:xfrm>
          <a:prstGeom prst="roundRect">
            <a:avLst>
              <a:gd name="adj" fmla="val 369209"/>
            </a:avLst>
          </a:prstGeom>
          <a:solidFill>
            <a:srgbClr val="BCDB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2"/>
          <p:cNvSpPr/>
          <p:nvPr/>
        </p:nvSpPr>
        <p:spPr>
          <a:xfrm>
            <a:off x="6476286" y="5480447"/>
            <a:ext cx="2511862" cy="321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00000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🖊️</a:t>
            </a:r>
            <a:r>
              <a:rPr lang="en-US" sz="1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 Registration</a:t>
            </a:r>
            <a:endParaRPr lang="en-US" sz="1950" dirty="0"/>
          </a:p>
        </p:txBody>
      </p:sp>
      <p:sp>
        <p:nvSpPr>
          <p:cNvPr id="16" name="Text 13"/>
          <p:cNvSpPr/>
          <p:nvPr/>
        </p:nvSpPr>
        <p:spPr>
          <a:xfrm>
            <a:off x="6476286" y="5908834"/>
            <a:ext cx="7164229" cy="303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Direct access to online sign-up</a:t>
            </a:r>
            <a:endParaRPr lang="en-US" sz="1550" dirty="0"/>
          </a:p>
        </p:txBody>
      </p:sp>
      <p:sp>
        <p:nvSpPr>
          <p:cNvPr id="17" name="Shape 14"/>
          <p:cNvSpPr/>
          <p:nvPr/>
        </p:nvSpPr>
        <p:spPr>
          <a:xfrm>
            <a:off x="6275427" y="6412825"/>
            <a:ext cx="7565946" cy="1133237"/>
          </a:xfrm>
          <a:prstGeom prst="rect">
            <a:avLst/>
          </a:prstGeom>
          <a:solidFill>
            <a:srgbClr val="D6F5E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Shape 15"/>
          <p:cNvSpPr/>
          <p:nvPr/>
        </p:nvSpPr>
        <p:spPr>
          <a:xfrm>
            <a:off x="6275427" y="6412825"/>
            <a:ext cx="7565946" cy="22860"/>
          </a:xfrm>
          <a:prstGeom prst="roundRect">
            <a:avLst>
              <a:gd name="adj" fmla="val 369209"/>
            </a:avLst>
          </a:prstGeom>
          <a:solidFill>
            <a:srgbClr val="BCDBD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6"/>
          <p:cNvSpPr/>
          <p:nvPr/>
        </p:nvSpPr>
        <p:spPr>
          <a:xfrm>
            <a:off x="6476286" y="6613684"/>
            <a:ext cx="3681770" cy="3215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00000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📂</a:t>
            </a:r>
            <a:r>
              <a:rPr lang="en-US" sz="19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 Past &amp; Future Events</a:t>
            </a:r>
            <a:endParaRPr lang="en-US" sz="1950" dirty="0"/>
          </a:p>
        </p:txBody>
      </p:sp>
      <p:sp>
        <p:nvSpPr>
          <p:cNvPr id="20" name="Text 17"/>
          <p:cNvSpPr/>
          <p:nvPr/>
        </p:nvSpPr>
        <p:spPr>
          <a:xfrm>
            <a:off x="6476286" y="7042071"/>
            <a:ext cx="7164229" cy="303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5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Links to related presentations and archives</a:t>
            </a:r>
            <a:endParaRPr lang="en-US" sz="155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984ABFC-5DFB-FF5D-9A9D-25D1ABADB5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982"/>
            <a:ext cx="5486400" cy="82296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51880"/>
            <a:ext cx="2970371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Content Management</a:t>
            </a:r>
            <a:endParaRPr lang="en-US" sz="1650" dirty="0"/>
          </a:p>
        </p:txBody>
      </p:sp>
      <p:sp>
        <p:nvSpPr>
          <p:cNvPr id="3" name="Text 1"/>
          <p:cNvSpPr/>
          <p:nvPr/>
        </p:nvSpPr>
        <p:spPr>
          <a:xfrm>
            <a:off x="793790" y="1068586"/>
            <a:ext cx="8171378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Easier for Everyone to Manage</a:t>
            </a:r>
            <a:endParaRPr lang="en-US" sz="3300" dirty="0"/>
          </a:p>
        </p:txBody>
      </p:sp>
      <p:sp>
        <p:nvSpPr>
          <p:cNvPr id="4" name="Text 2"/>
          <p:cNvSpPr/>
          <p:nvPr/>
        </p:nvSpPr>
        <p:spPr>
          <a:xfrm>
            <a:off x="793790" y="1919049"/>
            <a:ext cx="3812977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Built for Non-Technical Users</a:t>
            </a:r>
            <a:endParaRPr lang="en-US" sz="1650" dirty="0"/>
          </a:p>
        </p:txBody>
      </p:sp>
      <p:sp>
        <p:nvSpPr>
          <p:cNvPr id="5" name="Text 3"/>
          <p:cNvSpPr/>
          <p:nvPr/>
        </p:nvSpPr>
        <p:spPr>
          <a:xfrm>
            <a:off x="793790" y="2312313"/>
            <a:ext cx="6313884" cy="714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The site uses </a:t>
            </a:r>
            <a:r>
              <a:rPr lang="en-US" sz="130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Breakdance Builder</a:t>
            </a: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a visual drag-and-drop editor. Any board member or volunteer can update pages, add content, and manage events — no coding required.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93790" y="3141464"/>
            <a:ext cx="6313884" cy="10864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30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Visual editor</a:t>
            </a: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point-and-click page building</a:t>
            </a:r>
            <a:endParaRPr lang="en-US" sz="1300" dirty="0"/>
          </a:p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30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Templates</a:t>
            </a: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consistent structure across all pages</a:t>
            </a:r>
            <a:endParaRPr lang="en-US" sz="1300" dirty="0"/>
          </a:p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30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Multiple users</a:t>
            </a: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reduces single-admin dependency</a:t>
            </a:r>
            <a:endParaRPr lang="en-US" sz="1300" dirty="0"/>
          </a:p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30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Hosted by SunnyHQ</a:t>
            </a: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reliable, supported infrastructure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7407831" y="1791533"/>
            <a:ext cx="6558915" cy="5686187"/>
          </a:xfrm>
          <a:prstGeom prst="roundRect">
            <a:avLst>
              <a:gd name="adj" fmla="val 2154"/>
            </a:avLst>
          </a:prstGeom>
          <a:solidFill>
            <a:srgbClr val="DDF8F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7577852" y="1919049"/>
            <a:ext cx="2379940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Technology Stack</a:t>
            </a:r>
            <a:endParaRPr lang="en-US" sz="1650" dirty="0"/>
          </a:p>
        </p:txBody>
      </p:sp>
      <p:sp>
        <p:nvSpPr>
          <p:cNvPr id="9" name="Text 7"/>
          <p:cNvSpPr/>
          <p:nvPr/>
        </p:nvSpPr>
        <p:spPr>
          <a:xfrm>
            <a:off x="7577852" y="2328267"/>
            <a:ext cx="340162" cy="212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Segoe UI" panose="020B0502040204020203" pitchFamily="34" charset="0"/>
                <a:ea typeface="Unbounded Light" pitchFamily="34" charset="-122"/>
                <a:cs typeface="Segoe UI" panose="020B0502040204020203" pitchFamily="34" charset="0"/>
              </a:rPr>
              <a:t>01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7577852" y="2594491"/>
            <a:ext cx="6218873" cy="22860"/>
          </a:xfrm>
          <a:prstGeom prst="rect">
            <a:avLst/>
          </a:prstGeom>
          <a:solidFill>
            <a:srgbClr val="26A68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7577852" y="2725222"/>
            <a:ext cx="2126456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WordPress</a:t>
            </a:r>
            <a:endParaRPr lang="en-US" sz="1650" dirty="0"/>
          </a:p>
        </p:txBody>
      </p:sp>
      <p:sp>
        <p:nvSpPr>
          <p:cNvPr id="12" name="Text 10"/>
          <p:cNvSpPr/>
          <p:nvPr/>
        </p:nvSpPr>
        <p:spPr>
          <a:xfrm>
            <a:off x="7577852" y="3118485"/>
            <a:ext cx="6218873" cy="2381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Non-proprietary, widely supported CMS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7577852" y="3611642"/>
            <a:ext cx="340162" cy="212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Segoe UI" panose="020B0502040204020203" pitchFamily="34" charset="0"/>
                <a:ea typeface="Unbounded Light" pitchFamily="34" charset="-122"/>
                <a:cs typeface="Segoe UI" panose="020B0502040204020203" pitchFamily="34" charset="0"/>
              </a:rPr>
              <a:t>02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7577852" y="3877866"/>
            <a:ext cx="6218873" cy="22860"/>
          </a:xfrm>
          <a:prstGeom prst="rect">
            <a:avLst/>
          </a:prstGeom>
          <a:solidFill>
            <a:srgbClr val="26A68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7577852" y="4008596"/>
            <a:ext cx="2607945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Breakdance Builder</a:t>
            </a:r>
            <a:endParaRPr lang="en-US" sz="1650" dirty="0"/>
          </a:p>
        </p:txBody>
      </p:sp>
      <p:sp>
        <p:nvSpPr>
          <p:cNvPr id="16" name="Text 14"/>
          <p:cNvSpPr/>
          <p:nvPr/>
        </p:nvSpPr>
        <p:spPr>
          <a:xfrm>
            <a:off x="7577852" y="4401860"/>
            <a:ext cx="6218873" cy="2381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Visual editor for page management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7577852" y="4895017"/>
            <a:ext cx="340162" cy="212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Segoe UI" panose="020B0502040204020203" pitchFamily="34" charset="0"/>
                <a:ea typeface="Unbounded Light" pitchFamily="34" charset="-122"/>
                <a:cs typeface="Segoe UI" panose="020B0502040204020203" pitchFamily="34" charset="0"/>
              </a:rPr>
              <a:t>03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7577852" y="5161240"/>
            <a:ext cx="6218873" cy="22860"/>
          </a:xfrm>
          <a:prstGeom prst="rect">
            <a:avLst/>
          </a:prstGeom>
          <a:solidFill>
            <a:srgbClr val="26A68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7577852" y="5291971"/>
            <a:ext cx="2126456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Gravity Forms</a:t>
            </a:r>
            <a:endParaRPr lang="en-US" sz="1650" dirty="0"/>
          </a:p>
        </p:txBody>
      </p:sp>
      <p:sp>
        <p:nvSpPr>
          <p:cNvPr id="20" name="Text 18"/>
          <p:cNvSpPr/>
          <p:nvPr/>
        </p:nvSpPr>
        <p:spPr>
          <a:xfrm>
            <a:off x="7577852" y="5685234"/>
            <a:ext cx="6218873" cy="2381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Flexible registration form handling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7577852" y="6178391"/>
            <a:ext cx="340162" cy="2126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Segoe UI" panose="020B0502040204020203" pitchFamily="34" charset="0"/>
                <a:ea typeface="Unbounded Light" pitchFamily="34" charset="-122"/>
                <a:cs typeface="Segoe UI" panose="020B0502040204020203" pitchFamily="34" charset="0"/>
              </a:rPr>
              <a:t>04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7577852" y="6444615"/>
            <a:ext cx="6218873" cy="22860"/>
          </a:xfrm>
          <a:prstGeom prst="rect">
            <a:avLst/>
          </a:prstGeom>
          <a:solidFill>
            <a:srgbClr val="26A68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7577852" y="6575346"/>
            <a:ext cx="2126456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FacetWP</a:t>
            </a:r>
            <a:endParaRPr lang="en-US" sz="1650" dirty="0"/>
          </a:p>
        </p:txBody>
      </p:sp>
      <p:sp>
        <p:nvSpPr>
          <p:cNvPr id="24" name="Text 22"/>
          <p:cNvSpPr/>
          <p:nvPr/>
        </p:nvSpPr>
        <p:spPr>
          <a:xfrm>
            <a:off x="7577852" y="6968609"/>
            <a:ext cx="6218873" cy="2381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3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Advanced search and filtering engine</a:t>
            </a:r>
            <a:endParaRPr lang="en-US" sz="13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08942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Looking Ahead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793790" y="1534477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What's Next</a:t>
            </a:r>
            <a:endParaRPr lang="en-US" sz="4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583418"/>
            <a:ext cx="13042821" cy="357580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366066" y="3875542"/>
            <a:ext cx="1970959" cy="352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Phase 1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2366066" y="4328825"/>
            <a:ext cx="1970959" cy="11292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Complete presentation summaries for archive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5026164" y="3409710"/>
            <a:ext cx="1970959" cy="352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Phase 2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5026164" y="3862994"/>
            <a:ext cx="1970959" cy="11292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Add related-content links between presentations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7736454" y="3875542"/>
            <a:ext cx="1970959" cy="352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Phase 3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7736454" y="4328825"/>
            <a:ext cx="1970959" cy="8469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Expand resources and reference library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10421648" y="3409710"/>
            <a:ext cx="1970959" cy="352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Phase 4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421648" y="3862994"/>
            <a:ext cx="1970959" cy="112928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Improve registration, receipts, and admin hub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793790" y="6414373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The redesign is a foundation, not a finish line. Upcoming enhancements will deepen the value of the presentations library, streamline registration communications, and potentially build out a dedicated admin documentation hub for board use.</a:t>
            </a:r>
            <a:endParaRPr lang="en-US" sz="17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52249"/>
            <a:ext cx="6757988" cy="6379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000"/>
              </a:lnSpc>
              <a:buNone/>
            </a:pPr>
            <a:r>
              <a:rPr lang="en-US" sz="40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More Than a Website</a:t>
            </a:r>
            <a:endParaRPr lang="en-US" sz="4000" dirty="0"/>
          </a:p>
        </p:txBody>
      </p:sp>
      <p:sp>
        <p:nvSpPr>
          <p:cNvPr id="4" name="Text 1"/>
          <p:cNvSpPr/>
          <p:nvPr/>
        </p:nvSpPr>
        <p:spPr>
          <a:xfrm>
            <a:off x="6280190" y="1765697"/>
            <a:ext cx="7556421" cy="9308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The new ACACSO site is a </a:t>
            </a:r>
            <a:r>
              <a:rPr lang="en-US" sz="1600" b="1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long-term platform</a:t>
            </a:r>
            <a:r>
              <a:rPr lang="en-US" sz="16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for industry knowledge, collaboration, and efficient conference management — built to grow with the organization.</a:t>
            </a:r>
            <a:endParaRPr lang="en-US" sz="1600" dirty="0"/>
          </a:p>
        </p:txBody>
      </p:sp>
      <p:sp>
        <p:nvSpPr>
          <p:cNvPr id="5" name="Shape 2"/>
          <p:cNvSpPr/>
          <p:nvPr/>
        </p:nvSpPr>
        <p:spPr>
          <a:xfrm>
            <a:off x="6280190" y="2903220"/>
            <a:ext cx="3686294" cy="1480542"/>
          </a:xfrm>
          <a:prstGeom prst="roundRect">
            <a:avLst>
              <a:gd name="adj" fmla="val 5791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/>
          <p:nvPr/>
        </p:nvSpPr>
        <p:spPr>
          <a:xfrm>
            <a:off x="6491883" y="3114913"/>
            <a:ext cx="2872145" cy="3264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🔍</a:t>
            </a:r>
            <a:r>
              <a:rPr lang="en-US" sz="20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 Explore the Site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6491883" y="3551515"/>
            <a:ext cx="3262908" cy="6205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Browse the presentations library and new conference pages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10150197" y="2903220"/>
            <a:ext cx="3686413" cy="1480542"/>
          </a:xfrm>
          <a:prstGeom prst="roundRect">
            <a:avLst>
              <a:gd name="adj" fmla="val 5791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10361890" y="3114913"/>
            <a:ext cx="3055977" cy="3264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📝</a:t>
            </a:r>
            <a:r>
              <a:rPr lang="en-US" sz="20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 Use Registration</a:t>
            </a:r>
            <a:endParaRPr lang="en-US" sz="2000" dirty="0"/>
          </a:p>
        </p:txBody>
      </p:sp>
      <p:sp>
        <p:nvSpPr>
          <p:cNvPr id="10" name="Text 7"/>
          <p:cNvSpPr/>
          <p:nvPr/>
        </p:nvSpPr>
        <p:spPr>
          <a:xfrm>
            <a:off x="10361890" y="3551515"/>
            <a:ext cx="3263027" cy="6205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Try the new online sign-up for the next event</a:t>
            </a: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6280190" y="4567476"/>
            <a:ext cx="7556421" cy="1170265"/>
          </a:xfrm>
          <a:prstGeom prst="roundRect">
            <a:avLst>
              <a:gd name="adj" fmla="val 7327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9"/>
          <p:cNvSpPr/>
          <p:nvPr/>
        </p:nvSpPr>
        <p:spPr>
          <a:xfrm>
            <a:off x="6491883" y="4779169"/>
            <a:ext cx="2971324" cy="3264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💬</a:t>
            </a:r>
            <a:r>
              <a:rPr lang="en-US" sz="2000" b="1" dirty="0">
                <a:solidFill>
                  <a:srgbClr val="333F70"/>
                </a:solidFill>
                <a:latin typeface="Segoe UI" panose="020B0502040204020203" pitchFamily="34" charset="0"/>
                <a:ea typeface="Unbounded Bold" pitchFamily="34" charset="-122"/>
                <a:cs typeface="Segoe UI" panose="020B0502040204020203" pitchFamily="34" charset="0"/>
              </a:rPr>
              <a:t> Share Feedback</a:t>
            </a:r>
            <a:endParaRPr lang="en-US" sz="2000" dirty="0"/>
          </a:p>
        </p:txBody>
      </p:sp>
      <p:sp>
        <p:nvSpPr>
          <p:cNvPr id="13" name="Text 10"/>
          <p:cNvSpPr/>
          <p:nvPr/>
        </p:nvSpPr>
        <p:spPr>
          <a:xfrm>
            <a:off x="6491883" y="5215771"/>
            <a:ext cx="7133034" cy="3102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Your input shapes what we improve next</a:t>
            </a: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>
            <a:off x="6280190" y="5944433"/>
            <a:ext cx="7556421" cy="1432798"/>
          </a:xfrm>
          <a:prstGeom prst="roundRect">
            <a:avLst>
              <a:gd name="adj" fmla="val 5984"/>
            </a:avLst>
          </a:prstGeom>
          <a:solidFill>
            <a:srgbClr val="B6D6FC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4263" y="6249472"/>
            <a:ext cx="255151" cy="204073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6943487" y="6179106"/>
            <a:ext cx="6689050" cy="9308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Standardize presentation summaries and consistently tag new content — this keeps the knowledge base growing and searchable for every member.</a:t>
            </a:r>
            <a:endParaRPr lang="en-US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723</Words>
  <Application>Microsoft Office PowerPoint</Application>
  <PresentationFormat>Custom</PresentationFormat>
  <Paragraphs>111</Paragraphs>
  <Slides>14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Open Sans</vt:lpstr>
      <vt:lpstr>Segoe UI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Eric L Rogge</dc:creator>
  <cp:lastModifiedBy>Eric Rogge</cp:lastModifiedBy>
  <cp:revision>3</cp:revision>
  <cp:lastPrinted>2026-05-08T17:53:23Z</cp:lastPrinted>
  <dcterms:created xsi:type="dcterms:W3CDTF">2026-05-01T18:29:43Z</dcterms:created>
  <dcterms:modified xsi:type="dcterms:W3CDTF">2026-05-08T17:55:05Z</dcterms:modified>
</cp:coreProperties>
</file>