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09" r:id="rId2"/>
    <p:sldId id="314" r:id="rId3"/>
    <p:sldId id="316" r:id="rId4"/>
    <p:sldId id="323" r:id="rId5"/>
    <p:sldId id="324" r:id="rId6"/>
    <p:sldId id="310" r:id="rId7"/>
    <p:sldId id="322" r:id="rId8"/>
    <p:sldId id="319" r:id="rId9"/>
    <p:sldId id="318" r:id="rId10"/>
    <p:sldId id="320" r:id="rId11"/>
    <p:sldId id="315" r:id="rId12"/>
    <p:sldId id="321" r:id="rId13"/>
    <p:sldId id="317" r:id="rId14"/>
    <p:sldId id="312" r:id="rId15"/>
    <p:sldId id="311" r:id="rId16"/>
    <p:sldId id="325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823A"/>
    <a:srgbClr val="118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2" autoAdjust="0"/>
    <p:restoredTop sz="71076" autoAdjust="0"/>
  </p:normalViewPr>
  <p:slideViewPr>
    <p:cSldViewPr>
      <p:cViewPr>
        <p:scale>
          <a:sx n="90" d="100"/>
          <a:sy n="90" d="100"/>
        </p:scale>
        <p:origin x="-7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Revenue</c:v>
                </c:pt>
              </c:strCache>
            </c:strRef>
          </c:tx>
          <c:dLbls>
            <c:dLbl>
              <c:idx val="0"/>
              <c:layout>
                <c:manualLayout>
                  <c:x val="-7.8789370078740165E-3"/>
                  <c:y val="5.091803865425912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9.130139982502292E-3"/>
                  <c:y val="-4.809492563429572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3.4919072615923028E-4"/>
                  <c:y val="-5.934343434343437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6.0753499562554939E-3"/>
                  <c:y val="1.074127097749145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9305555555555304E-3"/>
                  <c:y val="1.663226755746440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5.0757874015748047E-3"/>
                  <c:y val="1.809711286089238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1.8937554680664923E-2"/>
                  <c:y val="1.262626262626262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 i="0" baseline="0">
                    <a:latin typeface="Times New Roman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Intermodal</c:v>
                </c:pt>
                <c:pt idx="1">
                  <c:v>Coal</c:v>
                </c:pt>
                <c:pt idx="2">
                  <c:v>Chemicals</c:v>
                </c:pt>
                <c:pt idx="3">
                  <c:v>Agriculture</c:v>
                </c:pt>
                <c:pt idx="4">
                  <c:v>Metals</c:v>
                </c:pt>
                <c:pt idx="5">
                  <c:v>Auto</c:v>
                </c:pt>
                <c:pt idx="6">
                  <c:v>Paper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20</c:v>
                </c:pt>
                <c:pt idx="1">
                  <c:v>26</c:v>
                </c:pt>
                <c:pt idx="2">
                  <c:v>14</c:v>
                </c:pt>
                <c:pt idx="3">
                  <c:v>13</c:v>
                </c:pt>
                <c:pt idx="4">
                  <c:v>12</c:v>
                </c:pt>
                <c:pt idx="5">
                  <c:v>8</c:v>
                </c:pt>
                <c:pt idx="6">
                  <c:v>7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993055555555558"/>
          <c:y val="0.12058080808080808"/>
          <c:w val="0.45069444444444445"/>
          <c:h val="0.8194444444444445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Volumes</c:v>
                </c:pt>
              </c:strCache>
            </c:strRef>
          </c:tx>
          <c:dLbls>
            <c:dLbl>
              <c:idx val="0"/>
              <c:layout>
                <c:manualLayout>
                  <c:x val="-3.7122703412073499E-3"/>
                  <c:y val="-2.483953710331663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2814304461942256E-2"/>
                  <c:y val="-2.284240038177046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2064741907261606E-3"/>
                  <c:y val="1.679273045414778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1630905511811025E-2"/>
                  <c:y val="-3.976179113974389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9305555555555565E-3"/>
                  <c:y val="2.168257376918794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1.8686570428696418E-3"/>
                  <c:y val="1.809711286089238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2.5881889763779541E-2"/>
                  <c:y val="1.262626262626262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 i="0" baseline="0">
                    <a:latin typeface="Times New Roman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Intermodal</c:v>
                </c:pt>
                <c:pt idx="1">
                  <c:v>Coal</c:v>
                </c:pt>
                <c:pt idx="2">
                  <c:v>Chemicals</c:v>
                </c:pt>
                <c:pt idx="3">
                  <c:v>Agriculture</c:v>
                </c:pt>
                <c:pt idx="4">
                  <c:v>Metals</c:v>
                </c:pt>
                <c:pt idx="5">
                  <c:v>Auto</c:v>
                </c:pt>
                <c:pt idx="6">
                  <c:v>Paper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47</c:v>
                </c:pt>
                <c:pt idx="1">
                  <c:v>20</c:v>
                </c:pt>
                <c:pt idx="2">
                  <c:v>5.5</c:v>
                </c:pt>
                <c:pt idx="3">
                  <c:v>8.5</c:v>
                </c:pt>
                <c:pt idx="4">
                  <c:v>9.5</c:v>
                </c:pt>
                <c:pt idx="5">
                  <c:v>5.5</c:v>
                </c:pt>
                <c:pt idx="6">
                  <c:v>4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82B97FFF-F5B6-4EE2-83F5-955D6D37DABD}" type="datetimeFigureOut">
              <a:rPr lang="en-US"/>
              <a:pPr>
                <a:defRPr/>
              </a:pPr>
              <a:t>11/13/2013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ABA1DBC8-9FB5-46A0-9230-7E171FE1FB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944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375869D9-F6E4-4625-A8EC-780AD87F3D3E}" type="datetimeFigureOut">
              <a:rPr lang="en-US"/>
              <a:pPr>
                <a:defRPr/>
              </a:pPr>
              <a:t>11/13/2013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D3311042-9238-4E7A-B39E-211A97BD70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80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311042-9238-4E7A-B39E-211A97BD703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979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311042-9238-4E7A-B39E-211A97BD703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783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311042-9238-4E7A-B39E-211A97BD703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63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311042-9238-4E7A-B39E-211A97BD703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311042-9238-4E7A-B39E-211A97BD703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311042-9238-4E7A-B39E-211A97BD703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311042-9238-4E7A-B39E-211A97BD703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289C34-6446-4F10-BE08-5A00CA01DEA8}" type="slidenum">
              <a:rPr lang="en-US" smtClean="0"/>
              <a:pPr/>
              <a:t>16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311042-9238-4E7A-B39E-211A97BD703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820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311042-9238-4E7A-B39E-211A97BD703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771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311042-9238-4E7A-B39E-211A97BD703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771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311042-9238-4E7A-B39E-211A97BD703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771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311042-9238-4E7A-B39E-211A97BD703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311042-9238-4E7A-B39E-211A97BD703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311042-9238-4E7A-B39E-211A97BD703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311042-9238-4E7A-B39E-211A97BD703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136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ackground tit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1600"/>
            <a:ext cx="7772400" cy="14700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71800"/>
            <a:ext cx="6400800" cy="17526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E4838-7726-47C2-8640-C3902735E94C}" type="datetimeFigureOut">
              <a:rPr lang="en-US"/>
              <a:pPr>
                <a:defRPr/>
              </a:pPr>
              <a:t>11/13/2013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0548E-27F8-4729-B6D9-13E638CB01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B9523-0FDC-4224-B5ED-14307FFA0D34}" type="datetimeFigureOut">
              <a:rPr lang="en-US"/>
              <a:pPr>
                <a:defRPr/>
              </a:pPr>
              <a:t>11/13/2013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A5DBD-F346-4E60-9CCE-0ACB2AA11A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E944C-9FF9-4A18-9275-C712DF692A32}" type="datetimeFigureOut">
              <a:rPr lang="en-US"/>
              <a:pPr>
                <a:defRPr/>
              </a:pPr>
              <a:t>11/13/2013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221A7-67BA-4909-A85D-4DE04D0F3A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88392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93558-96BC-455E-86A5-BA0634DE7565}" type="datetimeFigureOut">
              <a:rPr lang="en-US"/>
              <a:pPr>
                <a:defRPr/>
              </a:pPr>
              <a:t>11/13/2013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83D55-F3CE-45C1-93E8-5890DD7C3B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B0E00-377F-4289-A8A0-13DECADE34B2}" type="datetimeFigureOut">
              <a:rPr lang="en-US"/>
              <a:pPr>
                <a:defRPr/>
              </a:pPr>
              <a:t>11/13/2013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D4E85-DC0B-4EFD-88FB-01BCD4CF85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4008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B9BC9-B67D-45FE-8B49-3D7C0C415B04}" type="datetimeFigureOut">
              <a:rPr lang="en-US"/>
              <a:pPr>
                <a:defRPr/>
              </a:pPr>
              <a:t>11/13/2013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B9326-D907-496F-AF1A-BF600EEE98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81E78-7F78-4367-8811-3E41030B89C4}" type="datetimeFigureOut">
              <a:rPr lang="en-US"/>
              <a:pPr>
                <a:defRPr/>
              </a:pPr>
              <a:t>11/13/2013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DBCAF-B4EA-4F56-B94D-FA3058F67A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D0877-2859-44BB-9A20-678DAB9EFBA9}" type="datetimeFigureOut">
              <a:rPr lang="en-US"/>
              <a:pPr>
                <a:defRPr/>
              </a:pPr>
              <a:t>11/13/2013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272D6-BD1B-4EA5-A4E3-FADE9BBAD6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DBA26-4977-4DF5-811A-025E6525BD6E}" type="datetimeFigureOut">
              <a:rPr lang="en-US"/>
              <a:pPr>
                <a:defRPr/>
              </a:pPr>
              <a:t>11/13/2013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E9AD6-572B-4E59-AD87-62602BBF89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5786F-8FAC-4F3F-86F0-883D4AB35C61}" type="datetimeFigureOut">
              <a:rPr lang="en-US"/>
              <a:pPr>
                <a:defRPr/>
              </a:pPr>
              <a:t>11/13/2013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4F936-1F5B-41C9-8B5A-715FB3E4D4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background 6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5344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534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1623A1-D21B-44A5-8493-69F56F9C5EE1}" type="datetimeFigureOut">
              <a:rPr lang="en-US"/>
              <a:pPr>
                <a:defRPr/>
              </a:pPr>
              <a:t>11/13/2013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5410200" cy="3651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INSERT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80A17D-552A-43B1-B696-976604F6D3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Arial" pitchFamily="34" charset="0"/>
          <a:ea typeface="Arial Unicode MS" pitchFamily="34" charset="-128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Arial Unicode MS" pitchFamily="34" charset="-128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Arial Unicode MS" pitchFamily="34" charset="-128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Arial Unicode MS" pitchFamily="34" charset="-128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Arial Unicode MS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Arial Unicode MS" pitchFamily="34" charset="-128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70C0"/>
        </a:buClr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Arial Unicode MS" pitchFamily="34" charset="-128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1A823A"/>
        </a:buClr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Arial Unicode MS" pitchFamily="34" charset="-128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948A54"/>
        </a:buClr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Arial Unicode MS" pitchFamily="34" charset="-128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7F7F7F"/>
        </a:buClr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Arial Unicode MS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0.jpeg"/><Relationship Id="rId21" Type="http://schemas.openxmlformats.org/officeDocument/2006/relationships/image" Target="../media/image28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Relationship Id="rId22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Norfolk Southern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24" y="1447800"/>
            <a:ext cx="7046752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3163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</a:rPr>
              <a:t>Crescent Corridor Projections</a:t>
            </a:r>
            <a:endParaRPr lang="en-US" dirty="0">
              <a:latin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2014"/>
            <a:ext cx="4038600" cy="412233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</a:rPr>
              <a:t>Create 122,820 new jobs by 2030</a:t>
            </a:r>
          </a:p>
          <a:p>
            <a:pPr>
              <a:buFont typeface="Wingdings" pitchFamily="2" charset="2"/>
              <a:buChar char="Ø"/>
            </a:pPr>
            <a:endParaRPr lang="en-US" sz="1800" dirty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</a:rPr>
              <a:t>Save more than $575M in traffic congestion annually</a:t>
            </a:r>
          </a:p>
          <a:p>
            <a:pPr>
              <a:buFont typeface="Wingdings" pitchFamily="2" charset="2"/>
              <a:buChar char="Ø"/>
            </a:pPr>
            <a:endParaRPr lang="en-US" sz="1800" dirty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</a:rPr>
              <a:t>Reduce 1.9M tons of carbon dioxide annually</a:t>
            </a:r>
          </a:p>
          <a:p>
            <a:pPr>
              <a:buFont typeface="Wingdings" pitchFamily="2" charset="2"/>
              <a:buChar char="Ø"/>
            </a:pPr>
            <a:endParaRPr lang="en-US" sz="1800" dirty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</a:rPr>
              <a:t>Save more than 169M gallons of fuel annually</a:t>
            </a:r>
          </a:p>
          <a:p>
            <a:pPr>
              <a:buFont typeface="Wingdings" pitchFamily="2" charset="2"/>
              <a:buChar char="Ø"/>
            </a:pPr>
            <a:endParaRPr lang="en-US" sz="1800" dirty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</a:rPr>
              <a:t>Remove 1.3M long haul trucks annually</a:t>
            </a:r>
            <a:endParaRPr lang="en-US" sz="1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55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Times New Roman" pitchFamily="18" charset="0"/>
              </a:rPr>
              <a:t>NS Celebrates 30</a:t>
            </a:r>
            <a:r>
              <a:rPr lang="en-US" baseline="30000" dirty="0" smtClean="0">
                <a:latin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</a:rPr>
              <a:t> Anniversary</a:t>
            </a:r>
            <a:br>
              <a:rPr lang="en-US" dirty="0" smtClean="0">
                <a:latin typeface="Times New Roman" pitchFamily="18" charset="0"/>
              </a:rPr>
            </a:br>
            <a:endParaRPr lang="en-US" dirty="0">
              <a:latin typeface="Times New Roman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1"/>
          <a:stretch>
            <a:fillRect/>
          </a:stretch>
        </p:blipFill>
        <p:spPr>
          <a:xfrm>
            <a:off x="2095500" y="5029200"/>
            <a:ext cx="790543" cy="6834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7"/>
          <a:stretch>
            <a:fillRect/>
          </a:stretch>
        </p:blipFill>
        <p:spPr>
          <a:xfrm>
            <a:off x="7848600" y="5029200"/>
            <a:ext cx="866743" cy="683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7"/>
          <a:stretch>
            <a:fillRect/>
          </a:stretch>
        </p:blipFill>
        <p:spPr>
          <a:xfrm>
            <a:off x="3933761" y="5029200"/>
            <a:ext cx="866743" cy="683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7"/>
          <a:stretch>
            <a:fillRect/>
          </a:stretch>
        </p:blipFill>
        <p:spPr>
          <a:xfrm>
            <a:off x="310938" y="5029200"/>
            <a:ext cx="726620" cy="6834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457200" y="2669400"/>
            <a:ext cx="8518705" cy="683400"/>
            <a:chOff x="349038" y="2590800"/>
            <a:chExt cx="8518705" cy="6834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82"/>
            <a:stretch>
              <a:fillRect/>
            </a:stretch>
          </p:blipFill>
          <p:spPr>
            <a:xfrm>
              <a:off x="349038" y="2590800"/>
              <a:ext cx="650420" cy="6834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099"/>
            <a:stretch>
              <a:fillRect/>
            </a:stretch>
          </p:blipFill>
          <p:spPr>
            <a:xfrm>
              <a:off x="7696200" y="2703900"/>
              <a:ext cx="1171543" cy="4572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949"/>
            <a:stretch>
              <a:fillRect/>
            </a:stretch>
          </p:blipFill>
          <p:spPr>
            <a:xfrm>
              <a:off x="3781361" y="2665800"/>
              <a:ext cx="1171543" cy="533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099"/>
            <a:stretch>
              <a:fillRect/>
            </a:stretch>
          </p:blipFill>
          <p:spPr>
            <a:xfrm>
              <a:off x="1905000" y="2703900"/>
              <a:ext cx="1171543" cy="457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099"/>
            <a:stretch>
              <a:fillRect/>
            </a:stretch>
          </p:blipFill>
          <p:spPr>
            <a:xfrm>
              <a:off x="5605430" y="2703900"/>
              <a:ext cx="1171543" cy="45720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82367" y="3812400"/>
            <a:ext cx="8588766" cy="683400"/>
            <a:chOff x="88477" y="3810000"/>
            <a:chExt cx="8588766" cy="6834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25"/>
            <a:stretch>
              <a:fillRect/>
            </a:stretch>
          </p:blipFill>
          <p:spPr>
            <a:xfrm>
              <a:off x="4009961" y="3810000"/>
              <a:ext cx="714343" cy="6834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77" y="3810000"/>
              <a:ext cx="1171543" cy="6834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21"/>
            <a:stretch>
              <a:fillRect/>
            </a:stretch>
          </p:blipFill>
          <p:spPr>
            <a:xfrm>
              <a:off x="7886700" y="3810000"/>
              <a:ext cx="790543" cy="6834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3810000"/>
              <a:ext cx="1171543" cy="6834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4"/>
            <a:stretch>
              <a:fillRect/>
            </a:stretch>
          </p:blipFill>
          <p:spPr>
            <a:xfrm>
              <a:off x="5643530" y="3810000"/>
              <a:ext cx="1095343" cy="683400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252428" y="1526400"/>
            <a:ext cx="8480605" cy="683400"/>
            <a:chOff x="158538" y="1295400"/>
            <a:chExt cx="8480605" cy="683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61"/>
            <a:stretch>
              <a:fillRect/>
            </a:stretch>
          </p:blipFill>
          <p:spPr>
            <a:xfrm>
              <a:off x="158538" y="1295400"/>
              <a:ext cx="1031420" cy="6834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03"/>
            <a:stretch>
              <a:fillRect/>
            </a:stretch>
          </p:blipFill>
          <p:spPr>
            <a:xfrm>
              <a:off x="2119409" y="1295400"/>
              <a:ext cx="742725" cy="6834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10"/>
            <a:stretch>
              <a:fillRect/>
            </a:stretch>
          </p:blipFill>
          <p:spPr>
            <a:xfrm>
              <a:off x="4000500" y="1295400"/>
              <a:ext cx="733264" cy="6834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5430" y="1295400"/>
              <a:ext cx="1171543" cy="6834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25"/>
            <a:stretch>
              <a:fillRect/>
            </a:stretch>
          </p:blipFill>
          <p:spPr>
            <a:xfrm>
              <a:off x="7924800" y="1295400"/>
              <a:ext cx="714343" cy="683400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5"/>
          <a:stretch>
            <a:fillRect/>
          </a:stretch>
        </p:blipFill>
        <p:spPr>
          <a:xfrm>
            <a:off x="5834030" y="5029200"/>
            <a:ext cx="714343" cy="6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3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3163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Heritage Locomotives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029200"/>
          </a:xfrm>
        </p:spPr>
      </p:pic>
    </p:spTree>
    <p:extLst>
      <p:ext uri="{BB962C8B-B14F-4D97-AF65-F5344CB8AC3E}">
        <p14:creationId xmlns:p14="http://schemas.microsoft.com/office/powerpoint/2010/main" val="375455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</a:rPr>
              <a:t>NS Family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30,416 employees across the NS network</a:t>
            </a:r>
          </a:p>
          <a:p>
            <a:pPr>
              <a:buFont typeface="Wingdings" pitchFamily="2" charset="2"/>
              <a:buChar char="Ø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Enola Locomotive Shop employees were the first group to work 2M injury-free service hours</a:t>
            </a:r>
          </a:p>
          <a:p>
            <a:pPr>
              <a:buFont typeface="Wingdings" pitchFamily="2" charset="2"/>
              <a:buChar char="Ø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</a:rPr>
              <a:t>Thoroughbred Volunteers contributed 3,200 volunteer hours in 2012</a:t>
            </a:r>
          </a:p>
          <a:p>
            <a:pPr>
              <a:buFont typeface="Wingdings" pitchFamily="2" charset="2"/>
              <a:buChar char="Ø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Education assistance $5k/year</a:t>
            </a:r>
          </a:p>
          <a:p>
            <a:pPr>
              <a:buFont typeface="Wingdings" pitchFamily="2" charset="2"/>
              <a:buChar char="Ø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DARS assistance if needed</a:t>
            </a:r>
          </a:p>
          <a:p>
            <a:pPr>
              <a:buFont typeface="Wingdings" pitchFamily="2" charset="2"/>
              <a:buChar char="Ø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71145"/>
            <a:ext cx="4038600" cy="2584072"/>
          </a:xfrm>
        </p:spPr>
      </p:pic>
    </p:spTree>
    <p:extLst>
      <p:ext uri="{BB962C8B-B14F-4D97-AF65-F5344CB8AC3E}">
        <p14:creationId xmlns:p14="http://schemas.microsoft.com/office/powerpoint/2010/main" val="96686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3163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Environmental Stewardship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38600" cy="4648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</a:rPr>
              <a:t>72% of NS locomotives are equipped with idling-reduction technology</a:t>
            </a:r>
          </a:p>
          <a:p>
            <a:pPr>
              <a:buFont typeface="Wingdings" pitchFamily="2" charset="2"/>
              <a:buChar char="Ø"/>
            </a:pPr>
            <a:endParaRPr lang="en-US" sz="18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</a:rPr>
              <a:t>First Railroad to use a 100% biodiesel</a:t>
            </a:r>
          </a:p>
          <a:p>
            <a:pPr>
              <a:buFont typeface="Wingdings" pitchFamily="2" charset="2"/>
              <a:buChar char="Ø"/>
            </a:pPr>
            <a:endParaRPr lang="en-US" sz="18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</a:rPr>
              <a:t>Top ranked railroad in </a:t>
            </a:r>
            <a:r>
              <a:rPr lang="en-US" sz="1800" i="1" dirty="0" smtClean="0">
                <a:latin typeface="Times New Roman" pitchFamily="18" charset="0"/>
              </a:rPr>
              <a:t>Newsweek’s </a:t>
            </a:r>
            <a:r>
              <a:rPr lang="en-US" sz="1800" dirty="0" smtClean="0">
                <a:latin typeface="Times New Roman" pitchFamily="18" charset="0"/>
              </a:rPr>
              <a:t>2012 Green Rankings</a:t>
            </a:r>
          </a:p>
          <a:p>
            <a:pPr>
              <a:buFont typeface="Wingdings" pitchFamily="2" charset="2"/>
              <a:buChar char="Ø"/>
            </a:pPr>
            <a:endParaRPr lang="en-US" sz="18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</a:rPr>
              <a:t>Started Trees for Trains in 2012</a:t>
            </a:r>
          </a:p>
          <a:p>
            <a:pPr>
              <a:buFont typeface="Wingdings" pitchFamily="2" charset="2"/>
              <a:buChar char="Ø"/>
            </a:pPr>
            <a:endParaRPr lang="en-US" sz="18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800" smtClean="0">
                <a:latin typeface="Times New Roman" pitchFamily="18" charset="0"/>
              </a:rPr>
              <a:t>Environmental </a:t>
            </a:r>
            <a:r>
              <a:rPr lang="en-US" sz="1800" dirty="0" smtClean="0">
                <a:latin typeface="Times New Roman" pitchFamily="18" charset="0"/>
              </a:rPr>
              <a:t>site improvements</a:t>
            </a:r>
          </a:p>
          <a:p>
            <a:pPr marL="0" indent="0">
              <a:buNone/>
            </a:pPr>
            <a:endParaRPr lang="en-US" sz="1800" dirty="0" smtClean="0">
              <a:latin typeface="Times New Roman" pitchFamily="18" charset="0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17699"/>
            <a:ext cx="4038600" cy="2890964"/>
          </a:xfrm>
        </p:spPr>
      </p:pic>
    </p:spTree>
    <p:extLst>
      <p:ext uri="{BB962C8B-B14F-4D97-AF65-F5344CB8AC3E}">
        <p14:creationId xmlns:p14="http://schemas.microsoft.com/office/powerpoint/2010/main" val="30023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3163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Socially Responsible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</a:rPr>
              <a:t>Donated $6.98M to local communities through the NS Foundation</a:t>
            </a:r>
          </a:p>
          <a:p>
            <a:pPr>
              <a:buFont typeface="Wingdings" pitchFamily="2" charset="2"/>
              <a:buChar char="Ø"/>
            </a:pPr>
            <a:endParaRPr lang="en-US" sz="18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</a:rPr>
              <a:t>Named to </a:t>
            </a:r>
            <a:r>
              <a:rPr lang="en-US" sz="1800" i="1" dirty="0" smtClean="0">
                <a:latin typeface="Times New Roman" pitchFamily="18" charset="0"/>
              </a:rPr>
              <a:t>G. I. Jobs Magazines</a:t>
            </a:r>
            <a:r>
              <a:rPr lang="en-US" sz="1800" dirty="0" smtClean="0">
                <a:latin typeface="Times New Roman" pitchFamily="18" charset="0"/>
              </a:rPr>
              <a:t> Top 100 Military Friendly Employers</a:t>
            </a:r>
          </a:p>
          <a:p>
            <a:pPr>
              <a:buFont typeface="Wingdings" pitchFamily="2" charset="2"/>
              <a:buChar char="Ø"/>
            </a:pPr>
            <a:endParaRPr lang="en-US" sz="18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</a:rPr>
              <a:t>Ranked 4</a:t>
            </a:r>
            <a:r>
              <a:rPr lang="en-US" sz="1800" baseline="30000" dirty="0" smtClean="0">
                <a:latin typeface="Times New Roman" pitchFamily="18" charset="0"/>
              </a:rPr>
              <a:t>th</a:t>
            </a:r>
            <a:r>
              <a:rPr lang="en-US" sz="1800" dirty="0" smtClean="0">
                <a:latin typeface="Times New Roman" pitchFamily="18" charset="0"/>
              </a:rPr>
              <a:t> for adoption benefits by the Dave Thomas Foundation </a:t>
            </a:r>
          </a:p>
          <a:p>
            <a:pPr>
              <a:buFont typeface="Wingdings" pitchFamily="2" charset="2"/>
              <a:buChar char="Ø"/>
            </a:pPr>
            <a:endParaRPr lang="en-US" sz="18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</a:rPr>
              <a:t>Provides yearly Emergency Responder training</a:t>
            </a:r>
            <a:endParaRPr lang="en-US" sz="1800" dirty="0">
              <a:latin typeface="Times New Roman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87533"/>
            <a:ext cx="4038600" cy="27512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71800"/>
            <a:ext cx="8610600" cy="1752600"/>
          </a:xfrm>
        </p:spPr>
        <p:txBody>
          <a:bodyPr/>
          <a:lstStyle/>
          <a:p>
            <a:pPr marL="342900" indent="-342900" algn="ctr">
              <a:buClr>
                <a:srgbClr val="FF0000"/>
              </a:buClr>
              <a:buSzPct val="75000"/>
              <a:defRPr/>
            </a:pP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</a:rPr>
              <a:t>Questions?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87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3163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Times New Roman" pitchFamily="18" charset="0"/>
              </a:rPr>
              <a:t>Norfolk Southern Time Line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1600200"/>
            <a:ext cx="4038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</a:rPr>
              <a:t>1827 – South Carolina Canal Railroad receives charter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</a:rPr>
              <a:t>1830 – Best Friend of Charleston begins service</a:t>
            </a:r>
          </a:p>
          <a:p>
            <a:pPr>
              <a:buFont typeface="Wingdings" pitchFamily="2" charset="2"/>
              <a:buChar char="Ø"/>
            </a:pPr>
            <a:endParaRPr lang="en-US" sz="1800" dirty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</a:rPr>
              <a:t>1838 – Norfolk &amp; Western is born</a:t>
            </a:r>
          </a:p>
          <a:p>
            <a:pPr>
              <a:buFont typeface="Wingdings" pitchFamily="2" charset="2"/>
              <a:buChar char="Ø"/>
            </a:pPr>
            <a:endParaRPr lang="en-US" sz="1800" dirty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</a:rPr>
              <a:t>1884 – Pier 1 opens in Norfolk, VA</a:t>
            </a:r>
          </a:p>
          <a:p>
            <a:pPr>
              <a:buFont typeface="Wingdings" pitchFamily="2" charset="2"/>
              <a:buChar char="Ø"/>
            </a:pPr>
            <a:endParaRPr lang="en-US" sz="1800" dirty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</a:rPr>
              <a:t>1894 – Southern Railway is born</a:t>
            </a:r>
          </a:p>
          <a:p>
            <a:pPr>
              <a:buFont typeface="Wingdings" pitchFamily="2" charset="2"/>
              <a:buChar char="Ø"/>
            </a:pPr>
            <a:endParaRPr lang="en-US" sz="1800" dirty="0">
              <a:latin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800" y="1600200"/>
            <a:ext cx="4038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</a:rPr>
              <a:t>1963 – Pier 6 opens in Norfolk, VA</a:t>
            </a:r>
          </a:p>
          <a:p>
            <a:pPr>
              <a:buFont typeface="Wingdings" pitchFamily="2" charset="2"/>
              <a:buChar char="Ø"/>
            </a:pPr>
            <a:endParaRPr lang="en-US" sz="18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</a:rPr>
              <a:t>1982 </a:t>
            </a:r>
            <a:r>
              <a:rPr lang="en-US" sz="1800" dirty="0">
                <a:latin typeface="Times New Roman" pitchFamily="18" charset="0"/>
              </a:rPr>
              <a:t>-</a:t>
            </a:r>
            <a:r>
              <a:rPr lang="en-US" sz="1800" dirty="0" smtClean="0">
                <a:latin typeface="Times New Roman" pitchFamily="18" charset="0"/>
              </a:rPr>
              <a:t> Norfolk &amp; Western merges with Southern Railway to form Norfolk Southern</a:t>
            </a:r>
          </a:p>
          <a:p>
            <a:pPr>
              <a:buFont typeface="Wingdings" pitchFamily="2" charset="2"/>
              <a:buChar char="Ø"/>
            </a:pPr>
            <a:endParaRPr lang="en-US" sz="1800" dirty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</a:rPr>
              <a:t>1999 – NS and CSX agree to Conrail split</a:t>
            </a:r>
          </a:p>
          <a:p>
            <a:pPr>
              <a:buFont typeface="Wingdings" pitchFamily="2" charset="2"/>
              <a:buChar char="Ø"/>
            </a:pPr>
            <a:endParaRPr lang="en-US" sz="1800" dirty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</a:rPr>
              <a:t>2010 – Opens the Heartland Corridor</a:t>
            </a:r>
          </a:p>
          <a:p>
            <a:pPr>
              <a:buFont typeface="Wingdings" pitchFamily="2" charset="2"/>
              <a:buChar char="Ø"/>
            </a:pPr>
            <a:endParaRPr lang="en-US" sz="1800" dirty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</a:rPr>
              <a:t>2012 – Celebrates 30</a:t>
            </a:r>
            <a:r>
              <a:rPr lang="en-US" sz="1800" baseline="30000" dirty="0" smtClean="0">
                <a:latin typeface="Times New Roman" pitchFamily="18" charset="0"/>
              </a:rPr>
              <a:t>th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</a:rPr>
              <a:t>Anniversary</a:t>
            </a:r>
          </a:p>
          <a:p>
            <a:pPr marL="0" indent="0">
              <a:buNone/>
            </a:pPr>
            <a:endParaRPr lang="en-US" sz="18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1800" dirty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1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15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022" y="0"/>
            <a:ext cx="9152021" cy="1143000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Times New Roman" pitchFamily="18" charset="0"/>
              </a:rPr>
              <a:t>NS Today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09" y="1447800"/>
            <a:ext cx="7693782" cy="4800600"/>
          </a:xfrm>
        </p:spPr>
      </p:pic>
    </p:spTree>
    <p:extLst>
      <p:ext uri="{BB962C8B-B14F-4D97-AF65-F5344CB8AC3E}">
        <p14:creationId xmlns:p14="http://schemas.microsoft.com/office/powerpoint/2010/main" val="93087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022" y="0"/>
            <a:ext cx="9152021" cy="1143000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Times New Roman" pitchFamily="18" charset="0"/>
              </a:rPr>
              <a:t>NS Served Ports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09" y="1447800"/>
            <a:ext cx="7693782" cy="4800600"/>
          </a:xfrm>
        </p:spPr>
      </p:pic>
    </p:spTree>
    <p:extLst>
      <p:ext uri="{BB962C8B-B14F-4D97-AF65-F5344CB8AC3E}">
        <p14:creationId xmlns:p14="http://schemas.microsoft.com/office/powerpoint/2010/main" val="392676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022" y="0"/>
            <a:ext cx="9152021" cy="1143000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Times New Roman" pitchFamily="18" charset="0"/>
              </a:rPr>
              <a:t>NS Shortline Partners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09" y="1447800"/>
            <a:ext cx="7693782" cy="4800600"/>
          </a:xfrm>
        </p:spPr>
      </p:pic>
    </p:spTree>
    <p:extLst>
      <p:ext uri="{BB962C8B-B14F-4D97-AF65-F5344CB8AC3E}">
        <p14:creationId xmlns:p14="http://schemas.microsoft.com/office/powerpoint/2010/main" val="404424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2012 Operating Revenues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11438815"/>
              </p:ext>
            </p:extLst>
          </p:nvPr>
        </p:nvGraphicFramePr>
        <p:xfrm>
          <a:off x="0" y="1295400"/>
          <a:ext cx="9144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2012 Shipment Volumes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74833612"/>
              </p:ext>
            </p:extLst>
          </p:nvPr>
        </p:nvGraphicFramePr>
        <p:xfrm>
          <a:off x="24809" y="1219200"/>
          <a:ext cx="9144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406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77"/>
            <a:ext cx="9144000" cy="1128823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Revenue Growth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</a:rPr>
              <a:t>Industrial Development</a:t>
            </a:r>
          </a:p>
          <a:p>
            <a:pPr>
              <a:buFont typeface="Wingdings" pitchFamily="2" charset="2"/>
              <a:buChar char="Ø"/>
            </a:pPr>
            <a:endParaRPr lang="en-US" sz="18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</a:rPr>
              <a:t>Capital Investment</a:t>
            </a:r>
          </a:p>
          <a:p>
            <a:pPr>
              <a:buFont typeface="Wingdings" pitchFamily="2" charset="2"/>
              <a:buChar char="Ø"/>
            </a:pPr>
            <a:endParaRPr lang="en-US" sz="18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</a:rPr>
              <a:t>Intermodal</a:t>
            </a:r>
          </a:p>
          <a:p>
            <a:pPr>
              <a:buFont typeface="Wingdings" pitchFamily="2" charset="2"/>
              <a:buChar char="Ø"/>
            </a:pPr>
            <a:endParaRPr lang="en-US" sz="18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</a:rPr>
              <a:t>Crude Oil</a:t>
            </a:r>
          </a:p>
          <a:p>
            <a:pPr>
              <a:buFont typeface="Wingdings" pitchFamily="2" charset="2"/>
              <a:buChar char="Ø"/>
            </a:pPr>
            <a:endParaRPr lang="en-US" sz="18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</a:rPr>
              <a:t>Paper and Forrest </a:t>
            </a:r>
          </a:p>
          <a:p>
            <a:pPr>
              <a:buFont typeface="Wingdings" pitchFamily="2" charset="2"/>
              <a:buChar char="Ø"/>
            </a:pPr>
            <a:endParaRPr lang="en-US" sz="1800" dirty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</a:rPr>
              <a:t>Advertising</a:t>
            </a:r>
          </a:p>
          <a:p>
            <a:pPr>
              <a:buFont typeface="Wingdings" pitchFamily="2" charset="2"/>
              <a:buChar char="Ø"/>
            </a:pPr>
            <a:endParaRPr lang="en-US" sz="18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1800" dirty="0">
              <a:latin typeface="Times New Roman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5518"/>
            <a:ext cx="4038600" cy="2695326"/>
          </a:xfrm>
        </p:spPr>
      </p:pic>
    </p:spTree>
    <p:extLst>
      <p:ext uri="{BB962C8B-B14F-4D97-AF65-F5344CB8AC3E}">
        <p14:creationId xmlns:p14="http://schemas.microsoft.com/office/powerpoint/2010/main" val="79699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021"/>
            <a:ext cx="9144000" cy="1134979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</a:rPr>
              <a:t>Lamberts Point &amp; Pier 6</a:t>
            </a:r>
            <a:endParaRPr lang="en-US" dirty="0">
              <a:latin typeface="Times New Roman" pitchFamily="18" charset="0"/>
            </a:endParaRPr>
          </a:p>
        </p:txBody>
      </p:sp>
      <p:pic>
        <p:nvPicPr>
          <p:cNvPr id="6" name="Content Placeholder 5" descr="Pier 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5071" r="7032" b="4487"/>
          <a:stretch>
            <a:fillRect/>
          </a:stretch>
        </p:blipFill>
        <p:spPr>
          <a:xfrm>
            <a:off x="533400" y="1981200"/>
            <a:ext cx="4155688" cy="327660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038600" cy="4343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</a:rPr>
              <a:t>Spans 400 acres at Lamberts Point</a:t>
            </a:r>
          </a:p>
          <a:p>
            <a:pPr>
              <a:buFont typeface="Wingdings" pitchFamily="2" charset="2"/>
              <a:buChar char="Ø"/>
            </a:pPr>
            <a:endParaRPr lang="en-US" sz="18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</a:rPr>
              <a:t>Can hold 6,500 rail cars on 150 miles of track</a:t>
            </a:r>
          </a:p>
          <a:p>
            <a:pPr>
              <a:buFont typeface="Wingdings" pitchFamily="2" charset="2"/>
              <a:buChar char="Ø"/>
            </a:pPr>
            <a:endParaRPr lang="en-US" sz="1800" dirty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</a:rPr>
              <a:t>Ship loaders are 182 feet tall and weigh 2400 tons</a:t>
            </a:r>
          </a:p>
          <a:p>
            <a:pPr>
              <a:buFont typeface="Wingdings" pitchFamily="2" charset="2"/>
              <a:buChar char="Ø"/>
            </a:pPr>
            <a:endParaRPr lang="en-US" sz="18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</a:rPr>
              <a:t>Loaded a record 159,941k tons into M/V Cape Dover</a:t>
            </a:r>
          </a:p>
          <a:p>
            <a:pPr>
              <a:buFont typeface="Wingdings" pitchFamily="2" charset="2"/>
              <a:buChar char="Ø"/>
            </a:pPr>
            <a:endParaRPr lang="en-US" sz="1800" dirty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 err="1" smtClean="0">
                <a:latin typeface="Times New Roman" pitchFamily="18" charset="0"/>
              </a:rPr>
              <a:t>Transloaded</a:t>
            </a:r>
            <a:r>
              <a:rPr lang="en-US" sz="1800" dirty="0" smtClean="0">
                <a:latin typeface="Times New Roman" pitchFamily="18" charset="0"/>
              </a:rPr>
              <a:t> more than 1.2 billion tons of coal since 1883</a:t>
            </a:r>
          </a:p>
          <a:p>
            <a:pPr>
              <a:buFont typeface="Wingdings" pitchFamily="2" charset="2"/>
              <a:buChar char="Ø"/>
            </a:pPr>
            <a:endParaRPr lang="en-US" sz="1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69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alyst meeting_investor relations examp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Analyst meeting_investor relations examples</Template>
  <TotalTime>1559</TotalTime>
  <Words>333</Words>
  <Application>Microsoft Office PowerPoint</Application>
  <PresentationFormat>On-screen Show (4:3)</PresentationFormat>
  <Paragraphs>122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Analyst meeting_investor relations examples</vt:lpstr>
      <vt:lpstr>Norfolk Southern</vt:lpstr>
      <vt:lpstr> Norfolk Southern Time Line </vt:lpstr>
      <vt:lpstr> NS Today </vt:lpstr>
      <vt:lpstr> NS Served Ports </vt:lpstr>
      <vt:lpstr> NS Shortline Partners </vt:lpstr>
      <vt:lpstr> 2012 Operating Revenues </vt:lpstr>
      <vt:lpstr> 2012 Shipment Volumes </vt:lpstr>
      <vt:lpstr> Revenue Growth </vt:lpstr>
      <vt:lpstr>Lamberts Point &amp; Pier 6</vt:lpstr>
      <vt:lpstr>Crescent Corridor Projections</vt:lpstr>
      <vt:lpstr> NS Celebrates 30th Anniversary </vt:lpstr>
      <vt:lpstr>Heritage Locomotives</vt:lpstr>
      <vt:lpstr>NS Family</vt:lpstr>
      <vt:lpstr>Environmental Stewardship</vt:lpstr>
      <vt:lpstr>Socially Responsible</vt:lpstr>
      <vt:lpstr>PowerPoint Presentation</vt:lpstr>
    </vt:vector>
  </TitlesOfParts>
  <Company>Norfolk Southern Corp.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Style Guide</dc:title>
  <dc:creator>Rush Bailey</dc:creator>
  <cp:lastModifiedBy>vfwkj</cp:lastModifiedBy>
  <cp:revision>194</cp:revision>
  <cp:lastPrinted>2013-11-04T20:47:15Z</cp:lastPrinted>
  <dcterms:created xsi:type="dcterms:W3CDTF">2010-10-22T20:10:19Z</dcterms:created>
  <dcterms:modified xsi:type="dcterms:W3CDTF">2013-11-13T13:18:13Z</dcterms:modified>
</cp:coreProperties>
</file>