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57" r:id="rId3"/>
    <p:sldId id="280" r:id="rId4"/>
    <p:sldId id="281" r:id="rId5"/>
    <p:sldId id="282" r:id="rId6"/>
    <p:sldId id="286" r:id="rId7"/>
    <p:sldId id="285" r:id="rId8"/>
    <p:sldId id="284" r:id="rId9"/>
    <p:sldId id="287" r:id="rId10"/>
    <p:sldId id="294" r:id="rId11"/>
    <p:sldId id="288" r:id="rId12"/>
    <p:sldId id="289" r:id="rId13"/>
    <p:sldId id="283" r:id="rId14"/>
    <p:sldId id="292" r:id="rId15"/>
    <p:sldId id="291" r:id="rId16"/>
    <p:sldId id="295" r:id="rId17"/>
    <p:sldId id="300" r:id="rId18"/>
    <p:sldId id="301" r:id="rId19"/>
    <p:sldId id="302" r:id="rId20"/>
    <p:sldId id="303" r:id="rId21"/>
    <p:sldId id="304" r:id="rId22"/>
    <p:sldId id="296" r:id="rId23"/>
    <p:sldId id="290" r:id="rId24"/>
    <p:sldId id="299" r:id="rId25"/>
    <p:sldId id="298" r:id="rId26"/>
    <p:sldId id="305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rett, Alex" initials="JA" lastIdx="2" clrIdx="0">
    <p:extLst>
      <p:ext uri="{19B8F6BF-5375-455C-9EA6-DF929625EA0E}">
        <p15:presenceInfo xmlns:p15="http://schemas.microsoft.com/office/powerpoint/2012/main" userId="S-1-5-21-32063543-231219336-604069369-299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88869" autoAdjust="0"/>
  </p:normalViewPr>
  <p:slideViewPr>
    <p:cSldViewPr snapToGrid="0">
      <p:cViewPr varScale="1">
        <p:scale>
          <a:sx n="67" d="100"/>
          <a:sy n="67" d="100"/>
        </p:scale>
        <p:origin x="2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AE9CC-8203-4A3A-B608-D9667058193D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C2FF-0F46-449C-A9F4-1ADB805E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C2FF-0F46-449C-A9F4-1ADB805E29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C2FF-0F46-449C-A9F4-1ADB805E29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C2FF-0F46-449C-A9F4-1ADB805E29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FC2FF-0F46-449C-A9F4-1ADB805E29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Temporary Use\Sarah's stuff\DESKTOP\PPT slides\Untitled-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4"/>
            <a:ext cx="12192000" cy="68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81" y="789843"/>
            <a:ext cx="4940419" cy="1470025"/>
          </a:xfrm>
        </p:spPr>
        <p:txBody>
          <a:bodyPr>
            <a:noAutofit/>
          </a:bodyPr>
          <a:lstStyle>
            <a:lvl1pPr algn="l">
              <a:defRPr sz="373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312434"/>
            <a:ext cx="4876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197">
                <a:solidFill>
                  <a:schemeClr val="tx1"/>
                </a:solidFill>
              </a:defRPr>
            </a:lvl1pPr>
            <a:lvl2pPr marL="609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03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218072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710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614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518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421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325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228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4"/>
          </a:xfrm>
        </p:spPr>
        <p:txBody>
          <a:bodyPr>
            <a:normAutofit/>
          </a:bodyPr>
          <a:lstStyle>
            <a:lvl1pPr>
              <a:defRPr sz="2664"/>
            </a:lvl1pPr>
            <a:lvl2pPr>
              <a:defRPr sz="2398"/>
            </a:lvl2pPr>
            <a:lvl3pPr>
              <a:defRPr sz="2131"/>
            </a:lvl3pPr>
            <a:lvl4pPr>
              <a:defRPr sz="1865"/>
            </a:lvl4pPr>
            <a:lvl5pPr>
              <a:defRPr sz="1865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</p:spPr>
        <p:txBody>
          <a:bodyPr>
            <a:normAutofit/>
          </a:bodyPr>
          <a:lstStyle>
            <a:lvl1pPr>
              <a:defRPr sz="2664"/>
            </a:lvl1pPr>
            <a:lvl2pPr>
              <a:defRPr sz="2398"/>
            </a:lvl2pPr>
            <a:lvl3pPr>
              <a:defRPr sz="2131"/>
            </a:lvl3pPr>
            <a:lvl4pPr>
              <a:defRPr sz="1865"/>
            </a:lvl4pPr>
            <a:lvl5pPr>
              <a:defRPr sz="1865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664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131"/>
            </a:lvl1pPr>
            <a:lvl2pPr>
              <a:defRPr sz="1865"/>
            </a:lvl2pPr>
            <a:lvl3pPr>
              <a:defRPr sz="1599"/>
            </a:lvl3pPr>
            <a:lvl4pPr>
              <a:defRPr sz="1465"/>
            </a:lvl4pPr>
            <a:lvl5pPr>
              <a:defRPr sz="1465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664" b="1"/>
            </a:lvl1pPr>
            <a:lvl2pPr marL="609036" indent="0">
              <a:buNone/>
              <a:defRPr sz="2664" b="1"/>
            </a:lvl2pPr>
            <a:lvl3pPr marL="1218072" indent="0">
              <a:buNone/>
              <a:defRPr sz="2398" b="1"/>
            </a:lvl3pPr>
            <a:lvl4pPr marL="1827108" indent="0">
              <a:buNone/>
              <a:defRPr sz="2131" b="1"/>
            </a:lvl4pPr>
            <a:lvl5pPr marL="2436144" indent="0">
              <a:buNone/>
              <a:defRPr sz="2131" b="1"/>
            </a:lvl5pPr>
            <a:lvl6pPr marL="3045181" indent="0">
              <a:buNone/>
              <a:defRPr sz="2131" b="1"/>
            </a:lvl6pPr>
            <a:lvl7pPr marL="3654217" indent="0">
              <a:buNone/>
              <a:defRPr sz="2131" b="1"/>
            </a:lvl7pPr>
            <a:lvl8pPr marL="4263253" indent="0">
              <a:buNone/>
              <a:defRPr sz="2131" b="1"/>
            </a:lvl8pPr>
            <a:lvl9pPr marL="4872289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131"/>
            </a:lvl1pPr>
            <a:lvl2pPr>
              <a:defRPr sz="1865"/>
            </a:lvl2pPr>
            <a:lvl3pPr>
              <a:defRPr sz="1599"/>
            </a:lvl3pPr>
            <a:lvl4pPr>
              <a:defRPr sz="1465"/>
            </a:lvl4pPr>
            <a:lvl5pPr>
              <a:defRPr sz="1465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DC4E3AB-823E-4FD2-8ABC-95F64E613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Temporary Use\Sarah's stuff\DESKTOP\PPT slides\Untitled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"/>
            <a:ext cx="12192000" cy="6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143F-17F9-4B0E-84BE-70A3034CAF73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1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l" defTabSz="1218072" rtl="0" eaLnBrk="1" latinLnBrk="0" hangingPunct="1">
        <a:spcBef>
          <a:spcPct val="0"/>
        </a:spcBef>
        <a:buNone/>
        <a:defRPr sz="373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6777" indent="-456777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bg1"/>
          </a:solidFill>
          <a:latin typeface="+mn-lt"/>
          <a:ea typeface="+mn-ea"/>
          <a:cs typeface="+mn-cs"/>
        </a:defRPr>
      </a:lvl1pPr>
      <a:lvl2pPr marL="989684" indent="-380648" algn="l" defTabSz="1218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1" kern="1200">
          <a:solidFill>
            <a:schemeClr val="bg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5" kern="1200">
          <a:solidFill>
            <a:schemeClr val="bg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»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sc@railinc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030" y="899149"/>
            <a:ext cx="5486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TRAIN </a:t>
            </a:r>
            <a:r>
              <a:rPr lang="en-US" dirty="0" smtClean="0"/>
              <a:t>Messages </a:t>
            </a:r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030" y="2812263"/>
            <a:ext cx="2990532" cy="23232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ACACSO</a:t>
            </a:r>
          </a:p>
          <a:p>
            <a:r>
              <a:rPr lang="en-US" sz="2800" dirty="0" smtClean="0"/>
              <a:t>May 10, 2018</a:t>
            </a:r>
          </a:p>
          <a:p>
            <a:r>
              <a:rPr lang="en-US" sz="2800" dirty="0" smtClean="0"/>
              <a:t>Kellie Bates</a:t>
            </a:r>
          </a:p>
          <a:p>
            <a:r>
              <a:rPr lang="en-US" sz="2800" dirty="0" smtClean="0"/>
              <a:t>Norfolk Southern</a:t>
            </a:r>
          </a:p>
        </p:txBody>
      </p:sp>
    </p:spTree>
    <p:extLst>
      <p:ext uri="{BB962C8B-B14F-4D97-AF65-F5344CB8AC3E}">
        <p14:creationId xmlns:p14="http://schemas.microsoft.com/office/powerpoint/2010/main" val="8471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TRAIN10 Detail Level Record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694" y="1600200"/>
            <a:ext cx="89306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Record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612" y="2082006"/>
            <a:ext cx="84867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Trailer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63" y="1818168"/>
            <a:ext cx="8752410" cy="363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10 Messages are preferred and highly recommended</a:t>
            </a:r>
          </a:p>
          <a:p>
            <a:pPr lvl="1"/>
            <a:r>
              <a:rPr lang="en-US" dirty="0" smtClean="0"/>
              <a:t>Additional details not present in other messaging types</a:t>
            </a:r>
          </a:p>
          <a:p>
            <a:r>
              <a:rPr lang="en-US" dirty="0" smtClean="0"/>
              <a:t>TRAIN 01/31 messages have less details</a:t>
            </a:r>
          </a:p>
          <a:p>
            <a:r>
              <a:rPr lang="en-US" dirty="0" smtClean="0"/>
              <a:t>If a TRAIN 10 message contains an error, a TRAIN 50 message is returned</a:t>
            </a:r>
          </a:p>
          <a:p>
            <a:r>
              <a:rPr lang="en-US" dirty="0" smtClean="0"/>
              <a:t>If a TRAIN 01/31 message contains an error, a TRAIN 51 message is returned</a:t>
            </a:r>
          </a:p>
          <a:p>
            <a:r>
              <a:rPr lang="en-US" dirty="0" smtClean="0"/>
              <a:t>All of the edits are industry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Car 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Without the TRAIN II system, there would be no centralized processing of car hire messages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Therefore…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Car hire is affected in every way by TRAIN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70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II Impact on Car 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340"/>
            <a:ext cx="12192000" cy="4929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Messages that impact car hire:</a:t>
            </a:r>
          </a:p>
          <a:p>
            <a:pPr lvl="1"/>
            <a:r>
              <a:rPr lang="en-US" sz="2400" dirty="0" smtClean="0"/>
              <a:t>TRAIN 10 – Interchange, car movements, etc. </a:t>
            </a:r>
          </a:p>
          <a:p>
            <a:pPr lvl="1"/>
            <a:r>
              <a:rPr lang="en-US" sz="2400" dirty="0" smtClean="0"/>
              <a:t>TRAIN 10 Types 80, 81, 84, 85 – TOL (Rule 5)</a:t>
            </a:r>
          </a:p>
          <a:p>
            <a:pPr lvl="2"/>
            <a:r>
              <a:rPr lang="en-US" sz="2000" dirty="0" smtClean="0"/>
              <a:t>Carrier/car owner submits to </a:t>
            </a:r>
            <a:r>
              <a:rPr lang="en-US" sz="2000" dirty="0" err="1" smtClean="0"/>
              <a:t>Railinc</a:t>
            </a:r>
            <a:endParaRPr lang="en-US" sz="2000" dirty="0" smtClean="0"/>
          </a:p>
          <a:p>
            <a:pPr lvl="1"/>
            <a:r>
              <a:rPr lang="en-US" sz="2400" dirty="0" smtClean="0"/>
              <a:t>TRAIN 26/29 – TOL (Rule 15)</a:t>
            </a:r>
          </a:p>
          <a:p>
            <a:pPr lvl="2"/>
            <a:r>
              <a:rPr lang="en-US" sz="2000" dirty="0" smtClean="0"/>
              <a:t>Carrier/car owner submits to </a:t>
            </a:r>
            <a:r>
              <a:rPr lang="en-US" sz="2000" dirty="0" err="1" smtClean="0"/>
              <a:t>Railinc</a:t>
            </a:r>
            <a:endParaRPr lang="en-US" sz="2000" dirty="0" smtClean="0"/>
          </a:p>
          <a:p>
            <a:pPr lvl="1"/>
            <a:r>
              <a:rPr lang="en-US" sz="2400" dirty="0" smtClean="0"/>
              <a:t>TRAIN 28 – TOL (Rule 4, 5, and 15)</a:t>
            </a:r>
          </a:p>
          <a:p>
            <a:pPr lvl="2"/>
            <a:r>
              <a:rPr lang="en-US" sz="2000" dirty="0" err="1" smtClean="0"/>
              <a:t>Railnc</a:t>
            </a:r>
            <a:r>
              <a:rPr lang="en-US" sz="2000" dirty="0" smtClean="0"/>
              <a:t> to carrier/car owner</a:t>
            </a:r>
          </a:p>
          <a:p>
            <a:pPr lvl="1"/>
            <a:r>
              <a:rPr lang="en-US" sz="2400" dirty="0" smtClean="0"/>
              <a:t>TRAIN 50 – Error Messages</a:t>
            </a:r>
          </a:p>
          <a:p>
            <a:pPr lvl="1"/>
            <a:r>
              <a:rPr lang="en-US" sz="2400" dirty="0" smtClean="0"/>
              <a:t>TRAIN 61, 62, 63 – Junction Advice</a:t>
            </a:r>
          </a:p>
          <a:p>
            <a:pPr lvl="1"/>
            <a:r>
              <a:rPr lang="en-US" sz="2400" dirty="0" smtClean="0"/>
              <a:t>TRAIN 69 – Interchange Advice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01 – Report a delivery/receipt of equipment</a:t>
            </a:r>
          </a:p>
          <a:p>
            <a:r>
              <a:rPr lang="en-US" dirty="0" smtClean="0"/>
              <a:t>02 – Report equipment movement from any Car Service Region to another</a:t>
            </a:r>
          </a:p>
          <a:p>
            <a:r>
              <a:rPr lang="en-US" dirty="0" smtClean="0"/>
              <a:t>03 – Report equipment movement events</a:t>
            </a:r>
          </a:p>
          <a:p>
            <a:r>
              <a:rPr lang="en-US" dirty="0" smtClean="0"/>
              <a:t>06 – Report desired movement instructions</a:t>
            </a:r>
          </a:p>
          <a:p>
            <a:r>
              <a:rPr lang="en-US" dirty="0" smtClean="0"/>
              <a:t>08 – Report Various Events:</a:t>
            </a:r>
          </a:p>
          <a:p>
            <a:pPr lvl="1"/>
            <a:r>
              <a:rPr lang="en-US" dirty="0" smtClean="0"/>
              <a:t>Bad Order/Hours to Repair</a:t>
            </a:r>
          </a:p>
          <a:p>
            <a:pPr lvl="1"/>
            <a:r>
              <a:rPr lang="en-US" dirty="0" smtClean="0"/>
              <a:t>Rule 5 Switching Car Hire TOL, Report Types 80, 81, 84, and 85</a:t>
            </a:r>
          </a:p>
          <a:p>
            <a:pPr lvl="1"/>
            <a:r>
              <a:rPr lang="en-US" dirty="0" smtClean="0"/>
              <a:t>Rule 15 Car Hire TOL, Report Types 82 and 83</a:t>
            </a:r>
          </a:p>
          <a:p>
            <a:pPr lvl="1"/>
            <a:r>
              <a:rPr lang="en-US" dirty="0" smtClean="0"/>
              <a:t>Several events with TRAIN ID</a:t>
            </a:r>
          </a:p>
          <a:p>
            <a:r>
              <a:rPr lang="en-US" dirty="0" smtClean="0"/>
              <a:t>10 – Designed to incorporate reporting of events currently handled by TRAIN01, 	TRAIN02, TRAIN03, and TRAIN08 with expanded functionality (i.e. century, 	event source indicator, etc.)	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 – Allow input of entries to update the Parameter Tracing Master Table</a:t>
            </a:r>
          </a:p>
          <a:p>
            <a:r>
              <a:rPr lang="en-US" dirty="0" smtClean="0"/>
              <a:t>18 – Allow input of Parameter Trace Registrations from the Industry PC Package</a:t>
            </a:r>
          </a:p>
          <a:p>
            <a:r>
              <a:rPr lang="en-US" dirty="0" smtClean="0"/>
              <a:t>24 – Advise a TRUK reporter on a non-TRUK move</a:t>
            </a:r>
          </a:p>
          <a:p>
            <a:r>
              <a:rPr lang="en-US" dirty="0" smtClean="0"/>
              <a:t>26 – Rule 15 TOL</a:t>
            </a:r>
          </a:p>
          <a:p>
            <a:r>
              <a:rPr lang="en-US" dirty="0" smtClean="0"/>
              <a:t>28 – Data provided as requested in the TRAIN08, Transfer of Liability message</a:t>
            </a:r>
          </a:p>
          <a:p>
            <a:r>
              <a:rPr lang="en-US" dirty="0" smtClean="0"/>
              <a:t>31 – Delete and/or correct erroneous Interchange Reports (TRAIN01/TRAIN51)</a:t>
            </a:r>
          </a:p>
          <a:p>
            <a:r>
              <a:rPr lang="en-US" dirty="0" smtClean="0"/>
              <a:t>32 – Delete and/or correct erroneous Regional Boundary Crossing Reports 	(02/52)</a:t>
            </a:r>
          </a:p>
          <a:p>
            <a:r>
              <a:rPr lang="en-US" dirty="0" smtClean="0"/>
              <a:t>33 – Delete and/or correct erroneous Car Movement Reports (03/53)</a:t>
            </a:r>
          </a:p>
          <a:p>
            <a:r>
              <a:rPr lang="en-US" dirty="0" smtClean="0"/>
              <a:t>50 – Identify violations of edit criteria found in the Group and Detail Level 	records at an Event Report (TRAIN10)	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/>
          </a:bodyPr>
          <a:lstStyle/>
          <a:p>
            <a:r>
              <a:rPr lang="en-US" dirty="0" smtClean="0"/>
              <a:t>51 – Identify violations of edit criteria found in the Group and Detail Level 	records of an Interchange Report (TRAIN01/31)</a:t>
            </a:r>
          </a:p>
          <a:p>
            <a:r>
              <a:rPr lang="en-US" dirty="0" smtClean="0"/>
              <a:t>52 – Identify violations of edit criteria found in the Group and Detail Level 	records of a Regional Boundary Crossing Report (TRAIN02/32)</a:t>
            </a:r>
          </a:p>
          <a:p>
            <a:r>
              <a:rPr lang="en-US" dirty="0" smtClean="0"/>
              <a:t>53 – Identify violations of edit criteria found in the Group and Detail Level 	records of a Car Movement Report (TRAIN03/33)</a:t>
            </a:r>
          </a:p>
          <a:p>
            <a:r>
              <a:rPr lang="en-US" dirty="0" smtClean="0"/>
              <a:t>56 – Identify exceptions to the edit criteria found in the Group and Detail Level 	records of the referenced Waybill Report (TRAIN06)</a:t>
            </a:r>
          </a:p>
          <a:p>
            <a:r>
              <a:rPr lang="en-US" dirty="0" smtClean="0"/>
              <a:t>57 – Identify violations of edit criteria found in the Group Level records of the 	parameter Tracing Table Entry (TRAIN17) message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/>
          </a:bodyPr>
          <a:lstStyle/>
          <a:p>
            <a:r>
              <a:rPr lang="en-US" dirty="0" smtClean="0"/>
              <a:t>58 – Identify violations of edit criteria found in the Group Level or Detail Level 	records of the TRAIN08 Reports</a:t>
            </a:r>
          </a:p>
          <a:p>
            <a:r>
              <a:rPr lang="en-US" dirty="0" smtClean="0"/>
              <a:t>61 – Junction Report (Option 1)</a:t>
            </a:r>
          </a:p>
          <a:p>
            <a:r>
              <a:rPr lang="en-US" dirty="0" smtClean="0"/>
              <a:t>62 – Junction Report (Option 2)</a:t>
            </a:r>
          </a:p>
          <a:p>
            <a:r>
              <a:rPr lang="en-US" dirty="0" smtClean="0"/>
              <a:t>63 – Junction Report to Lessee</a:t>
            </a:r>
          </a:p>
          <a:p>
            <a:r>
              <a:rPr lang="en-US" dirty="0" smtClean="0"/>
              <a:t>69 – Identify delivery and receipt Interchange Reports that do not match data 	which are detected during continuity analysis</a:t>
            </a:r>
          </a:p>
          <a:p>
            <a:r>
              <a:rPr lang="en-US" dirty="0" smtClean="0"/>
              <a:t>74 – Last road known to have reported a car</a:t>
            </a:r>
          </a:p>
          <a:p>
            <a:r>
              <a:rPr lang="en-US" dirty="0" smtClean="0"/>
              <a:t>75 – Last known carrier of a car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92212" cy="4525964"/>
          </a:xfrm>
        </p:spPr>
        <p:txBody>
          <a:bodyPr>
            <a:normAutofit/>
          </a:bodyPr>
          <a:lstStyle/>
          <a:p>
            <a:r>
              <a:rPr lang="en-US" dirty="0" smtClean="0"/>
              <a:t>Overview and History</a:t>
            </a:r>
          </a:p>
          <a:p>
            <a:r>
              <a:rPr lang="en-US" dirty="0" smtClean="0"/>
              <a:t>Impact on Car Hire</a:t>
            </a:r>
          </a:p>
          <a:p>
            <a:r>
              <a:rPr lang="en-US" dirty="0" smtClean="0"/>
              <a:t>Impact on DDCT</a:t>
            </a:r>
          </a:p>
          <a:p>
            <a:r>
              <a:rPr lang="en-US" dirty="0" smtClean="0"/>
              <a:t>TRAIN II Manual Location</a:t>
            </a:r>
          </a:p>
        </p:txBody>
      </p:sp>
    </p:spTree>
    <p:extLst>
      <p:ext uri="{BB962C8B-B14F-4D97-AF65-F5344CB8AC3E}">
        <p14:creationId xmlns:p14="http://schemas.microsoft.com/office/powerpoint/2010/main" val="23053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/>
          </a:bodyPr>
          <a:lstStyle/>
          <a:p>
            <a:r>
              <a:rPr lang="en-US" dirty="0"/>
              <a:t>76 – </a:t>
            </a:r>
            <a:r>
              <a:rPr lang="en-US" dirty="0" smtClean="0"/>
              <a:t>Advise an </a:t>
            </a:r>
            <a:r>
              <a:rPr lang="en-US" dirty="0"/>
              <a:t>inquirer (who is in the Inquiry Parameter Table) that a unit </a:t>
            </a:r>
            <a:r>
              <a:rPr lang="en-US" dirty="0" smtClean="0"/>
              <a:t>	movement has occurred and responds with the appropriate data based on 	the type of output that is requested in the table</a:t>
            </a:r>
          </a:p>
          <a:p>
            <a:r>
              <a:rPr lang="en-US" dirty="0" smtClean="0"/>
              <a:t>80 – Indicate to recipient of message that the equipment moved from one Car 	Service Region to another.  Indicate to recipient of message that a Car 	Movement has been reported.  Indicate to a recipient of message that a 	Waybill has been reported. </a:t>
            </a:r>
          </a:p>
          <a:p>
            <a:r>
              <a:rPr lang="en-US" dirty="0" smtClean="0"/>
              <a:t>82 – Advise the lessee/appurtenance owner or owner of a car that its grade has 	changed due to inspection or Waybill </a:t>
            </a:r>
            <a:r>
              <a:rPr lang="en-US" dirty="0" err="1" smtClean="0"/>
              <a:t>reportings</a:t>
            </a:r>
            <a:endParaRPr lang="en-US" dirty="0" smtClean="0"/>
          </a:p>
          <a:p>
            <a:r>
              <a:rPr lang="en-US" dirty="0" smtClean="0"/>
              <a:t>83 – Advise anyone who wants it of all cars whose grade has changed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TRAIN Message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084174"/>
          </a:xfrm>
        </p:spPr>
        <p:txBody>
          <a:bodyPr>
            <a:normAutofit/>
          </a:bodyPr>
          <a:lstStyle/>
          <a:p>
            <a:r>
              <a:rPr lang="en-US" dirty="0" smtClean="0"/>
              <a:t>88 – Advise the lessee/appurtenance owner or owner of a covered hopper of the 	last commodity in it due to Waybill </a:t>
            </a:r>
            <a:r>
              <a:rPr lang="en-US" dirty="0" err="1" smtClean="0"/>
              <a:t>Reportings</a:t>
            </a:r>
            <a:endParaRPr lang="en-US" dirty="0" smtClean="0"/>
          </a:p>
          <a:p>
            <a:r>
              <a:rPr lang="en-US" dirty="0" smtClean="0"/>
              <a:t>89 – Advise anyone who wants it of all covered hoppers whose last commodity 	has changed due to Waybill </a:t>
            </a:r>
            <a:r>
              <a:rPr lang="en-US" dirty="0" err="1" smtClean="0"/>
              <a:t>Reportings</a:t>
            </a:r>
            <a:endParaRPr lang="en-US" dirty="0"/>
          </a:p>
          <a:p>
            <a:r>
              <a:rPr lang="en-US" dirty="0" smtClean="0"/>
              <a:t>98 – Acknowledge receipt of and/or identify violations of edit criteria found in 	the Group Level records of the Parameter Tracing Master Table entry 	(TRAIN18) message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1220" y="5852160"/>
            <a:ext cx="21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Page 231 of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Impact on Car 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Submitting Parties</a:t>
            </a:r>
          </a:p>
          <a:p>
            <a:pPr lvl="1"/>
            <a:r>
              <a:rPr lang="en-US" dirty="0" smtClean="0"/>
              <a:t>Carriers that use railcars (users authorized to submit)</a:t>
            </a:r>
          </a:p>
          <a:p>
            <a:r>
              <a:rPr lang="en-US" dirty="0" smtClean="0"/>
              <a:t>Receiving Parties</a:t>
            </a:r>
          </a:p>
          <a:p>
            <a:pPr lvl="1"/>
            <a:r>
              <a:rPr lang="en-US" dirty="0" smtClean="0"/>
              <a:t>Carriers, car owners, shippers</a:t>
            </a:r>
          </a:p>
          <a:p>
            <a:r>
              <a:rPr lang="en-US" dirty="0" smtClean="0"/>
              <a:t>Transmission Methods</a:t>
            </a:r>
          </a:p>
          <a:p>
            <a:pPr lvl="1"/>
            <a:r>
              <a:rPr lang="en-US" dirty="0" smtClean="0"/>
              <a:t>MQ Connections</a:t>
            </a:r>
          </a:p>
          <a:p>
            <a:pPr lvl="1"/>
            <a:r>
              <a:rPr lang="en-US" dirty="0" smtClean="0"/>
              <a:t>FTP Connections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Impact on DDCT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 hire for DDCT cars is managed through the following special road marks: </a:t>
            </a:r>
          </a:p>
          <a:p>
            <a:pPr lvl="1"/>
            <a:r>
              <a:rPr lang="en-US" dirty="0" smtClean="0"/>
              <a:t>DSP7</a:t>
            </a:r>
          </a:p>
          <a:p>
            <a:pPr lvl="1"/>
            <a:r>
              <a:rPr lang="en-US" dirty="0" smtClean="0"/>
              <a:t>DVR7</a:t>
            </a:r>
          </a:p>
          <a:p>
            <a:pPr lvl="1"/>
            <a:r>
              <a:rPr lang="en-US" dirty="0" smtClean="0"/>
              <a:t>SHP7</a:t>
            </a:r>
          </a:p>
          <a:p>
            <a:pPr lvl="1"/>
            <a:r>
              <a:rPr lang="en-US" dirty="0" smtClean="0"/>
              <a:t>DEAD</a:t>
            </a:r>
          </a:p>
          <a:p>
            <a:pPr lvl="1"/>
            <a:r>
              <a:rPr lang="en-US" dirty="0" smtClean="0"/>
              <a:t>DSP8</a:t>
            </a:r>
          </a:p>
          <a:p>
            <a:pPr lvl="1"/>
            <a:r>
              <a:rPr lang="en-US" dirty="0" smtClean="0"/>
              <a:t>SHP8</a:t>
            </a:r>
          </a:p>
          <a:p>
            <a:pPr lvl="1"/>
            <a:r>
              <a:rPr lang="en-US" dirty="0" smtClean="0"/>
              <a:t>SHOP</a:t>
            </a:r>
          </a:p>
          <a:p>
            <a:r>
              <a:rPr lang="en-US" dirty="0" smtClean="0"/>
              <a:t>TRAIN messaging for DDCT is handled via TRAIN 10 messages</a:t>
            </a:r>
          </a:p>
          <a:p>
            <a:r>
              <a:rPr lang="en-US" dirty="0" smtClean="0"/>
              <a:t>Unique messages for DDCT are not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Impact on DDCT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Submitting parties and receiving parties</a:t>
            </a:r>
          </a:p>
          <a:p>
            <a:pPr lvl="1"/>
            <a:r>
              <a:rPr lang="en-US" dirty="0" smtClean="0"/>
              <a:t>Damaging carriers</a:t>
            </a:r>
          </a:p>
          <a:p>
            <a:pPr lvl="1"/>
            <a:r>
              <a:rPr lang="en-US" dirty="0" smtClean="0"/>
              <a:t>Handling carriers</a:t>
            </a:r>
          </a:p>
          <a:p>
            <a:pPr lvl="1"/>
            <a:r>
              <a:rPr lang="en-US" dirty="0" smtClean="0"/>
              <a:t>Car mark owners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Transmission method</a:t>
            </a:r>
          </a:p>
          <a:p>
            <a:pPr lvl="1"/>
            <a:r>
              <a:rPr lang="en-US" dirty="0" smtClean="0"/>
              <a:t>MQ Connections</a:t>
            </a:r>
          </a:p>
          <a:p>
            <a:pPr lvl="1"/>
            <a:r>
              <a:rPr lang="en-US" dirty="0" smtClean="0"/>
              <a:t>FTP Connections</a:t>
            </a:r>
          </a:p>
        </p:txBody>
      </p:sp>
    </p:spTree>
    <p:extLst>
      <p:ext uri="{BB962C8B-B14F-4D97-AF65-F5344CB8AC3E}">
        <p14:creationId xmlns:p14="http://schemas.microsoft.com/office/powerpoint/2010/main" val="8009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382500" cy="4525964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etails related to every single TRAIN message type including error details</a:t>
            </a:r>
          </a:p>
          <a:p>
            <a:pPr lvl="1"/>
            <a:r>
              <a:rPr lang="en-US" dirty="0" smtClean="0"/>
              <a:t>Contains sample forms and instructions for completion </a:t>
            </a:r>
          </a:p>
          <a:p>
            <a:r>
              <a:rPr lang="en-US" dirty="0" smtClean="0"/>
              <a:t>Event Code Table</a:t>
            </a:r>
          </a:p>
          <a:p>
            <a:pPr lvl="1"/>
            <a:r>
              <a:rPr lang="en-US" dirty="0" smtClean="0"/>
              <a:t>Pages 221–225 (ARIL, BADO, DFLC), the code description, TRAIN report type, locating Y/N</a:t>
            </a:r>
          </a:p>
          <a:p>
            <a:r>
              <a:rPr lang="en-US" dirty="0" smtClean="0"/>
              <a:t>Shipper Reject Codes</a:t>
            </a:r>
          </a:p>
          <a:p>
            <a:pPr lvl="1"/>
            <a:r>
              <a:rPr lang="en-US" dirty="0" smtClean="0"/>
              <a:t>Page </a:t>
            </a:r>
            <a:r>
              <a:rPr lang="en-US" dirty="0" smtClean="0"/>
              <a:t>228 </a:t>
            </a:r>
            <a:r>
              <a:rPr lang="en-US" dirty="0" smtClean="0"/>
              <a:t>(A – Dirty, D – Grade Not Satisfactory For Shipper’s Requirement)</a:t>
            </a:r>
          </a:p>
          <a:p>
            <a:r>
              <a:rPr lang="en-US" dirty="0" smtClean="0"/>
              <a:t>Examples of Car </a:t>
            </a:r>
            <a:r>
              <a:rPr lang="en-US" dirty="0" err="1" smtClean="0"/>
              <a:t>Gradings</a:t>
            </a:r>
            <a:r>
              <a:rPr lang="en-US" dirty="0" smtClean="0"/>
              <a:t> – page </a:t>
            </a:r>
            <a:r>
              <a:rPr lang="en-US" dirty="0" smtClean="0"/>
              <a:t>229</a:t>
            </a:r>
            <a:endParaRPr lang="en-US" dirty="0" smtClean="0"/>
          </a:p>
          <a:p>
            <a:r>
              <a:rPr lang="en-US" dirty="0" smtClean="0"/>
              <a:t>Bad Order Reason/Status Codes – </a:t>
            </a:r>
            <a:r>
              <a:rPr lang="en-US" smtClean="0"/>
              <a:t>page </a:t>
            </a:r>
            <a:r>
              <a:rPr lang="en-US" smtClean="0"/>
              <a:t>230</a:t>
            </a:r>
            <a:endParaRPr lang="en-US" dirty="0" smtClean="0"/>
          </a:p>
          <a:p>
            <a:pPr lvl="2"/>
            <a:endParaRPr lang="en-US" dirty="0" smtClean="0"/>
          </a:p>
          <a:p>
            <a:pPr marL="6090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582400" cy="4525964"/>
          </a:xfrm>
        </p:spPr>
        <p:txBody>
          <a:bodyPr/>
          <a:lstStyle/>
          <a:p>
            <a:r>
              <a:rPr lang="en-US" sz="3600" dirty="0" smtClean="0"/>
              <a:t>Get a copy of the manual by:</a:t>
            </a:r>
          </a:p>
          <a:p>
            <a:pPr lvl="1"/>
            <a:r>
              <a:rPr lang="en-US" sz="3200" dirty="0" err="1" smtClean="0"/>
              <a:t>Railinc</a:t>
            </a:r>
            <a:r>
              <a:rPr lang="en-US" sz="3200" dirty="0" smtClean="0"/>
              <a:t> Customer Support – 877-RAILINC (877-724-5462)</a:t>
            </a:r>
          </a:p>
          <a:p>
            <a:pPr lvl="1"/>
            <a:r>
              <a:rPr lang="en-US" sz="3200" dirty="0" smtClean="0">
                <a:hlinkClick r:id="rId2"/>
              </a:rPr>
              <a:t>csc@railinc.com</a:t>
            </a:r>
            <a:endParaRPr lang="en-US" sz="3200" dirty="0" smtClean="0"/>
          </a:p>
          <a:p>
            <a:pPr marL="6090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300"/>
            <a:ext cx="12192000" cy="6148699"/>
          </a:xfrm>
        </p:spPr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92212" cy="4525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Tele</a:t>
            </a:r>
          </a:p>
          <a:p>
            <a:pPr marL="0" indent="0">
              <a:buNone/>
            </a:pPr>
            <a:r>
              <a:rPr lang="en-US" sz="3600" dirty="0" smtClean="0"/>
              <a:t>Rail</a:t>
            </a:r>
          </a:p>
          <a:p>
            <a:pPr marL="0" indent="0">
              <a:buNone/>
            </a:pPr>
            <a:r>
              <a:rPr lang="en-US" sz="3600" dirty="0" smtClean="0"/>
              <a:t>Automated</a:t>
            </a:r>
          </a:p>
          <a:p>
            <a:pPr marL="0" indent="0">
              <a:buNone/>
            </a:pPr>
            <a:r>
              <a:rPr lang="en-US" sz="3600" dirty="0" smtClean="0"/>
              <a:t>Information </a:t>
            </a:r>
          </a:p>
          <a:p>
            <a:pPr marL="0" indent="0">
              <a:buNone/>
            </a:pPr>
            <a:r>
              <a:rPr lang="en-US" sz="3600" dirty="0" smtClean="0"/>
              <a:t>Network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856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Purpose/History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582400" cy="4525964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eed for industry-wide control of car location and utilization </a:t>
            </a:r>
          </a:p>
          <a:p>
            <a:r>
              <a:rPr lang="en-US" dirty="0" smtClean="0"/>
              <a:t>Enables better management of car fleet</a:t>
            </a:r>
          </a:p>
          <a:p>
            <a:r>
              <a:rPr lang="en-US" dirty="0" smtClean="0"/>
              <a:t>Used to monitor the full movement cycle of cars</a:t>
            </a:r>
          </a:p>
          <a:p>
            <a:r>
              <a:rPr lang="en-US" dirty="0" smtClean="0"/>
              <a:t>Provides up to date information on railcar locations	</a:t>
            </a:r>
          </a:p>
          <a:p>
            <a:r>
              <a:rPr lang="en-US" dirty="0" smtClean="0"/>
              <a:t>Increases flow of the car fleet industry-wide</a:t>
            </a:r>
          </a:p>
        </p:txBody>
      </p:sp>
    </p:spTree>
    <p:extLst>
      <p:ext uri="{BB962C8B-B14F-4D97-AF65-F5344CB8AC3E}">
        <p14:creationId xmlns:p14="http://schemas.microsoft.com/office/powerpoint/2010/main" val="6380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252960" cy="4525964"/>
          </a:xfrm>
        </p:spPr>
        <p:txBody>
          <a:bodyPr/>
          <a:lstStyle/>
          <a:p>
            <a:r>
              <a:rPr lang="en-US" dirty="0" smtClean="0"/>
              <a:t>Communication is two ways with the TRAIN II System</a:t>
            </a:r>
          </a:p>
          <a:p>
            <a:pPr lvl="1"/>
            <a:r>
              <a:rPr lang="en-US" dirty="0" smtClean="0"/>
              <a:t>Railroads provide location information to </a:t>
            </a:r>
            <a:r>
              <a:rPr lang="en-US" dirty="0" err="1" smtClean="0"/>
              <a:t>Railinc</a:t>
            </a:r>
            <a:endParaRPr lang="en-US" dirty="0" smtClean="0"/>
          </a:p>
          <a:p>
            <a:pPr lvl="1"/>
            <a:r>
              <a:rPr lang="en-US" dirty="0" smtClean="0"/>
              <a:t>A railroad or car owner can request a status (location) on any car </a:t>
            </a:r>
          </a:p>
          <a:p>
            <a:pPr lvl="1"/>
            <a:r>
              <a:rPr lang="en-US" dirty="0" err="1" smtClean="0"/>
              <a:t>Railinc</a:t>
            </a:r>
            <a:r>
              <a:rPr lang="en-US" dirty="0" smtClean="0"/>
              <a:t> will respond with the latest data</a:t>
            </a:r>
          </a:p>
          <a:p>
            <a:pPr lvl="1"/>
            <a:r>
              <a:rPr lang="en-US" dirty="0" err="1" smtClean="0"/>
              <a:t>Railinc</a:t>
            </a:r>
            <a:r>
              <a:rPr lang="en-US" dirty="0" smtClean="0"/>
              <a:t> will respond with errors in messages</a:t>
            </a:r>
          </a:p>
          <a:p>
            <a:r>
              <a:rPr lang="en-US" dirty="0" smtClean="0"/>
              <a:t>Communication is from a real-time environment</a:t>
            </a:r>
          </a:p>
          <a:p>
            <a:r>
              <a:rPr lang="en-US" dirty="0" smtClean="0"/>
              <a:t>Data can be furnished in batch (every 30 </a:t>
            </a:r>
            <a:r>
              <a:rPr lang="en-US" dirty="0" err="1" smtClean="0"/>
              <a:t>mins</a:t>
            </a:r>
            <a:r>
              <a:rPr lang="en-US" dirty="0" smtClean="0"/>
              <a:t>) or real-time (as received at </a:t>
            </a:r>
            <a:r>
              <a:rPr lang="en-US" dirty="0" err="1" smtClean="0"/>
              <a:t>Railinc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7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II Input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54642"/>
            <a:ext cx="11490251" cy="487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- Placements				- Bad Order Storage/Hold Reports</a:t>
            </a:r>
          </a:p>
          <a:p>
            <a:pPr marL="0" indent="0">
              <a:buNone/>
            </a:pPr>
            <a:r>
              <a:rPr lang="en-US" sz="2800" dirty="0" smtClean="0"/>
              <a:t>- Loading Reports			- Empty Car Destination Reports</a:t>
            </a:r>
          </a:p>
          <a:p>
            <a:pPr marL="0" indent="0">
              <a:buNone/>
            </a:pPr>
            <a:r>
              <a:rPr lang="en-US" sz="2800" dirty="0" smtClean="0"/>
              <a:t>- Origin and Destination Reports		- Car Grade Inspections</a:t>
            </a:r>
          </a:p>
          <a:p>
            <a:pPr marL="0" indent="0">
              <a:buNone/>
            </a:pPr>
            <a:r>
              <a:rPr lang="en-US" sz="2800" dirty="0" smtClean="0"/>
              <a:t>- Interchanges				- Early Warning Inspections</a:t>
            </a:r>
          </a:p>
          <a:p>
            <a:pPr marL="0" indent="0">
              <a:buNone/>
            </a:pPr>
            <a:r>
              <a:rPr lang="en-US" sz="2800" dirty="0" smtClean="0"/>
              <a:t>- Regional Boundary Crossings		- ETA’s (Estimated Time of Arrival)</a:t>
            </a:r>
          </a:p>
          <a:p>
            <a:pPr marL="0" indent="0">
              <a:buNone/>
            </a:pPr>
            <a:r>
              <a:rPr lang="en-US" sz="2800" dirty="0" smtClean="0"/>
              <a:t>- Arrivals at Destination			- Ramped and </a:t>
            </a:r>
            <a:r>
              <a:rPr lang="en-US" sz="2800" dirty="0" err="1" smtClean="0"/>
              <a:t>Deramped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Unloadings</a:t>
            </a:r>
            <a:r>
              <a:rPr lang="en-US" sz="2800" dirty="0" smtClean="0"/>
              <a:t>				- Shipper Rejection Reasons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1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" y="0"/>
            <a:ext cx="10972800" cy="1143000"/>
          </a:xfrm>
        </p:spPr>
        <p:txBody>
          <a:bodyPr/>
          <a:lstStyle/>
          <a:p>
            <a:r>
              <a:rPr lang="en-US" dirty="0" smtClean="0"/>
              <a:t>Message Structure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6349" y="1143000"/>
            <a:ext cx="9808091" cy="48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Header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68612"/>
            <a:ext cx="10972800" cy="27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10 Group Level Record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71115"/>
            <a:ext cx="10972800" cy="39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316711-2E40-4F27-9C7A-6BA2EEF8B761}" vid="{ED0D18FC-B0B1-42E7-B3DF-8C12739CE9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12697</TotalTime>
  <Words>813</Words>
  <Application>Microsoft Office PowerPoint</Application>
  <PresentationFormat>Widescreen</PresentationFormat>
  <Paragraphs>168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Theme1</vt:lpstr>
      <vt:lpstr>TRAIN Messages 101</vt:lpstr>
      <vt:lpstr>Agenda</vt:lpstr>
      <vt:lpstr>TRAIN II</vt:lpstr>
      <vt:lpstr>Purpose/History</vt:lpstr>
      <vt:lpstr>Communication</vt:lpstr>
      <vt:lpstr>TRAIN II Input Includes</vt:lpstr>
      <vt:lpstr>Message Structure </vt:lpstr>
      <vt:lpstr>Message Header</vt:lpstr>
      <vt:lpstr>TRAIN 10 Group Level Record</vt:lpstr>
      <vt:lpstr>TRAIN10 Detail Level Record</vt:lpstr>
      <vt:lpstr>Summary Record</vt:lpstr>
      <vt:lpstr>Message Trailer</vt:lpstr>
      <vt:lpstr>Message Info</vt:lpstr>
      <vt:lpstr>Impact on Car Hire</vt:lpstr>
      <vt:lpstr>TRAIN II Impact on Car Hire</vt:lpstr>
      <vt:lpstr>TRAIN Message Types </vt:lpstr>
      <vt:lpstr>TRAIN Message Types </vt:lpstr>
      <vt:lpstr>TRAIN Message Types </vt:lpstr>
      <vt:lpstr>TRAIN Message Types </vt:lpstr>
      <vt:lpstr>TRAIN Message Types </vt:lpstr>
      <vt:lpstr>TRAIN Message Types </vt:lpstr>
      <vt:lpstr>TRAIN II Impact on Car Hire</vt:lpstr>
      <vt:lpstr>TRAIN II Impact on DDCT</vt:lpstr>
      <vt:lpstr>TRAIN II Impact on DDCT</vt:lpstr>
      <vt:lpstr>TRAIN II Manual</vt:lpstr>
      <vt:lpstr>TRAIN II Manual</vt:lpstr>
      <vt:lpstr>PowerPoint Presentation</vt:lpstr>
    </vt:vector>
  </TitlesOfParts>
  <Company>Norfolk Southern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Revenue Accounting Support Services</dc:title>
  <dc:creator>Jarrett, Alex</dc:creator>
  <cp:lastModifiedBy>Hancock, Kelley-Jo</cp:lastModifiedBy>
  <cp:revision>296</cp:revision>
  <dcterms:created xsi:type="dcterms:W3CDTF">2017-06-19T11:48:07Z</dcterms:created>
  <dcterms:modified xsi:type="dcterms:W3CDTF">2018-05-10T17:01:50Z</dcterms:modified>
</cp:coreProperties>
</file>