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5" r:id="rId2"/>
    <p:sldId id="258" r:id="rId3"/>
    <p:sldId id="287" r:id="rId4"/>
    <p:sldId id="290" r:id="rId5"/>
    <p:sldId id="267" r:id="rId6"/>
    <p:sldId id="268" r:id="rId7"/>
    <p:sldId id="288" r:id="rId8"/>
    <p:sldId id="259" r:id="rId9"/>
    <p:sldId id="277" r:id="rId10"/>
    <p:sldId id="278" r:id="rId11"/>
    <p:sldId id="279" r:id="rId12"/>
    <p:sldId id="280" r:id="rId13"/>
    <p:sldId id="281" r:id="rId14"/>
    <p:sldId id="284" r:id="rId15"/>
    <p:sldId id="285" r:id="rId16"/>
    <p:sldId id="286" r:id="rId17"/>
    <p:sldId id="283" r:id="rId18"/>
    <p:sldId id="291" r:id="rId19"/>
    <p:sldId id="282" r:id="rId20"/>
    <p:sldId id="289" r:id="rId21"/>
    <p:sldId id="275" r:id="rId22"/>
    <p:sldId id="276"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77725" autoAdjust="0"/>
  </p:normalViewPr>
  <p:slideViewPr>
    <p:cSldViewPr>
      <p:cViewPr varScale="1">
        <p:scale>
          <a:sx n="107" d="100"/>
          <a:sy n="107" d="100"/>
        </p:scale>
        <p:origin x="108" y="25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6E6F7-3E92-48DE-B945-F3E8B9AB8DCB}" type="datetimeFigureOut">
              <a:rPr lang="en-US" smtClean="0"/>
              <a:t>5/2/2018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3BBED-518B-41AD-B6BD-E9C623672AA6}" type="slidenum">
              <a:rPr lang="en-US" smtClean="0"/>
              <a:t>‹#›</a:t>
            </a:fld>
            <a:endParaRPr lang="en-US"/>
          </a:p>
        </p:txBody>
      </p:sp>
    </p:spTree>
    <p:extLst>
      <p:ext uri="{BB962C8B-B14F-4D97-AF65-F5344CB8AC3E}">
        <p14:creationId xmlns:p14="http://schemas.microsoft.com/office/powerpoint/2010/main" val="260759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7CA0B-0644-7B49-82F0-0B3A87EC503E}" type="slidenum">
              <a:rPr lang="en-US" smtClean="0"/>
              <a:t>1</a:t>
            </a:fld>
            <a:endParaRPr lang="en-US"/>
          </a:p>
        </p:txBody>
      </p:sp>
    </p:spTree>
    <p:extLst>
      <p:ext uri="{BB962C8B-B14F-4D97-AF65-F5344CB8AC3E}">
        <p14:creationId xmlns:p14="http://schemas.microsoft.com/office/powerpoint/2010/main" val="150569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High level overview of OT5 along with a</a:t>
            </a:r>
            <a:r>
              <a:rPr lang="en-US" baseline="0" dirty="0"/>
              <a:t> statement on the modernization which enabled Railinc to progress at such a rapid pace with the enhancements that took place this year.</a:t>
            </a:r>
            <a:endParaRPr lang="en-US" dirty="0"/>
          </a:p>
        </p:txBody>
      </p:sp>
      <p:sp>
        <p:nvSpPr>
          <p:cNvPr id="4" name="Slide Number Placeholder 3"/>
          <p:cNvSpPr>
            <a:spLocks noGrp="1"/>
          </p:cNvSpPr>
          <p:nvPr>
            <p:ph type="sldNum" sz="quarter" idx="10"/>
          </p:nvPr>
        </p:nvSpPr>
        <p:spPr/>
        <p:txBody>
          <a:bodyPr/>
          <a:lstStyle/>
          <a:p>
            <a:fld id="{7143BBED-518B-41AD-B6BD-E9C623672AA6}" type="slidenum">
              <a:rPr lang="en-US" smtClean="0"/>
              <a:t>2</a:t>
            </a:fld>
            <a:endParaRPr lang="en-US"/>
          </a:p>
        </p:txBody>
      </p:sp>
    </p:spTree>
    <p:extLst>
      <p:ext uri="{BB962C8B-B14F-4D97-AF65-F5344CB8AC3E}">
        <p14:creationId xmlns:p14="http://schemas.microsoft.com/office/powerpoint/2010/main" val="427344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High level overview of OT5 along with a</a:t>
            </a:r>
            <a:r>
              <a:rPr lang="en-US" baseline="0" dirty="0"/>
              <a:t> statement on the modernization which enabled Railinc to progress at such a rapid pace with the enhancements that took place this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BBED-518B-41AD-B6BD-E9C623672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04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High level overview of OT5 along with a</a:t>
            </a:r>
            <a:r>
              <a:rPr lang="en-US" baseline="0" dirty="0"/>
              <a:t> statement on the modernization which enabled Railinc to progress at such a rapid pace with the enhancements that took place this year.</a:t>
            </a:r>
            <a:endParaRPr lang="en-US" dirty="0"/>
          </a:p>
        </p:txBody>
      </p:sp>
      <p:sp>
        <p:nvSpPr>
          <p:cNvPr id="4" name="Slide Number Placeholder 3"/>
          <p:cNvSpPr>
            <a:spLocks noGrp="1"/>
          </p:cNvSpPr>
          <p:nvPr>
            <p:ph type="sldNum" sz="quarter" idx="10"/>
          </p:nvPr>
        </p:nvSpPr>
        <p:spPr/>
        <p:txBody>
          <a:bodyPr/>
          <a:lstStyle/>
          <a:p>
            <a:fld id="{7143BBED-518B-41AD-B6BD-E9C623672AA6}" type="slidenum">
              <a:rPr lang="en-US" smtClean="0"/>
              <a:t>6</a:t>
            </a:fld>
            <a:endParaRPr lang="en-US"/>
          </a:p>
        </p:txBody>
      </p:sp>
    </p:spTree>
    <p:extLst>
      <p:ext uri="{BB962C8B-B14F-4D97-AF65-F5344CB8AC3E}">
        <p14:creationId xmlns:p14="http://schemas.microsoft.com/office/powerpoint/2010/main" val="427344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High level overview of OT5 along with a</a:t>
            </a:r>
            <a:r>
              <a:rPr lang="en-US" baseline="0" dirty="0"/>
              <a:t> statement on the modernization which enabled Railinc to progress at such a rapid pace with the enhancements that took place this year.</a:t>
            </a:r>
            <a:endParaRPr lang="en-US" dirty="0"/>
          </a:p>
        </p:txBody>
      </p:sp>
      <p:sp>
        <p:nvSpPr>
          <p:cNvPr id="4" name="Slide Number Placeholder 3"/>
          <p:cNvSpPr>
            <a:spLocks noGrp="1"/>
          </p:cNvSpPr>
          <p:nvPr>
            <p:ph type="sldNum" sz="quarter" idx="10"/>
          </p:nvPr>
        </p:nvSpPr>
        <p:spPr/>
        <p:txBody>
          <a:bodyPr/>
          <a:lstStyle/>
          <a:p>
            <a:fld id="{7143BBED-518B-41AD-B6BD-E9C623672AA6}" type="slidenum">
              <a:rPr lang="en-US" smtClean="0"/>
              <a:t>7</a:t>
            </a:fld>
            <a:endParaRPr lang="en-US"/>
          </a:p>
        </p:txBody>
      </p:sp>
    </p:spTree>
    <p:extLst>
      <p:ext uri="{BB962C8B-B14F-4D97-AF65-F5344CB8AC3E}">
        <p14:creationId xmlns:p14="http://schemas.microsoft.com/office/powerpoint/2010/main" val="305228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RPSWC</a:t>
            </a:r>
            <a:r>
              <a:rPr lang="en-US" baseline="0" dirty="0"/>
              <a:t> overview has hopefully already taken place by someone else, reiterate the project for this year and who participated.  </a:t>
            </a:r>
          </a:p>
          <a:p>
            <a:r>
              <a:rPr lang="en-US" dirty="0"/>
              <a:t>Between March and September we tackled three key themes</a:t>
            </a:r>
          </a:p>
          <a:p>
            <a:r>
              <a:rPr lang="en-US" dirty="0"/>
              <a:t>Controlling Entity</a:t>
            </a:r>
            <a:r>
              <a:rPr lang="en-US" baseline="0" dirty="0"/>
              <a:t> Contacts, Storage Location Detail and Equipment Health</a:t>
            </a:r>
          </a:p>
        </p:txBody>
      </p:sp>
      <p:sp>
        <p:nvSpPr>
          <p:cNvPr id="4" name="Slide Number Placeholder 3"/>
          <p:cNvSpPr>
            <a:spLocks noGrp="1"/>
          </p:cNvSpPr>
          <p:nvPr>
            <p:ph type="sldNum" sz="quarter" idx="10"/>
          </p:nvPr>
        </p:nvSpPr>
        <p:spPr/>
        <p:txBody>
          <a:bodyPr/>
          <a:lstStyle/>
          <a:p>
            <a:fld id="{7143BBED-518B-41AD-B6BD-E9C623672AA6}" type="slidenum">
              <a:rPr lang="en-US" smtClean="0"/>
              <a:t>8</a:t>
            </a:fld>
            <a:endParaRPr lang="en-US"/>
          </a:p>
        </p:txBody>
      </p:sp>
    </p:spTree>
    <p:extLst>
      <p:ext uri="{BB962C8B-B14F-4D97-AF65-F5344CB8AC3E}">
        <p14:creationId xmlns:p14="http://schemas.microsoft.com/office/powerpoint/2010/main" val="425493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RPSWC</a:t>
            </a:r>
            <a:r>
              <a:rPr lang="en-US" baseline="0" dirty="0"/>
              <a:t> overview has hopefully already taken place by someone else, reiterate the project for this year and who participated.  </a:t>
            </a:r>
          </a:p>
          <a:p>
            <a:r>
              <a:rPr lang="en-US" dirty="0"/>
              <a:t>Between March and September we tackled three key themes</a:t>
            </a:r>
          </a:p>
          <a:p>
            <a:r>
              <a:rPr lang="en-US" dirty="0"/>
              <a:t>Controlling Entity</a:t>
            </a:r>
            <a:r>
              <a:rPr lang="en-US" baseline="0" dirty="0"/>
              <a:t> Contacts, Storage Location Detail and Equipment Health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3BBED-518B-41AD-B6BD-E9C623672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23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3BBED-518B-41AD-B6BD-E9C623672AA6}" type="slidenum">
              <a:rPr lang="en-US" smtClean="0"/>
              <a:t>21</a:t>
            </a:fld>
            <a:endParaRPr lang="en-US"/>
          </a:p>
        </p:txBody>
      </p:sp>
    </p:spTree>
    <p:extLst>
      <p:ext uri="{BB962C8B-B14F-4D97-AF65-F5344CB8AC3E}">
        <p14:creationId xmlns:p14="http://schemas.microsoft.com/office/powerpoint/2010/main" val="433802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youtube.com/user/Railinc1" TargetMode="External"/><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twitter.com/railinc" TargetMode="External"/><Relationship Id="rId5" Type="http://schemas.openxmlformats.org/officeDocument/2006/relationships/image" Target="../media/image5.jpg"/><Relationship Id="rId10" Type="http://schemas.openxmlformats.org/officeDocument/2006/relationships/image" Target="../media/image8.tiff"/><Relationship Id="rId4" Type="http://schemas.openxmlformats.org/officeDocument/2006/relationships/hyperlink" Target="http://www.linkedin.com/company/railinc" TargetMode="External"/><Relationship Id="rId9"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4987" y="1127134"/>
            <a:ext cx="6667702" cy="2553313"/>
          </a:xfrm>
        </p:spPr>
        <p:txBody>
          <a:bodyPr anchor="b"/>
          <a:lstStyle>
            <a:lvl1pPr algn="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5144987" y="3943918"/>
            <a:ext cx="6667702" cy="976393"/>
          </a:xfrm>
        </p:spPr>
        <p:txBody>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6424" y="421134"/>
            <a:ext cx="2806265" cy="489023"/>
          </a:xfrm>
          <a:prstGeom prst="rect">
            <a:avLst/>
          </a:prstGeom>
        </p:spPr>
      </p:pic>
      <p:sp>
        <p:nvSpPr>
          <p:cNvPr id="8" name="Date Placeholder 3"/>
          <p:cNvSpPr>
            <a:spLocks noGrp="1"/>
          </p:cNvSpPr>
          <p:nvPr>
            <p:ph type="dt" sz="half" idx="10"/>
          </p:nvPr>
        </p:nvSpPr>
        <p:spPr>
          <a:xfrm>
            <a:off x="9755822" y="5386412"/>
            <a:ext cx="2056866" cy="365125"/>
          </a:xfrm>
          <a:prstGeom prst="rect">
            <a:avLst/>
          </a:prstGeom>
        </p:spPr>
        <p:txBody>
          <a:bodyPr/>
          <a:lstStyle>
            <a:lvl1pPr algn="r">
              <a:defRPr>
                <a:solidFill>
                  <a:schemeClr val="bg1"/>
                </a:solidFill>
                <a:latin typeface="Arial" charset="0"/>
                <a:ea typeface="Arial" charset="0"/>
                <a:cs typeface="Arial" charset="0"/>
              </a:defRPr>
            </a:lvl1pPr>
          </a:lstStyle>
          <a:p>
            <a:endParaRPr lang="en-US" dirty="0">
              <a:solidFill>
                <a:prstClr val="white"/>
              </a:solidFill>
            </a:endParaRPr>
          </a:p>
        </p:txBody>
      </p:sp>
      <p:sp>
        <p:nvSpPr>
          <p:cNvPr id="9" name="Footer Placeholder 4"/>
          <p:cNvSpPr>
            <a:spLocks noGrp="1"/>
          </p:cNvSpPr>
          <p:nvPr>
            <p:ph type="ftr" sz="quarter" idx="11"/>
          </p:nvPr>
        </p:nvSpPr>
        <p:spPr>
          <a:xfrm>
            <a:off x="8727393" y="6253088"/>
            <a:ext cx="3085296" cy="365125"/>
          </a:xfrm>
        </p:spPr>
        <p:txBody>
          <a:bodyPr/>
          <a:lstStyle>
            <a:lvl1pPr algn="r">
              <a:defRPr>
                <a:solidFill>
                  <a:schemeClr val="bg1">
                    <a:alpha val="49000"/>
                  </a:schemeClr>
                </a:solidFill>
              </a:defRPr>
            </a:lvl1pPr>
          </a:lstStyle>
          <a:p>
            <a:r>
              <a:rPr lang="en-US" dirty="0">
                <a:solidFill>
                  <a:prstClr val="white">
                    <a:alpha val="49000"/>
                  </a:prstClr>
                </a:solidFill>
              </a:rPr>
              <a:t>© 2017 </a:t>
            </a:r>
            <a:r>
              <a:rPr lang="en-US" dirty="0" err="1">
                <a:solidFill>
                  <a:prstClr val="white">
                    <a:alpha val="49000"/>
                  </a:prstClr>
                </a:solidFill>
              </a:rPr>
              <a:t>Railinc</a:t>
            </a:r>
            <a:r>
              <a:rPr lang="en-US" dirty="0">
                <a:solidFill>
                  <a:prstClr val="white">
                    <a:alpha val="49000"/>
                  </a:prstClr>
                </a:solidFill>
              </a:rPr>
              <a:t>. All Rights Reserved.</a:t>
            </a:r>
          </a:p>
        </p:txBody>
      </p:sp>
      <p:cxnSp>
        <p:nvCxnSpPr>
          <p:cNvPr id="10" name="Straight Connector 9"/>
          <p:cNvCxnSpPr/>
          <p:nvPr userDrawn="1"/>
        </p:nvCxnSpPr>
        <p:spPr>
          <a:xfrm flipH="1">
            <a:off x="8836347" y="5257349"/>
            <a:ext cx="2976341" cy="0"/>
          </a:xfrm>
          <a:prstGeom prst="line">
            <a:avLst/>
          </a:prstGeom>
          <a:ln w="50800">
            <a:solidFill>
              <a:srgbClr val="C412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0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5242858"/>
            <a:ext cx="12188825" cy="1615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144987" y="620513"/>
            <a:ext cx="6667702" cy="2553313"/>
          </a:xfrm>
        </p:spPr>
        <p:txBody>
          <a:bodyPr anchor="b"/>
          <a:lstStyle>
            <a:lvl1pPr algn="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5144987" y="3437295"/>
            <a:ext cx="6667702" cy="976393"/>
          </a:xfrm>
        </p:spPr>
        <p:txBody>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7763" y="5584039"/>
            <a:ext cx="1957886" cy="341184"/>
          </a:xfrm>
          <a:prstGeom prst="rect">
            <a:avLst/>
          </a:prstGeom>
        </p:spPr>
      </p:pic>
      <p:grpSp>
        <p:nvGrpSpPr>
          <p:cNvPr id="17" name="Group 16"/>
          <p:cNvGrpSpPr/>
          <p:nvPr userDrawn="1"/>
        </p:nvGrpSpPr>
        <p:grpSpPr>
          <a:xfrm>
            <a:off x="7398781" y="6238069"/>
            <a:ext cx="4481621" cy="375546"/>
            <a:chOff x="4146898" y="6238069"/>
            <a:chExt cx="4482786" cy="375546"/>
          </a:xfrm>
        </p:grpSpPr>
        <p:pic>
          <p:nvPicPr>
            <p:cNvPr id="18" name="Picture 17">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57536" y="6240590"/>
              <a:ext cx="352409" cy="370956"/>
            </a:xfrm>
            <a:prstGeom prst="rect">
              <a:avLst/>
            </a:prstGeom>
          </p:spPr>
        </p:pic>
        <p:pic>
          <p:nvPicPr>
            <p:cNvPr id="19" name="Picture 18">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46898" y="6238069"/>
              <a:ext cx="352409" cy="370956"/>
            </a:xfrm>
            <a:prstGeom prst="rect">
              <a:avLst/>
            </a:prstGeom>
          </p:spPr>
        </p:pic>
        <p:pic>
          <p:nvPicPr>
            <p:cNvPr id="25" name="Picture 24">
              <a:hlinkClick r:id="rId8"/>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30387" y="6242659"/>
              <a:ext cx="352409" cy="370956"/>
            </a:xfrm>
            <a:prstGeom prst="rect">
              <a:avLst/>
            </a:prstGeom>
          </p:spPr>
        </p:pic>
        <p:sp>
          <p:nvSpPr>
            <p:cNvPr id="26" name="Footer Placeholder 4"/>
            <p:cNvSpPr txBox="1">
              <a:spLocks/>
            </p:cNvSpPr>
            <p:nvPr userDrawn="1"/>
          </p:nvSpPr>
          <p:spPr>
            <a:xfrm>
              <a:off x="4507664" y="6266407"/>
              <a:ext cx="750574"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@Railinc</a:t>
              </a:r>
              <a:endParaRPr lang="en-US" sz="1000" dirty="0">
                <a:solidFill>
                  <a:prstClr val="white"/>
                </a:solidFill>
              </a:endParaRPr>
            </a:p>
          </p:txBody>
        </p:sp>
        <p:sp>
          <p:nvSpPr>
            <p:cNvPr id="27" name="Footer Placeholder 4"/>
            <p:cNvSpPr txBox="1">
              <a:spLocks/>
            </p:cNvSpPr>
            <p:nvPr userDrawn="1"/>
          </p:nvSpPr>
          <p:spPr>
            <a:xfrm>
              <a:off x="5623650" y="6266407"/>
              <a:ext cx="750574"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/railinc</a:t>
              </a:r>
              <a:endParaRPr lang="en-US" sz="1000" dirty="0">
                <a:solidFill>
                  <a:prstClr val="white"/>
                </a:solidFill>
              </a:endParaRPr>
            </a:p>
          </p:txBody>
        </p:sp>
        <p:sp>
          <p:nvSpPr>
            <p:cNvPr id="28" name="Footer Placeholder 4"/>
            <p:cNvSpPr txBox="1">
              <a:spLocks/>
            </p:cNvSpPr>
            <p:nvPr userDrawn="1"/>
          </p:nvSpPr>
          <p:spPr>
            <a:xfrm>
              <a:off x="6592236" y="6266407"/>
              <a:ext cx="586726"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/railinc1</a:t>
              </a:r>
              <a:endParaRPr lang="en-US" sz="1000" dirty="0">
                <a:solidFill>
                  <a:prstClr val="white"/>
                </a:solidFill>
              </a:endParaRPr>
            </a:p>
          </p:txBody>
        </p:sp>
        <p:pic>
          <p:nvPicPr>
            <p:cNvPr id="29" name="Picture 28"/>
            <p:cNvPicPr>
              <a:picLocks noChangeAspect="1"/>
            </p:cNvPicPr>
            <p:nvPr userDrawn="1"/>
          </p:nvPicPr>
          <p:blipFill>
            <a:blip r:embed="rId10"/>
            <a:stretch>
              <a:fillRect/>
            </a:stretch>
          </p:blipFill>
          <p:spPr>
            <a:xfrm>
              <a:off x="7222494" y="6238069"/>
              <a:ext cx="356616" cy="375385"/>
            </a:xfrm>
            <a:prstGeom prst="rect">
              <a:avLst/>
            </a:prstGeom>
          </p:spPr>
        </p:pic>
        <p:sp>
          <p:nvSpPr>
            <p:cNvPr id="30" name="Footer Placeholder 4"/>
            <p:cNvSpPr txBox="1">
              <a:spLocks/>
            </p:cNvSpPr>
            <p:nvPr userDrawn="1"/>
          </p:nvSpPr>
          <p:spPr>
            <a:xfrm>
              <a:off x="7568158" y="6266407"/>
              <a:ext cx="1061526" cy="299827"/>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prstClr val="white"/>
                  </a:solidFill>
                </a:rPr>
                <a:t> www.railinc.com</a:t>
              </a:r>
              <a:endParaRPr lang="en-US" sz="1000" dirty="0">
                <a:solidFill>
                  <a:prstClr val="white"/>
                </a:solidFill>
              </a:endParaRPr>
            </a:p>
          </p:txBody>
        </p:sp>
      </p:grpSp>
      <p:sp>
        <p:nvSpPr>
          <p:cNvPr id="31" name="Footer Placeholder 4"/>
          <p:cNvSpPr>
            <a:spLocks noGrp="1"/>
          </p:cNvSpPr>
          <p:nvPr>
            <p:ph type="ftr" sz="quarter" idx="11"/>
          </p:nvPr>
        </p:nvSpPr>
        <p:spPr>
          <a:xfrm>
            <a:off x="357095" y="6370641"/>
            <a:ext cx="4113728" cy="365125"/>
          </a:xfrm>
        </p:spPr>
        <p:txBody>
          <a:bodyPr/>
          <a:lstStyle>
            <a:lvl1pPr>
              <a:defRPr>
                <a:solidFill>
                  <a:schemeClr val="bg1"/>
                </a:solidFill>
              </a:defRPr>
            </a:lvl1pPr>
          </a:lstStyle>
          <a:p>
            <a:r>
              <a:rPr lang="en-US">
                <a:solidFill>
                  <a:prstClr val="white"/>
                </a:solidFill>
              </a:rPr>
              <a:t>© 2017 </a:t>
            </a:r>
            <a:r>
              <a:rPr lang="en-US" dirty="0" err="1">
                <a:solidFill>
                  <a:prstClr val="white"/>
                </a:solidFill>
              </a:rPr>
              <a:t>Railinc</a:t>
            </a:r>
            <a:r>
              <a:rPr lang="en-US" dirty="0">
                <a:solidFill>
                  <a:prstClr val="white"/>
                </a:solidFill>
              </a:rPr>
              <a:t>. All Rights Reserved.</a:t>
            </a:r>
          </a:p>
        </p:txBody>
      </p:sp>
    </p:spTree>
    <p:extLst>
      <p:ext uri="{BB962C8B-B14F-4D97-AF65-F5344CB8AC3E}">
        <p14:creationId xmlns:p14="http://schemas.microsoft.com/office/powerpoint/2010/main" val="25209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
        <p:nvSpPr>
          <p:cNvPr id="8" name="Title Placeholder 1"/>
          <p:cNvSpPr>
            <a:spLocks noGrp="1"/>
          </p:cNvSpPr>
          <p:nvPr>
            <p:ph type="title"/>
          </p:nvPr>
        </p:nvSpPr>
        <p:spPr>
          <a:xfrm>
            <a:off x="357095" y="265113"/>
            <a:ext cx="9342318" cy="103674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Text Placeholder 2"/>
          <p:cNvSpPr>
            <a:spLocks noGrp="1"/>
          </p:cNvSpPr>
          <p:nvPr>
            <p:ph idx="1"/>
          </p:nvPr>
        </p:nvSpPr>
        <p:spPr>
          <a:xfrm>
            <a:off x="357097" y="1456841"/>
            <a:ext cx="11455591" cy="4786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41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sp>
        <p:nvSpPr>
          <p:cNvPr id="9" name="Text Placeholder 2"/>
          <p:cNvSpPr>
            <a:spLocks noGrp="1"/>
          </p:cNvSpPr>
          <p:nvPr>
            <p:ph idx="1" hasCustomPrompt="1"/>
          </p:nvPr>
        </p:nvSpPr>
        <p:spPr>
          <a:xfrm>
            <a:off x="357097" y="356262"/>
            <a:ext cx="11455591" cy="5887378"/>
          </a:xfrm>
          <a:prstGeom prst="rect">
            <a:avLst/>
          </a:prstGeom>
        </p:spPr>
        <p:txBody>
          <a:bodyPr vert="horz" lIns="91440" tIns="45720" rIns="91440" bIns="45720" rtlCol="0">
            <a:normAutofit/>
          </a:bodyPr>
          <a:lstStyle>
            <a:lvl1pPr marL="0" indent="0">
              <a:buNone/>
              <a:defRPr sz="2400"/>
            </a:lvl1pPr>
          </a:lstStyle>
          <a:p>
            <a:pPr lvl="0"/>
            <a:r>
              <a:rPr lang="en-US" dirty="0"/>
              <a:t>This slide is for large charts or graphics that will not fit on the standard branded slide. Please use Arial font for any text and for all text within charts/graphics.</a:t>
            </a:r>
          </a:p>
        </p:txBody>
      </p:sp>
    </p:spTree>
    <p:extLst>
      <p:ext uri="{BB962C8B-B14F-4D97-AF65-F5344CB8AC3E}">
        <p14:creationId xmlns:p14="http://schemas.microsoft.com/office/powerpoint/2010/main" val="137261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3372" y="950324"/>
            <a:ext cx="5069316" cy="2852737"/>
          </a:xfrm>
        </p:spPr>
        <p:txBody>
          <a:bodyPr anchor="b">
            <a:normAutofit/>
          </a:bodyPr>
          <a:lstStyle>
            <a:lvl1pPr algn="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3372" y="3830049"/>
            <a:ext cx="5069316"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prstClr val="white"/>
                </a:solidFill>
              </a:rPr>
              <a:t>© 2017 </a:t>
            </a:r>
            <a:r>
              <a:rPr lang="en-US" dirty="0" err="1">
                <a:solidFill>
                  <a:prstClr val="white"/>
                </a:solidFill>
              </a:rPr>
              <a:t>Railinc</a:t>
            </a:r>
            <a:r>
              <a:rPr lang="en-US" dirty="0">
                <a:solidFill>
                  <a:prstClr val="white"/>
                </a:solidFill>
              </a:rPr>
              <a:t>. All Rights Reserved.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5E75278-DEC8-D64C-B26A-6140DF323EBC}"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6426" y="5605927"/>
            <a:ext cx="2806261" cy="489023"/>
          </a:xfrm>
          <a:prstGeom prst="rect">
            <a:avLst/>
          </a:prstGeom>
        </p:spPr>
      </p:pic>
    </p:spTree>
    <p:extLst>
      <p:ext uri="{BB962C8B-B14F-4D97-AF65-F5344CB8AC3E}">
        <p14:creationId xmlns:p14="http://schemas.microsoft.com/office/powerpoint/2010/main" val="186570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95" y="265113"/>
            <a:ext cx="9357813" cy="1036746"/>
          </a:xfrm>
        </p:spPr>
        <p:txBody>
          <a:bodyPr/>
          <a:lstStyle/>
          <a:p>
            <a:r>
              <a:rPr lang="en-US"/>
              <a:t>Click to edit Master title style</a:t>
            </a:r>
          </a:p>
        </p:txBody>
      </p:sp>
      <p:sp>
        <p:nvSpPr>
          <p:cNvPr id="3" name="Content Placeholder 2"/>
          <p:cNvSpPr>
            <a:spLocks noGrp="1"/>
          </p:cNvSpPr>
          <p:nvPr>
            <p:ph sz="half" idx="1"/>
          </p:nvPr>
        </p:nvSpPr>
        <p:spPr>
          <a:xfrm>
            <a:off x="357098" y="1456266"/>
            <a:ext cx="5661137" cy="4737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4" y="1456266"/>
            <a:ext cx="5642093" cy="4737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7" name="Slide Number Placeholder 6"/>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Tree>
    <p:extLst>
      <p:ext uri="{BB962C8B-B14F-4D97-AF65-F5344CB8AC3E}">
        <p14:creationId xmlns:p14="http://schemas.microsoft.com/office/powerpoint/2010/main" val="86257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097" y="1500189"/>
            <a:ext cx="563891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097" y="2324103"/>
            <a:ext cx="5638919"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4" y="1500189"/>
            <a:ext cx="56420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4" y="2324103"/>
            <a:ext cx="5642093" cy="386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9" name="Slide Number Placeholder 8"/>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
        <p:nvSpPr>
          <p:cNvPr id="10" name="Title 1"/>
          <p:cNvSpPr>
            <a:spLocks noGrp="1"/>
          </p:cNvSpPr>
          <p:nvPr>
            <p:ph type="title"/>
          </p:nvPr>
        </p:nvSpPr>
        <p:spPr>
          <a:xfrm>
            <a:off x="357095" y="265113"/>
            <a:ext cx="9357813" cy="1036746"/>
          </a:xfrm>
        </p:spPr>
        <p:txBody>
          <a:bodyPr/>
          <a:lstStyle/>
          <a:p>
            <a:r>
              <a:rPr lang="en-US"/>
              <a:t>Click to edit Master title style</a:t>
            </a:r>
          </a:p>
        </p:txBody>
      </p:sp>
    </p:spTree>
    <p:extLst>
      <p:ext uri="{BB962C8B-B14F-4D97-AF65-F5344CB8AC3E}">
        <p14:creationId xmlns:p14="http://schemas.microsoft.com/office/powerpoint/2010/main" val="44652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095" y="265113"/>
            <a:ext cx="9311329" cy="1036746"/>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5" name="Slide Number Placeholder 4"/>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3538" y="821414"/>
            <a:ext cx="1939150" cy="337918"/>
          </a:xfrm>
          <a:prstGeom prst="rect">
            <a:avLst/>
          </a:prstGeom>
        </p:spPr>
      </p:pic>
    </p:spTree>
    <p:extLst>
      <p:ext uri="{BB962C8B-B14F-4D97-AF65-F5344CB8AC3E}">
        <p14:creationId xmlns:p14="http://schemas.microsoft.com/office/powerpoint/2010/main" val="261856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 2017 Railinc. All Rights Reserved.</a:t>
            </a:r>
          </a:p>
        </p:txBody>
      </p:sp>
      <p:sp>
        <p:nvSpPr>
          <p:cNvPr id="4" name="Slide Number Placeholder 3"/>
          <p:cNvSpPr>
            <a:spLocks noGrp="1"/>
          </p:cNvSpPr>
          <p:nvPr>
            <p:ph type="sldNum" sz="quarter" idx="12"/>
          </p:nvPr>
        </p:nvSpPr>
        <p:spPr/>
        <p:txBody>
          <a:body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sp>
        <p:nvSpPr>
          <p:cNvPr id="5" name="Text Placeholder 2"/>
          <p:cNvSpPr>
            <a:spLocks noGrp="1"/>
          </p:cNvSpPr>
          <p:nvPr>
            <p:ph idx="1" hasCustomPrompt="1"/>
          </p:nvPr>
        </p:nvSpPr>
        <p:spPr>
          <a:xfrm>
            <a:off x="357097" y="356262"/>
            <a:ext cx="11455591" cy="5887378"/>
          </a:xfrm>
          <a:prstGeom prst="rect">
            <a:avLst/>
          </a:prstGeom>
        </p:spPr>
        <p:txBody>
          <a:bodyPr vert="horz" lIns="91440" tIns="45720" rIns="91440" bIns="45720" rtlCol="0">
            <a:normAutofit/>
          </a:bodyPr>
          <a:lstStyle>
            <a:lvl1pPr marL="0" indent="0">
              <a:buNone/>
              <a:defRPr sz="2400"/>
            </a:lvl1pPr>
          </a:lstStyle>
          <a:p>
            <a:pPr lvl="0"/>
            <a:r>
              <a:rPr lang="en-US" dirty="0"/>
              <a:t>This slide is for large charts or graphics that will not fit on the standard branded slide. Please use Arial font for any text and for all text within charts/graphics.</a:t>
            </a:r>
          </a:p>
        </p:txBody>
      </p:sp>
    </p:spTree>
    <p:extLst>
      <p:ext uri="{BB962C8B-B14F-4D97-AF65-F5344CB8AC3E}">
        <p14:creationId xmlns:p14="http://schemas.microsoft.com/office/powerpoint/2010/main" val="254567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097" y="265113"/>
            <a:ext cx="8713105" cy="103674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7097" y="1456841"/>
            <a:ext cx="11455591" cy="4786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57095" y="6370641"/>
            <a:ext cx="4113728" cy="365125"/>
          </a:xfrm>
          <a:prstGeom prst="rect">
            <a:avLst/>
          </a:prstGeom>
        </p:spPr>
        <p:txBody>
          <a:bodyPr vert="horz" lIns="91440" tIns="45720" rIns="91440" bIns="45720" rtlCol="0" anchor="ctr"/>
          <a:lstStyle>
            <a:lvl1pPr algn="l">
              <a:defRPr sz="800">
                <a:solidFill>
                  <a:schemeClr val="tx1">
                    <a:tint val="75000"/>
                  </a:schemeClr>
                </a:solidFill>
                <a:latin typeface="Arial" charset="0"/>
                <a:ea typeface="Arial" charset="0"/>
                <a:cs typeface="Arial" charset="0"/>
              </a:defRPr>
            </a:lvl1p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9070201" y="6370641"/>
            <a:ext cx="2742486" cy="365125"/>
          </a:xfrm>
          <a:prstGeom prst="rect">
            <a:avLst/>
          </a:prstGeom>
        </p:spPr>
        <p:txBody>
          <a:bodyPr vert="horz" lIns="91440" tIns="45720" rIns="91440" bIns="45720" rtlCol="0" anchor="ctr"/>
          <a:lstStyle>
            <a:lvl1pPr algn="r">
              <a:defRPr sz="800">
                <a:solidFill>
                  <a:schemeClr val="tx1">
                    <a:tint val="75000"/>
                  </a:schemeClr>
                </a:solidFill>
                <a:latin typeface="Arial" charset="0"/>
                <a:ea typeface="Arial" charset="0"/>
                <a:cs typeface="Arial" charset="0"/>
              </a:defRPr>
            </a:lvl1pPr>
          </a:lstStyle>
          <a:p>
            <a:fld id="{65E75278-DEC8-D64C-B26A-6140DF323E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97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200" b="1" kern="1200">
          <a:solidFill>
            <a:srgbClr val="C41230"/>
          </a:solidFill>
          <a:latin typeface="Arial" charset="0"/>
          <a:ea typeface="Arial" charset="0"/>
          <a:cs typeface="Arial" charset="0"/>
        </a:defRPr>
      </a:lvl1pPr>
    </p:titleStyle>
    <p:bodyStyle>
      <a:lvl1pPr marL="182563" indent="-182563" algn="l" defTabSz="914400" rtl="0" eaLnBrk="1" latinLnBrk="0" hangingPunct="1">
        <a:lnSpc>
          <a:spcPct val="90000"/>
        </a:lnSpc>
        <a:spcBef>
          <a:spcPts val="1000"/>
        </a:spcBef>
        <a:buFont typeface="Arial"/>
        <a:buChar char="•"/>
        <a:tabLst/>
        <a:defRPr sz="2800" kern="1200">
          <a:solidFill>
            <a:schemeClr val="tx1"/>
          </a:solidFill>
          <a:latin typeface="Arial" charset="0"/>
          <a:ea typeface="Arial" charset="0"/>
          <a:cs typeface="Arial" charset="0"/>
        </a:defRPr>
      </a:lvl1pPr>
      <a:lvl2pPr marL="635000" indent="-177800" algn="l" defTabSz="914400" rtl="0" eaLnBrk="1" latinLnBrk="0" hangingPunct="1">
        <a:lnSpc>
          <a:spcPct val="90000"/>
        </a:lnSpc>
        <a:spcBef>
          <a:spcPts val="500"/>
        </a:spcBef>
        <a:buFont typeface="Arial"/>
        <a:buChar char="•"/>
        <a:tabLst/>
        <a:defRPr sz="2400" kern="1200">
          <a:solidFill>
            <a:schemeClr val="tx1"/>
          </a:solidFill>
          <a:latin typeface="Arial" charset="0"/>
          <a:ea typeface="Arial" charset="0"/>
          <a:cs typeface="Arial" charset="0"/>
        </a:defRPr>
      </a:lvl2pPr>
      <a:lvl3pPr marL="1085850" indent="-171450" algn="l" defTabSz="914400" rtl="0" eaLnBrk="1" latinLnBrk="0" hangingPunct="1">
        <a:lnSpc>
          <a:spcPct val="90000"/>
        </a:lnSpc>
        <a:spcBef>
          <a:spcPts val="500"/>
        </a:spcBef>
        <a:buFont typeface="Arial"/>
        <a:buChar char="•"/>
        <a:tabLst/>
        <a:defRPr sz="2000" kern="1200">
          <a:solidFill>
            <a:schemeClr val="tx1"/>
          </a:solidFill>
          <a:latin typeface="Arial" charset="0"/>
          <a:ea typeface="Arial" charset="0"/>
          <a:cs typeface="Arial" charset="0"/>
        </a:defRPr>
      </a:lvl3pPr>
      <a:lvl4pPr marL="1552575" indent="-180975" algn="l" defTabSz="914400" rtl="0" eaLnBrk="1" latinLnBrk="0" hangingPunct="1">
        <a:lnSpc>
          <a:spcPct val="90000"/>
        </a:lnSpc>
        <a:spcBef>
          <a:spcPts val="500"/>
        </a:spcBef>
        <a:buFont typeface="Arial"/>
        <a:buChar char="•"/>
        <a:tabLst/>
        <a:defRPr sz="1800" kern="1200">
          <a:solidFill>
            <a:schemeClr val="tx1"/>
          </a:solidFill>
          <a:latin typeface="Arial" charset="0"/>
          <a:ea typeface="Arial" charset="0"/>
          <a:cs typeface="Arial" charset="0"/>
        </a:defRPr>
      </a:lvl4pPr>
      <a:lvl5pPr marL="2005013" indent="-176213" algn="l" defTabSz="914400" rtl="0" eaLnBrk="1" latinLnBrk="0" hangingPunct="1">
        <a:lnSpc>
          <a:spcPct val="90000"/>
        </a:lnSpc>
        <a:spcBef>
          <a:spcPts val="500"/>
        </a:spcBef>
        <a:buFont typeface="Arial"/>
        <a:buChar char="•"/>
        <a:tabLst/>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Suppressed Interchanges &amp; Haulage</a:t>
            </a:r>
          </a:p>
        </p:txBody>
      </p:sp>
      <p:sp>
        <p:nvSpPr>
          <p:cNvPr id="3" name="Subtitle 2"/>
          <p:cNvSpPr>
            <a:spLocks noGrp="1"/>
          </p:cNvSpPr>
          <p:nvPr>
            <p:ph type="subTitle" idx="1"/>
          </p:nvPr>
        </p:nvSpPr>
        <p:spPr/>
        <p:txBody>
          <a:bodyPr/>
          <a:lstStyle/>
          <a:p>
            <a:r>
              <a:rPr lang="en-US" dirty="0"/>
              <a:t>ACACSO Conference </a:t>
            </a:r>
          </a:p>
        </p:txBody>
      </p:sp>
      <p:sp>
        <p:nvSpPr>
          <p:cNvPr id="5" name="Date Placeholder 4"/>
          <p:cNvSpPr>
            <a:spLocks noGrp="1"/>
          </p:cNvSpPr>
          <p:nvPr>
            <p:ph type="dt" sz="half" idx="10"/>
          </p:nvPr>
        </p:nvSpPr>
        <p:spPr/>
        <p:txBody>
          <a:bodyPr/>
          <a:lstStyle/>
          <a:p>
            <a:r>
              <a:rPr lang="en-US" dirty="0"/>
              <a:t>May 10, 2018</a:t>
            </a:r>
          </a:p>
        </p:txBody>
      </p:sp>
      <p:sp>
        <p:nvSpPr>
          <p:cNvPr id="8" name="Footer Placeholder 7"/>
          <p:cNvSpPr>
            <a:spLocks noGrp="1"/>
          </p:cNvSpPr>
          <p:nvPr>
            <p:ph type="ftr" sz="quarter" idx="11"/>
          </p:nvPr>
        </p:nvSpPr>
        <p:spPr/>
        <p:txBody>
          <a:bodyPr/>
          <a:lstStyle/>
          <a:p>
            <a:r>
              <a:rPr lang="en-US"/>
              <a:t>© 2017 Railinc. All Rights Reserved.</a:t>
            </a:r>
            <a:endParaRPr lang="en-US" dirty="0"/>
          </a:p>
        </p:txBody>
      </p:sp>
    </p:spTree>
    <p:extLst>
      <p:ext uri="{BB962C8B-B14F-4D97-AF65-F5344CB8AC3E}">
        <p14:creationId xmlns:p14="http://schemas.microsoft.com/office/powerpoint/2010/main" val="243772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23726AB-7605-4376-A463-B95030091F23}"/>
              </a:ext>
            </a:extLst>
          </p:cNvPr>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xmlns="" id="{E4EE41BD-9327-49A9-B401-CB8D94808016}"/>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10</a:t>
            </a:fld>
            <a:endParaRPr lang="en-US">
              <a:solidFill>
                <a:prstClr val="black">
                  <a:tint val="75000"/>
                </a:prstClr>
              </a:solidFill>
            </a:endParaRPr>
          </a:p>
        </p:txBody>
      </p:sp>
      <p:sp>
        <p:nvSpPr>
          <p:cNvPr id="4" name="Title 3">
            <a:extLst>
              <a:ext uri="{FF2B5EF4-FFF2-40B4-BE49-F238E27FC236}">
                <a16:creationId xmlns:a16="http://schemas.microsoft.com/office/drawing/2014/main" xmlns="" id="{D94D3F19-EA47-4512-84A9-59E540B792E8}"/>
              </a:ext>
            </a:extLst>
          </p:cNvPr>
          <p:cNvSpPr>
            <a:spLocks noGrp="1"/>
          </p:cNvSpPr>
          <p:nvPr>
            <p:ph type="title"/>
          </p:nvPr>
        </p:nvSpPr>
        <p:spPr>
          <a:xfrm>
            <a:off x="357095" y="178484"/>
            <a:ext cx="9342318" cy="1036746"/>
          </a:xfrm>
        </p:spPr>
        <p:txBody>
          <a:bodyPr/>
          <a:lstStyle/>
          <a:p>
            <a:r>
              <a:rPr lang="en-US" dirty="0"/>
              <a:t>TRAIN10 Suppressed Interchange Reporting </a:t>
            </a:r>
          </a:p>
        </p:txBody>
      </p:sp>
      <p:pic>
        <p:nvPicPr>
          <p:cNvPr id="6" name="Content Placeholder 5">
            <a:extLst>
              <a:ext uri="{FF2B5EF4-FFF2-40B4-BE49-F238E27FC236}">
                <a16:creationId xmlns:a16="http://schemas.microsoft.com/office/drawing/2014/main" xmlns="" id="{D9BE8FE6-23B7-4391-B523-4EB1EC88D02C}"/>
              </a:ext>
            </a:extLst>
          </p:cNvPr>
          <p:cNvPicPr>
            <a:picLocks noGrp="1" noChangeAspect="1"/>
          </p:cNvPicPr>
          <p:nvPr>
            <p:ph idx="1"/>
          </p:nvPr>
        </p:nvPicPr>
        <p:blipFill>
          <a:blip r:embed="rId2"/>
          <a:stretch>
            <a:fillRect/>
          </a:stretch>
        </p:blipFill>
        <p:spPr>
          <a:xfrm>
            <a:off x="608012" y="1215230"/>
            <a:ext cx="9448800" cy="2819400"/>
          </a:xfrm>
          <a:prstGeom prst="rect">
            <a:avLst/>
          </a:prstGeom>
        </p:spPr>
      </p:pic>
      <p:pic>
        <p:nvPicPr>
          <p:cNvPr id="7" name="Picture 6">
            <a:extLst>
              <a:ext uri="{FF2B5EF4-FFF2-40B4-BE49-F238E27FC236}">
                <a16:creationId xmlns:a16="http://schemas.microsoft.com/office/drawing/2014/main" xmlns="" id="{BC398DDB-38CA-400A-98FC-AF54F1724605}"/>
              </a:ext>
            </a:extLst>
          </p:cNvPr>
          <p:cNvPicPr>
            <a:picLocks noChangeAspect="1"/>
          </p:cNvPicPr>
          <p:nvPr/>
        </p:nvPicPr>
        <p:blipFill>
          <a:blip r:embed="rId3"/>
          <a:stretch>
            <a:fillRect/>
          </a:stretch>
        </p:blipFill>
        <p:spPr>
          <a:xfrm>
            <a:off x="836612" y="4114800"/>
            <a:ext cx="6629400" cy="2095500"/>
          </a:xfrm>
          <a:prstGeom prst="rect">
            <a:avLst/>
          </a:prstGeom>
        </p:spPr>
      </p:pic>
      <p:sp>
        <p:nvSpPr>
          <p:cNvPr id="8" name="Oval 7">
            <a:extLst>
              <a:ext uri="{FF2B5EF4-FFF2-40B4-BE49-F238E27FC236}">
                <a16:creationId xmlns:a16="http://schemas.microsoft.com/office/drawing/2014/main" xmlns="" id="{F96D6C1A-DE24-468E-90F4-6CC831FA5AE3}"/>
              </a:ext>
            </a:extLst>
          </p:cNvPr>
          <p:cNvSpPr/>
          <p:nvPr/>
        </p:nvSpPr>
        <p:spPr>
          <a:xfrm>
            <a:off x="2208212" y="4402535"/>
            <a:ext cx="52578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20AC1707-D1D9-4D20-BA46-97CCDDF769B9}"/>
              </a:ext>
            </a:extLst>
          </p:cNvPr>
          <p:cNvSpPr/>
          <p:nvPr/>
        </p:nvSpPr>
        <p:spPr>
          <a:xfrm>
            <a:off x="7085012" y="1560565"/>
            <a:ext cx="1524000" cy="15989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85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B9055FA-A4D3-4E51-82A8-9917D9331A15}"/>
              </a:ext>
            </a:extLst>
          </p:cNvPr>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xmlns="" id="{66BD9B9D-052C-48FB-B361-23E9A543FFED}"/>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11</a:t>
            </a:fld>
            <a:endParaRPr lang="en-US">
              <a:solidFill>
                <a:prstClr val="black">
                  <a:tint val="75000"/>
                </a:prstClr>
              </a:solidFill>
            </a:endParaRPr>
          </a:p>
        </p:txBody>
      </p:sp>
      <p:sp>
        <p:nvSpPr>
          <p:cNvPr id="4" name="Title 3">
            <a:extLst>
              <a:ext uri="{FF2B5EF4-FFF2-40B4-BE49-F238E27FC236}">
                <a16:creationId xmlns:a16="http://schemas.microsoft.com/office/drawing/2014/main" xmlns="" id="{2EAC3CA5-B1E8-4D20-B80B-5BE8F63F174C}"/>
              </a:ext>
            </a:extLst>
          </p:cNvPr>
          <p:cNvSpPr>
            <a:spLocks noGrp="1"/>
          </p:cNvSpPr>
          <p:nvPr>
            <p:ph type="title"/>
          </p:nvPr>
        </p:nvSpPr>
        <p:spPr/>
        <p:txBody>
          <a:bodyPr/>
          <a:lstStyle/>
          <a:p>
            <a:r>
              <a:rPr lang="en-US" dirty="0"/>
              <a:t>Suppression Example</a:t>
            </a:r>
          </a:p>
        </p:txBody>
      </p:sp>
      <p:graphicFrame>
        <p:nvGraphicFramePr>
          <p:cNvPr id="6" name="Content Placeholder 5">
            <a:extLst>
              <a:ext uri="{FF2B5EF4-FFF2-40B4-BE49-F238E27FC236}">
                <a16:creationId xmlns:a16="http://schemas.microsoft.com/office/drawing/2014/main" xmlns="" id="{98D42A19-A8A7-427D-B47D-0C2B5A767AFA}"/>
              </a:ext>
            </a:extLst>
          </p:cNvPr>
          <p:cNvGraphicFramePr>
            <a:graphicFrameLocks noGrp="1"/>
          </p:cNvGraphicFramePr>
          <p:nvPr>
            <p:ph idx="1"/>
            <p:extLst>
              <p:ext uri="{D42A27DB-BD31-4B8C-83A1-F6EECF244321}">
                <p14:modId xmlns:p14="http://schemas.microsoft.com/office/powerpoint/2010/main" val="2132985986"/>
              </p:ext>
            </p:extLst>
          </p:nvPr>
        </p:nvGraphicFramePr>
        <p:xfrm>
          <a:off x="989012" y="1610958"/>
          <a:ext cx="5867400" cy="4391025"/>
        </p:xfrm>
        <a:graphic>
          <a:graphicData uri="http://schemas.openxmlformats.org/drawingml/2006/table">
            <a:tbl>
              <a:tblPr>
                <a:tableStyleId>{5C22544A-7EE6-4342-B048-85BDC9FD1C3A}</a:tableStyleId>
              </a:tblPr>
              <a:tblGrid>
                <a:gridCol w="1295400">
                  <a:extLst>
                    <a:ext uri="{9D8B030D-6E8A-4147-A177-3AD203B41FA5}">
                      <a16:colId xmlns:a16="http://schemas.microsoft.com/office/drawing/2014/main" xmlns="" val="3176083435"/>
                    </a:ext>
                  </a:extLst>
                </a:gridCol>
                <a:gridCol w="1235415">
                  <a:extLst>
                    <a:ext uri="{9D8B030D-6E8A-4147-A177-3AD203B41FA5}">
                      <a16:colId xmlns:a16="http://schemas.microsoft.com/office/drawing/2014/main" xmlns="" val="3014116217"/>
                    </a:ext>
                  </a:extLst>
                </a:gridCol>
                <a:gridCol w="876244">
                  <a:extLst>
                    <a:ext uri="{9D8B030D-6E8A-4147-A177-3AD203B41FA5}">
                      <a16:colId xmlns:a16="http://schemas.microsoft.com/office/drawing/2014/main" xmlns="" val="3439864751"/>
                    </a:ext>
                  </a:extLst>
                </a:gridCol>
                <a:gridCol w="626428">
                  <a:extLst>
                    <a:ext uri="{9D8B030D-6E8A-4147-A177-3AD203B41FA5}">
                      <a16:colId xmlns:a16="http://schemas.microsoft.com/office/drawing/2014/main" xmlns="" val="1472124970"/>
                    </a:ext>
                  </a:extLst>
                </a:gridCol>
                <a:gridCol w="1833913">
                  <a:extLst>
                    <a:ext uri="{9D8B030D-6E8A-4147-A177-3AD203B41FA5}">
                      <a16:colId xmlns:a16="http://schemas.microsoft.com/office/drawing/2014/main" xmlns="" val="3214337923"/>
                    </a:ext>
                  </a:extLst>
                </a:gridCol>
              </a:tblGrid>
              <a:tr h="419100">
                <a:tc>
                  <a:txBody>
                    <a:bodyPr/>
                    <a:lstStyle/>
                    <a:p>
                      <a:pPr algn="ctr" fontAlgn="b"/>
                      <a:r>
                        <a:rPr lang="en-US" sz="2000" u="none" strike="noStrike" dirty="0">
                          <a:effectLst/>
                        </a:rPr>
                        <a:t>Event Type</a:t>
                      </a:r>
                      <a:endParaRPr lang="en-US"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From Carrier</a:t>
                      </a:r>
                      <a:endParaRPr lang="en-US"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To Carrier</a:t>
                      </a:r>
                      <a:endParaRPr lang="en-US"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LCS Code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Liable Carrier</a:t>
                      </a:r>
                      <a:endParaRPr lang="en-US" sz="2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86146920"/>
                  </a:ext>
                </a:extLst>
              </a:tr>
              <a:tr h="419100">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3584168"/>
                  </a:ext>
                </a:extLst>
              </a:tr>
              <a:tr h="419100">
                <a:tc>
                  <a:txBody>
                    <a:bodyPr/>
                    <a:lstStyle/>
                    <a:p>
                      <a:pPr algn="ctr" fontAlgn="b"/>
                      <a:r>
                        <a:rPr lang="en-US" sz="2000" u="none" strike="noStrike" dirty="0">
                          <a:effectLst/>
                        </a:rPr>
                        <a:t>ICHD</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a:effectLst/>
                        </a:rPr>
                        <a:t>BBBB</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408075831"/>
                  </a:ext>
                </a:extLst>
              </a:tr>
              <a:tr h="419100">
                <a:tc>
                  <a:txBody>
                    <a:bodyPr/>
                    <a:lstStyle/>
                    <a:p>
                      <a:pPr algn="ctr" fontAlgn="b"/>
                      <a:r>
                        <a:rPr lang="en-US" sz="2000" u="none" strike="noStrike" dirty="0">
                          <a:effectLst/>
                        </a:rPr>
                        <a:t>ICHR</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697612834"/>
                  </a:ext>
                </a:extLst>
              </a:tr>
              <a:tr h="419100">
                <a:tc>
                  <a:txBody>
                    <a:bodyPr/>
                    <a:lstStyle/>
                    <a:p>
                      <a:pPr algn="ctr" fontAlgn="b"/>
                      <a:r>
                        <a:rPr lang="en-US" sz="2000" u="none" strike="noStrike" dirty="0">
                          <a:effectLst/>
                        </a:rPr>
                        <a:t>PACT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BBBB</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1212392"/>
                  </a:ext>
                </a:extLst>
              </a:tr>
              <a:tr h="419100">
                <a:tc>
                  <a:txBody>
                    <a:bodyPr/>
                    <a:lstStyle/>
                    <a:p>
                      <a:pPr algn="ctr" fontAlgn="b"/>
                      <a:r>
                        <a:rPr lang="en-US" sz="2000" u="none" strike="noStrike" dirty="0">
                          <a:effectLst/>
                        </a:rPr>
                        <a:t>PFPS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0397340"/>
                  </a:ext>
                </a:extLst>
              </a:tr>
              <a:tr h="419100">
                <a:tc>
                  <a:txBody>
                    <a:bodyPr/>
                    <a:lstStyle/>
                    <a:p>
                      <a:pPr algn="ctr" fontAlgn="b"/>
                      <a:r>
                        <a:rPr lang="en-US" sz="2000" u="none" strike="noStrike" dirty="0">
                          <a:effectLst/>
                        </a:rPr>
                        <a:t>ICHD</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559896819"/>
                  </a:ext>
                </a:extLst>
              </a:tr>
              <a:tr h="419100">
                <a:tc>
                  <a:txBody>
                    <a:bodyPr/>
                    <a:lstStyle/>
                    <a:p>
                      <a:pPr algn="ctr" fontAlgn="b"/>
                      <a:r>
                        <a:rPr lang="en-US" sz="2000" u="none" strike="noStrike" dirty="0">
                          <a:effectLst/>
                        </a:rPr>
                        <a:t>ICHR</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567626267"/>
                  </a:ext>
                </a:extLst>
              </a:tr>
              <a:tr h="419100">
                <a:tc>
                  <a:txBody>
                    <a:bodyPr/>
                    <a:lstStyle/>
                    <a:p>
                      <a:pPr algn="ctr" fontAlgn="b"/>
                      <a:r>
                        <a:rPr lang="en-US" sz="2000" u="none" strike="noStrike" dirty="0">
                          <a:effectLst/>
                        </a:rPr>
                        <a:t>ARIL</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6184697"/>
                  </a:ext>
                </a:extLst>
              </a:tr>
              <a:tr h="419100">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67927002"/>
                  </a:ext>
                </a:extLst>
              </a:tr>
            </a:tbl>
          </a:graphicData>
        </a:graphic>
      </p:graphicFrame>
      <p:sp>
        <p:nvSpPr>
          <p:cNvPr id="7" name="TextBox 6">
            <a:extLst>
              <a:ext uri="{FF2B5EF4-FFF2-40B4-BE49-F238E27FC236}">
                <a16:creationId xmlns:a16="http://schemas.microsoft.com/office/drawing/2014/main" xmlns="" id="{0752F666-9754-4725-B05B-5FF596C12174}"/>
              </a:ext>
            </a:extLst>
          </p:cNvPr>
          <p:cNvSpPr txBox="1"/>
          <p:nvPr/>
        </p:nvSpPr>
        <p:spPr>
          <a:xfrm>
            <a:off x="7241401" y="1610958"/>
            <a:ext cx="3657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 this example the equipment is returning to back to the delivering Carrier AAAA and no LCS Gap records are needed. Liability stays with Carrier AAAA while the equipment moves on Carrier BBBB. No, LCS messages are sent. </a:t>
            </a:r>
          </a:p>
        </p:txBody>
      </p:sp>
    </p:spTree>
    <p:extLst>
      <p:ext uri="{BB962C8B-B14F-4D97-AF65-F5344CB8AC3E}">
        <p14:creationId xmlns:p14="http://schemas.microsoft.com/office/powerpoint/2010/main" val="32173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Haulage</a:t>
            </a:r>
            <a:br>
              <a:rPr lang="en-US" dirty="0"/>
            </a:br>
            <a:r>
              <a:rPr lang="en-US" dirty="0"/>
              <a:t> Interchanges Overview</a:t>
            </a:r>
          </a:p>
        </p:txBody>
      </p:sp>
      <p:sp>
        <p:nvSpPr>
          <p:cNvPr id="9" name="Text Placeholder 8"/>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charset="0"/>
                <a:cs typeface="Arial" charset="0"/>
              </a:rPr>
              <a:t>© 2017 Railinc. All Rights Reserved.</a:t>
            </a:r>
            <a:endParaRPr kumimoji="0" lang="en-US" sz="800" b="0" i="0" u="none" strike="noStrike" kern="1200" cap="none" spc="0" normalizeH="0" baseline="0" noProof="0" dirty="0">
              <a:ln>
                <a:noFill/>
              </a:ln>
              <a:solidFill>
                <a:prstClr val="white"/>
              </a:solidFill>
              <a:effectLst/>
              <a:uLnTx/>
              <a:uFillTx/>
              <a:latin typeface="Arial"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white"/>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125971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B9055FA-A4D3-4E51-82A8-9917D9331A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Arial" charset="0"/>
                <a:cs typeface="Arial" charset="0"/>
              </a:rPr>
              <a:t>© 2017 Railinc. All Rights Reserved.</a:t>
            </a:r>
            <a:endPar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endParaRPr>
          </a:p>
        </p:txBody>
      </p:sp>
      <p:sp>
        <p:nvSpPr>
          <p:cNvPr id="3" name="Slide Number Placeholder 2">
            <a:extLst>
              <a:ext uri="{FF2B5EF4-FFF2-40B4-BE49-F238E27FC236}">
                <a16:creationId xmlns:a16="http://schemas.microsoft.com/office/drawing/2014/main" xmlns="" id="{66BD9B9D-052C-48FB-B361-23E9A543FF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4" name="Title 3">
            <a:extLst>
              <a:ext uri="{FF2B5EF4-FFF2-40B4-BE49-F238E27FC236}">
                <a16:creationId xmlns:a16="http://schemas.microsoft.com/office/drawing/2014/main" xmlns="" id="{2EAC3CA5-B1E8-4D20-B80B-5BE8F63F174C}"/>
              </a:ext>
            </a:extLst>
          </p:cNvPr>
          <p:cNvSpPr>
            <a:spLocks noGrp="1"/>
          </p:cNvSpPr>
          <p:nvPr>
            <p:ph type="title"/>
          </p:nvPr>
        </p:nvSpPr>
        <p:spPr/>
        <p:txBody>
          <a:bodyPr/>
          <a:lstStyle/>
          <a:p>
            <a:r>
              <a:rPr lang="en-US" dirty="0"/>
              <a:t>Haulage Interchanges</a:t>
            </a:r>
          </a:p>
        </p:txBody>
      </p:sp>
      <p:sp>
        <p:nvSpPr>
          <p:cNvPr id="5" name="Content Placeholder 4">
            <a:extLst>
              <a:ext uri="{FF2B5EF4-FFF2-40B4-BE49-F238E27FC236}">
                <a16:creationId xmlns:a16="http://schemas.microsoft.com/office/drawing/2014/main" xmlns="" id="{E69E378C-7183-4E04-B28F-66BABFF516A7}"/>
              </a:ext>
            </a:extLst>
          </p:cNvPr>
          <p:cNvSpPr>
            <a:spLocks noGrp="1"/>
          </p:cNvSpPr>
          <p:nvPr>
            <p:ph idx="1"/>
          </p:nvPr>
        </p:nvSpPr>
        <p:spPr/>
        <p:txBody>
          <a:bodyPr/>
          <a:lstStyle/>
          <a:p>
            <a:r>
              <a:rPr lang="en-US" dirty="0"/>
              <a:t>Haulage interchanges allow for Car Hire Responsibility to remain with the delivering carrier or transferred to a third carrier. The receiving carrier is not typically responsible for Car Hire.</a:t>
            </a:r>
          </a:p>
          <a:p>
            <a:r>
              <a:rPr lang="en-US" dirty="0"/>
              <a:t>Haulage interchanges and movement events will be masked according to the haulage information on file at Railinc. </a:t>
            </a:r>
          </a:p>
          <a:p>
            <a:r>
              <a:rPr lang="en-US" dirty="0"/>
              <a:t>LCS Codes will be sent to the carriers to indicate the haulage has started or has completed (Only issued as TRAIN69):</a:t>
            </a:r>
          </a:p>
          <a:p>
            <a:pPr lvl="1"/>
            <a:r>
              <a:rPr lang="en-US" dirty="0"/>
              <a:t>E – Issued to notify that a haulage has started </a:t>
            </a:r>
          </a:p>
          <a:p>
            <a:pPr lvl="1"/>
            <a:r>
              <a:rPr lang="en-US" dirty="0"/>
              <a:t>F – Issued to notify that a haulage has ended </a:t>
            </a:r>
          </a:p>
          <a:p>
            <a:endParaRPr lang="en-US" dirty="0"/>
          </a:p>
        </p:txBody>
      </p:sp>
    </p:spTree>
    <p:extLst>
      <p:ext uri="{BB962C8B-B14F-4D97-AF65-F5344CB8AC3E}">
        <p14:creationId xmlns:p14="http://schemas.microsoft.com/office/powerpoint/2010/main" val="214255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rPr>
              <a:t>© 2017 Railinc. All Rights Reserved.</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4" name="Title 3"/>
          <p:cNvSpPr>
            <a:spLocks noGrp="1"/>
          </p:cNvSpPr>
          <p:nvPr>
            <p:ph type="title"/>
          </p:nvPr>
        </p:nvSpPr>
        <p:spPr>
          <a:xfrm>
            <a:off x="357095" y="265113"/>
            <a:ext cx="9342318" cy="1036746"/>
          </a:xfrm>
        </p:spPr>
        <p:txBody>
          <a:bodyPr/>
          <a:lstStyle/>
          <a:p>
            <a:r>
              <a:rPr lang="en-US" dirty="0"/>
              <a:t>How to report Haulage Interchanges to Railinc</a:t>
            </a:r>
          </a:p>
        </p:txBody>
      </p:sp>
      <p:sp>
        <p:nvSpPr>
          <p:cNvPr id="5" name="Content Placeholder 4"/>
          <p:cNvSpPr>
            <a:spLocks noGrp="1"/>
          </p:cNvSpPr>
          <p:nvPr>
            <p:ph idx="1"/>
          </p:nvPr>
        </p:nvSpPr>
        <p:spPr/>
        <p:txBody>
          <a:bodyPr/>
          <a:lstStyle/>
          <a:p>
            <a:r>
              <a:rPr lang="en-US" dirty="0"/>
              <a:t>Haulage interchanges are reported to Railinc through the TRAINII system as either a TRAIN10 or TRAIN31 message: </a:t>
            </a:r>
          </a:p>
          <a:p>
            <a:pPr lvl="1"/>
            <a:r>
              <a:rPr lang="en-US" dirty="0"/>
              <a:t>TRAIN10 G08 Action Code = </a:t>
            </a:r>
            <a:r>
              <a:rPr lang="en-US" b="1" dirty="0"/>
              <a:t>A-J </a:t>
            </a:r>
          </a:p>
          <a:p>
            <a:pPr lvl="1"/>
            <a:r>
              <a:rPr lang="en-US" dirty="0"/>
              <a:t>TRAIN31 G08 Action Code = </a:t>
            </a:r>
            <a:r>
              <a:rPr lang="en-US" b="1" dirty="0"/>
              <a:t>A-J</a:t>
            </a:r>
            <a:r>
              <a:rPr lang="en-US" dirty="0"/>
              <a:t> </a:t>
            </a:r>
          </a:p>
          <a:p>
            <a:r>
              <a:rPr lang="en-US" dirty="0"/>
              <a:t>The action code of </a:t>
            </a:r>
            <a:r>
              <a:rPr lang="en-US" b="1" dirty="0"/>
              <a:t>A-J</a:t>
            </a:r>
            <a:r>
              <a:rPr lang="en-US" dirty="0"/>
              <a:t> must match the agreement indicator from the haulage registration along with the below rules:</a:t>
            </a:r>
          </a:p>
          <a:p>
            <a:pPr lvl="1"/>
            <a:r>
              <a:rPr lang="en-US" dirty="0"/>
              <a:t>Delivering carrier must = </a:t>
            </a:r>
            <a:r>
              <a:rPr lang="en-US" b="1" dirty="0"/>
              <a:t>Movement carrier 1 </a:t>
            </a:r>
          </a:p>
          <a:p>
            <a:pPr lvl="1"/>
            <a:r>
              <a:rPr lang="en-US" dirty="0"/>
              <a:t>Receiving carrier must = </a:t>
            </a:r>
            <a:r>
              <a:rPr lang="en-US" b="1" dirty="0"/>
              <a:t>Movement carrier 2 </a:t>
            </a:r>
          </a:p>
          <a:p>
            <a:pPr lvl="1"/>
            <a:r>
              <a:rPr lang="en-US" dirty="0"/>
              <a:t>SPLC of the interchange must = </a:t>
            </a:r>
            <a:r>
              <a:rPr lang="en-US" b="1" dirty="0"/>
              <a:t>SPLC on the agreement </a:t>
            </a:r>
          </a:p>
          <a:p>
            <a:r>
              <a:rPr lang="en-US" dirty="0"/>
              <a:t>The carrier listed in the car hire responsible field will be the carrier masked as moving the equipment.</a:t>
            </a:r>
          </a:p>
        </p:txBody>
      </p:sp>
    </p:spTree>
    <p:extLst>
      <p:ext uri="{BB962C8B-B14F-4D97-AF65-F5344CB8AC3E}">
        <p14:creationId xmlns:p14="http://schemas.microsoft.com/office/powerpoint/2010/main" val="253816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23726AB-7605-4376-A463-B95030091F2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Arial" charset="0"/>
                <a:cs typeface="Arial" charset="0"/>
              </a:rPr>
              <a:t>© 2017 Railinc. All Rights Reserved.</a:t>
            </a:r>
            <a:endPar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endParaRPr>
          </a:p>
        </p:txBody>
      </p:sp>
      <p:sp>
        <p:nvSpPr>
          <p:cNvPr id="3" name="Slide Number Placeholder 2">
            <a:extLst>
              <a:ext uri="{FF2B5EF4-FFF2-40B4-BE49-F238E27FC236}">
                <a16:creationId xmlns:a16="http://schemas.microsoft.com/office/drawing/2014/main" xmlns="" id="{E4EE41BD-9327-49A9-B401-CB8D948080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4" name="Title 3">
            <a:extLst>
              <a:ext uri="{FF2B5EF4-FFF2-40B4-BE49-F238E27FC236}">
                <a16:creationId xmlns:a16="http://schemas.microsoft.com/office/drawing/2014/main" xmlns="" id="{D94D3F19-EA47-4512-84A9-59E540B792E8}"/>
              </a:ext>
            </a:extLst>
          </p:cNvPr>
          <p:cNvSpPr>
            <a:spLocks noGrp="1"/>
          </p:cNvSpPr>
          <p:nvPr>
            <p:ph type="title"/>
          </p:nvPr>
        </p:nvSpPr>
        <p:spPr>
          <a:xfrm>
            <a:off x="357095" y="178484"/>
            <a:ext cx="9342318" cy="1036746"/>
          </a:xfrm>
        </p:spPr>
        <p:txBody>
          <a:bodyPr/>
          <a:lstStyle/>
          <a:p>
            <a:r>
              <a:rPr lang="en-US" dirty="0"/>
              <a:t>TRAIN10 Haulage Interchange Reporting </a:t>
            </a:r>
          </a:p>
        </p:txBody>
      </p:sp>
      <p:pic>
        <p:nvPicPr>
          <p:cNvPr id="6" name="Content Placeholder 5">
            <a:extLst>
              <a:ext uri="{FF2B5EF4-FFF2-40B4-BE49-F238E27FC236}">
                <a16:creationId xmlns:a16="http://schemas.microsoft.com/office/drawing/2014/main" xmlns="" id="{D9BE8FE6-23B7-4391-B523-4EB1EC88D02C}"/>
              </a:ext>
            </a:extLst>
          </p:cNvPr>
          <p:cNvPicPr>
            <a:picLocks noGrp="1" noChangeAspect="1"/>
          </p:cNvPicPr>
          <p:nvPr>
            <p:ph idx="1"/>
          </p:nvPr>
        </p:nvPicPr>
        <p:blipFill>
          <a:blip r:embed="rId2"/>
          <a:stretch>
            <a:fillRect/>
          </a:stretch>
        </p:blipFill>
        <p:spPr>
          <a:xfrm>
            <a:off x="608012" y="1215230"/>
            <a:ext cx="9448800" cy="2819400"/>
          </a:xfrm>
          <a:prstGeom prst="rect">
            <a:avLst/>
          </a:prstGeom>
        </p:spPr>
      </p:pic>
      <p:pic>
        <p:nvPicPr>
          <p:cNvPr id="7" name="Picture 6">
            <a:extLst>
              <a:ext uri="{FF2B5EF4-FFF2-40B4-BE49-F238E27FC236}">
                <a16:creationId xmlns:a16="http://schemas.microsoft.com/office/drawing/2014/main" xmlns="" id="{BC398DDB-38CA-400A-98FC-AF54F1724605}"/>
              </a:ext>
            </a:extLst>
          </p:cNvPr>
          <p:cNvPicPr>
            <a:picLocks noChangeAspect="1"/>
          </p:cNvPicPr>
          <p:nvPr/>
        </p:nvPicPr>
        <p:blipFill>
          <a:blip r:embed="rId3"/>
          <a:stretch>
            <a:fillRect/>
          </a:stretch>
        </p:blipFill>
        <p:spPr>
          <a:xfrm>
            <a:off x="836612" y="4114800"/>
            <a:ext cx="6629400" cy="2095500"/>
          </a:xfrm>
          <a:prstGeom prst="rect">
            <a:avLst/>
          </a:prstGeom>
        </p:spPr>
      </p:pic>
      <p:sp>
        <p:nvSpPr>
          <p:cNvPr id="9" name="Oval 8">
            <a:extLst>
              <a:ext uri="{FF2B5EF4-FFF2-40B4-BE49-F238E27FC236}">
                <a16:creationId xmlns:a16="http://schemas.microsoft.com/office/drawing/2014/main" xmlns="" id="{20AC1707-D1D9-4D20-BA46-97CCDDF769B9}"/>
              </a:ext>
            </a:extLst>
          </p:cNvPr>
          <p:cNvSpPr/>
          <p:nvPr/>
        </p:nvSpPr>
        <p:spPr>
          <a:xfrm>
            <a:off x="7085012" y="1560565"/>
            <a:ext cx="1524000" cy="15989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xmlns="" id="{86D4D403-B194-4D35-8A2D-6C6EFF21C4DE}"/>
              </a:ext>
            </a:extLst>
          </p:cNvPr>
          <p:cNvSpPr/>
          <p:nvPr/>
        </p:nvSpPr>
        <p:spPr>
          <a:xfrm>
            <a:off x="1598612" y="5410200"/>
            <a:ext cx="6096000" cy="96044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79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E0471D12-0DF3-4D7A-87C4-9AC2DE88DC0B}"/>
              </a:ext>
            </a:extLst>
          </p:cNvPr>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xmlns="" id="{1C6B5C8D-1949-4AA6-BCA1-4228886990A2}"/>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16</a:t>
            </a:fld>
            <a:endParaRPr lang="en-US">
              <a:solidFill>
                <a:prstClr val="black">
                  <a:tint val="75000"/>
                </a:prstClr>
              </a:solidFill>
            </a:endParaRPr>
          </a:p>
        </p:txBody>
      </p:sp>
      <p:sp>
        <p:nvSpPr>
          <p:cNvPr id="4" name="Title 3">
            <a:extLst>
              <a:ext uri="{FF2B5EF4-FFF2-40B4-BE49-F238E27FC236}">
                <a16:creationId xmlns:a16="http://schemas.microsoft.com/office/drawing/2014/main" xmlns="" id="{1D5B1FF6-C33B-40CB-B169-BA684AE3B779}"/>
              </a:ext>
            </a:extLst>
          </p:cNvPr>
          <p:cNvSpPr>
            <a:spLocks noGrp="1"/>
          </p:cNvSpPr>
          <p:nvPr>
            <p:ph type="title"/>
          </p:nvPr>
        </p:nvSpPr>
        <p:spPr/>
        <p:txBody>
          <a:bodyPr/>
          <a:lstStyle/>
          <a:p>
            <a:r>
              <a:rPr lang="en-US" dirty="0"/>
              <a:t>Haulage Agreement Registration Request Form</a:t>
            </a:r>
          </a:p>
        </p:txBody>
      </p:sp>
      <p:pic>
        <p:nvPicPr>
          <p:cNvPr id="6" name="Content Placeholder 5">
            <a:extLst>
              <a:ext uri="{FF2B5EF4-FFF2-40B4-BE49-F238E27FC236}">
                <a16:creationId xmlns:a16="http://schemas.microsoft.com/office/drawing/2014/main" xmlns="" id="{204A041F-D18F-443F-8CE2-7D83B41733C0}"/>
              </a:ext>
            </a:extLst>
          </p:cNvPr>
          <p:cNvPicPr>
            <a:picLocks noGrp="1" noChangeAspect="1"/>
          </p:cNvPicPr>
          <p:nvPr>
            <p:ph idx="1"/>
          </p:nvPr>
        </p:nvPicPr>
        <p:blipFill>
          <a:blip r:embed="rId2"/>
          <a:stretch>
            <a:fillRect/>
          </a:stretch>
        </p:blipFill>
        <p:spPr>
          <a:xfrm>
            <a:off x="2413959" y="1443093"/>
            <a:ext cx="7543799" cy="4786313"/>
          </a:xfrm>
          <a:prstGeom prst="rect">
            <a:avLst/>
          </a:prstGeom>
        </p:spPr>
      </p:pic>
      <p:sp>
        <p:nvSpPr>
          <p:cNvPr id="7" name="Oval 6">
            <a:extLst>
              <a:ext uri="{FF2B5EF4-FFF2-40B4-BE49-F238E27FC236}">
                <a16:creationId xmlns:a16="http://schemas.microsoft.com/office/drawing/2014/main" xmlns="" id="{09578C98-328A-482E-8DC0-BACA843539C6}"/>
              </a:ext>
            </a:extLst>
          </p:cNvPr>
          <p:cNvSpPr/>
          <p:nvPr/>
        </p:nvSpPr>
        <p:spPr>
          <a:xfrm>
            <a:off x="2055812" y="1301858"/>
            <a:ext cx="7543800" cy="166994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32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B9055FA-A4D3-4E51-82A8-9917D9331A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rPr>
              <a:t>© 2017 Railinc. All Rights Reserved.</a:t>
            </a:r>
          </a:p>
        </p:txBody>
      </p:sp>
      <p:sp>
        <p:nvSpPr>
          <p:cNvPr id="3" name="Slide Number Placeholder 2">
            <a:extLst>
              <a:ext uri="{FF2B5EF4-FFF2-40B4-BE49-F238E27FC236}">
                <a16:creationId xmlns:a16="http://schemas.microsoft.com/office/drawing/2014/main" xmlns="" id="{66BD9B9D-052C-48FB-B361-23E9A543FF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4" name="Title 3">
            <a:extLst>
              <a:ext uri="{FF2B5EF4-FFF2-40B4-BE49-F238E27FC236}">
                <a16:creationId xmlns:a16="http://schemas.microsoft.com/office/drawing/2014/main" xmlns="" id="{2EAC3CA5-B1E8-4D20-B80B-5BE8F63F174C}"/>
              </a:ext>
            </a:extLst>
          </p:cNvPr>
          <p:cNvSpPr>
            <a:spLocks noGrp="1"/>
          </p:cNvSpPr>
          <p:nvPr>
            <p:ph type="title"/>
          </p:nvPr>
        </p:nvSpPr>
        <p:spPr/>
        <p:txBody>
          <a:bodyPr/>
          <a:lstStyle/>
          <a:p>
            <a:r>
              <a:rPr lang="en-US" dirty="0"/>
              <a:t>Two Carrier Haulage Example</a:t>
            </a:r>
          </a:p>
        </p:txBody>
      </p:sp>
      <p:graphicFrame>
        <p:nvGraphicFramePr>
          <p:cNvPr id="6" name="Content Placeholder 5">
            <a:extLst>
              <a:ext uri="{FF2B5EF4-FFF2-40B4-BE49-F238E27FC236}">
                <a16:creationId xmlns:a16="http://schemas.microsoft.com/office/drawing/2014/main" xmlns="" id="{594EB90E-C72F-4E42-B10C-3604E02008C2}"/>
              </a:ext>
            </a:extLst>
          </p:cNvPr>
          <p:cNvGraphicFramePr>
            <a:graphicFrameLocks noGrp="1"/>
          </p:cNvGraphicFramePr>
          <p:nvPr>
            <p:ph idx="1"/>
            <p:extLst>
              <p:ext uri="{D42A27DB-BD31-4B8C-83A1-F6EECF244321}">
                <p14:modId xmlns:p14="http://schemas.microsoft.com/office/powerpoint/2010/main" val="1389072585"/>
              </p:ext>
            </p:extLst>
          </p:nvPr>
        </p:nvGraphicFramePr>
        <p:xfrm>
          <a:off x="294642" y="1447800"/>
          <a:ext cx="11455592" cy="3762375"/>
        </p:xfrm>
        <a:graphic>
          <a:graphicData uri="http://schemas.openxmlformats.org/drawingml/2006/table">
            <a:tbl>
              <a:tblPr>
                <a:tableStyleId>{5C22544A-7EE6-4342-B048-85BDC9FD1C3A}</a:tableStyleId>
              </a:tblPr>
              <a:tblGrid>
                <a:gridCol w="1036392">
                  <a:extLst>
                    <a:ext uri="{9D8B030D-6E8A-4147-A177-3AD203B41FA5}">
                      <a16:colId xmlns:a16="http://schemas.microsoft.com/office/drawing/2014/main" xmlns="" val="677608662"/>
                    </a:ext>
                  </a:extLst>
                </a:gridCol>
                <a:gridCol w="1160760">
                  <a:extLst>
                    <a:ext uri="{9D8B030D-6E8A-4147-A177-3AD203B41FA5}">
                      <a16:colId xmlns:a16="http://schemas.microsoft.com/office/drawing/2014/main" xmlns="" val="2075535266"/>
                    </a:ext>
                  </a:extLst>
                </a:gridCol>
                <a:gridCol w="925844">
                  <a:extLst>
                    <a:ext uri="{9D8B030D-6E8A-4147-A177-3AD203B41FA5}">
                      <a16:colId xmlns:a16="http://schemas.microsoft.com/office/drawing/2014/main" xmlns="" val="1478011987"/>
                    </a:ext>
                  </a:extLst>
                </a:gridCol>
                <a:gridCol w="870570">
                  <a:extLst>
                    <a:ext uri="{9D8B030D-6E8A-4147-A177-3AD203B41FA5}">
                      <a16:colId xmlns:a16="http://schemas.microsoft.com/office/drawing/2014/main" xmlns="" val="4231796914"/>
                    </a:ext>
                  </a:extLst>
                </a:gridCol>
                <a:gridCol w="1229852">
                  <a:extLst>
                    <a:ext uri="{9D8B030D-6E8A-4147-A177-3AD203B41FA5}">
                      <a16:colId xmlns:a16="http://schemas.microsoft.com/office/drawing/2014/main" xmlns="" val="876215694"/>
                    </a:ext>
                  </a:extLst>
                </a:gridCol>
                <a:gridCol w="815296">
                  <a:extLst>
                    <a:ext uri="{9D8B030D-6E8A-4147-A177-3AD203B41FA5}">
                      <a16:colId xmlns:a16="http://schemas.microsoft.com/office/drawing/2014/main" xmlns="" val="1451607574"/>
                    </a:ext>
                  </a:extLst>
                </a:gridCol>
                <a:gridCol w="1160760">
                  <a:extLst>
                    <a:ext uri="{9D8B030D-6E8A-4147-A177-3AD203B41FA5}">
                      <a16:colId xmlns:a16="http://schemas.microsoft.com/office/drawing/2014/main" xmlns="" val="2686271704"/>
                    </a:ext>
                  </a:extLst>
                </a:gridCol>
                <a:gridCol w="925844">
                  <a:extLst>
                    <a:ext uri="{9D8B030D-6E8A-4147-A177-3AD203B41FA5}">
                      <a16:colId xmlns:a16="http://schemas.microsoft.com/office/drawing/2014/main" xmlns="" val="1463781717"/>
                    </a:ext>
                  </a:extLst>
                </a:gridCol>
                <a:gridCol w="1229852">
                  <a:extLst>
                    <a:ext uri="{9D8B030D-6E8A-4147-A177-3AD203B41FA5}">
                      <a16:colId xmlns:a16="http://schemas.microsoft.com/office/drawing/2014/main" xmlns="" val="1998658144"/>
                    </a:ext>
                  </a:extLst>
                </a:gridCol>
                <a:gridCol w="870570">
                  <a:extLst>
                    <a:ext uri="{9D8B030D-6E8A-4147-A177-3AD203B41FA5}">
                      <a16:colId xmlns:a16="http://schemas.microsoft.com/office/drawing/2014/main" xmlns="" val="1600509946"/>
                    </a:ext>
                  </a:extLst>
                </a:gridCol>
                <a:gridCol w="1229852">
                  <a:extLst>
                    <a:ext uri="{9D8B030D-6E8A-4147-A177-3AD203B41FA5}">
                      <a16:colId xmlns:a16="http://schemas.microsoft.com/office/drawing/2014/main" xmlns="" val="1410330820"/>
                    </a:ext>
                  </a:extLst>
                </a:gridCol>
              </a:tblGrid>
              <a:tr h="272155">
                <a:tc gridSpan="5">
                  <a:txBody>
                    <a:bodyPr/>
                    <a:lstStyle/>
                    <a:p>
                      <a:pPr algn="ctr" fontAlgn="b"/>
                      <a:r>
                        <a:rPr lang="en-US" sz="2000" u="none" strike="noStrike" dirty="0">
                          <a:effectLst/>
                        </a:rPr>
                        <a:t>AS REPORTED</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5">
                  <a:txBody>
                    <a:bodyPr/>
                    <a:lstStyle/>
                    <a:p>
                      <a:pPr algn="ctr" fontAlgn="b"/>
                      <a:r>
                        <a:rPr lang="en-US" sz="2000" u="none" strike="noStrike" dirty="0">
                          <a:effectLst/>
                        </a:rPr>
                        <a:t>MASKED DUE TO HAUALGE</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56621873"/>
                  </a:ext>
                </a:extLst>
              </a:tr>
              <a:tr h="492601">
                <a:tc>
                  <a:txBody>
                    <a:bodyPr/>
                    <a:lstStyle/>
                    <a:p>
                      <a:pPr algn="ctr" fontAlgn="b"/>
                      <a:r>
                        <a:rPr lang="en-US" sz="2000" u="none" strike="noStrike">
                          <a:effectLst/>
                        </a:rPr>
                        <a:t>Event Type</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From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To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LCS Code</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Liable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Event Type</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From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To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LCS Code</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Liable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664413970"/>
                  </a:ext>
                </a:extLst>
              </a:tr>
              <a:tr h="272155">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61260371"/>
                  </a:ext>
                </a:extLst>
              </a:tr>
              <a:tr h="272155">
                <a:tc>
                  <a:txBody>
                    <a:bodyPr/>
                    <a:lstStyle/>
                    <a:p>
                      <a:pPr algn="ctr" fontAlgn="b"/>
                      <a:r>
                        <a:rPr lang="en-US" sz="2000" u="none" strike="noStrike" dirty="0">
                          <a:effectLst/>
                        </a:rPr>
                        <a:t>ICHD</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solidFill>
                            <a:srgbClr val="FF0000"/>
                          </a:solidFill>
                          <a:effectLst/>
                        </a:rPr>
                        <a:t>ARIL</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a:effectLst/>
                        </a:rPr>
                        <a:t>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4037060369"/>
                  </a:ext>
                </a:extLst>
              </a:tr>
              <a:tr h="300730">
                <a:tc>
                  <a:txBody>
                    <a:bodyPr/>
                    <a:lstStyle/>
                    <a:p>
                      <a:pPr algn="ctr" fontAlgn="b"/>
                      <a:r>
                        <a:rPr lang="en-US" sz="2000" u="none" strike="noStrike">
                          <a:effectLst/>
                        </a:rPr>
                        <a:t>ICHR</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solidFill>
                            <a:srgbClr val="FF0000"/>
                          </a:solidFill>
                          <a:effectLst/>
                        </a:rPr>
                        <a:t>DFLC</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109136181"/>
                  </a:ext>
                </a:extLst>
              </a:tr>
              <a:tr h="272155">
                <a:tc>
                  <a:txBody>
                    <a:bodyPr/>
                    <a:lstStyle/>
                    <a:p>
                      <a:pPr algn="ctr" fontAlgn="b"/>
                      <a:r>
                        <a:rPr lang="en-US" sz="2000" u="none" strike="noStrike">
                          <a:effectLst/>
                        </a:rPr>
                        <a:t>PACT</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BBBB</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PACT</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2091828"/>
                  </a:ext>
                </a:extLst>
              </a:tr>
              <a:tr h="272155">
                <a:tc>
                  <a:txBody>
                    <a:bodyPr/>
                    <a:lstStyle/>
                    <a:p>
                      <a:pPr algn="ctr" fontAlgn="b"/>
                      <a:r>
                        <a:rPr lang="en-US" sz="2000" u="none" strike="noStrike">
                          <a:effectLst/>
                        </a:rPr>
                        <a:t>PFPS</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BBBB</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PFPS</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0584783"/>
                  </a:ext>
                </a:extLst>
              </a:tr>
              <a:tr h="272155">
                <a:tc>
                  <a:txBody>
                    <a:bodyPr/>
                    <a:lstStyle/>
                    <a:p>
                      <a:pPr algn="ctr" fontAlgn="b"/>
                      <a:r>
                        <a:rPr lang="en-US" sz="2000" u="none" strike="noStrike" dirty="0">
                          <a:effectLst/>
                        </a:rPr>
                        <a:t>ICHD</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solidFill>
                            <a:srgbClr val="FF0000"/>
                          </a:solidFill>
                          <a:effectLst/>
                        </a:rPr>
                        <a:t>ARIL</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843908273"/>
                  </a:ext>
                </a:extLst>
              </a:tr>
              <a:tr h="272155">
                <a:tc>
                  <a:txBody>
                    <a:bodyPr/>
                    <a:lstStyle/>
                    <a:p>
                      <a:pPr algn="ctr" fontAlgn="b"/>
                      <a:r>
                        <a:rPr lang="en-US" sz="2000" u="none" strike="noStrike">
                          <a:effectLst/>
                        </a:rPr>
                        <a:t>ICHR</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solidFill>
                            <a:srgbClr val="FF0000"/>
                          </a:solidFill>
                          <a:effectLst/>
                        </a:rPr>
                        <a:t>DFLC</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solidFill>
                            <a:srgbClr val="FF0000"/>
                          </a:solidFill>
                          <a:effectLst/>
                        </a:rPr>
                        <a:t>AAAA</a:t>
                      </a:r>
                      <a:endParaRPr lang="en-US" sz="20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123587745"/>
                  </a:ext>
                </a:extLst>
              </a:tr>
              <a:tr h="272155">
                <a:tc>
                  <a:txBody>
                    <a:bodyPr/>
                    <a:lstStyle/>
                    <a:p>
                      <a:pPr algn="ctr" fontAlgn="b"/>
                      <a:r>
                        <a:rPr lang="en-US" sz="2000" u="none" strike="noStrike">
                          <a:effectLst/>
                        </a:rPr>
                        <a:t>ARIL</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ARIL</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3406000"/>
                  </a:ext>
                </a:extLst>
              </a:tr>
              <a:tr h="272155">
                <a:tc>
                  <a:txBody>
                    <a:bodyPr/>
                    <a:lstStyle/>
                    <a:p>
                      <a:pPr algn="ctr" fontAlgn="b"/>
                      <a:r>
                        <a:rPr lang="en-US" sz="2000" u="none" strike="noStrike">
                          <a:effectLst/>
                        </a:rPr>
                        <a:t>DFLC</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0444712"/>
                  </a:ext>
                </a:extLst>
              </a:tr>
            </a:tbl>
          </a:graphicData>
        </a:graphic>
      </p:graphicFrame>
      <p:sp>
        <p:nvSpPr>
          <p:cNvPr id="7" name="TextBox 6">
            <a:extLst>
              <a:ext uri="{FF2B5EF4-FFF2-40B4-BE49-F238E27FC236}">
                <a16:creationId xmlns:a16="http://schemas.microsoft.com/office/drawing/2014/main" xmlns="" id="{362A9794-AA45-49E8-95E7-6073B2152580}"/>
              </a:ext>
            </a:extLst>
          </p:cNvPr>
          <p:cNvSpPr txBox="1"/>
          <p:nvPr/>
        </p:nvSpPr>
        <p:spPr>
          <a:xfrm>
            <a:off x="294643" y="5486400"/>
            <a:ext cx="11455592"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this example Carrier AAAA interchanges the equipment to Carrier BBBB which will return the equipment to AAAA. The haulage process will mask the events so the equipment looks to be on Carrier AAAA for the entire movement. </a:t>
            </a:r>
          </a:p>
        </p:txBody>
      </p:sp>
    </p:spTree>
    <p:extLst>
      <p:ext uri="{BB962C8B-B14F-4D97-AF65-F5344CB8AC3E}">
        <p14:creationId xmlns:p14="http://schemas.microsoft.com/office/powerpoint/2010/main" val="41495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B9055FA-A4D3-4E51-82A8-9917D9331A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rPr>
              <a:t>© 2017 Railinc. All Rights Reserved.</a:t>
            </a:r>
          </a:p>
        </p:txBody>
      </p:sp>
      <p:sp>
        <p:nvSpPr>
          <p:cNvPr id="3" name="Slide Number Placeholder 2">
            <a:extLst>
              <a:ext uri="{FF2B5EF4-FFF2-40B4-BE49-F238E27FC236}">
                <a16:creationId xmlns:a16="http://schemas.microsoft.com/office/drawing/2014/main" xmlns="" id="{66BD9B9D-052C-48FB-B361-23E9A543FF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4" name="Title 3">
            <a:extLst>
              <a:ext uri="{FF2B5EF4-FFF2-40B4-BE49-F238E27FC236}">
                <a16:creationId xmlns:a16="http://schemas.microsoft.com/office/drawing/2014/main" xmlns="" id="{2EAC3CA5-B1E8-4D20-B80B-5BE8F63F174C}"/>
              </a:ext>
            </a:extLst>
          </p:cNvPr>
          <p:cNvSpPr>
            <a:spLocks noGrp="1"/>
          </p:cNvSpPr>
          <p:nvPr>
            <p:ph type="title"/>
          </p:nvPr>
        </p:nvSpPr>
        <p:spPr/>
        <p:txBody>
          <a:bodyPr/>
          <a:lstStyle/>
          <a:p>
            <a:r>
              <a:rPr lang="en-US" dirty="0"/>
              <a:t>Three Carrier Haulage Example</a:t>
            </a:r>
          </a:p>
        </p:txBody>
      </p:sp>
      <p:graphicFrame>
        <p:nvGraphicFramePr>
          <p:cNvPr id="6" name="Content Placeholder 5">
            <a:extLst>
              <a:ext uri="{FF2B5EF4-FFF2-40B4-BE49-F238E27FC236}">
                <a16:creationId xmlns:a16="http://schemas.microsoft.com/office/drawing/2014/main" xmlns="" id="{594EB90E-C72F-4E42-B10C-3604E02008C2}"/>
              </a:ext>
            </a:extLst>
          </p:cNvPr>
          <p:cNvGraphicFramePr>
            <a:graphicFrameLocks noGrp="1"/>
          </p:cNvGraphicFramePr>
          <p:nvPr>
            <p:ph idx="1"/>
            <p:extLst>
              <p:ext uri="{D42A27DB-BD31-4B8C-83A1-F6EECF244321}">
                <p14:modId xmlns:p14="http://schemas.microsoft.com/office/powerpoint/2010/main" val="2327443955"/>
              </p:ext>
            </p:extLst>
          </p:nvPr>
        </p:nvGraphicFramePr>
        <p:xfrm>
          <a:off x="294642" y="1447800"/>
          <a:ext cx="11455592" cy="3762375"/>
        </p:xfrm>
        <a:graphic>
          <a:graphicData uri="http://schemas.openxmlformats.org/drawingml/2006/table">
            <a:tbl>
              <a:tblPr>
                <a:tableStyleId>{5C22544A-7EE6-4342-B048-85BDC9FD1C3A}</a:tableStyleId>
              </a:tblPr>
              <a:tblGrid>
                <a:gridCol w="1036392">
                  <a:extLst>
                    <a:ext uri="{9D8B030D-6E8A-4147-A177-3AD203B41FA5}">
                      <a16:colId xmlns:a16="http://schemas.microsoft.com/office/drawing/2014/main" xmlns="" val="677608662"/>
                    </a:ext>
                  </a:extLst>
                </a:gridCol>
                <a:gridCol w="1160760">
                  <a:extLst>
                    <a:ext uri="{9D8B030D-6E8A-4147-A177-3AD203B41FA5}">
                      <a16:colId xmlns:a16="http://schemas.microsoft.com/office/drawing/2014/main" xmlns="" val="2075535266"/>
                    </a:ext>
                  </a:extLst>
                </a:gridCol>
                <a:gridCol w="925844">
                  <a:extLst>
                    <a:ext uri="{9D8B030D-6E8A-4147-A177-3AD203B41FA5}">
                      <a16:colId xmlns:a16="http://schemas.microsoft.com/office/drawing/2014/main" xmlns="" val="1478011987"/>
                    </a:ext>
                  </a:extLst>
                </a:gridCol>
                <a:gridCol w="870570">
                  <a:extLst>
                    <a:ext uri="{9D8B030D-6E8A-4147-A177-3AD203B41FA5}">
                      <a16:colId xmlns:a16="http://schemas.microsoft.com/office/drawing/2014/main" xmlns="" val="4231796914"/>
                    </a:ext>
                  </a:extLst>
                </a:gridCol>
                <a:gridCol w="1229852">
                  <a:extLst>
                    <a:ext uri="{9D8B030D-6E8A-4147-A177-3AD203B41FA5}">
                      <a16:colId xmlns:a16="http://schemas.microsoft.com/office/drawing/2014/main" xmlns="" val="876215694"/>
                    </a:ext>
                  </a:extLst>
                </a:gridCol>
                <a:gridCol w="815296">
                  <a:extLst>
                    <a:ext uri="{9D8B030D-6E8A-4147-A177-3AD203B41FA5}">
                      <a16:colId xmlns:a16="http://schemas.microsoft.com/office/drawing/2014/main" xmlns="" val="1451607574"/>
                    </a:ext>
                  </a:extLst>
                </a:gridCol>
                <a:gridCol w="1160760">
                  <a:extLst>
                    <a:ext uri="{9D8B030D-6E8A-4147-A177-3AD203B41FA5}">
                      <a16:colId xmlns:a16="http://schemas.microsoft.com/office/drawing/2014/main" xmlns="" val="2686271704"/>
                    </a:ext>
                  </a:extLst>
                </a:gridCol>
                <a:gridCol w="925844">
                  <a:extLst>
                    <a:ext uri="{9D8B030D-6E8A-4147-A177-3AD203B41FA5}">
                      <a16:colId xmlns:a16="http://schemas.microsoft.com/office/drawing/2014/main" xmlns="" val="1463781717"/>
                    </a:ext>
                  </a:extLst>
                </a:gridCol>
                <a:gridCol w="1229852">
                  <a:extLst>
                    <a:ext uri="{9D8B030D-6E8A-4147-A177-3AD203B41FA5}">
                      <a16:colId xmlns:a16="http://schemas.microsoft.com/office/drawing/2014/main" xmlns="" val="1998658144"/>
                    </a:ext>
                  </a:extLst>
                </a:gridCol>
                <a:gridCol w="870570">
                  <a:extLst>
                    <a:ext uri="{9D8B030D-6E8A-4147-A177-3AD203B41FA5}">
                      <a16:colId xmlns:a16="http://schemas.microsoft.com/office/drawing/2014/main" xmlns="" val="1600509946"/>
                    </a:ext>
                  </a:extLst>
                </a:gridCol>
                <a:gridCol w="1229852">
                  <a:extLst>
                    <a:ext uri="{9D8B030D-6E8A-4147-A177-3AD203B41FA5}">
                      <a16:colId xmlns:a16="http://schemas.microsoft.com/office/drawing/2014/main" xmlns="" val="1410330820"/>
                    </a:ext>
                  </a:extLst>
                </a:gridCol>
              </a:tblGrid>
              <a:tr h="272155">
                <a:tc gridSpan="5">
                  <a:txBody>
                    <a:bodyPr/>
                    <a:lstStyle/>
                    <a:p>
                      <a:pPr algn="ctr" fontAlgn="b"/>
                      <a:r>
                        <a:rPr lang="en-US" sz="2000" u="none" strike="noStrike" dirty="0">
                          <a:effectLst/>
                        </a:rPr>
                        <a:t>AS REPORTED</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5">
                  <a:txBody>
                    <a:bodyPr/>
                    <a:lstStyle/>
                    <a:p>
                      <a:pPr algn="ctr" fontAlgn="b"/>
                      <a:r>
                        <a:rPr lang="en-US" sz="2000" u="none" strike="noStrike" dirty="0">
                          <a:effectLst/>
                        </a:rPr>
                        <a:t>MASKED DUE TO HAUALGE</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56621873"/>
                  </a:ext>
                </a:extLst>
              </a:tr>
              <a:tr h="492601">
                <a:tc>
                  <a:txBody>
                    <a:bodyPr/>
                    <a:lstStyle/>
                    <a:p>
                      <a:pPr algn="ctr" fontAlgn="b"/>
                      <a:r>
                        <a:rPr lang="en-US" sz="2000" u="none" strike="noStrike">
                          <a:effectLst/>
                        </a:rPr>
                        <a:t>Event Type</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From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To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LCS Code</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Liable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Event Type</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From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To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LCS Code</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u="none" strike="noStrike" dirty="0">
                          <a:effectLst/>
                        </a:rPr>
                        <a:t>Liable Carrier</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664413970"/>
                  </a:ext>
                </a:extLst>
              </a:tr>
              <a:tr h="272155">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AAAA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61260371"/>
                  </a:ext>
                </a:extLst>
              </a:tr>
              <a:tr h="272155">
                <a:tc>
                  <a:txBody>
                    <a:bodyPr/>
                    <a:lstStyle/>
                    <a:p>
                      <a:pPr algn="ctr" fontAlgn="b"/>
                      <a:r>
                        <a:rPr lang="en-US" sz="2000" u="none" strike="noStrike" dirty="0">
                          <a:effectLst/>
                        </a:rPr>
                        <a:t>ICHD</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0" i="0" u="none" strike="noStrike" dirty="0">
                          <a:solidFill>
                            <a:schemeClr val="tx1"/>
                          </a:solidFill>
                          <a:effectLst/>
                          <a:latin typeface="Calibri" panose="020F0502020204030204" pitchFamily="34" charset="0"/>
                        </a:rPr>
                        <a:t>ICHD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4037060369"/>
                  </a:ext>
                </a:extLst>
              </a:tr>
              <a:tr h="300730">
                <a:tc>
                  <a:txBody>
                    <a:bodyPr/>
                    <a:lstStyle/>
                    <a:p>
                      <a:pPr algn="ctr" fontAlgn="b"/>
                      <a:r>
                        <a:rPr lang="en-US" sz="2000" u="none" strike="noStrike">
                          <a:effectLst/>
                        </a:rPr>
                        <a:t>ICHR</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0" i="0" u="none" strike="noStrike" dirty="0">
                          <a:solidFill>
                            <a:schemeClr val="tx1"/>
                          </a:solidFill>
                          <a:effectLst/>
                          <a:latin typeface="Calibri" panose="020F0502020204030204" pitchFamily="34" charset="0"/>
                        </a:rPr>
                        <a:t>ICHR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2109136181"/>
                  </a:ext>
                </a:extLst>
              </a:tr>
              <a:tr h="272155">
                <a:tc>
                  <a:txBody>
                    <a:bodyPr/>
                    <a:lstStyle/>
                    <a:p>
                      <a:pPr algn="ctr" fontAlgn="b"/>
                      <a:r>
                        <a:rPr lang="en-US" sz="2000" u="none" strike="noStrike">
                          <a:effectLst/>
                        </a:rPr>
                        <a:t>PACT</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BBBB</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PACT</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2091828"/>
                  </a:ext>
                </a:extLst>
              </a:tr>
              <a:tr h="272155">
                <a:tc>
                  <a:txBody>
                    <a:bodyPr/>
                    <a:lstStyle/>
                    <a:p>
                      <a:pPr algn="ctr" fontAlgn="b"/>
                      <a:r>
                        <a:rPr lang="en-US" sz="2000" u="none" strike="noStrike">
                          <a:effectLst/>
                        </a:rPr>
                        <a:t>PFPS</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BBBB</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PFPS</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0584783"/>
                  </a:ext>
                </a:extLst>
              </a:tr>
              <a:tr h="272155">
                <a:tc>
                  <a:txBody>
                    <a:bodyPr/>
                    <a:lstStyle/>
                    <a:p>
                      <a:pPr algn="ctr" fontAlgn="b"/>
                      <a:r>
                        <a:rPr lang="en-US" sz="2000" u="none" strike="noStrike" dirty="0">
                          <a:effectLst/>
                        </a:rPr>
                        <a:t>ICHD</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0" i="0" u="none" strike="noStrike" dirty="0">
                          <a:solidFill>
                            <a:schemeClr val="tx1"/>
                          </a:solidFill>
                          <a:effectLst/>
                          <a:latin typeface="Calibri" panose="020F0502020204030204" pitchFamily="34" charset="0"/>
                        </a:rPr>
                        <a:t>ARIL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chemeClr val="tx1"/>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843908273"/>
                  </a:ext>
                </a:extLst>
              </a:tr>
              <a:tr h="272155">
                <a:tc>
                  <a:txBody>
                    <a:bodyPr/>
                    <a:lstStyle/>
                    <a:p>
                      <a:pPr algn="ctr" fontAlgn="b"/>
                      <a:r>
                        <a:rPr lang="en-US" sz="2000" u="none" strike="noStrike">
                          <a:effectLst/>
                        </a:rPr>
                        <a:t>ICHR</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BBBB</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BBBB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0" i="0" u="none" strike="noStrike" dirty="0">
                          <a:solidFill>
                            <a:schemeClr val="tx1"/>
                          </a:solidFill>
                          <a:effectLst/>
                          <a:latin typeface="Calibri" panose="020F0502020204030204" pitchFamily="34" charset="0"/>
                        </a:rPr>
                        <a:t>DFLC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2000" b="0" i="0" u="none" strike="noStrike" dirty="0">
                          <a:solidFill>
                            <a:srgbClr val="FF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123587745"/>
                  </a:ext>
                </a:extLst>
              </a:tr>
              <a:tr h="272155">
                <a:tc>
                  <a:txBody>
                    <a:bodyPr/>
                    <a:lstStyle/>
                    <a:p>
                      <a:pPr algn="ctr" fontAlgn="b"/>
                      <a:r>
                        <a:rPr lang="en-US" sz="2000" u="none" strike="noStrike">
                          <a:effectLst/>
                        </a:rPr>
                        <a:t>ARIL</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ARIL</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3406000"/>
                  </a:ext>
                </a:extLst>
              </a:tr>
              <a:tr h="272155">
                <a:tc>
                  <a:txBody>
                    <a:bodyPr/>
                    <a:lstStyle/>
                    <a:p>
                      <a:pPr algn="ctr" fontAlgn="b"/>
                      <a:r>
                        <a:rPr lang="en-US" sz="2000" u="none" strike="noStrike">
                          <a:effectLst/>
                        </a:rPr>
                        <a:t>DFLC</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AAAA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DFLC</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CCCC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0444712"/>
                  </a:ext>
                </a:extLst>
              </a:tr>
            </a:tbl>
          </a:graphicData>
        </a:graphic>
      </p:graphicFrame>
      <p:sp>
        <p:nvSpPr>
          <p:cNvPr id="7" name="TextBox 6">
            <a:extLst>
              <a:ext uri="{FF2B5EF4-FFF2-40B4-BE49-F238E27FC236}">
                <a16:creationId xmlns:a16="http://schemas.microsoft.com/office/drawing/2014/main" xmlns="" id="{362A9794-AA45-49E8-95E7-6073B2152580}"/>
              </a:ext>
            </a:extLst>
          </p:cNvPr>
          <p:cNvSpPr txBox="1"/>
          <p:nvPr/>
        </p:nvSpPr>
        <p:spPr>
          <a:xfrm>
            <a:off x="294643" y="5486400"/>
            <a:ext cx="11455592"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this example carrier AAAA interchanges the equipment to carrier BBBB which will deliver the equipment to CCCC. The haulage process will mask the events so the equipment looks to be on Carrier CCCC for the entire movement. </a:t>
            </a:r>
          </a:p>
        </p:txBody>
      </p:sp>
    </p:spTree>
    <p:extLst>
      <p:ext uri="{BB962C8B-B14F-4D97-AF65-F5344CB8AC3E}">
        <p14:creationId xmlns:p14="http://schemas.microsoft.com/office/powerpoint/2010/main" val="3845970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7ECDA32D-4864-4B7B-90D8-39F0F47E909E}"/>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32CC8985-B9E8-4CA2-99DE-30B457C2A865}"/>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19</a:t>
            </a:fld>
            <a:endParaRPr lang="en-US" dirty="0">
              <a:solidFill>
                <a:prstClr val="black">
                  <a:tint val="75000"/>
                </a:prstClr>
              </a:solidFill>
            </a:endParaRPr>
          </a:p>
        </p:txBody>
      </p:sp>
      <p:sp>
        <p:nvSpPr>
          <p:cNvPr id="4" name="Title 3">
            <a:extLst>
              <a:ext uri="{FF2B5EF4-FFF2-40B4-BE49-F238E27FC236}">
                <a16:creationId xmlns:a16="http://schemas.microsoft.com/office/drawing/2014/main" xmlns="" id="{D0854F9D-FFEF-45EF-8163-FB730DB690B1}"/>
              </a:ext>
            </a:extLst>
          </p:cNvPr>
          <p:cNvSpPr>
            <a:spLocks noGrp="1"/>
          </p:cNvSpPr>
          <p:nvPr>
            <p:ph type="title"/>
          </p:nvPr>
        </p:nvSpPr>
        <p:spPr/>
        <p:txBody>
          <a:bodyPr/>
          <a:lstStyle/>
          <a:p>
            <a:r>
              <a:rPr lang="en-US" dirty="0"/>
              <a:t>Review</a:t>
            </a:r>
          </a:p>
        </p:txBody>
      </p:sp>
      <p:sp>
        <p:nvSpPr>
          <p:cNvPr id="5" name="Content Placeholder 4">
            <a:extLst>
              <a:ext uri="{FF2B5EF4-FFF2-40B4-BE49-F238E27FC236}">
                <a16:creationId xmlns:a16="http://schemas.microsoft.com/office/drawing/2014/main" xmlns="" id="{79FCD18E-1F14-4E16-962F-EB4D079F8456}"/>
              </a:ext>
            </a:extLst>
          </p:cNvPr>
          <p:cNvSpPr>
            <a:spLocks noGrp="1"/>
          </p:cNvSpPr>
          <p:nvPr>
            <p:ph idx="1"/>
          </p:nvPr>
        </p:nvSpPr>
        <p:spPr/>
        <p:txBody>
          <a:bodyPr/>
          <a:lstStyle/>
          <a:p>
            <a:r>
              <a:rPr lang="en-US" dirty="0"/>
              <a:t>Haulage and Suppression moves begin with interchanges reported to Railinc through TRAINII.</a:t>
            </a:r>
          </a:p>
          <a:p>
            <a:r>
              <a:rPr lang="en-US" dirty="0"/>
              <a:t>Haulage moves will end with one of the following:</a:t>
            </a:r>
          </a:p>
          <a:p>
            <a:pPr lvl="1"/>
            <a:r>
              <a:rPr lang="en-US" dirty="0"/>
              <a:t>An interchange is reported after the start of haulage. If a new haulage start is reported the prior haulage will end and new haulage will start </a:t>
            </a:r>
          </a:p>
          <a:p>
            <a:pPr lvl="1"/>
            <a:r>
              <a:rPr lang="en-US" dirty="0"/>
              <a:t>Continuity</a:t>
            </a:r>
          </a:p>
          <a:p>
            <a:pPr lvl="1"/>
            <a:r>
              <a:rPr lang="en-US" dirty="0"/>
              <a:t>Or the haulage has been active for 60 days with no interchange reported </a:t>
            </a:r>
          </a:p>
          <a:p>
            <a:pPr lvl="1"/>
            <a:r>
              <a:rPr lang="en-US" dirty="0"/>
              <a:t>OR the Load/Empty status on the equipment changes twice </a:t>
            </a:r>
          </a:p>
          <a:p>
            <a:r>
              <a:rPr lang="en-US" dirty="0"/>
              <a:t>Suppression moves will end with the next reported interchange. </a:t>
            </a:r>
          </a:p>
          <a:p>
            <a:r>
              <a:rPr lang="en-US" dirty="0"/>
              <a:t>Suppression does not mask events but haulage will.</a:t>
            </a:r>
          </a:p>
          <a:p>
            <a:pPr marL="0" indent="0">
              <a:buNone/>
            </a:pPr>
            <a:endParaRPr lang="en-US" dirty="0"/>
          </a:p>
          <a:p>
            <a:pPr lvl="1"/>
            <a:endParaRPr lang="en-US" dirty="0"/>
          </a:p>
        </p:txBody>
      </p:sp>
    </p:spTree>
    <p:extLst>
      <p:ext uri="{BB962C8B-B14F-4D97-AF65-F5344CB8AC3E}">
        <p14:creationId xmlns:p14="http://schemas.microsoft.com/office/powerpoint/2010/main" val="92529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2</a:t>
            </a:fld>
            <a:endParaRPr lang="en-US"/>
          </a:p>
        </p:txBody>
      </p:sp>
      <p:sp>
        <p:nvSpPr>
          <p:cNvPr id="2" name="Title 1"/>
          <p:cNvSpPr>
            <a:spLocks noGrp="1"/>
          </p:cNvSpPr>
          <p:nvPr>
            <p:ph type="title"/>
          </p:nvPr>
        </p:nvSpPr>
        <p:spPr/>
        <p:txBody>
          <a:bodyPr/>
          <a:lstStyle/>
          <a:p>
            <a:r>
              <a:rPr lang="en-US" dirty="0"/>
              <a:t>Today’s Agenda </a:t>
            </a:r>
          </a:p>
        </p:txBody>
      </p:sp>
      <p:sp>
        <p:nvSpPr>
          <p:cNvPr id="3" name="Content Placeholder 2"/>
          <p:cNvSpPr>
            <a:spLocks noGrp="1"/>
          </p:cNvSpPr>
          <p:nvPr>
            <p:ph idx="1"/>
          </p:nvPr>
        </p:nvSpPr>
        <p:spPr/>
        <p:txBody>
          <a:bodyPr/>
          <a:lstStyle/>
          <a:p>
            <a:endParaRPr lang="en-US" dirty="0"/>
          </a:p>
          <a:p>
            <a:r>
              <a:rPr lang="en-US" dirty="0"/>
              <a:t>Definition of Suppression, Haulage and Trackage</a:t>
            </a:r>
          </a:p>
          <a:p>
            <a:r>
              <a:rPr lang="en-US" dirty="0"/>
              <a:t>Reporting Suppressed Interchanges</a:t>
            </a:r>
          </a:p>
          <a:p>
            <a:r>
              <a:rPr lang="en-US" dirty="0"/>
              <a:t>Example Suppressions </a:t>
            </a:r>
          </a:p>
          <a:p>
            <a:r>
              <a:rPr lang="en-US" dirty="0"/>
              <a:t>Reporting Haulage Interchanges</a:t>
            </a:r>
          </a:p>
          <a:p>
            <a:r>
              <a:rPr lang="en-US" dirty="0"/>
              <a:t>Example Haulages</a:t>
            </a:r>
          </a:p>
          <a:p>
            <a:r>
              <a:rPr lang="en-US" dirty="0"/>
              <a:t>Questions</a:t>
            </a:r>
          </a:p>
          <a:p>
            <a:pPr marL="0" indent="0">
              <a:buNone/>
            </a:pPr>
            <a:endParaRPr lang="en-US" dirty="0"/>
          </a:p>
          <a:p>
            <a:endParaRPr lang="en-US" dirty="0"/>
          </a:p>
        </p:txBody>
      </p:sp>
    </p:spTree>
    <p:extLst>
      <p:ext uri="{BB962C8B-B14F-4D97-AF65-F5344CB8AC3E}">
        <p14:creationId xmlns:p14="http://schemas.microsoft.com/office/powerpoint/2010/main" val="35528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7ECDA32D-4864-4B7B-90D8-39F0F47E909E}"/>
              </a:ext>
            </a:extLst>
          </p:cNvPr>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xmlns="" id="{32CC8985-B9E8-4CA2-99DE-30B457C2A865}"/>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20</a:t>
            </a:fld>
            <a:endParaRPr lang="en-US" dirty="0">
              <a:solidFill>
                <a:prstClr val="black">
                  <a:tint val="75000"/>
                </a:prstClr>
              </a:solidFill>
            </a:endParaRPr>
          </a:p>
        </p:txBody>
      </p:sp>
      <p:sp>
        <p:nvSpPr>
          <p:cNvPr id="4" name="Title 3">
            <a:extLst>
              <a:ext uri="{FF2B5EF4-FFF2-40B4-BE49-F238E27FC236}">
                <a16:creationId xmlns:a16="http://schemas.microsoft.com/office/drawing/2014/main" xmlns="" id="{D0854F9D-FFEF-45EF-8163-FB730DB690B1}"/>
              </a:ext>
            </a:extLst>
          </p:cNvPr>
          <p:cNvSpPr>
            <a:spLocks noGrp="1"/>
          </p:cNvSpPr>
          <p:nvPr>
            <p:ph type="title"/>
          </p:nvPr>
        </p:nvSpPr>
        <p:spPr/>
        <p:txBody>
          <a:bodyPr/>
          <a:lstStyle/>
          <a:p>
            <a:r>
              <a:rPr lang="en-US" dirty="0"/>
              <a:t>Review</a:t>
            </a:r>
          </a:p>
        </p:txBody>
      </p:sp>
      <p:sp>
        <p:nvSpPr>
          <p:cNvPr id="5" name="Content Placeholder 4">
            <a:extLst>
              <a:ext uri="{FF2B5EF4-FFF2-40B4-BE49-F238E27FC236}">
                <a16:creationId xmlns:a16="http://schemas.microsoft.com/office/drawing/2014/main" xmlns="" id="{79FCD18E-1F14-4E16-962F-EB4D079F8456}"/>
              </a:ext>
            </a:extLst>
          </p:cNvPr>
          <p:cNvSpPr>
            <a:spLocks noGrp="1"/>
          </p:cNvSpPr>
          <p:nvPr>
            <p:ph idx="1"/>
          </p:nvPr>
        </p:nvSpPr>
        <p:spPr/>
        <p:txBody>
          <a:bodyPr/>
          <a:lstStyle/>
          <a:p>
            <a:r>
              <a:rPr lang="en-US" dirty="0"/>
              <a:t>If you are having issues with a haulage or suppression please contact Railinc.</a:t>
            </a:r>
          </a:p>
          <a:p>
            <a:endParaRPr lang="en-US" dirty="0"/>
          </a:p>
          <a:p>
            <a:r>
              <a:rPr lang="en-US" dirty="0"/>
              <a:t>Haulage and suppression can be complex if you are creating a new suppression or haulage please contact Railinc. </a:t>
            </a:r>
          </a:p>
          <a:p>
            <a:endParaRPr lang="en-US" dirty="0"/>
          </a:p>
          <a:p>
            <a:r>
              <a:rPr lang="en-US" dirty="0"/>
              <a:t>If you would like more information or have questions about haulage or suppression please contact Railinc. </a:t>
            </a:r>
          </a:p>
          <a:p>
            <a:pPr marL="0" indent="0">
              <a:buNone/>
            </a:pPr>
            <a:endParaRPr lang="en-US" dirty="0"/>
          </a:p>
        </p:txBody>
      </p:sp>
    </p:spTree>
    <p:extLst>
      <p:ext uri="{BB962C8B-B14F-4D97-AF65-F5344CB8AC3E}">
        <p14:creationId xmlns:p14="http://schemas.microsoft.com/office/powerpoint/2010/main" val="402110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9" name="Text Placeholder 8"/>
          <p:cNvSpPr>
            <a:spLocks noGrp="1"/>
          </p:cNvSpPr>
          <p:nvPr>
            <p:ph type="body" idx="1"/>
          </p:nvPr>
        </p:nvSpPr>
        <p:spPr>
          <a:xfrm>
            <a:off x="5789612" y="3830049"/>
            <a:ext cx="6023076" cy="1500187"/>
          </a:xfrm>
        </p:spPr>
        <p:txBody>
          <a:bodyPr>
            <a:normAutofit fontScale="92500"/>
          </a:bodyPr>
          <a:lstStyle/>
          <a:p>
            <a:r>
              <a:rPr lang="en-US" dirty="0"/>
              <a:t>Contact Railinc’s Customer Success Team:</a:t>
            </a:r>
          </a:p>
          <a:p>
            <a:r>
              <a:rPr lang="en-US" dirty="0"/>
              <a:t> by Phone (877) RAILINC (1-877-724-5462)</a:t>
            </a:r>
          </a:p>
          <a:p>
            <a:r>
              <a:rPr lang="en-US" dirty="0"/>
              <a:t> or by email csc@railinc.com </a:t>
            </a:r>
          </a:p>
        </p:txBody>
      </p:sp>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21</a:t>
            </a:fld>
            <a:endParaRPr lang="en-US"/>
          </a:p>
        </p:txBody>
      </p:sp>
    </p:spTree>
    <p:extLst>
      <p:ext uri="{BB962C8B-B14F-4D97-AF65-F5344CB8AC3E}">
        <p14:creationId xmlns:p14="http://schemas.microsoft.com/office/powerpoint/2010/main" val="160276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57571" y="2045415"/>
            <a:ext cx="6933198" cy="714698"/>
          </a:xfrm>
        </p:spPr>
        <p:txBody>
          <a:bodyPr>
            <a:noAutofit/>
          </a:bodyPr>
          <a:lstStyle/>
          <a:p>
            <a:r>
              <a:rPr lang="en-US" sz="4400" i="1" dirty="0"/>
              <a:t>Railinc Keeps You Moving.</a:t>
            </a:r>
          </a:p>
        </p:txBody>
      </p:sp>
      <p:sp>
        <p:nvSpPr>
          <p:cNvPr id="4" name="Footer Placeholder 4"/>
          <p:cNvSpPr>
            <a:spLocks noGrp="1"/>
          </p:cNvSpPr>
          <p:nvPr>
            <p:ph type="ftr" sz="quarter" idx="11"/>
          </p:nvPr>
        </p:nvSpPr>
        <p:spPr>
          <a:xfrm>
            <a:off x="357095" y="6370639"/>
            <a:ext cx="4113728" cy="365125"/>
          </a:xfrm>
        </p:spPr>
        <p:txBody>
          <a:bodyPr/>
          <a:lstStyle>
            <a:lvl1pPr>
              <a:defRPr>
                <a:solidFill>
                  <a:schemeClr val="bg1"/>
                </a:solidFill>
              </a:defRPr>
            </a:lvl1pPr>
          </a:lstStyle>
          <a:p>
            <a:r>
              <a:rPr lang="en-US" dirty="0"/>
              <a:t>© 2017 Railinc. All Rights Reserved.</a:t>
            </a:r>
          </a:p>
        </p:txBody>
      </p:sp>
      <p:sp>
        <p:nvSpPr>
          <p:cNvPr id="6" name="TextBox 5"/>
          <p:cNvSpPr txBox="1"/>
          <p:nvPr/>
        </p:nvSpPr>
        <p:spPr>
          <a:xfrm>
            <a:off x="5484812" y="3241963"/>
            <a:ext cx="6375362" cy="1200329"/>
          </a:xfrm>
          <a:prstGeom prst="rect">
            <a:avLst/>
          </a:prstGeom>
          <a:noFill/>
        </p:spPr>
        <p:txBody>
          <a:bodyPr wrap="square" rtlCol="0">
            <a:spAutoFit/>
          </a:bodyPr>
          <a:lstStyle/>
          <a:p>
            <a:pPr algn="r"/>
            <a:r>
              <a:rPr lang="en-US" b="1" dirty="0">
                <a:latin typeface="Arial" charset="0"/>
                <a:ea typeface="Arial" charset="0"/>
                <a:cs typeface="Arial" charset="0"/>
              </a:rPr>
              <a:t>Mark Aldenderfer</a:t>
            </a:r>
          </a:p>
          <a:p>
            <a:pPr algn="r"/>
            <a:r>
              <a:rPr lang="en-US" b="1" dirty="0">
                <a:latin typeface="Arial" charset="0"/>
                <a:ea typeface="Arial" charset="0"/>
                <a:cs typeface="Arial" charset="0"/>
              </a:rPr>
              <a:t>Product Manager -  Asset Utilization and Compensation</a:t>
            </a:r>
          </a:p>
          <a:p>
            <a:pPr algn="r"/>
            <a:r>
              <a:rPr lang="en-US" b="1" dirty="0">
                <a:latin typeface="Arial" charset="0"/>
                <a:ea typeface="Arial" charset="0"/>
                <a:cs typeface="Arial" charset="0"/>
              </a:rPr>
              <a:t>Phone 919-651-5239</a:t>
            </a:r>
          </a:p>
          <a:p>
            <a:pPr algn="r"/>
            <a:r>
              <a:rPr lang="en-US" b="1" dirty="0">
                <a:latin typeface="Arial" charset="0"/>
                <a:ea typeface="Arial" charset="0"/>
                <a:cs typeface="Arial" charset="0"/>
              </a:rPr>
              <a:t>Email: Mark.Aldenderfer@railinc.com</a:t>
            </a:r>
          </a:p>
        </p:txBody>
      </p:sp>
      <p:cxnSp>
        <p:nvCxnSpPr>
          <p:cNvPr id="7" name="Straight Connector 6"/>
          <p:cNvCxnSpPr/>
          <p:nvPr/>
        </p:nvCxnSpPr>
        <p:spPr>
          <a:xfrm flipH="1">
            <a:off x="8836345" y="2989162"/>
            <a:ext cx="2976341" cy="0"/>
          </a:xfrm>
          <a:prstGeom prst="line">
            <a:avLst/>
          </a:prstGeom>
          <a:ln w="50800">
            <a:solidFill>
              <a:srgbClr val="C412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39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tint val="75000"/>
                  </a:prstClr>
                </a:solidFill>
                <a:effectLst/>
                <a:uLnTx/>
                <a:uFillTx/>
                <a:latin typeface="Arial" charset="0"/>
                <a:cs typeface="Arial" charset="0"/>
              </a:rPr>
              <a:t>© 2017 Railinc. All Rights Reserved.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75278-DEC8-D64C-B26A-6140DF323EBC}" type="slidenum">
              <a:rPr kumimoji="0" lang="en-US" sz="800" b="0" i="0" u="none" strike="noStrike" kern="1200" cap="none" spc="0" normalizeH="0" baseline="0" noProof="0" smtClean="0">
                <a:ln>
                  <a:noFill/>
                </a:ln>
                <a:solidFill>
                  <a:prstClr val="black">
                    <a:tint val="75000"/>
                  </a:prst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tint val="75000"/>
                </a:prstClr>
              </a:solidFill>
              <a:effectLst/>
              <a:uLnTx/>
              <a:uFillTx/>
              <a:latin typeface="Arial" charset="0"/>
              <a:cs typeface="Arial" charset="0"/>
            </a:endParaRPr>
          </a:p>
        </p:txBody>
      </p:sp>
      <p:sp>
        <p:nvSpPr>
          <p:cNvPr id="2" name="Title 1"/>
          <p:cNvSpPr>
            <a:spLocks noGrp="1"/>
          </p:cNvSpPr>
          <p:nvPr>
            <p:ph type="title"/>
          </p:nvPr>
        </p:nvSpPr>
        <p:spPr/>
        <p:txBody>
          <a:bodyPr>
            <a:normAutofit/>
          </a:bodyPr>
          <a:lstStyle/>
          <a:p>
            <a:r>
              <a:rPr lang="en-US" dirty="0"/>
              <a:t>Definition of Suppression and Haulage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Car hire is not owed by the carrier in physical possession of a car.</a:t>
            </a:r>
          </a:p>
          <a:p>
            <a:pPr marL="0" indent="0">
              <a:buNone/>
            </a:pPr>
            <a:endParaRPr lang="en-US" b="1" dirty="0"/>
          </a:p>
          <a:p>
            <a:r>
              <a:rPr lang="en-US" b="1" dirty="0"/>
              <a:t>Suppression</a:t>
            </a:r>
            <a:r>
              <a:rPr lang="en-US" dirty="0"/>
              <a:t> –  The carrier in physical possession of the car is usually a short line.  </a:t>
            </a:r>
          </a:p>
          <a:p>
            <a:pPr lvl="1"/>
            <a:r>
              <a:rPr lang="en-US" sz="2800" dirty="0"/>
              <a:t>OT 28 Railroads</a:t>
            </a:r>
          </a:p>
          <a:p>
            <a:pPr lvl="1"/>
            <a:r>
              <a:rPr lang="en-US" sz="2800" dirty="0"/>
              <a:t>Ownership by Class I’s</a:t>
            </a:r>
          </a:p>
          <a:p>
            <a:pPr lvl="1"/>
            <a:r>
              <a:rPr lang="en-US" sz="2800" dirty="0"/>
              <a:t>Non Subscribers to OT-10</a:t>
            </a:r>
            <a:endParaRPr lang="en-US" sz="2400" dirty="0"/>
          </a:p>
          <a:p>
            <a:r>
              <a:rPr lang="en-US" b="1" dirty="0"/>
              <a:t>Haulage</a:t>
            </a:r>
            <a:r>
              <a:rPr lang="en-US" dirty="0"/>
              <a:t> – </a:t>
            </a:r>
            <a:r>
              <a:rPr lang="en-US" sz="3000" dirty="0"/>
              <a:t>The carrier in physical possession of the car is working as an agent for another carrier.</a:t>
            </a:r>
          </a:p>
          <a:p>
            <a:pPr lvl="1"/>
            <a:r>
              <a:rPr lang="en-US" sz="3000" dirty="0"/>
              <a:t>Confidential agreement – Railinc knows only the information required to administer the car hire</a:t>
            </a:r>
          </a:p>
          <a:p>
            <a:pPr lvl="1"/>
            <a:r>
              <a:rPr lang="en-US" sz="3000" dirty="0"/>
              <a:t>Movement events are masked to show the haulage rights carrier </a:t>
            </a:r>
            <a:r>
              <a:rPr lang="en-US" sz="3200" dirty="0"/>
              <a:t>as the carrier operating the train</a:t>
            </a:r>
            <a:endParaRPr lang="en-US" sz="3000" dirty="0"/>
          </a:p>
          <a:p>
            <a:endParaRPr lang="en-US" sz="2400" dirty="0"/>
          </a:p>
        </p:txBody>
      </p:sp>
    </p:spTree>
    <p:extLst>
      <p:ext uri="{BB962C8B-B14F-4D97-AF65-F5344CB8AC3E}">
        <p14:creationId xmlns:p14="http://schemas.microsoft.com/office/powerpoint/2010/main" val="309216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21C469-C9E5-4CF9-9713-57B3FEBE4F9D}"/>
              </a:ext>
            </a:extLst>
          </p:cNvPr>
          <p:cNvSpPr>
            <a:spLocks noGrp="1"/>
          </p:cNvSpPr>
          <p:nvPr>
            <p:ph type="ftr" sz="quarter" idx="11"/>
          </p:nvPr>
        </p:nvSpPr>
        <p:spPr/>
        <p:txBody>
          <a:bodyPr/>
          <a:lstStyle/>
          <a:p>
            <a:r>
              <a:rPr lang="en-US" dirty="0">
                <a:solidFill>
                  <a:prstClr val="black">
                    <a:tint val="75000"/>
                  </a:prstClr>
                </a:solidFill>
              </a:rPr>
              <a:t>© 2017 Railinc. All Rights Reserved.</a:t>
            </a:r>
          </a:p>
        </p:txBody>
      </p:sp>
      <p:sp>
        <p:nvSpPr>
          <p:cNvPr id="3" name="Slide Number Placeholder 2">
            <a:extLst>
              <a:ext uri="{FF2B5EF4-FFF2-40B4-BE49-F238E27FC236}">
                <a16:creationId xmlns:a16="http://schemas.microsoft.com/office/drawing/2014/main" xmlns="" id="{4AC0AE9C-2349-4A16-ADCC-1DD3E47CBC24}"/>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4</a:t>
            </a:fld>
            <a:endParaRPr lang="en-US">
              <a:solidFill>
                <a:prstClr val="black">
                  <a:tint val="75000"/>
                </a:prstClr>
              </a:solidFill>
            </a:endParaRPr>
          </a:p>
        </p:txBody>
      </p:sp>
      <p:sp>
        <p:nvSpPr>
          <p:cNvPr id="4" name="Title 3">
            <a:extLst>
              <a:ext uri="{FF2B5EF4-FFF2-40B4-BE49-F238E27FC236}">
                <a16:creationId xmlns:a16="http://schemas.microsoft.com/office/drawing/2014/main" xmlns="" id="{60C6A59D-F061-4214-8E13-A717EE4B6AB2}"/>
              </a:ext>
            </a:extLst>
          </p:cNvPr>
          <p:cNvSpPr>
            <a:spLocks noGrp="1"/>
          </p:cNvSpPr>
          <p:nvPr>
            <p:ph type="title"/>
          </p:nvPr>
        </p:nvSpPr>
        <p:spPr/>
        <p:txBody>
          <a:bodyPr/>
          <a:lstStyle/>
          <a:p>
            <a:r>
              <a:rPr lang="en-US" dirty="0"/>
              <a:t>Definition of Trackage</a:t>
            </a:r>
          </a:p>
        </p:txBody>
      </p:sp>
      <p:sp>
        <p:nvSpPr>
          <p:cNvPr id="5" name="Content Placeholder 4">
            <a:extLst>
              <a:ext uri="{FF2B5EF4-FFF2-40B4-BE49-F238E27FC236}">
                <a16:creationId xmlns:a16="http://schemas.microsoft.com/office/drawing/2014/main" xmlns="" id="{13DD18AC-BE5C-4ABD-8080-8F95A191305B}"/>
              </a:ext>
            </a:extLst>
          </p:cNvPr>
          <p:cNvSpPr>
            <a:spLocks noGrp="1"/>
          </p:cNvSpPr>
          <p:nvPr>
            <p:ph idx="1"/>
          </p:nvPr>
        </p:nvSpPr>
        <p:spPr/>
        <p:txBody>
          <a:bodyPr/>
          <a:lstStyle/>
          <a:p>
            <a:r>
              <a:rPr lang="en-US" b="1" dirty="0"/>
              <a:t>Trackage</a:t>
            </a:r>
            <a:r>
              <a:rPr lang="en-US" dirty="0"/>
              <a:t> – One carrier operates over the track of another.</a:t>
            </a:r>
          </a:p>
          <a:p>
            <a:pPr lvl="1"/>
            <a:r>
              <a:rPr lang="en-US" sz="2800" dirty="0"/>
              <a:t>Railinc typically does not have in depth knowledge of the agreements.</a:t>
            </a:r>
          </a:p>
          <a:p>
            <a:pPr lvl="1"/>
            <a:r>
              <a:rPr lang="en-US" sz="2800" dirty="0"/>
              <a:t>Movements should be reported as though they occurred on the possession carrier lines.</a:t>
            </a:r>
          </a:p>
          <a:p>
            <a:pPr lvl="1"/>
            <a:r>
              <a:rPr lang="en-US" sz="2800" dirty="0"/>
              <a:t>Car Hire typically remains with the carrier operating the train – not the owner of the track.</a:t>
            </a:r>
          </a:p>
          <a:p>
            <a:pPr marL="0" indent="0">
              <a:buNone/>
            </a:pPr>
            <a:endParaRPr lang="en-US" dirty="0"/>
          </a:p>
        </p:txBody>
      </p:sp>
    </p:spTree>
    <p:extLst>
      <p:ext uri="{BB962C8B-B14F-4D97-AF65-F5344CB8AC3E}">
        <p14:creationId xmlns:p14="http://schemas.microsoft.com/office/powerpoint/2010/main" val="363515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Suppressed Interchanges Overview</a:t>
            </a:r>
          </a:p>
        </p:txBody>
      </p:sp>
      <p:sp>
        <p:nvSpPr>
          <p:cNvPr id="9" name="Text Placeholder 8"/>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 2017 Railinc. All Rights Reserved.</a:t>
            </a:r>
            <a:endParaRPr lang="en-US" dirty="0"/>
          </a:p>
        </p:txBody>
      </p:sp>
      <p:sp>
        <p:nvSpPr>
          <p:cNvPr id="6" name="Slide Number Placeholder 5"/>
          <p:cNvSpPr>
            <a:spLocks noGrp="1"/>
          </p:cNvSpPr>
          <p:nvPr>
            <p:ph type="sldNum" sz="quarter" idx="12"/>
          </p:nvPr>
        </p:nvSpPr>
        <p:spPr/>
        <p:txBody>
          <a:bodyPr/>
          <a:lstStyle/>
          <a:p>
            <a:fld id="{65E75278-DEC8-D64C-B26A-6140DF323EBC}" type="slidenum">
              <a:rPr lang="en-US" smtClean="0"/>
              <a:pPr/>
              <a:t>5</a:t>
            </a:fld>
            <a:endParaRPr lang="en-US"/>
          </a:p>
        </p:txBody>
      </p:sp>
    </p:spTree>
    <p:extLst>
      <p:ext uri="{BB962C8B-B14F-4D97-AF65-F5344CB8AC3E}">
        <p14:creationId xmlns:p14="http://schemas.microsoft.com/office/powerpoint/2010/main" val="381768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2017 Railinc. All Rights Reserved.</a:t>
            </a:r>
          </a:p>
        </p:txBody>
      </p:sp>
      <p:sp>
        <p:nvSpPr>
          <p:cNvPr id="6" name="Slide Number Placeholder 5"/>
          <p:cNvSpPr>
            <a:spLocks noGrp="1"/>
          </p:cNvSpPr>
          <p:nvPr>
            <p:ph type="sldNum" sz="quarter" idx="12"/>
          </p:nvPr>
        </p:nvSpPr>
        <p:spPr/>
        <p:txBody>
          <a:bodyPr/>
          <a:lstStyle/>
          <a:p>
            <a:fld id="{65E75278-DEC8-D64C-B26A-6140DF323EBC}" type="slidenum">
              <a:rPr lang="en-US" smtClean="0"/>
              <a:pPr/>
              <a:t>6</a:t>
            </a:fld>
            <a:endParaRPr lang="en-US"/>
          </a:p>
        </p:txBody>
      </p:sp>
      <p:sp>
        <p:nvSpPr>
          <p:cNvPr id="2" name="Title 1"/>
          <p:cNvSpPr>
            <a:spLocks noGrp="1"/>
          </p:cNvSpPr>
          <p:nvPr>
            <p:ph type="title"/>
          </p:nvPr>
        </p:nvSpPr>
        <p:spPr/>
        <p:txBody>
          <a:bodyPr/>
          <a:lstStyle/>
          <a:p>
            <a:r>
              <a:rPr lang="en-US" dirty="0"/>
              <a:t>Suppressed Interchanges</a:t>
            </a:r>
          </a:p>
        </p:txBody>
      </p:sp>
      <p:sp>
        <p:nvSpPr>
          <p:cNvPr id="3" name="Content Placeholder 2"/>
          <p:cNvSpPr>
            <a:spLocks noGrp="1"/>
          </p:cNvSpPr>
          <p:nvPr>
            <p:ph idx="1"/>
          </p:nvPr>
        </p:nvSpPr>
        <p:spPr/>
        <p:txBody>
          <a:bodyPr>
            <a:normAutofit/>
          </a:bodyPr>
          <a:lstStyle/>
          <a:p>
            <a:endParaRPr lang="en-US" dirty="0"/>
          </a:p>
          <a:p>
            <a:r>
              <a:rPr lang="en-US" dirty="0"/>
              <a:t>Suppressed interchanges allow for Car Hire Responsibility to remain with the delivering carrier. The receiving carrier should not be responsible for Car Hire.</a:t>
            </a:r>
          </a:p>
          <a:p>
            <a:endParaRPr lang="en-US" dirty="0"/>
          </a:p>
          <a:p>
            <a:r>
              <a:rPr lang="en-US" dirty="0"/>
              <a:t>With suppressed interchanges there is no masking and the interchange is not updated.</a:t>
            </a:r>
          </a:p>
          <a:p>
            <a:endParaRPr lang="en-US" dirty="0"/>
          </a:p>
          <a:p>
            <a:r>
              <a:rPr lang="en-US" dirty="0"/>
              <a:t>Suppressed interchanges will not send LCS messages.</a:t>
            </a:r>
          </a:p>
        </p:txBody>
      </p:sp>
    </p:spTree>
    <p:extLst>
      <p:ext uri="{BB962C8B-B14F-4D97-AF65-F5344CB8AC3E}">
        <p14:creationId xmlns:p14="http://schemas.microsoft.com/office/powerpoint/2010/main" val="354246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2017 Railinc. All Rights Reserved.</a:t>
            </a:r>
          </a:p>
        </p:txBody>
      </p:sp>
      <p:sp>
        <p:nvSpPr>
          <p:cNvPr id="6" name="Slide Number Placeholder 5"/>
          <p:cNvSpPr>
            <a:spLocks noGrp="1"/>
          </p:cNvSpPr>
          <p:nvPr>
            <p:ph type="sldNum" sz="quarter" idx="12"/>
          </p:nvPr>
        </p:nvSpPr>
        <p:spPr/>
        <p:txBody>
          <a:bodyPr/>
          <a:lstStyle/>
          <a:p>
            <a:fld id="{65E75278-DEC8-D64C-B26A-6140DF323EBC}" type="slidenum">
              <a:rPr lang="en-US" smtClean="0"/>
              <a:pPr/>
              <a:t>7</a:t>
            </a:fld>
            <a:endParaRPr lang="en-US"/>
          </a:p>
        </p:txBody>
      </p:sp>
      <p:sp>
        <p:nvSpPr>
          <p:cNvPr id="2" name="Title 1"/>
          <p:cNvSpPr>
            <a:spLocks noGrp="1"/>
          </p:cNvSpPr>
          <p:nvPr>
            <p:ph type="title"/>
          </p:nvPr>
        </p:nvSpPr>
        <p:spPr/>
        <p:txBody>
          <a:bodyPr/>
          <a:lstStyle/>
          <a:p>
            <a:r>
              <a:rPr lang="en-US" dirty="0"/>
              <a:t>Suppressed Interchanges</a:t>
            </a:r>
          </a:p>
        </p:txBody>
      </p:sp>
      <p:sp>
        <p:nvSpPr>
          <p:cNvPr id="3" name="Content Placeholder 2"/>
          <p:cNvSpPr>
            <a:spLocks noGrp="1"/>
          </p:cNvSpPr>
          <p:nvPr>
            <p:ph idx="1"/>
          </p:nvPr>
        </p:nvSpPr>
        <p:spPr/>
        <p:txBody>
          <a:bodyPr>
            <a:normAutofit/>
          </a:bodyPr>
          <a:lstStyle/>
          <a:p>
            <a:endParaRPr lang="en-US" dirty="0"/>
          </a:p>
          <a:p>
            <a:r>
              <a:rPr lang="en-US" dirty="0"/>
              <a:t>The suppression will end with the next reported valid interchange.</a:t>
            </a:r>
          </a:p>
          <a:p>
            <a:pPr marL="0" indent="0">
              <a:buNone/>
            </a:pPr>
            <a:endParaRPr lang="en-US" dirty="0"/>
          </a:p>
          <a:p>
            <a:r>
              <a:rPr lang="en-US" dirty="0"/>
              <a:t>LCS “G” Gap records may be created on the suppression end interchange.</a:t>
            </a:r>
          </a:p>
          <a:p>
            <a:pPr lvl="1"/>
            <a:r>
              <a:rPr lang="en-US" dirty="0"/>
              <a:t>When the equipment is delivered to a carrier other than the delivering carrier in the suppression start. </a:t>
            </a:r>
          </a:p>
          <a:p>
            <a:pPr marL="457200" lvl="1" indent="0">
              <a:buNone/>
            </a:pPr>
            <a:endParaRPr lang="en-US" dirty="0"/>
          </a:p>
          <a:p>
            <a:pPr marL="457200" lvl="1" indent="0" algn="ctr">
              <a:buNone/>
            </a:pPr>
            <a:r>
              <a:rPr lang="en-US" dirty="0"/>
              <a:t>Carrier A </a:t>
            </a:r>
            <a:r>
              <a:rPr lang="en-US" dirty="0">
                <a:sym typeface="Wingdings" panose="05000000000000000000" pitchFamily="2" charset="2"/>
              </a:rPr>
              <a:t> Carrier B  Carrier C </a:t>
            </a:r>
            <a:endParaRPr lang="en-US" dirty="0"/>
          </a:p>
        </p:txBody>
      </p:sp>
    </p:spTree>
    <p:extLst>
      <p:ext uri="{BB962C8B-B14F-4D97-AF65-F5344CB8AC3E}">
        <p14:creationId xmlns:p14="http://schemas.microsoft.com/office/powerpoint/2010/main" val="38679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report Suppressed Interchanges to Railinc</a:t>
            </a:r>
          </a:p>
        </p:txBody>
      </p:sp>
      <p:sp>
        <p:nvSpPr>
          <p:cNvPr id="5" name="Content Placeholder 4"/>
          <p:cNvSpPr>
            <a:spLocks noGrp="1"/>
          </p:cNvSpPr>
          <p:nvPr>
            <p:ph sz="half" idx="1"/>
          </p:nvPr>
        </p:nvSpPr>
        <p:spPr>
          <a:xfrm>
            <a:off x="357095" y="3048000"/>
            <a:ext cx="5661137" cy="4737630"/>
          </a:xfrm>
        </p:spPr>
        <p:txBody>
          <a:bodyPr>
            <a:normAutofit/>
          </a:bodyPr>
          <a:lstStyle/>
          <a:p>
            <a:pPr marL="914400" lvl="1" indent="-457200">
              <a:buFont typeface="+mj-lt"/>
              <a:buAutoNum type="arabicPeriod"/>
            </a:pPr>
            <a:r>
              <a:rPr lang="en-US" dirty="0"/>
              <a:t>Report the interchange as suppressed by reporting a TRAIN10 or TRAIN31 message with the suppressed flag: </a:t>
            </a:r>
          </a:p>
          <a:p>
            <a:pPr lvl="3"/>
            <a:r>
              <a:rPr lang="en-US" dirty="0"/>
              <a:t>TRAIN10 G08 Action Code = </a:t>
            </a:r>
            <a:r>
              <a:rPr lang="en-US" b="1" dirty="0"/>
              <a:t>4</a:t>
            </a:r>
            <a:r>
              <a:rPr lang="en-US" dirty="0"/>
              <a:t> </a:t>
            </a:r>
          </a:p>
          <a:p>
            <a:pPr lvl="3"/>
            <a:r>
              <a:rPr lang="en-US" dirty="0"/>
              <a:t>TRAIN31 G08 Action Code = </a:t>
            </a:r>
            <a:r>
              <a:rPr lang="en-US" b="1" dirty="0"/>
              <a:t>4</a:t>
            </a:r>
            <a:r>
              <a:rPr lang="en-US" dirty="0"/>
              <a:t> </a:t>
            </a:r>
          </a:p>
        </p:txBody>
      </p:sp>
      <p:sp>
        <p:nvSpPr>
          <p:cNvPr id="6" name="Content Placeholder 5">
            <a:extLst>
              <a:ext uri="{FF2B5EF4-FFF2-40B4-BE49-F238E27FC236}">
                <a16:creationId xmlns:a16="http://schemas.microsoft.com/office/drawing/2014/main" xmlns="" id="{0D5C08DE-ED78-4E31-92ED-DD2295C6780B}"/>
              </a:ext>
            </a:extLst>
          </p:cNvPr>
          <p:cNvSpPr>
            <a:spLocks noGrp="1"/>
          </p:cNvSpPr>
          <p:nvPr>
            <p:ph sz="half" idx="2"/>
          </p:nvPr>
        </p:nvSpPr>
        <p:spPr>
          <a:xfrm>
            <a:off x="6170594" y="3048000"/>
            <a:ext cx="5642093" cy="4737630"/>
          </a:xfrm>
        </p:spPr>
        <p:txBody>
          <a:bodyPr>
            <a:normAutofit/>
          </a:bodyPr>
          <a:lstStyle/>
          <a:p>
            <a:pPr marL="914400" lvl="1" indent="-457200">
              <a:buFont typeface="+mj-lt"/>
              <a:buAutoNum type="arabicPeriod" startAt="2"/>
            </a:pPr>
            <a:r>
              <a:rPr lang="en-US" dirty="0"/>
              <a:t>Register the Junction Interchange as inhibited: </a:t>
            </a:r>
          </a:p>
          <a:p>
            <a:pPr lvl="3"/>
            <a:r>
              <a:rPr lang="en-US" dirty="0"/>
              <a:t>All interchanges reported at the junction will be suppressed. </a:t>
            </a:r>
          </a:p>
          <a:p>
            <a:pPr lvl="3"/>
            <a:r>
              <a:rPr lang="en-US" dirty="0"/>
              <a:t>Update Form can be found in the TRAINII Manual. </a:t>
            </a:r>
          </a:p>
          <a:p>
            <a:pPr lvl="3"/>
            <a:r>
              <a:rPr lang="en-US" dirty="0"/>
              <a:t>For more information please contact the Railinc Customer Success Team.</a:t>
            </a:r>
          </a:p>
          <a:p>
            <a:pPr marL="0" indent="0">
              <a:buNone/>
            </a:pPr>
            <a:endParaRPr lang="en-US" dirty="0"/>
          </a:p>
        </p:txBody>
      </p:sp>
      <p:sp>
        <p:nvSpPr>
          <p:cNvPr id="2" name="Footer Placeholder 1"/>
          <p:cNvSpPr>
            <a:spLocks noGrp="1"/>
          </p:cNvSpPr>
          <p:nvPr>
            <p:ph type="ftr" sz="quarter" idx="11"/>
          </p:nvPr>
        </p:nvSpPr>
        <p:spPr/>
        <p:txBody>
          <a:bodyPr/>
          <a:lstStyle/>
          <a:p>
            <a:r>
              <a:rPr lang="en-US" dirty="0"/>
              <a:t>© 2017 Railinc. All Rights Reserved.</a:t>
            </a:r>
          </a:p>
        </p:txBody>
      </p:sp>
      <p:sp>
        <p:nvSpPr>
          <p:cNvPr id="3" name="Slide Number Placeholder 2"/>
          <p:cNvSpPr>
            <a:spLocks noGrp="1"/>
          </p:cNvSpPr>
          <p:nvPr>
            <p:ph type="sldNum" sz="quarter" idx="12"/>
          </p:nvPr>
        </p:nvSpPr>
        <p:spPr/>
        <p:txBody>
          <a:bodyPr/>
          <a:lstStyle/>
          <a:p>
            <a:fld id="{65E75278-DEC8-D64C-B26A-6140DF323EBC}" type="slidenum">
              <a:rPr lang="en-US" smtClean="0"/>
              <a:pPr/>
              <a:t>8</a:t>
            </a:fld>
            <a:endParaRPr lang="en-US"/>
          </a:p>
        </p:txBody>
      </p:sp>
      <p:sp>
        <p:nvSpPr>
          <p:cNvPr id="7" name="Content Placeholder 4">
            <a:extLst>
              <a:ext uri="{FF2B5EF4-FFF2-40B4-BE49-F238E27FC236}">
                <a16:creationId xmlns:a16="http://schemas.microsoft.com/office/drawing/2014/main" xmlns="" id="{2884B888-9B07-4703-978E-EF9474BDA9B8}"/>
              </a:ext>
            </a:extLst>
          </p:cNvPr>
          <p:cNvSpPr txBox="1">
            <a:spLocks/>
          </p:cNvSpPr>
          <p:nvPr/>
        </p:nvSpPr>
        <p:spPr>
          <a:xfrm>
            <a:off x="357097" y="1456841"/>
            <a:ext cx="11455591" cy="1591159"/>
          </a:xfrm>
          <a:prstGeom prst="rect">
            <a:avLst/>
          </a:prstGeom>
        </p:spPr>
        <p:txBody>
          <a:bodyPr vert="horz" lIns="91440" tIns="45720" rIns="91440" bIns="45720" rtlCol="0">
            <a:normAutofit/>
          </a:bodyPr>
          <a:lstStyle>
            <a:lvl1pPr marL="182563" indent="-182563" algn="l" defTabSz="914400" rtl="0" eaLnBrk="1" latinLnBrk="0" hangingPunct="1">
              <a:lnSpc>
                <a:spcPct val="90000"/>
              </a:lnSpc>
              <a:spcBef>
                <a:spcPts val="1000"/>
              </a:spcBef>
              <a:buFont typeface="Arial"/>
              <a:buChar char="•"/>
              <a:tabLst/>
              <a:defRPr sz="2800" kern="1200">
                <a:solidFill>
                  <a:schemeClr val="tx1"/>
                </a:solidFill>
                <a:latin typeface="Arial" charset="0"/>
                <a:ea typeface="Arial" charset="0"/>
                <a:cs typeface="Arial" charset="0"/>
              </a:defRPr>
            </a:lvl1pPr>
            <a:lvl2pPr marL="635000" indent="-177800" algn="l" defTabSz="914400" rtl="0" eaLnBrk="1" latinLnBrk="0" hangingPunct="1">
              <a:lnSpc>
                <a:spcPct val="90000"/>
              </a:lnSpc>
              <a:spcBef>
                <a:spcPts val="500"/>
              </a:spcBef>
              <a:buFont typeface="Arial"/>
              <a:buChar char="•"/>
              <a:tabLst/>
              <a:defRPr sz="2400" kern="1200">
                <a:solidFill>
                  <a:schemeClr val="tx1"/>
                </a:solidFill>
                <a:latin typeface="Arial" charset="0"/>
                <a:ea typeface="Arial" charset="0"/>
                <a:cs typeface="Arial" charset="0"/>
              </a:defRPr>
            </a:lvl2pPr>
            <a:lvl3pPr marL="1085850" indent="-171450" algn="l" defTabSz="914400" rtl="0" eaLnBrk="1" latinLnBrk="0" hangingPunct="1">
              <a:lnSpc>
                <a:spcPct val="90000"/>
              </a:lnSpc>
              <a:spcBef>
                <a:spcPts val="500"/>
              </a:spcBef>
              <a:buFont typeface="Arial"/>
              <a:buChar char="•"/>
              <a:tabLst/>
              <a:defRPr sz="2000" kern="1200">
                <a:solidFill>
                  <a:schemeClr val="tx1"/>
                </a:solidFill>
                <a:latin typeface="Arial" charset="0"/>
                <a:ea typeface="Arial" charset="0"/>
                <a:cs typeface="Arial" charset="0"/>
              </a:defRPr>
            </a:lvl3pPr>
            <a:lvl4pPr marL="1552575" indent="-180975" algn="l" defTabSz="914400" rtl="0" eaLnBrk="1" latinLnBrk="0" hangingPunct="1">
              <a:lnSpc>
                <a:spcPct val="90000"/>
              </a:lnSpc>
              <a:spcBef>
                <a:spcPts val="500"/>
              </a:spcBef>
              <a:buFont typeface="Arial"/>
              <a:buChar char="•"/>
              <a:tabLst/>
              <a:defRPr sz="1800" kern="1200">
                <a:solidFill>
                  <a:schemeClr val="tx1"/>
                </a:solidFill>
                <a:latin typeface="Arial" charset="0"/>
                <a:ea typeface="Arial" charset="0"/>
                <a:cs typeface="Arial" charset="0"/>
              </a:defRPr>
            </a:lvl4pPr>
            <a:lvl5pPr marL="2005013" indent="-176213" algn="l" defTabSz="914400" rtl="0" eaLnBrk="1" latinLnBrk="0" hangingPunct="1">
              <a:lnSpc>
                <a:spcPct val="90000"/>
              </a:lnSpc>
              <a:spcBef>
                <a:spcPts val="500"/>
              </a:spcBef>
              <a:buFont typeface="Arial"/>
              <a:buChar char="•"/>
              <a:tabLst/>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Suppressed interchanges are reported to Railinc through the TRAINII system. </a:t>
            </a:r>
          </a:p>
          <a:p>
            <a:r>
              <a:rPr lang="en-US" dirty="0"/>
              <a:t>There are two methods for reporting suppressed interchanges: </a:t>
            </a:r>
          </a:p>
          <a:p>
            <a:pPr marL="514350" indent="-514350">
              <a:buFont typeface="+mj-lt"/>
              <a:buAutoNum type="arabicPeriod" startAt="2"/>
            </a:pPr>
            <a:endParaRPr lang="en-US" dirty="0"/>
          </a:p>
        </p:txBody>
      </p:sp>
    </p:spTree>
    <p:extLst>
      <p:ext uri="{BB962C8B-B14F-4D97-AF65-F5344CB8AC3E}">
        <p14:creationId xmlns:p14="http://schemas.microsoft.com/office/powerpoint/2010/main" val="332164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AA921FB-2715-4945-8CB3-03DDDFE27B49}"/>
              </a:ext>
            </a:extLst>
          </p:cNvPr>
          <p:cNvSpPr>
            <a:spLocks noGrp="1"/>
          </p:cNvSpPr>
          <p:nvPr>
            <p:ph type="ftr" sz="quarter" idx="11"/>
          </p:nvPr>
        </p:nvSpPr>
        <p:spPr/>
        <p:txBody>
          <a:bodyPr/>
          <a:lstStyle/>
          <a:p>
            <a:r>
              <a:rPr lang="en-US">
                <a:solidFill>
                  <a:prstClr val="black">
                    <a:tint val="75000"/>
                  </a:prstClr>
                </a:solidFill>
              </a:rPr>
              <a:t>© 2017 Railinc. All Rights Reserved.</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xmlns="" id="{BAA97C8A-EB1C-4A1A-A1CE-01E225CAC2C1}"/>
              </a:ext>
            </a:extLst>
          </p:cNvPr>
          <p:cNvSpPr>
            <a:spLocks noGrp="1"/>
          </p:cNvSpPr>
          <p:nvPr>
            <p:ph type="sldNum" sz="quarter" idx="12"/>
          </p:nvPr>
        </p:nvSpPr>
        <p:spPr/>
        <p:txBody>
          <a:bodyPr/>
          <a:lstStyle/>
          <a:p>
            <a:fld id="{65E75278-DEC8-D64C-B26A-6140DF323EBC}" type="slidenum">
              <a:rPr lang="en-US" smtClean="0">
                <a:solidFill>
                  <a:prstClr val="black">
                    <a:tint val="75000"/>
                  </a:prstClr>
                </a:solidFill>
              </a:rPr>
              <a:pPr/>
              <a:t>9</a:t>
            </a:fld>
            <a:endParaRPr lang="en-US">
              <a:solidFill>
                <a:prstClr val="black">
                  <a:tint val="75000"/>
                </a:prstClr>
              </a:solidFill>
            </a:endParaRPr>
          </a:p>
        </p:txBody>
      </p:sp>
      <p:sp>
        <p:nvSpPr>
          <p:cNvPr id="4" name="Title 3">
            <a:extLst>
              <a:ext uri="{FF2B5EF4-FFF2-40B4-BE49-F238E27FC236}">
                <a16:creationId xmlns:a16="http://schemas.microsoft.com/office/drawing/2014/main" xmlns="" id="{03DF78A3-ED5F-4D23-ACD5-4501A2CE7135}"/>
              </a:ext>
            </a:extLst>
          </p:cNvPr>
          <p:cNvSpPr>
            <a:spLocks noGrp="1"/>
          </p:cNvSpPr>
          <p:nvPr>
            <p:ph type="title"/>
          </p:nvPr>
        </p:nvSpPr>
        <p:spPr/>
        <p:txBody>
          <a:bodyPr/>
          <a:lstStyle/>
          <a:p>
            <a:r>
              <a:rPr lang="en-US" dirty="0"/>
              <a:t>Junction Interchange Update Form</a:t>
            </a:r>
          </a:p>
        </p:txBody>
      </p:sp>
      <p:pic>
        <p:nvPicPr>
          <p:cNvPr id="6" name="Content Placeholder 5">
            <a:extLst>
              <a:ext uri="{FF2B5EF4-FFF2-40B4-BE49-F238E27FC236}">
                <a16:creationId xmlns:a16="http://schemas.microsoft.com/office/drawing/2014/main" xmlns="" id="{EF5C845A-742B-432B-97C0-A0DB47C668D9}"/>
              </a:ext>
            </a:extLst>
          </p:cNvPr>
          <p:cNvPicPr>
            <a:picLocks noGrp="1" noChangeAspect="1"/>
          </p:cNvPicPr>
          <p:nvPr>
            <p:ph idx="1"/>
          </p:nvPr>
        </p:nvPicPr>
        <p:blipFill>
          <a:blip r:embed="rId2"/>
          <a:stretch>
            <a:fillRect/>
          </a:stretch>
        </p:blipFill>
        <p:spPr>
          <a:xfrm>
            <a:off x="3955060" y="1457324"/>
            <a:ext cx="4050949" cy="4786313"/>
          </a:xfrm>
          <a:prstGeom prst="rect">
            <a:avLst/>
          </a:prstGeom>
        </p:spPr>
      </p:pic>
      <p:sp>
        <p:nvSpPr>
          <p:cNvPr id="7" name="Oval 6">
            <a:extLst>
              <a:ext uri="{FF2B5EF4-FFF2-40B4-BE49-F238E27FC236}">
                <a16:creationId xmlns:a16="http://schemas.microsoft.com/office/drawing/2014/main" xmlns="" id="{EDBFA82D-6B4E-4B8A-A7F2-ECACA2A58D4E}"/>
              </a:ext>
            </a:extLst>
          </p:cNvPr>
          <p:cNvSpPr/>
          <p:nvPr/>
        </p:nvSpPr>
        <p:spPr>
          <a:xfrm>
            <a:off x="4341812" y="3962400"/>
            <a:ext cx="3019425"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751596"/>
      </p:ext>
    </p:extLst>
  </p:cSld>
  <p:clrMapOvr>
    <a:masterClrMapping/>
  </p:clrMapOvr>
</p:sld>
</file>

<file path=ppt/theme/theme1.xml><?xml version="1.0" encoding="utf-8"?>
<a:theme xmlns:a="http://schemas.openxmlformats.org/drawingml/2006/main" name="RailIinc_Coporate_PPT-template_wide--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lIinc_Coporate_PPT-template_wide" id="{2B06C35F-705B-E24F-8178-C7C3CCCDABAD}" vid="{4FB9EBD2-9ADD-7645-89C3-6439B0BD45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7799</TotalTime>
  <Words>1430</Words>
  <Application>Microsoft Office PowerPoint</Application>
  <PresentationFormat>Custom</PresentationFormat>
  <Paragraphs>418</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RailIinc_Coporate_PPT-template_wide--FINAL</vt:lpstr>
      <vt:lpstr>Suppressed Interchanges &amp; Haulage</vt:lpstr>
      <vt:lpstr>Today’s Agenda </vt:lpstr>
      <vt:lpstr>Definition of Suppression and Haulage  </vt:lpstr>
      <vt:lpstr>Definition of Trackage</vt:lpstr>
      <vt:lpstr>Suppressed Interchanges Overview</vt:lpstr>
      <vt:lpstr>Suppressed Interchanges</vt:lpstr>
      <vt:lpstr>Suppressed Interchanges</vt:lpstr>
      <vt:lpstr>How to report Suppressed Interchanges to Railinc</vt:lpstr>
      <vt:lpstr>Junction Interchange Update Form</vt:lpstr>
      <vt:lpstr>TRAIN10 Suppressed Interchange Reporting </vt:lpstr>
      <vt:lpstr>Suppression Example</vt:lpstr>
      <vt:lpstr>Haulage  Interchanges Overview</vt:lpstr>
      <vt:lpstr>Haulage Interchanges</vt:lpstr>
      <vt:lpstr>How to report Haulage Interchanges to Railinc</vt:lpstr>
      <vt:lpstr>TRAIN10 Haulage Interchange Reporting </vt:lpstr>
      <vt:lpstr>Haulage Agreement Registration Request Form</vt:lpstr>
      <vt:lpstr>Two Carrier Haulage Example</vt:lpstr>
      <vt:lpstr>Three Carrier Haulage Example</vt:lpstr>
      <vt:lpstr>Review</vt:lpstr>
      <vt:lpstr>Review</vt:lpstr>
      <vt:lpstr>Questions?</vt:lpstr>
      <vt:lpstr>PowerPoint Presentation</vt:lpstr>
    </vt:vector>
  </TitlesOfParts>
  <Company>Railinc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Loading Authority (OT-5)</dc:title>
  <dc:creator>Reece, Donielle</dc:creator>
  <cp:lastModifiedBy>Hancock, Kelley-Jo</cp:lastModifiedBy>
  <cp:revision>72</cp:revision>
  <dcterms:created xsi:type="dcterms:W3CDTF">2017-10-11T19:31:36Z</dcterms:created>
  <dcterms:modified xsi:type="dcterms:W3CDTF">2018-05-02T19:47:31Z</dcterms:modified>
</cp:coreProperties>
</file>