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notesMasterIdLst>
    <p:notesMasterId r:id="rId25"/>
  </p:notesMasterIdLst>
  <p:handoutMasterIdLst>
    <p:handoutMasterId r:id="rId26"/>
  </p:handoutMasterIdLst>
  <p:sldIdLst>
    <p:sldId id="256" r:id="rId6"/>
    <p:sldId id="259" r:id="rId7"/>
    <p:sldId id="260" r:id="rId8"/>
    <p:sldId id="258" r:id="rId9"/>
    <p:sldId id="270" r:id="rId10"/>
    <p:sldId id="261" r:id="rId11"/>
    <p:sldId id="264" r:id="rId12"/>
    <p:sldId id="262" r:id="rId13"/>
    <p:sldId id="265" r:id="rId14"/>
    <p:sldId id="263" r:id="rId15"/>
    <p:sldId id="266" r:id="rId16"/>
    <p:sldId id="267" r:id="rId17"/>
    <p:sldId id="271" r:id="rId18"/>
    <p:sldId id="272" r:id="rId19"/>
    <p:sldId id="273" r:id="rId20"/>
    <p:sldId id="274" r:id="rId21"/>
    <p:sldId id="276" r:id="rId22"/>
    <p:sldId id="277" r:id="rId23"/>
    <p:sldId id="279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94" autoAdjust="0"/>
    <p:restoredTop sz="94605" autoAdjust="0"/>
  </p:normalViewPr>
  <p:slideViewPr>
    <p:cSldViewPr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0" d="100"/>
          <a:sy n="70" d="100"/>
        </p:scale>
        <p:origin x="-1718" y="1589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FA2B73C-8B4D-499D-8E90-B1EA85F778D6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036B680-B9C3-4E0C-BD13-B78AC62D68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62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C3F59EC-3C19-4DBF-9571-7E5C4DDFA8DA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4BB6502-B43C-4529-8561-625713E7F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975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628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92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998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075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443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389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063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867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6920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383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335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19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48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73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00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285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110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6687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86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21336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810500" y="1028700"/>
            <a:ext cx="2286000" cy="381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3D72AD6-1352-48B0-A72D-9D307EB33DD2}" type="datetimeFigureOut">
              <a:rPr lang="en-US"/>
              <a:pPr>
                <a:defRPr/>
              </a:pPr>
              <a:t>5/8/2014</a:t>
            </a:fld>
            <a:endParaRPr lang="en-US" dirty="0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>
              <a:defRPr/>
            </a:lvl1pPr>
          </a:lstStyle>
          <a:p>
            <a:pPr>
              <a:defRPr/>
            </a:pPr>
            <a:fld id="{1ACC7652-5525-406F-86D5-D0791D09EC60}" type="datetimeFigureOut">
              <a:rPr lang="en-US"/>
              <a:pPr>
                <a:defRPr/>
              </a:pPr>
              <a:t>5/8/2014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6F30E-4DB4-4AF5-B5DF-5435D7B89B30}" type="datetimeFigureOut">
              <a:rPr lang="en-US"/>
              <a:pPr>
                <a:defRPr/>
              </a:pPr>
              <a:t>5/8/2014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4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4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DBB7E-59CC-42B0-8E27-461372D68FEE}" type="datetimeFigureOut">
              <a:rPr lang="en-US"/>
              <a:pPr>
                <a:defRPr/>
              </a:pPr>
              <a:t>5/8/2014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ECED60A-F04B-4A59-9FF8-98CD007CE993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FA2C1B-539C-4286-972A-B8F3485C2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BCBDC-0328-4562-9862-B23421359D31}" type="datetimeFigureOut">
              <a:rPr lang="en-US"/>
              <a:pPr>
                <a:defRPr/>
              </a:pPr>
              <a:t>5/8/2014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4A193-3EB3-4CC0-ACD4-9EE13EB70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074920" y="315468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473952" y="22860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0"/>
          <p:cNvSpPr>
            <a:spLocks noGrp="1"/>
          </p:cNvSpPr>
          <p:nvPr>
            <p:ph type="dt" sz="half" idx="10"/>
          </p:nvPr>
        </p:nvSpPr>
        <p:spPr>
          <a:xfrm rot="5400000">
            <a:off x="7489032" y="1081881"/>
            <a:ext cx="2011362" cy="384175"/>
          </a:xfrm>
        </p:spPr>
        <p:txBody>
          <a:bodyPr rtlCol="0"/>
          <a:lstStyle>
            <a:lvl1pPr algn="l">
              <a:defRPr/>
            </a:lvl1pPr>
          </a:lstStyle>
          <a:p>
            <a:pPr>
              <a:defRPr/>
            </a:pPr>
            <a:fld id="{B1F40817-6358-4AF5-8D82-5C5D07BAE8AD}" type="datetimeFigureOut">
              <a:rPr lang="en-US"/>
              <a:pPr>
                <a:defRPr/>
              </a:pPr>
              <a:t>5/8/2014</a:t>
            </a:fld>
            <a:endParaRPr lang="en-US" dirty="0"/>
          </a:p>
        </p:txBody>
      </p:sp>
      <p:sp>
        <p:nvSpPr>
          <p:cNvPr id="6" name="Footer Placeholder 22"/>
          <p:cNvSpPr>
            <a:spLocks noGrp="1"/>
          </p:cNvSpPr>
          <p:nvPr>
            <p:ph type="ftr" sz="quarter" idx="11"/>
          </p:nvPr>
        </p:nvSpPr>
        <p:spPr>
          <a:xfrm rot="5400000">
            <a:off x="6889751" y="3736975"/>
            <a:ext cx="32004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074920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77000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16"/>
          <p:cNvSpPr>
            <a:spLocks noGrp="1"/>
          </p:cNvSpPr>
          <p:nvPr>
            <p:ph type="dt" sz="half" idx="10"/>
          </p:nvPr>
        </p:nvSpPr>
        <p:spPr>
          <a:xfrm rot="5400000">
            <a:off x="7492207" y="1081881"/>
            <a:ext cx="2011362" cy="384175"/>
          </a:xfrm>
        </p:spPr>
        <p:txBody>
          <a:bodyPr rtlCol="0"/>
          <a:lstStyle>
            <a:lvl1pPr algn="l">
              <a:defRPr/>
            </a:lvl1pPr>
          </a:lstStyle>
          <a:p>
            <a:pPr>
              <a:defRPr/>
            </a:pPr>
            <a:fld id="{DC7879B5-8B78-4806-A354-1C1D7F3269AE}" type="datetimeFigureOut">
              <a:rPr lang="en-US"/>
              <a:pPr>
                <a:defRPr/>
              </a:pPr>
              <a:t>5/8/2014</a:t>
            </a:fld>
            <a:endParaRPr lang="en-US" dirty="0"/>
          </a:p>
        </p:txBody>
      </p:sp>
      <p:sp>
        <p:nvSpPr>
          <p:cNvPr id="6" name="Footer Placeholder 20"/>
          <p:cNvSpPr>
            <a:spLocks noGrp="1"/>
          </p:cNvSpPr>
          <p:nvPr>
            <p:ph type="ftr" sz="quarter" idx="11"/>
          </p:nvPr>
        </p:nvSpPr>
        <p:spPr>
          <a:xfrm rot="5400000">
            <a:off x="6892926" y="3736975"/>
            <a:ext cx="32004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1600203" y="304799"/>
            <a:ext cx="5181600" cy="7467601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0EDE2-0229-420A-874A-8ECCAD04F514}" type="datetimeFigureOut">
              <a:rPr lang="en-US"/>
              <a:pPr>
                <a:defRPr/>
              </a:pPr>
              <a:t>5/8/2014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416007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398C81-6865-45C2-8BAD-EBD2D0BC3715}" type="datetimeFigureOut">
              <a:rPr lang="en-US"/>
              <a:pPr>
                <a:defRPr/>
              </a:pPr>
              <a:t>5/8/2014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816726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18" r:id="rId3"/>
    <p:sldLayoutId id="2147483819" r:id="rId4"/>
    <p:sldLayoutId id="2147483823" r:id="rId5"/>
    <p:sldLayoutId id="2147483824" r:id="rId6"/>
    <p:sldLayoutId id="2147483825" r:id="rId7"/>
    <p:sldLayoutId id="2147483826" r:id="rId8"/>
    <p:sldLayoutId id="2147483820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Berlin Sans FB Dem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Berlin Sans FB Dem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Berlin Sans FB Dem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Berlin Sans FB Dem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0C61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AABBD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AACC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315912"/>
            <a:ext cx="6172200" cy="1893888"/>
          </a:xfrm>
        </p:spPr>
        <p:txBody>
          <a:bodyPr/>
          <a:lstStyle/>
          <a:p>
            <a:pPr>
              <a:defRPr/>
            </a:pPr>
            <a:r>
              <a:rPr lang="en-US" sz="4800" dirty="0" smtClean="0"/>
              <a:t>Rule 22 Automation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ACACSO – MAY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National Pools – Eligible Equipment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Assigned </a:t>
            </a:r>
            <a:r>
              <a:rPr lang="en-US" dirty="0">
                <a:latin typeface="+mj-lt"/>
              </a:rPr>
              <a:t>to a national shipper pool </a:t>
            </a:r>
          </a:p>
          <a:p>
            <a:pPr lvl="1"/>
            <a:r>
              <a:rPr lang="en-US" sz="2000" dirty="0" err="1" smtClean="0">
                <a:latin typeface="+mj-lt"/>
              </a:rPr>
              <a:t>Umler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will reflect a pool assignment that starts with 999 and the Pool Type in </a:t>
            </a:r>
            <a:r>
              <a:rPr lang="en-US" sz="2000" dirty="0" err="1">
                <a:latin typeface="+mj-lt"/>
              </a:rPr>
              <a:t>Umler</a:t>
            </a:r>
            <a:r>
              <a:rPr lang="en-US" sz="2000" dirty="0">
                <a:latin typeface="+mj-lt"/>
              </a:rPr>
              <a:t> must be “C” </a:t>
            </a:r>
            <a:r>
              <a:rPr lang="en-US" sz="2000" u="sng" dirty="0">
                <a:latin typeface="+mj-lt"/>
              </a:rPr>
              <a:t>or</a:t>
            </a:r>
          </a:p>
          <a:p>
            <a:pPr lvl="1"/>
            <a:r>
              <a:rPr lang="en-US" sz="2000" dirty="0" smtClean="0">
                <a:latin typeface="+mj-lt"/>
              </a:rPr>
              <a:t>The </a:t>
            </a:r>
            <a:r>
              <a:rPr lang="en-US" sz="2000" dirty="0">
                <a:latin typeface="+mj-lt"/>
              </a:rPr>
              <a:t>Transportation/Transportation Condition Code will be DN or N</a:t>
            </a:r>
          </a:p>
          <a:p>
            <a:pPr lvl="1"/>
            <a:r>
              <a:rPr lang="en-US" sz="2000" dirty="0" smtClean="0">
                <a:latin typeface="+mj-lt"/>
              </a:rPr>
              <a:t>The </a:t>
            </a:r>
            <a:r>
              <a:rPr lang="en-US" sz="2000" dirty="0">
                <a:latin typeface="+mj-lt"/>
              </a:rPr>
              <a:t>North American Boxcar Pool (NABP) and specific equipment pools operated by TTX will be excluded from the relief process.</a:t>
            </a:r>
          </a:p>
          <a:p>
            <a:pPr lvl="1"/>
            <a:endParaRPr lang="en-US" sz="2000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77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National Pools – Eligible Carriers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C</a:t>
            </a:r>
            <a:r>
              <a:rPr lang="en-US" dirty="0" smtClean="0">
                <a:latin typeface="+mj-lt"/>
              </a:rPr>
              <a:t>ars </a:t>
            </a:r>
            <a:r>
              <a:rPr lang="en-US" dirty="0">
                <a:latin typeface="+mj-lt"/>
              </a:rPr>
              <a:t>assigned to a national shipper pool 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Any </a:t>
            </a:r>
            <a:r>
              <a:rPr lang="en-US" dirty="0">
                <a:latin typeface="+mj-lt"/>
              </a:rPr>
              <a:t>carrier that has contributed equipment to the pool will be eligible for relief.  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TAG </a:t>
            </a:r>
            <a:r>
              <a:rPr lang="en-US" dirty="0">
                <a:latin typeface="+mj-lt"/>
              </a:rPr>
              <a:t>members are continuing to review relief implications for short lines that load and hold national pool cars. </a:t>
            </a:r>
          </a:p>
        </p:txBody>
      </p:sp>
    </p:spTree>
    <p:extLst>
      <p:ext uri="{BB962C8B-B14F-4D97-AF65-F5344CB8AC3E}">
        <p14:creationId xmlns:p14="http://schemas.microsoft.com/office/powerpoint/2010/main" val="146524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Bilateral Agreements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Bilateral agreements</a:t>
            </a:r>
          </a:p>
          <a:p>
            <a:pPr lvl="1"/>
            <a:r>
              <a:rPr lang="en-US" dirty="0" smtClean="0">
                <a:latin typeface="+mj-lt"/>
              </a:rPr>
              <a:t>Carriers </a:t>
            </a:r>
            <a:r>
              <a:rPr lang="en-US" dirty="0">
                <a:latin typeface="+mj-lt"/>
              </a:rPr>
              <a:t>must be able to negotiate bilateral agreements that allow cars assigned on one carrier to be used on another.  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The </a:t>
            </a:r>
            <a:r>
              <a:rPr lang="en-US" dirty="0">
                <a:latin typeface="+mj-lt"/>
              </a:rPr>
              <a:t>system will provide a user interface for the pool operator to enter the pool number and the carrier entitled to relief on the cars. </a:t>
            </a: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User interface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615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Loading Point – Subject to Demurrage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System design:</a:t>
            </a:r>
          </a:p>
          <a:p>
            <a:pPr lvl="1"/>
            <a:r>
              <a:rPr lang="en-US" dirty="0" smtClean="0">
                <a:latin typeface="+mj-lt"/>
              </a:rPr>
              <a:t>All equipment subject to demurrage/storage unless updated by carrier</a:t>
            </a:r>
          </a:p>
          <a:p>
            <a:pPr lvl="1"/>
            <a:r>
              <a:rPr lang="en-US" dirty="0" smtClean="0">
                <a:latin typeface="+mj-lt"/>
              </a:rPr>
              <a:t>Beginning transaction – empty arrival</a:t>
            </a:r>
          </a:p>
          <a:p>
            <a:pPr lvl="1"/>
            <a:r>
              <a:rPr lang="en-US" dirty="0" smtClean="0">
                <a:latin typeface="+mj-lt"/>
              </a:rPr>
              <a:t>Ending transaction – empty placement (actual/constructive)</a:t>
            </a:r>
          </a:p>
          <a:p>
            <a:pPr lvl="1"/>
            <a:r>
              <a:rPr lang="en-US" dirty="0" smtClean="0">
                <a:latin typeface="+mj-lt"/>
              </a:rPr>
              <a:t>Missing events:</a:t>
            </a:r>
          </a:p>
          <a:p>
            <a:pPr lvl="2"/>
            <a:r>
              <a:rPr lang="en-US" sz="2100" dirty="0" smtClean="0">
                <a:latin typeface="+mj-lt"/>
              </a:rPr>
              <a:t>Arrival – no relief allowed</a:t>
            </a:r>
          </a:p>
          <a:p>
            <a:pPr lvl="2"/>
            <a:r>
              <a:rPr lang="en-US" sz="2100" dirty="0" smtClean="0">
                <a:latin typeface="+mj-lt"/>
              </a:rPr>
              <a:t>Placement – relief ends on first loaded record</a:t>
            </a:r>
          </a:p>
          <a:p>
            <a:endParaRPr lang="en-US" dirty="0" smtClean="0">
              <a:latin typeface="+mj-lt"/>
            </a:endParaRP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4876800"/>
            <a:ext cx="6324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LCS Transactions:</a:t>
            </a:r>
          </a:p>
          <a:p>
            <a:r>
              <a:rPr lang="en-US" dirty="0">
                <a:latin typeface="+mj-lt"/>
              </a:rPr>
              <a:t>Arrival at Loading </a:t>
            </a:r>
            <a:r>
              <a:rPr lang="en-US" dirty="0" smtClean="0">
                <a:latin typeface="+mj-lt"/>
              </a:rPr>
              <a:t>Point 		E</a:t>
            </a:r>
            <a:r>
              <a:rPr lang="en-US" dirty="0">
                <a:latin typeface="+mj-lt"/>
              </a:rPr>
              <a:t>	Delivery </a:t>
            </a:r>
            <a:r>
              <a:rPr lang="en-US" dirty="0" smtClean="0">
                <a:latin typeface="+mj-lt"/>
              </a:rPr>
              <a:t>- R222</a:t>
            </a:r>
            <a:endParaRPr lang="en-US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Placement</a:t>
            </a:r>
            <a:r>
              <a:rPr lang="en-US" dirty="0">
                <a:latin typeface="+mj-lt"/>
              </a:rPr>
              <a:t>			E	</a:t>
            </a:r>
            <a:r>
              <a:rPr lang="en-US" dirty="0" smtClean="0">
                <a:latin typeface="+mj-lt"/>
              </a:rPr>
              <a:t>Receipt - </a:t>
            </a:r>
            <a:r>
              <a:rPr lang="en-US" dirty="0">
                <a:latin typeface="+mj-lt"/>
              </a:rPr>
              <a:t>R222</a:t>
            </a:r>
          </a:p>
          <a:p>
            <a:r>
              <a:rPr lang="en-US" dirty="0">
                <a:latin typeface="+mj-lt"/>
              </a:rPr>
              <a:t>Release </a:t>
            </a:r>
            <a:r>
              <a:rPr lang="en-US" dirty="0" smtClean="0">
                <a:latin typeface="+mj-lt"/>
              </a:rPr>
              <a:t>Loaded</a:t>
            </a:r>
            <a:r>
              <a:rPr lang="en-US" dirty="0">
                <a:latin typeface="+mj-lt"/>
              </a:rPr>
              <a:t>			L</a:t>
            </a: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38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Loading Point – Exempt from Demurrage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System design:</a:t>
            </a:r>
          </a:p>
          <a:p>
            <a:pPr lvl="1"/>
            <a:r>
              <a:rPr lang="en-US" dirty="0" smtClean="0">
                <a:latin typeface="+mj-lt"/>
              </a:rPr>
              <a:t>All equipment subject to demurrage/storage unless updated by carrier</a:t>
            </a:r>
          </a:p>
          <a:p>
            <a:pPr lvl="1"/>
            <a:r>
              <a:rPr lang="en-US" dirty="0" smtClean="0">
                <a:latin typeface="+mj-lt"/>
              </a:rPr>
              <a:t>Beginning transaction – empty arrival</a:t>
            </a:r>
          </a:p>
          <a:p>
            <a:pPr lvl="1"/>
            <a:r>
              <a:rPr lang="en-US" dirty="0" smtClean="0">
                <a:latin typeface="+mj-lt"/>
              </a:rPr>
              <a:t>Ending transaction – release load or first loaded event</a:t>
            </a:r>
          </a:p>
          <a:p>
            <a:pPr lvl="1"/>
            <a:r>
              <a:rPr lang="en-US" dirty="0" smtClean="0">
                <a:latin typeface="+mj-lt"/>
              </a:rPr>
              <a:t>Missing events:</a:t>
            </a:r>
          </a:p>
          <a:p>
            <a:pPr lvl="2"/>
            <a:r>
              <a:rPr lang="en-US" sz="2100" dirty="0" smtClean="0">
                <a:latin typeface="+mj-lt"/>
              </a:rPr>
              <a:t>Arrival – no relief allowed</a:t>
            </a:r>
          </a:p>
          <a:p>
            <a:pPr lvl="2"/>
            <a:r>
              <a:rPr lang="en-US" sz="2100" dirty="0" smtClean="0">
                <a:latin typeface="+mj-lt"/>
              </a:rPr>
              <a:t>Release – relief ends on first loaded record</a:t>
            </a:r>
          </a:p>
          <a:p>
            <a:endParaRPr lang="en-US" dirty="0" smtClean="0">
              <a:latin typeface="+mj-lt"/>
            </a:endParaRP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4876800"/>
            <a:ext cx="632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LCS Transactions:</a:t>
            </a:r>
          </a:p>
          <a:p>
            <a:r>
              <a:rPr lang="en-US" dirty="0" smtClean="0">
                <a:latin typeface="+mj-lt"/>
              </a:rPr>
              <a:t>Arrival </a:t>
            </a:r>
            <a:r>
              <a:rPr lang="en-US" dirty="0">
                <a:latin typeface="+mj-lt"/>
              </a:rPr>
              <a:t>at Loading Point	</a:t>
            </a:r>
            <a:r>
              <a:rPr lang="en-US" dirty="0" smtClean="0">
                <a:latin typeface="+mj-lt"/>
              </a:rPr>
              <a:t>E</a:t>
            </a:r>
            <a:r>
              <a:rPr lang="en-US" dirty="0">
                <a:latin typeface="+mj-lt"/>
              </a:rPr>
              <a:t>	Delivery R222</a:t>
            </a:r>
          </a:p>
          <a:p>
            <a:r>
              <a:rPr lang="en-US" dirty="0">
                <a:latin typeface="+mj-lt"/>
              </a:rPr>
              <a:t>Placement		E</a:t>
            </a:r>
          </a:p>
          <a:p>
            <a:r>
              <a:rPr lang="en-US" dirty="0">
                <a:latin typeface="+mj-lt"/>
              </a:rPr>
              <a:t>Release Loaded		L	Receipt R222</a:t>
            </a:r>
          </a:p>
        </p:txBody>
      </p:sp>
    </p:spTree>
    <p:extLst>
      <p:ext uri="{BB962C8B-B14F-4D97-AF65-F5344CB8AC3E}">
        <p14:creationId xmlns:p14="http://schemas.microsoft.com/office/powerpoint/2010/main" val="355166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Holding Point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System design:</a:t>
            </a:r>
          </a:p>
          <a:p>
            <a:pPr lvl="1"/>
            <a:r>
              <a:rPr lang="en-US" dirty="0" smtClean="0">
                <a:latin typeface="+mj-lt"/>
              </a:rPr>
              <a:t>Beginning transaction – empty arrival</a:t>
            </a:r>
          </a:p>
          <a:p>
            <a:pPr lvl="1"/>
            <a:r>
              <a:rPr lang="en-US" dirty="0" smtClean="0">
                <a:latin typeface="+mj-lt"/>
              </a:rPr>
              <a:t>Ending transaction –empty departure (same location)</a:t>
            </a:r>
          </a:p>
          <a:p>
            <a:pPr lvl="2"/>
            <a:r>
              <a:rPr lang="en-US" sz="2100" dirty="0" smtClean="0">
                <a:latin typeface="+mj-lt"/>
              </a:rPr>
              <a:t> &lt; 24hrs between </a:t>
            </a:r>
            <a:r>
              <a:rPr lang="en-US" sz="2100" dirty="0">
                <a:latin typeface="+mj-lt"/>
              </a:rPr>
              <a:t>beginning and ending </a:t>
            </a:r>
            <a:r>
              <a:rPr lang="en-US" sz="2100" dirty="0" smtClean="0">
                <a:latin typeface="+mj-lt"/>
              </a:rPr>
              <a:t>transactions</a:t>
            </a:r>
            <a:endParaRPr lang="en-US" sz="2100" dirty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Missing events:</a:t>
            </a:r>
          </a:p>
          <a:p>
            <a:pPr lvl="2"/>
            <a:r>
              <a:rPr lang="en-US" sz="2100" dirty="0" smtClean="0">
                <a:latin typeface="+mj-lt"/>
              </a:rPr>
              <a:t>Arrival – no relief allowed</a:t>
            </a:r>
          </a:p>
          <a:p>
            <a:pPr lvl="2"/>
            <a:r>
              <a:rPr lang="en-US" sz="2100" dirty="0" smtClean="0">
                <a:latin typeface="+mj-lt"/>
              </a:rPr>
              <a:t>Release – no relief allowed</a:t>
            </a:r>
            <a:endParaRPr lang="en-US" dirty="0" smtClean="0">
              <a:latin typeface="+mj-lt"/>
            </a:endParaRP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4876800"/>
            <a:ext cx="632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LCS Transactions:</a:t>
            </a:r>
          </a:p>
          <a:p>
            <a:r>
              <a:rPr lang="en-US" dirty="0">
                <a:latin typeface="+mj-lt"/>
              </a:rPr>
              <a:t>Arrival at Holding </a:t>
            </a:r>
            <a:r>
              <a:rPr lang="en-US" dirty="0" smtClean="0">
                <a:latin typeface="+mj-lt"/>
              </a:rPr>
              <a:t>Point	</a:t>
            </a:r>
            <a:r>
              <a:rPr lang="en-US" dirty="0">
                <a:latin typeface="+mj-lt"/>
              </a:rPr>
              <a:t>	</a:t>
            </a:r>
            <a:r>
              <a:rPr lang="en-US" dirty="0" smtClean="0">
                <a:latin typeface="+mj-lt"/>
              </a:rPr>
              <a:t>E</a:t>
            </a:r>
            <a:r>
              <a:rPr lang="en-US" dirty="0">
                <a:latin typeface="+mj-lt"/>
              </a:rPr>
              <a:t>	Delivery </a:t>
            </a:r>
            <a:r>
              <a:rPr lang="en-US" dirty="0" smtClean="0">
                <a:latin typeface="+mj-lt"/>
              </a:rPr>
              <a:t>- R224</a:t>
            </a:r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Departure from Holding </a:t>
            </a:r>
            <a:r>
              <a:rPr lang="en-US" dirty="0" smtClean="0">
                <a:latin typeface="+mj-lt"/>
              </a:rPr>
              <a:t>Point</a:t>
            </a:r>
            <a:r>
              <a:rPr lang="en-US" dirty="0">
                <a:latin typeface="+mj-lt"/>
              </a:rPr>
              <a:t>	E	</a:t>
            </a:r>
            <a:r>
              <a:rPr lang="en-US" dirty="0" smtClean="0">
                <a:latin typeface="+mj-lt"/>
              </a:rPr>
              <a:t>Receipt - </a:t>
            </a:r>
            <a:r>
              <a:rPr lang="en-US" dirty="0">
                <a:latin typeface="+mj-lt"/>
              </a:rPr>
              <a:t>R224</a:t>
            </a:r>
          </a:p>
          <a:p>
            <a:r>
              <a:rPr lang="en-US" dirty="0"/>
              <a:t> </a:t>
            </a:r>
          </a:p>
          <a:p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63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Scenarios Out of Scope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New system will not consider:</a:t>
            </a:r>
          </a:p>
          <a:p>
            <a:pPr lvl="1"/>
            <a:r>
              <a:rPr lang="en-US" sz="2400" dirty="0" smtClean="0">
                <a:latin typeface="+mj-lt"/>
              </a:rPr>
              <a:t>Cars ordered home </a:t>
            </a:r>
          </a:p>
          <a:p>
            <a:pPr lvl="1"/>
            <a:r>
              <a:rPr lang="en-US" sz="2400" dirty="0" smtClean="0">
                <a:latin typeface="+mj-lt"/>
              </a:rPr>
              <a:t>Cars ordered to a new loading point</a:t>
            </a:r>
          </a:p>
          <a:p>
            <a:pPr lvl="1"/>
            <a:endParaRPr lang="en-US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Relief handled through Car Hire Rule 13 and 22</a:t>
            </a:r>
          </a:p>
          <a:p>
            <a:endParaRPr lang="en-US" dirty="0" smtClean="0">
              <a:latin typeface="+mj-lt"/>
            </a:endParaRP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1192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Management Tools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Informational reports</a:t>
            </a:r>
          </a:p>
          <a:p>
            <a:pPr lvl="1"/>
            <a:r>
              <a:rPr lang="en-US" dirty="0" smtClean="0">
                <a:latin typeface="+mj-lt"/>
              </a:rPr>
              <a:t>Multilevel equipment with missing pool assignment</a:t>
            </a:r>
          </a:p>
          <a:p>
            <a:pPr lvl="1"/>
            <a:r>
              <a:rPr lang="en-US" dirty="0" smtClean="0">
                <a:latin typeface="+mj-lt"/>
              </a:rPr>
              <a:t>Multilevel equipment in non participating pool assignment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Financial Reports</a:t>
            </a:r>
          </a:p>
          <a:p>
            <a:pPr lvl="1"/>
            <a:r>
              <a:rPr lang="en-US" dirty="0" smtClean="0">
                <a:latin typeface="+mj-lt"/>
              </a:rPr>
              <a:t>Summary and detail reports of the dollars associated with the various reclaim types.</a:t>
            </a: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363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Next Steps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TAG actions</a:t>
            </a:r>
          </a:p>
          <a:p>
            <a:pPr lvl="1"/>
            <a:r>
              <a:rPr lang="en-US" dirty="0" smtClean="0">
                <a:latin typeface="+mj-lt"/>
              </a:rPr>
              <a:t>Complete proposed business rules</a:t>
            </a:r>
          </a:p>
          <a:p>
            <a:pPr lvl="1"/>
            <a:r>
              <a:rPr lang="en-US" dirty="0" smtClean="0">
                <a:latin typeface="+mj-lt"/>
              </a:rPr>
              <a:t>Complete proposed Rule 22 verbiage change</a:t>
            </a:r>
          </a:p>
          <a:p>
            <a:pPr lvl="1"/>
            <a:endParaRPr lang="en-US" dirty="0">
              <a:latin typeface="+mj-lt"/>
            </a:endParaRPr>
          </a:p>
          <a:p>
            <a:r>
              <a:rPr lang="en-US">
                <a:latin typeface="+mj-lt"/>
              </a:rPr>
              <a:t>Potential </a:t>
            </a:r>
            <a:r>
              <a:rPr lang="en-US" smtClean="0">
                <a:latin typeface="+mj-lt"/>
              </a:rPr>
              <a:t>2015 </a:t>
            </a:r>
            <a:r>
              <a:rPr lang="en-US" dirty="0">
                <a:latin typeface="+mj-lt"/>
              </a:rPr>
              <a:t>project</a:t>
            </a:r>
          </a:p>
          <a:p>
            <a:pPr lvl="1"/>
            <a:r>
              <a:rPr lang="en-US" dirty="0">
                <a:latin typeface="+mj-lt"/>
              </a:rPr>
              <a:t>Requires approval </a:t>
            </a:r>
            <a:r>
              <a:rPr lang="en-US" dirty="0" smtClean="0">
                <a:latin typeface="+mj-lt"/>
              </a:rPr>
              <a:t>from EAC and RPSWC</a:t>
            </a:r>
            <a:endParaRPr lang="en-US" dirty="0">
              <a:latin typeface="+mj-lt"/>
            </a:endParaRPr>
          </a:p>
          <a:p>
            <a:pPr lvl="1"/>
            <a:endParaRPr lang="en-US" dirty="0" smtClean="0">
              <a:latin typeface="+mj-lt"/>
            </a:endParaRPr>
          </a:p>
          <a:p>
            <a:pPr lvl="1"/>
            <a:endParaRPr lang="en-US" dirty="0" smtClean="0">
              <a:latin typeface="+mj-lt"/>
            </a:endParaRP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2018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Questions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sz="3200" dirty="0" smtClean="0">
                <a:latin typeface="+mj-lt"/>
              </a:rPr>
              <a:t>Robert Sanford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Director Revenue Accounting Support Services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chemeClr val="accent1"/>
                </a:solidFill>
                <a:latin typeface="+mj-lt"/>
              </a:rPr>
              <a:t>Robert.Sanford@nscorp.com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404-529-1011</a:t>
            </a:r>
            <a:endParaRPr lang="en-US" dirty="0">
              <a:latin typeface="+mj-lt"/>
            </a:endParaRP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1404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Background	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74676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Recommended by Centralized Car Hire TAG (CCH) in September 2013</a:t>
            </a:r>
          </a:p>
          <a:p>
            <a:endParaRPr lang="en-US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Unanimously approved by Equipment Assets Committee (EAC) in January 2014</a:t>
            </a:r>
          </a:p>
          <a:p>
            <a:endParaRPr lang="en-US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TAG appointed by EAC and meetings began in February 2014</a:t>
            </a:r>
          </a:p>
          <a:p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014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Tag Members	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505200" cy="41148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GATX</a:t>
            </a:r>
          </a:p>
          <a:p>
            <a:r>
              <a:rPr lang="en-US" dirty="0" smtClean="0">
                <a:latin typeface="+mj-lt"/>
              </a:rPr>
              <a:t>Greenbrier Companies</a:t>
            </a:r>
          </a:p>
          <a:p>
            <a:r>
              <a:rPr lang="en-US" dirty="0" smtClean="0">
                <a:latin typeface="+mj-lt"/>
              </a:rPr>
              <a:t>GE</a:t>
            </a:r>
          </a:p>
          <a:p>
            <a:r>
              <a:rPr lang="en-US" dirty="0" smtClean="0">
                <a:latin typeface="+mj-lt"/>
              </a:rPr>
              <a:t>Progress Rail Services</a:t>
            </a:r>
          </a:p>
          <a:p>
            <a:r>
              <a:rPr lang="en-US" dirty="0" err="1" smtClean="0">
                <a:latin typeface="+mj-lt"/>
              </a:rPr>
              <a:t>Railinc</a:t>
            </a:r>
            <a:r>
              <a:rPr lang="en-US" dirty="0" smtClean="0">
                <a:latin typeface="+mj-lt"/>
              </a:rPr>
              <a:t> </a:t>
            </a:r>
          </a:p>
          <a:p>
            <a:r>
              <a:rPr lang="en-US" dirty="0" err="1" smtClean="0">
                <a:latin typeface="+mj-lt"/>
              </a:rPr>
              <a:t>ShipXpress</a:t>
            </a: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TTX Company</a:t>
            </a: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800600" y="1600200"/>
            <a:ext cx="3505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C61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ABBD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ACC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+mj-lt"/>
              </a:rPr>
              <a:t>CN</a:t>
            </a:r>
          </a:p>
          <a:p>
            <a:r>
              <a:rPr lang="en-US" dirty="0" smtClean="0">
                <a:latin typeface="+mj-lt"/>
              </a:rPr>
              <a:t>CP</a:t>
            </a:r>
          </a:p>
          <a:p>
            <a:r>
              <a:rPr lang="en-US" dirty="0" smtClean="0">
                <a:latin typeface="+mj-lt"/>
              </a:rPr>
              <a:t>CSXT</a:t>
            </a:r>
          </a:p>
          <a:p>
            <a:r>
              <a:rPr lang="en-US" dirty="0" smtClean="0">
                <a:latin typeface="+mj-lt"/>
              </a:rPr>
              <a:t>GWRR</a:t>
            </a:r>
          </a:p>
          <a:p>
            <a:r>
              <a:rPr lang="en-US" dirty="0" smtClean="0">
                <a:latin typeface="+mj-lt"/>
              </a:rPr>
              <a:t>KCS</a:t>
            </a:r>
          </a:p>
          <a:p>
            <a:r>
              <a:rPr lang="en-US" dirty="0" smtClean="0">
                <a:latin typeface="+mj-lt"/>
              </a:rPr>
              <a:t>NS</a:t>
            </a:r>
          </a:p>
          <a:p>
            <a:r>
              <a:rPr lang="en-US" dirty="0" smtClean="0">
                <a:latin typeface="+mj-lt"/>
              </a:rPr>
              <a:t>UP</a:t>
            </a:r>
          </a:p>
          <a:p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4254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TAG Goals	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Create a set of standard business rules</a:t>
            </a:r>
          </a:p>
          <a:p>
            <a:endParaRPr lang="en-US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Simplify the existing Rule 22 verbiage</a:t>
            </a:r>
          </a:p>
          <a:p>
            <a:endParaRPr lang="en-US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Low cost industry implementation – LCS message</a:t>
            </a:r>
          </a:p>
          <a:p>
            <a:endParaRPr lang="en-US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Not to change the intent and current application of the  rule</a:t>
            </a:r>
          </a:p>
          <a:p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1834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Serving Areas vs. Switch Districts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Serving areas - defined by each carrier based on:</a:t>
            </a:r>
          </a:p>
          <a:p>
            <a:pPr lvl="1"/>
            <a:r>
              <a:rPr lang="en-US" dirty="0" smtClean="0">
                <a:latin typeface="+mj-lt"/>
              </a:rPr>
              <a:t>Geography – 1</a:t>
            </a:r>
            <a:r>
              <a:rPr lang="en-US" baseline="30000" dirty="0" smtClean="0">
                <a:latin typeface="+mj-lt"/>
              </a:rPr>
              <a:t>st</a:t>
            </a:r>
            <a:r>
              <a:rPr lang="en-US" dirty="0" smtClean="0">
                <a:latin typeface="+mj-lt"/>
              </a:rPr>
              <a:t> two digits of SPLC</a:t>
            </a:r>
          </a:p>
          <a:p>
            <a:pPr lvl="1"/>
            <a:r>
              <a:rPr lang="en-US" dirty="0" smtClean="0">
                <a:latin typeface="+mj-lt"/>
              </a:rPr>
              <a:t>Railroad operations</a:t>
            </a:r>
          </a:p>
          <a:p>
            <a:r>
              <a:rPr lang="en-US" dirty="0" smtClean="0">
                <a:latin typeface="+mj-lt"/>
              </a:rPr>
              <a:t>Information availability</a:t>
            </a:r>
          </a:p>
          <a:p>
            <a:pPr lvl="1"/>
            <a:r>
              <a:rPr lang="en-US" dirty="0" smtClean="0">
                <a:latin typeface="+mj-lt"/>
              </a:rPr>
              <a:t>Automated notification when changes are made</a:t>
            </a:r>
          </a:p>
          <a:p>
            <a:r>
              <a:rPr lang="en-US" dirty="0" smtClean="0">
                <a:latin typeface="+mj-lt"/>
              </a:rPr>
              <a:t>Dispute</a:t>
            </a:r>
          </a:p>
          <a:p>
            <a:pPr lvl="1"/>
            <a:r>
              <a:rPr lang="en-US" dirty="0" smtClean="0">
                <a:latin typeface="+mj-lt"/>
              </a:rPr>
              <a:t>Arbitration through Car Hire Rule 17</a:t>
            </a:r>
          </a:p>
          <a:p>
            <a:pPr lvl="1"/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30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Shipper Pools –Eligible Equipment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Assigned </a:t>
            </a:r>
            <a:r>
              <a:rPr lang="en-US" dirty="0">
                <a:latin typeface="+mj-lt"/>
              </a:rPr>
              <a:t>to a specific shipper pool.</a:t>
            </a:r>
          </a:p>
          <a:p>
            <a:pPr lvl="1"/>
            <a:r>
              <a:rPr lang="en-US" sz="2000" dirty="0" err="1" smtClean="0">
                <a:latin typeface="+mj-lt"/>
              </a:rPr>
              <a:t>Umler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will reflect a pool number with a carrier’s numeric code as the first three digits (not 999 or 998) and the Pool Type in </a:t>
            </a:r>
            <a:r>
              <a:rPr lang="en-US" sz="2000" dirty="0" err="1">
                <a:latin typeface="+mj-lt"/>
              </a:rPr>
              <a:t>Umler</a:t>
            </a:r>
            <a:r>
              <a:rPr lang="en-US" sz="2000" dirty="0">
                <a:latin typeface="+mj-lt"/>
              </a:rPr>
              <a:t> must be “C” </a:t>
            </a:r>
            <a:r>
              <a:rPr lang="en-US" sz="2000" u="sng" dirty="0">
                <a:latin typeface="+mj-lt"/>
              </a:rPr>
              <a:t>or</a:t>
            </a:r>
          </a:p>
          <a:p>
            <a:pPr lvl="1"/>
            <a:r>
              <a:rPr lang="en-US" sz="2000" dirty="0" smtClean="0">
                <a:latin typeface="+mj-lt"/>
              </a:rPr>
              <a:t>The </a:t>
            </a:r>
            <a:r>
              <a:rPr lang="en-US" sz="2000" dirty="0">
                <a:latin typeface="+mj-lt"/>
              </a:rPr>
              <a:t>Transportation/Transportation Condition Code will be C, DC or EC</a:t>
            </a: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444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Shipper Pools – Eligible Carriers	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Car </a:t>
            </a:r>
            <a:r>
              <a:rPr lang="en-US" dirty="0">
                <a:latin typeface="+mj-lt"/>
              </a:rPr>
              <a:t>Assigned to a specific shipper pool 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Only </a:t>
            </a:r>
            <a:r>
              <a:rPr lang="en-US" dirty="0">
                <a:latin typeface="+mj-lt"/>
              </a:rPr>
              <a:t>the pool operator or carriers designated by bilateral agreement </a:t>
            </a:r>
            <a:r>
              <a:rPr lang="en-US" dirty="0" smtClean="0">
                <a:latin typeface="+mj-lt"/>
              </a:rPr>
              <a:t>are eligible </a:t>
            </a:r>
            <a:r>
              <a:rPr lang="en-US" dirty="0">
                <a:latin typeface="+mj-lt"/>
              </a:rPr>
              <a:t>for relief. 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For </a:t>
            </a:r>
            <a:r>
              <a:rPr lang="en-US" dirty="0">
                <a:latin typeface="+mj-lt"/>
              </a:rPr>
              <a:t>example, cars in pool </a:t>
            </a:r>
            <a:r>
              <a:rPr lang="en-US" dirty="0" smtClean="0">
                <a:latin typeface="+mj-lt"/>
              </a:rPr>
              <a:t>5551234 (NS) will </a:t>
            </a:r>
            <a:r>
              <a:rPr lang="en-US" dirty="0">
                <a:latin typeface="+mj-lt"/>
              </a:rPr>
              <a:t>be allowed holding point and loading point relief.  If </a:t>
            </a:r>
            <a:r>
              <a:rPr lang="en-US" dirty="0" smtClean="0">
                <a:latin typeface="+mj-lt"/>
              </a:rPr>
              <a:t>NS </a:t>
            </a:r>
            <a:r>
              <a:rPr lang="en-US" dirty="0">
                <a:latin typeface="+mj-lt"/>
              </a:rPr>
              <a:t>establishes a bilateral agreement to allow </a:t>
            </a:r>
            <a:r>
              <a:rPr lang="en-US" dirty="0" smtClean="0">
                <a:latin typeface="+mj-lt"/>
              </a:rPr>
              <a:t>road XYZ </a:t>
            </a:r>
            <a:r>
              <a:rPr lang="en-US" dirty="0">
                <a:latin typeface="+mj-lt"/>
              </a:rPr>
              <a:t>to load the cars.  Road </a:t>
            </a:r>
            <a:r>
              <a:rPr lang="en-US" dirty="0" smtClean="0">
                <a:latin typeface="+mj-lt"/>
              </a:rPr>
              <a:t>XYZ </a:t>
            </a:r>
            <a:r>
              <a:rPr lang="en-US" dirty="0">
                <a:latin typeface="+mj-lt"/>
              </a:rPr>
              <a:t>will only be allowed loading point relief. </a:t>
            </a:r>
          </a:p>
        </p:txBody>
      </p:sp>
    </p:spTree>
    <p:extLst>
      <p:ext uri="{BB962C8B-B14F-4D97-AF65-F5344CB8AC3E}">
        <p14:creationId xmlns:p14="http://schemas.microsoft.com/office/powerpoint/2010/main" val="367673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Joint Pools – Eligible Equipment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Assigned </a:t>
            </a:r>
            <a:r>
              <a:rPr lang="en-US" dirty="0">
                <a:latin typeface="+mj-lt"/>
              </a:rPr>
              <a:t>to a joint pool</a:t>
            </a:r>
          </a:p>
          <a:p>
            <a:pPr lvl="1"/>
            <a:r>
              <a:rPr lang="en-US" sz="2000" dirty="0" err="1" smtClean="0">
                <a:latin typeface="+mj-lt"/>
              </a:rPr>
              <a:t>Umler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will reflect a pool assignment that starts with 998 and the Pool Type in </a:t>
            </a:r>
            <a:r>
              <a:rPr lang="en-US" sz="2000" dirty="0" err="1">
                <a:latin typeface="+mj-lt"/>
              </a:rPr>
              <a:t>Umler</a:t>
            </a:r>
            <a:r>
              <a:rPr lang="en-US" sz="2000" dirty="0">
                <a:latin typeface="+mj-lt"/>
              </a:rPr>
              <a:t> must be “C” </a:t>
            </a:r>
            <a:r>
              <a:rPr lang="en-US" sz="2000" u="sng" dirty="0">
                <a:latin typeface="+mj-lt"/>
              </a:rPr>
              <a:t>or</a:t>
            </a:r>
          </a:p>
          <a:p>
            <a:pPr lvl="1"/>
            <a:r>
              <a:rPr lang="en-US" sz="2000" dirty="0" smtClean="0">
                <a:latin typeface="+mj-lt"/>
              </a:rPr>
              <a:t>The </a:t>
            </a:r>
            <a:r>
              <a:rPr lang="en-US" sz="2000" dirty="0">
                <a:latin typeface="+mj-lt"/>
              </a:rPr>
              <a:t>Transportation/Transportation Condition Code will be C, DC or EC and</a:t>
            </a:r>
          </a:p>
          <a:p>
            <a:pPr lvl="1"/>
            <a:r>
              <a:rPr lang="en-US" sz="2000" dirty="0" smtClean="0">
                <a:latin typeface="+mj-lt"/>
              </a:rPr>
              <a:t>The </a:t>
            </a:r>
            <a:r>
              <a:rPr lang="en-US" sz="2000" dirty="0">
                <a:latin typeface="+mj-lt"/>
              </a:rPr>
              <a:t>handling carrier will be a participant in the pool.</a:t>
            </a: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98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Joint Pools – Eligible Carriers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Cars </a:t>
            </a:r>
            <a:r>
              <a:rPr lang="en-US" dirty="0">
                <a:latin typeface="+mj-lt"/>
              </a:rPr>
              <a:t>Assigned to a joint pool 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Only </a:t>
            </a:r>
            <a:r>
              <a:rPr lang="en-US" dirty="0">
                <a:latin typeface="+mj-lt"/>
              </a:rPr>
              <a:t>the carriers that participate in the pool will be eligible for relief. 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For </a:t>
            </a:r>
            <a:r>
              <a:rPr lang="en-US" dirty="0">
                <a:latin typeface="+mj-lt"/>
              </a:rPr>
              <a:t>example, if pool 9981234 is operated by </a:t>
            </a:r>
            <a:r>
              <a:rPr lang="en-US" dirty="0" smtClean="0">
                <a:latin typeface="+mj-lt"/>
              </a:rPr>
              <a:t>carrier A </a:t>
            </a:r>
            <a:r>
              <a:rPr lang="en-US" dirty="0">
                <a:latin typeface="+mj-lt"/>
              </a:rPr>
              <a:t>and B, either </a:t>
            </a:r>
            <a:r>
              <a:rPr lang="en-US" dirty="0" smtClean="0">
                <a:latin typeface="+mj-lt"/>
              </a:rPr>
              <a:t>carrier A </a:t>
            </a:r>
            <a:r>
              <a:rPr lang="en-US" dirty="0">
                <a:latin typeface="+mj-lt"/>
              </a:rPr>
              <a:t>or B will be allowed relief.  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TAG members are continuing to review joint pool operations and the possible impact/likelihood of bilateral agreements.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67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eader">
      <a:majorFont>
        <a:latin typeface="Berlin Sans FB Demi"/>
        <a:ea typeface=""/>
        <a:cs typeface=""/>
      </a:majorFont>
      <a:minorFont>
        <a:latin typeface="Lucida Sans Unicode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>
  <documentManagement>
    <_dlc_DocIdPersistId xmlns="35c3dc42-99bc-47aa-877e-2ba4408806cd" xsi:nil="true"/>
    <_dlc_DocId xmlns="35c3dc42-99bc-47aa-877e-2ba4408806cd" xsi:nil="true"/>
    <_dlc_DocIdUrl xmlns="35c3dc42-99bc-47aa-877e-2ba4408806cd">
      <Url xsi:nil="true"/>
      <Description xsi:nil="true"/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2981295320C94C9073846879C2DAE9" ma:contentTypeVersion="0" ma:contentTypeDescription="Create a new document." ma:contentTypeScope="" ma:versionID="b08014bc8448882f24dc647a8cc63aec">
  <xsd:schema xmlns:xsd="http://www.w3.org/2001/XMLSchema" xmlns:xs="http://www.w3.org/2001/XMLSchema" xmlns:p="http://schemas.microsoft.com/office/2006/metadata/properties" xmlns:ns2="35c3dc42-99bc-47aa-877e-2ba4408806cd" targetNamespace="http://schemas.microsoft.com/office/2006/metadata/properties" ma:root="true" ma:fieldsID="f9d6a6220f1ebc806ade698b01e31bd6" ns2:_="">
    <xsd:import namespace="35c3dc42-99bc-47aa-877e-2ba4408806c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c3dc42-99bc-47aa-877e-2ba4408806c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207B7C-4326-4C62-BAEF-C3F6791A49F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BD164B0-1CA1-4066-94E3-8EB089F773D9}">
  <ds:schemaRefs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35c3dc42-99bc-47aa-877e-2ba4408806cd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A5AD73A-193E-48F3-855E-876A2AB9874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722F8FA-6329-4B34-95D9-76DBE1AF67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c3dc42-99bc-47aa-877e-2ba4408806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553</TotalTime>
  <Words>817</Words>
  <Application>Microsoft Office PowerPoint</Application>
  <PresentationFormat>On-screen Show (4:3)</PresentationFormat>
  <Paragraphs>163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Rule 22 Automation ACACSO – MAY 2014</vt:lpstr>
      <vt:lpstr>Background </vt:lpstr>
      <vt:lpstr>Tag Members </vt:lpstr>
      <vt:lpstr>TAG Goals </vt:lpstr>
      <vt:lpstr>Serving Areas vs. Switch Districts</vt:lpstr>
      <vt:lpstr>Shipper Pools –Eligible Equipment</vt:lpstr>
      <vt:lpstr>Shipper Pools – Eligible Carriers </vt:lpstr>
      <vt:lpstr>Joint Pools – Eligible Equipment</vt:lpstr>
      <vt:lpstr>Joint Pools – Eligible Carriers</vt:lpstr>
      <vt:lpstr>National Pools – Eligible Equipment </vt:lpstr>
      <vt:lpstr>National Pools – Eligible Carriers</vt:lpstr>
      <vt:lpstr>Bilateral Agreements</vt:lpstr>
      <vt:lpstr>Loading Point – Subject to Demurrage</vt:lpstr>
      <vt:lpstr>Loading Point – Exempt from Demurrage</vt:lpstr>
      <vt:lpstr>Holding Point </vt:lpstr>
      <vt:lpstr>Scenarios Out of Scope</vt:lpstr>
      <vt:lpstr>Management Tools</vt:lpstr>
      <vt:lpstr>Next Steps</vt:lpstr>
      <vt:lpstr>Questions</vt:lpstr>
    </vt:vector>
  </TitlesOfParts>
  <Company>Norfolk Southern Corp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ucyrg</dc:creator>
  <cp:lastModifiedBy>Hancock, Kelley-Jo</cp:lastModifiedBy>
  <cp:revision>54</cp:revision>
  <dcterms:created xsi:type="dcterms:W3CDTF">2009-11-11T13:50:16Z</dcterms:created>
  <dcterms:modified xsi:type="dcterms:W3CDTF">2014-05-08T17:21:54Z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0x0101004C2981295320C94C9073846879C2DAE9</vt:lpwstr>
  </property>
  <property fmtid="{D5CDD505-2E9C-101B-9397-08002B2CF9AE}" pid="3" name="Order">
    <vt:r8>2600</vt:r8>
  </property>
  <property fmtid="{D5CDD505-2E9C-101B-9397-08002B2CF9AE}" pid="4" name="_dlc_DocIdItemGuid">
    <vt:lpwstr>c06bb8dc-87ca-4f0c-8315-2a4d8c799f02</vt:lpwstr>
  </property>
  <property fmtid="{D5CDD505-2E9C-101B-9397-08002B2CF9AE}" pid="5" name="xd_ProgID">
    <vt:lpwstr/>
  </property>
  <property fmtid="{D5CDD505-2E9C-101B-9397-08002B2CF9AE}" pid="6" name="TemplateUrl">
    <vt:lpwstr/>
  </property>
</Properties>
</file>