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91" r:id="rId2"/>
    <p:sldId id="289" r:id="rId3"/>
    <p:sldId id="310" r:id="rId4"/>
    <p:sldId id="321" r:id="rId5"/>
    <p:sldId id="322" r:id="rId6"/>
    <p:sldId id="316" r:id="rId7"/>
    <p:sldId id="308" r:id="rId8"/>
    <p:sldId id="309" r:id="rId9"/>
    <p:sldId id="311" r:id="rId10"/>
    <p:sldId id="320" r:id="rId11"/>
    <p:sldId id="307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18" d="100"/>
          <a:sy n="118" d="100"/>
        </p:scale>
        <p:origin x="-71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015EB35-0B28-47BE-A32D-A374B30B740E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308BBA-4523-4DE9-BAA6-B52EC4DC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29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EF907E0-1A73-4BF6-A7D3-62BB943D09A4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DDED9CA-EFFC-4FA0-9982-7BD4EE55A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8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The goal is for this committee to understand that there are MANY uses for mileage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And for carriers to supply better IRF data to increase mileage accuracy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ED9CA-EFFC-4FA0-9982-7BD4EE55AC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5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9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5656" y="69390"/>
            <a:ext cx="1643579" cy="365125"/>
          </a:xfrm>
          <a:prstGeom prst="rect">
            <a:avLst/>
          </a:prstGeom>
        </p:spPr>
        <p:txBody>
          <a:bodyPr/>
          <a:lstStyle/>
          <a:p>
            <a:fld id="{2A59EA1A-D0CB-1046-B21F-221640F963E8}" type="datetime1">
              <a:rPr lang="en-US" smtClean="0">
                <a:solidFill>
                  <a:prstClr val="white"/>
                </a:solidFill>
              </a:rPr>
              <a:pPr/>
              <a:t>11/7/2014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189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189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8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7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20" y="846626"/>
            <a:ext cx="8375651" cy="11929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4918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4918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216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4193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0216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4193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6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4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313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6313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518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5656" y="69390"/>
            <a:ext cx="1643579" cy="365125"/>
          </a:xfrm>
          <a:prstGeom prst="rect">
            <a:avLst/>
          </a:prstGeom>
        </p:spPr>
        <p:txBody>
          <a:bodyPr/>
          <a:lstStyle/>
          <a:p>
            <a:fld id="{59133EC1-6D56-5D43-A3F6-DF1C5C3FFD20}" type="datetime1">
              <a:rPr lang="en-US" smtClean="0">
                <a:solidFill>
                  <a:prstClr val="white"/>
                </a:solidFill>
              </a:rPr>
              <a:pPr/>
              <a:t>11/7/2014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9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5656" y="69390"/>
            <a:ext cx="1643579" cy="365125"/>
          </a:xfrm>
          <a:prstGeom prst="rect">
            <a:avLst/>
          </a:prstGeom>
        </p:spPr>
        <p:txBody>
          <a:bodyPr/>
          <a:lstStyle/>
          <a:p>
            <a:fld id="{1F221583-7359-B745-BA55-CA4CB50D7475}" type="datetime1">
              <a:rPr lang="en-US" smtClean="0">
                <a:solidFill>
                  <a:prstClr val="white"/>
                </a:solidFill>
              </a:rPr>
              <a:pPr/>
              <a:t>11/7/2014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2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5588" cy="490538"/>
          </a:xfrm>
          <a:prstGeom prst="rect">
            <a:avLst/>
          </a:prstGeom>
          <a:solidFill>
            <a:srgbClr val="9F0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11150" y="131763"/>
            <a:ext cx="5314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/>
            <a:r>
              <a:rPr lang="en-US" sz="1200" b="1" dirty="0">
                <a:solidFill>
                  <a:prstClr val="white"/>
                </a:solidFill>
                <a:latin typeface="Helvetica" charset="0"/>
                <a:cs typeface="Helvetica Light" charset="0"/>
              </a:rPr>
              <a:t>RAILINC</a:t>
            </a:r>
            <a:r>
              <a:rPr lang="en-US" sz="1200" dirty="0">
                <a:solidFill>
                  <a:prstClr val="white"/>
                </a:solidFill>
                <a:latin typeface="Helvetica" charset="0"/>
                <a:cs typeface="Helvetica Light" charset="0"/>
              </a:rPr>
              <a:t>   </a:t>
            </a:r>
            <a:r>
              <a:rPr lang="en-US" sz="1200" dirty="0" smtClean="0">
                <a:solidFill>
                  <a:prstClr val="white"/>
                </a:solidFill>
                <a:latin typeface="Helvetica" charset="0"/>
                <a:cs typeface="Helvetica Light" charset="0"/>
              </a:rPr>
              <a:t>I     ACACSO</a:t>
            </a:r>
            <a:r>
              <a:rPr lang="en-US" sz="1200" baseline="0" dirty="0" smtClean="0">
                <a:solidFill>
                  <a:prstClr val="white"/>
                </a:solidFill>
                <a:latin typeface="Helvetica" charset="0"/>
                <a:cs typeface="Helvetica Light" charset="0"/>
              </a:rPr>
              <a:t> 2014</a:t>
            </a:r>
            <a:endParaRPr lang="en-US" sz="1200" dirty="0">
              <a:solidFill>
                <a:prstClr val="white"/>
              </a:solidFill>
              <a:latin typeface="Helvetica" charset="0"/>
              <a:cs typeface="Helvetica Light" charset="0"/>
            </a:endParaRPr>
          </a:p>
        </p:txBody>
      </p:sp>
      <p:pic>
        <p:nvPicPr>
          <p:cNvPr id="9" name="Picture 24" descr="BottomBand_Whi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091238"/>
            <a:ext cx="9142412" cy="7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5"/>
          <p:cNvSpPr>
            <a:spLocks noChangeArrowheads="1"/>
          </p:cNvSpPr>
          <p:nvPr userDrawn="1"/>
        </p:nvSpPr>
        <p:spPr bwMode="auto">
          <a:xfrm>
            <a:off x="8394700" y="6213475"/>
            <a:ext cx="749300" cy="292100"/>
          </a:xfrm>
          <a:prstGeom prst="rect">
            <a:avLst/>
          </a:prstGeom>
          <a:solidFill>
            <a:srgbClr val="9F0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27"/>
          <p:cNvSpPr>
            <a:spLocks noChangeArrowheads="1"/>
          </p:cNvSpPr>
          <p:nvPr userDrawn="1"/>
        </p:nvSpPr>
        <p:spPr bwMode="auto">
          <a:xfrm>
            <a:off x="1588" y="490538"/>
            <a:ext cx="9144000" cy="5384800"/>
          </a:xfrm>
          <a:prstGeom prst="rect">
            <a:avLst/>
          </a:prstGeom>
          <a:solidFill>
            <a:srgbClr val="DCD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"/>
          <p:cNvSpPr>
            <a:spLocks/>
          </p:cNvSpPr>
          <p:nvPr userDrawn="1"/>
        </p:nvSpPr>
        <p:spPr bwMode="auto">
          <a:xfrm>
            <a:off x="-252413" y="414338"/>
            <a:ext cx="9648826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US" sz="800" dirty="0">
                <a:solidFill>
                  <a:srgbClr val="6A6A6A"/>
                </a:solidFill>
                <a:latin typeface="Helvetica" charset="0"/>
              </a:rPr>
              <a:t>+ + + + + + + + + + + + + + + + + + + + + + + + + + + + + + + + + + + + + + + + + + + + + +  + + + + + + + + + + + + + +  + + + + + + + + + + + + + + + + + + + + + + + + + + + + + + + + + + + + + + + + + + + </a:t>
            </a:r>
          </a:p>
        </p:txBody>
      </p:sp>
      <p:sp>
        <p:nvSpPr>
          <p:cNvPr id="13" name="Title 1"/>
          <p:cNvSpPr>
            <a:spLocks/>
          </p:cNvSpPr>
          <p:nvPr userDrawn="1"/>
        </p:nvSpPr>
        <p:spPr bwMode="auto">
          <a:xfrm>
            <a:off x="-252413" y="5811838"/>
            <a:ext cx="9648826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US" sz="800" dirty="0">
                <a:solidFill>
                  <a:srgbClr val="6A6A6A"/>
                </a:solidFill>
                <a:latin typeface="Helvetica" charset="0"/>
              </a:rPr>
              <a:t>+ + + + + + + + + + + + + + + + + + + + + + + + + + + + + + + + + + + + + + + + + + + + + +  + + + + + + + + + + + + + +  + + + + + + + + + + + + + + + + + + + + + + + + + + + + + + + + + + + + + + + + + + +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662" y="846626"/>
            <a:ext cx="8375651" cy="1192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491" y="2039602"/>
            <a:ext cx="8426967" cy="4086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5656" y="6148131"/>
            <a:ext cx="165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799CD883-C747-E24C-A571-B44F9B83C299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6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AB1127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rgbClr val="AB1127"/>
                </a:solidFill>
                <a:effectLst/>
                <a:latin typeface="+mj-lt"/>
              </a:rPr>
              <a:t>Railinc Mileage Process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Mark Aldenderfer</a:t>
            </a:r>
          </a:p>
          <a:p>
            <a:r>
              <a:rPr lang="en-US" dirty="0" smtClean="0">
                <a:latin typeface="+mn-lt"/>
              </a:rPr>
              <a:t>ACACSO</a:t>
            </a:r>
          </a:p>
          <a:p>
            <a:r>
              <a:rPr lang="en-US" dirty="0" smtClean="0">
                <a:latin typeface="+mn-lt"/>
              </a:rPr>
              <a:t>November 12,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375651" cy="1192975"/>
          </a:xfrm>
        </p:spPr>
        <p:txBody>
          <a:bodyPr/>
          <a:lstStyle/>
          <a:p>
            <a:r>
              <a:rPr lang="en-US" dirty="0">
                <a:latin typeface="+mj-lt"/>
              </a:rPr>
              <a:t>Car Hire Liability File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26967" cy="408656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CHLF Start: 11/09 18:58</a:t>
            </a:r>
          </a:p>
          <a:p>
            <a:r>
              <a:rPr lang="en-US" sz="2400" dirty="0" smtClean="0">
                <a:latin typeface="+mn-lt"/>
              </a:rPr>
              <a:t>CHLF End:   11/10 07:57</a:t>
            </a:r>
            <a:endParaRPr lang="en-US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57687" y="3580388"/>
            <a:ext cx="4286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57688" y="3961388"/>
            <a:ext cx="4286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980589"/>
              </p:ext>
            </p:extLst>
          </p:nvPr>
        </p:nvGraphicFramePr>
        <p:xfrm>
          <a:off x="457200" y="2362200"/>
          <a:ext cx="35814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533400"/>
                <a:gridCol w="781050"/>
                <a:gridCol w="895350"/>
              </a:tblGrid>
              <a:tr h="361043">
                <a:tc>
                  <a:txBody>
                    <a:bodyPr/>
                    <a:lstStyle/>
                    <a:p>
                      <a:r>
                        <a:rPr lang="en-US" dirty="0" smtClean="0"/>
                        <a:t>Event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endParaRPr lang="en-US" dirty="0"/>
                    </a:p>
                  </a:txBody>
                  <a:tcPr/>
                </a:tc>
              </a:tr>
              <a:tr h="361043">
                <a:tc>
                  <a:txBody>
                    <a:bodyPr/>
                    <a:lstStyle/>
                    <a:p>
                      <a:r>
                        <a:rPr lang="en-US" dirty="0" smtClean="0"/>
                        <a:t>11/09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18:58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endParaRPr lang="en-US" dirty="0"/>
                    </a:p>
                  </a:txBody>
                  <a:tcPr/>
                </a:tc>
              </a:tr>
              <a:tr h="361043">
                <a:tc>
                  <a:txBody>
                    <a:bodyPr/>
                    <a:lstStyle/>
                    <a:p>
                      <a:r>
                        <a:rPr lang="en-US" dirty="0" smtClean="0"/>
                        <a:t>11/09 22:00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1043">
                <a:tc>
                  <a:txBody>
                    <a:bodyPr/>
                    <a:lstStyle/>
                    <a:p>
                      <a:r>
                        <a:rPr lang="en-US" dirty="0" smtClean="0"/>
                        <a:t>11/09 22:30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1043">
                <a:tc>
                  <a:txBody>
                    <a:bodyPr/>
                    <a:lstStyle/>
                    <a:p>
                      <a:r>
                        <a:rPr lang="en-US" dirty="0" smtClean="0"/>
                        <a:t>11/10</a:t>
                      </a:r>
                      <a:r>
                        <a:rPr lang="en-US" baseline="0" dirty="0" smtClean="0"/>
                        <a:t> 01:45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1043">
                <a:tc>
                  <a:txBody>
                    <a:bodyPr/>
                    <a:lstStyle/>
                    <a:p>
                      <a:r>
                        <a:rPr lang="en-US" dirty="0" smtClean="0"/>
                        <a:t>11/10 03:00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1043">
                <a:tc>
                  <a:txBody>
                    <a:bodyPr/>
                    <a:lstStyle/>
                    <a:p>
                      <a:r>
                        <a:rPr lang="en-US" dirty="0" smtClean="0"/>
                        <a:t>11/10 05:32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61043">
                <a:tc>
                  <a:txBody>
                    <a:bodyPr/>
                    <a:lstStyle/>
                    <a:p>
                      <a:r>
                        <a:rPr lang="en-US" dirty="0" smtClean="0"/>
                        <a:t>11/10 07:57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BNSF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030907"/>
              </p:ext>
            </p:extLst>
          </p:nvPr>
        </p:nvGraphicFramePr>
        <p:xfrm>
          <a:off x="5029200" y="2552700"/>
          <a:ext cx="3581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103947"/>
                <a:gridCol w="1105853"/>
              </a:tblGrid>
              <a:tr h="361043">
                <a:tc>
                  <a:txBody>
                    <a:bodyPr/>
                    <a:lstStyle/>
                    <a:p>
                      <a:r>
                        <a:rPr lang="en-US" dirty="0" smtClean="0"/>
                        <a:t>From 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Miles</a:t>
                      </a:r>
                      <a:endParaRPr lang="en-US" dirty="0"/>
                    </a:p>
                  </a:txBody>
                  <a:tcPr/>
                </a:tc>
              </a:tr>
              <a:tr h="361043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61043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61043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61043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61043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61043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34000" y="2133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Total Miles 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>
                <a:latin typeface="+mn-lt"/>
              </a:rPr>
              <a:t>Questions?</a:t>
            </a:r>
            <a:endParaRPr lang="en-US" sz="400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>
                <a:latin typeface="+mn-lt"/>
              </a:rPr>
              <a:pPr/>
              <a:t>11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9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6626"/>
            <a:ext cx="8267313" cy="1192975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+mj-lt"/>
              </a:rPr>
              <a:t>Today’s agenda</a:t>
            </a:r>
            <a:endParaRPr lang="en-US" i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39603"/>
            <a:ext cx="8331458" cy="37515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Railinc Mileage Process</a:t>
            </a:r>
          </a:p>
          <a:p>
            <a:r>
              <a:rPr lang="en-US" dirty="0" smtClean="0">
                <a:latin typeface="+mn-lt"/>
              </a:rPr>
              <a:t>Applications Using Mileage</a:t>
            </a:r>
          </a:p>
          <a:p>
            <a:r>
              <a:rPr lang="en-US" dirty="0" smtClean="0">
                <a:latin typeface="+mn-lt"/>
              </a:rPr>
              <a:t>CHLF and Railinc Mileage 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6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6626"/>
            <a:ext cx="8267313" cy="119297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Railinc Mileage Process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39603"/>
            <a:ext cx="8331458" cy="37515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Railinc Mileage starts with the FRA Network </a:t>
            </a:r>
          </a:p>
          <a:p>
            <a:r>
              <a:rPr lang="en-US" dirty="0" smtClean="0">
                <a:latin typeface="+mn-lt"/>
              </a:rPr>
              <a:t>ESRI Mapping Software is used: </a:t>
            </a:r>
          </a:p>
          <a:p>
            <a:pPr lvl="1"/>
            <a:r>
              <a:rPr lang="en-US" dirty="0" smtClean="0">
                <a:latin typeface="+mn-lt"/>
              </a:rPr>
              <a:t>To Add Event Reporting Locations to the FRA Network based on Latitude and Longitude points for each Reporting Location </a:t>
            </a:r>
          </a:p>
          <a:p>
            <a:pPr lvl="1"/>
            <a:r>
              <a:rPr lang="en-US" dirty="0" smtClean="0">
                <a:latin typeface="+mn-lt"/>
              </a:rPr>
              <a:t>Miles are applied to event pairs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28600" y="559625"/>
            <a:ext cx="8375651" cy="1192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AB1127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smtClean="0">
                <a:latin typeface="+mj-lt"/>
              </a:rPr>
              <a:t>Railinc Mileage Process</a:t>
            </a:r>
            <a:endParaRPr lang="en-US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20" y="1600200"/>
            <a:ext cx="661296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1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47084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Railinc Mileage Process</a:t>
            </a:r>
            <a:endParaRPr lang="en-US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33" y="1185763"/>
            <a:ext cx="6680303" cy="457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2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Railinc Mileage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The Railinc Mileage Process uses movement events reported to Railinc through the TRAINII system</a:t>
            </a:r>
          </a:p>
          <a:p>
            <a:r>
              <a:rPr lang="en-US" dirty="0" smtClean="0">
                <a:latin typeface="+mn-lt"/>
              </a:rPr>
              <a:t>LCS is used to remove Illogical reported events from mileage calculations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6626"/>
            <a:ext cx="8267313" cy="1192975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+mj-lt"/>
                <a:cs typeface="Helvetica" pitchFamily="34" charset="0"/>
              </a:rPr>
              <a:t>Railinc Accumulated Mileage Uses</a:t>
            </a:r>
            <a:endParaRPr lang="en-US" i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39603"/>
            <a:ext cx="8331458" cy="3751598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latin typeface="+mn-lt"/>
                <a:cs typeface="Helvetica" pitchFamily="34" charset="0"/>
              </a:rPr>
              <a:t>Car </a:t>
            </a:r>
            <a:r>
              <a:rPr lang="en-US" altLang="en-US" dirty="0">
                <a:latin typeface="+mn-lt"/>
                <a:cs typeface="Helvetica" pitchFamily="34" charset="0"/>
              </a:rPr>
              <a:t>Hire Liability </a:t>
            </a:r>
            <a:r>
              <a:rPr lang="en-US" altLang="en-US" dirty="0" smtClean="0">
                <a:latin typeface="+mn-lt"/>
                <a:cs typeface="Helvetica" pitchFamily="34" charset="0"/>
              </a:rPr>
              <a:t>V2 File</a:t>
            </a:r>
          </a:p>
          <a:p>
            <a:pPr lvl="1"/>
            <a:r>
              <a:rPr lang="en-US" altLang="en-US" dirty="0" smtClean="0">
                <a:latin typeface="+mn-lt"/>
                <a:cs typeface="Helvetica" pitchFamily="34" charset="0"/>
              </a:rPr>
              <a:t>State Miles sent with Actual File</a:t>
            </a:r>
          </a:p>
          <a:p>
            <a:r>
              <a:rPr lang="en-US" altLang="en-US" dirty="0" smtClean="0">
                <a:latin typeface="+mn-lt"/>
                <a:cs typeface="Helvetica" pitchFamily="34" charset="0"/>
              </a:rPr>
              <a:t>Centralized Car Hire – 2014 Foundation Project</a:t>
            </a:r>
          </a:p>
          <a:p>
            <a:pPr lvl="1"/>
            <a:r>
              <a:rPr lang="en-US" altLang="en-US" dirty="0" smtClean="0">
                <a:latin typeface="+mn-lt"/>
                <a:cs typeface="Helvetica" pitchFamily="34" charset="0"/>
              </a:rPr>
              <a:t>Mileage Reporting</a:t>
            </a:r>
          </a:p>
          <a:p>
            <a:r>
              <a:rPr lang="en-US" altLang="en-US" dirty="0">
                <a:latin typeface="+mn-lt"/>
                <a:cs typeface="Helvetica" pitchFamily="34" charset="0"/>
              </a:rPr>
              <a:t>CEPM – </a:t>
            </a:r>
            <a:r>
              <a:rPr lang="en-US" altLang="en-US" dirty="0" smtClean="0">
                <a:latin typeface="+mn-lt"/>
                <a:cs typeface="Helvetica" pitchFamily="34" charset="0"/>
              </a:rPr>
              <a:t>in </a:t>
            </a:r>
            <a:r>
              <a:rPr lang="en-US" altLang="en-US" dirty="0">
                <a:latin typeface="+mn-lt"/>
                <a:cs typeface="Helvetica" pitchFamily="34" charset="0"/>
              </a:rPr>
              <a:t>production since 2011</a:t>
            </a:r>
          </a:p>
          <a:p>
            <a:r>
              <a:rPr lang="en-US" altLang="en-US" dirty="0" smtClean="0">
                <a:latin typeface="+mn-lt"/>
                <a:cs typeface="Helvetica" pitchFamily="34" charset="0"/>
              </a:rPr>
              <a:t>Metrics</a:t>
            </a:r>
            <a:r>
              <a:rPr lang="en-US" altLang="en-US" dirty="0">
                <a:latin typeface="+mn-lt"/>
                <a:cs typeface="Helvetica" pitchFamily="34" charset="0"/>
              </a:rPr>
              <a:t>: miles traveled by car type, usage patterns, fleet utilization comparison and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Car Hire Liability File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+mn-lt"/>
                <a:cs typeface="Helvetica" pitchFamily="34" charset="0"/>
              </a:rPr>
              <a:t>Expanded in 2013 to Include</a:t>
            </a:r>
            <a:endParaRPr lang="en-US" altLang="en-US" dirty="0">
              <a:latin typeface="+mn-lt"/>
              <a:cs typeface="Helvetica" pitchFamily="34" charset="0"/>
            </a:endParaRPr>
          </a:p>
          <a:p>
            <a:pPr lvl="1"/>
            <a:r>
              <a:rPr lang="en-US" altLang="en-US" dirty="0">
                <a:latin typeface="+mn-lt"/>
                <a:cs typeface="Helvetica" pitchFamily="34" charset="0"/>
              </a:rPr>
              <a:t>Loaded and empty cycles</a:t>
            </a:r>
          </a:p>
          <a:p>
            <a:pPr lvl="1"/>
            <a:r>
              <a:rPr lang="en-US" altLang="en-US" dirty="0">
                <a:latin typeface="+mn-lt"/>
                <a:cs typeface="Helvetica" pitchFamily="34" charset="0"/>
              </a:rPr>
              <a:t>Mileage</a:t>
            </a:r>
          </a:p>
          <a:p>
            <a:pPr lvl="1"/>
            <a:r>
              <a:rPr lang="en-US" altLang="en-US" dirty="0">
                <a:latin typeface="+mn-lt"/>
                <a:cs typeface="Helvetica" pitchFamily="34" charset="0"/>
              </a:rPr>
              <a:t>CHARM rate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Car Hire Liability File 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CHLF uses LCS evaluated Interchanges to create a start and end of Car Hire Liability</a:t>
            </a:r>
          </a:p>
          <a:p>
            <a:r>
              <a:rPr lang="en-US" dirty="0" smtClean="0">
                <a:latin typeface="+mn-lt"/>
              </a:rPr>
              <a:t>The Mileage Process will use all the reported events between the Start of Car Hire Liability to the End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5599</TotalTime>
  <Words>314</Words>
  <Application>Microsoft Office PowerPoint</Application>
  <PresentationFormat>On-screen Show (4:3)</PresentationFormat>
  <Paragraphs>100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Railinc Mileage Process</vt:lpstr>
      <vt:lpstr>Today’s agenda</vt:lpstr>
      <vt:lpstr>Railinc Mileage Process</vt:lpstr>
      <vt:lpstr>PowerPoint Presentation</vt:lpstr>
      <vt:lpstr>Railinc Mileage Process</vt:lpstr>
      <vt:lpstr>Railinc Mileage Process</vt:lpstr>
      <vt:lpstr>Railinc Accumulated Mileage Uses</vt:lpstr>
      <vt:lpstr>Car Hire Liability File</vt:lpstr>
      <vt:lpstr>Car Hire Liability File </vt:lpstr>
      <vt:lpstr>Car Hire Liability File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Gunther, Joanne</dc:creator>
  <cp:lastModifiedBy>Hancock, Kelley-Jo</cp:lastModifiedBy>
  <cp:revision>127</cp:revision>
  <cp:lastPrinted>2012-09-12T18:52:52Z</cp:lastPrinted>
  <dcterms:created xsi:type="dcterms:W3CDTF">2012-02-21T18:19:11Z</dcterms:created>
  <dcterms:modified xsi:type="dcterms:W3CDTF">2014-11-07T16:01:23Z</dcterms:modified>
</cp:coreProperties>
</file>