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29"/>
  </p:notesMasterIdLst>
  <p:handoutMasterIdLst>
    <p:handoutMasterId r:id="rId30"/>
  </p:handoutMasterIdLst>
  <p:sldIdLst>
    <p:sldId id="256" r:id="rId3"/>
    <p:sldId id="257" r:id="rId4"/>
    <p:sldId id="262" r:id="rId5"/>
    <p:sldId id="265" r:id="rId6"/>
    <p:sldId id="273" r:id="rId7"/>
    <p:sldId id="310" r:id="rId8"/>
    <p:sldId id="280" r:id="rId9"/>
    <p:sldId id="301" r:id="rId10"/>
    <p:sldId id="302" r:id="rId11"/>
    <p:sldId id="303" r:id="rId12"/>
    <p:sldId id="305" r:id="rId13"/>
    <p:sldId id="306" r:id="rId14"/>
    <p:sldId id="307" r:id="rId15"/>
    <p:sldId id="308" r:id="rId16"/>
    <p:sldId id="291" r:id="rId17"/>
    <p:sldId id="281" r:id="rId18"/>
    <p:sldId id="284" r:id="rId19"/>
    <p:sldId id="286" r:id="rId20"/>
    <p:sldId id="290" r:id="rId21"/>
    <p:sldId id="287" r:id="rId22"/>
    <p:sldId id="289" r:id="rId23"/>
    <p:sldId id="288" r:id="rId24"/>
    <p:sldId id="309" r:id="rId25"/>
    <p:sldId id="274" r:id="rId26"/>
    <p:sldId id="277"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676C"/>
    <a:srgbClr val="5F5F5D"/>
    <a:srgbClr val="575350"/>
    <a:srgbClr val="2D2C32"/>
    <a:srgbClr val="837071"/>
    <a:srgbClr val="6B534F"/>
    <a:srgbClr val="5A5D65"/>
    <a:srgbClr val="675356"/>
    <a:srgbClr val="4A7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69012ECD-51FC-41F1-AA8D-1B2483CD663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519" autoAdjust="0"/>
    <p:restoredTop sz="87302" autoAdjust="0"/>
  </p:normalViewPr>
  <p:slideViewPr>
    <p:cSldViewPr snapToGrid="0">
      <p:cViewPr varScale="1">
        <p:scale>
          <a:sx n="62" d="100"/>
          <a:sy n="62" d="100"/>
        </p:scale>
        <p:origin x="834"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8" d="100"/>
          <a:sy n="58" d="100"/>
        </p:scale>
        <p:origin x="2808" y="7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jrader\Documents\Advertisement\Tank%20Car%20Qualification%20with%20Current%20Car%20Build%20Forecast%208.8.1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t>Estimated Tank </a:t>
            </a:r>
            <a:r>
              <a:rPr lang="en-US" sz="2400" b="1" dirty="0" smtClean="0"/>
              <a:t>Car Inspections and Tests</a:t>
            </a:r>
            <a:endParaRPr lang="en-US" sz="2400" b="1" dirty="0"/>
          </a:p>
        </c:rich>
      </c:tx>
      <c:layout>
        <c:manualLayout>
          <c:xMode val="edge"/>
          <c:yMode val="edge"/>
          <c:x val="0.27575597360043619"/>
          <c:y val="2.6972184249260161E-2"/>
        </c:manualLayout>
      </c:layout>
      <c:overlay val="0"/>
      <c:spPr>
        <a:noFill/>
        <a:ln>
          <a:noFill/>
        </a:ln>
        <a:effectLst/>
      </c:spPr>
    </c:title>
    <c:autoTitleDeleted val="0"/>
    <c:plotArea>
      <c:layout>
        <c:manualLayout>
          <c:layoutTarget val="inner"/>
          <c:xMode val="edge"/>
          <c:yMode val="edge"/>
          <c:x val="0.11334552102376599"/>
          <c:y val="0.15167330295452763"/>
          <c:w val="0.86106032906764163"/>
          <c:h val="0.65576398630339894"/>
        </c:manualLayout>
      </c:layout>
      <c:lineChart>
        <c:grouping val="standard"/>
        <c:varyColors val="0"/>
        <c:ser>
          <c:idx val="0"/>
          <c:order val="0"/>
          <c:spPr>
            <a:ln w="28575" cap="rnd">
              <a:solidFill>
                <a:schemeClr val="accent1"/>
              </a:solidFill>
              <a:round/>
            </a:ln>
            <a:effectLst/>
          </c:spPr>
          <c:marker>
            <c:symbol val="none"/>
          </c:marker>
          <c:cat>
            <c:numRef>
              <c:f>Sheet1!$A$16:$A$35</c:f>
              <c:numCache>
                <c:formatCode>0</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Sheet1!$E$16:$E$35</c:f>
              <c:numCache>
                <c:formatCode>0</c:formatCode>
                <c:ptCount val="20"/>
                <c:pt idx="0">
                  <c:v>24668.560000000001</c:v>
                </c:pt>
                <c:pt idx="1">
                  <c:v>25132.42666666667</c:v>
                </c:pt>
                <c:pt idx="2">
                  <c:v>28336.653333333332</c:v>
                </c:pt>
                <c:pt idx="3">
                  <c:v>31822.933333333334</c:v>
                </c:pt>
                <c:pt idx="4">
                  <c:v>14886.526666666667</c:v>
                </c:pt>
                <c:pt idx="5">
                  <c:v>17634.12</c:v>
                </c:pt>
                <c:pt idx="6">
                  <c:v>16608.060000000001</c:v>
                </c:pt>
                <c:pt idx="7">
                  <c:v>19992</c:v>
                </c:pt>
                <c:pt idx="8">
                  <c:v>22369.48</c:v>
                </c:pt>
                <c:pt idx="9">
                  <c:v>24287.34</c:v>
                </c:pt>
                <c:pt idx="10">
                  <c:v>36425.188799999996</c:v>
                </c:pt>
                <c:pt idx="11">
                  <c:v>44229.778133333333</c:v>
                </c:pt>
                <c:pt idx="12">
                  <c:v>48839.920266666668</c:v>
                </c:pt>
                <c:pt idx="13">
                  <c:v>38046.474666666669</c:v>
                </c:pt>
                <c:pt idx="14">
                  <c:v>19331.016133333331</c:v>
                </c:pt>
                <c:pt idx="15">
                  <c:v>25833.8976</c:v>
                </c:pt>
                <c:pt idx="16">
                  <c:v>33588.578799999996</c:v>
                </c:pt>
                <c:pt idx="17">
                  <c:v>48012.159999999996</c:v>
                </c:pt>
                <c:pt idx="18">
                  <c:v>55046.090399999994</c:v>
                </c:pt>
                <c:pt idx="19">
                  <c:v>56925.593199999996</c:v>
                </c:pt>
              </c:numCache>
            </c:numRef>
          </c:val>
          <c:smooth val="1"/>
        </c:ser>
        <c:dLbls>
          <c:showLegendKey val="0"/>
          <c:showVal val="0"/>
          <c:showCatName val="0"/>
          <c:showSerName val="0"/>
          <c:showPercent val="0"/>
          <c:showBubbleSize val="0"/>
        </c:dLbls>
        <c:marker val="1"/>
        <c:smooth val="0"/>
        <c:axId val="90056960"/>
        <c:axId val="90071040"/>
      </c:lineChart>
      <c:catAx>
        <c:axId val="9005696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71040"/>
        <c:crosses val="autoZero"/>
        <c:auto val="1"/>
        <c:lblAlgn val="ctr"/>
        <c:lblOffset val="100"/>
        <c:tickLblSkip val="2"/>
        <c:tickMarkSkip val="1"/>
        <c:noMultiLvlLbl val="0"/>
      </c:catAx>
      <c:valAx>
        <c:axId val="90071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56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CA3E9-1353-43B3-92E9-B896E1FCD207}"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8E9951D1-0421-4600-984D-CB783F5439FA}">
      <dgm:prSet phldrT="[Text]"/>
      <dgm:spPr/>
      <dgm:t>
        <a:bodyPr/>
        <a:lstStyle/>
        <a:p>
          <a:pPr algn="ctr"/>
          <a:r>
            <a:rPr lang="en-US" dirty="0" smtClean="0"/>
            <a:t>Existing DOT 111 Tank Cars</a:t>
          </a:r>
        </a:p>
      </dgm:t>
    </dgm:pt>
    <dgm:pt modelId="{34FCD9A5-5A75-4B41-94F5-B3F596DC3140}" type="parTrans" cxnId="{92EC6B17-FC12-4E2A-90CA-BA124875AFDD}">
      <dgm:prSet/>
      <dgm:spPr/>
      <dgm:t>
        <a:bodyPr/>
        <a:lstStyle/>
        <a:p>
          <a:pPr algn="ctr"/>
          <a:endParaRPr lang="en-US"/>
        </a:p>
      </dgm:t>
    </dgm:pt>
    <dgm:pt modelId="{F89B76AE-F26B-4F0D-A7B3-D344441EA3DB}" type="sibTrans" cxnId="{92EC6B17-FC12-4E2A-90CA-BA124875AFDD}">
      <dgm:prSet/>
      <dgm:spPr/>
      <dgm:t>
        <a:bodyPr/>
        <a:lstStyle/>
        <a:p>
          <a:pPr algn="ctr"/>
          <a:endParaRPr lang="en-US"/>
        </a:p>
      </dgm:t>
    </dgm:pt>
    <dgm:pt modelId="{EC228477-5F76-4A49-8AA8-8F108AC71597}">
      <dgm:prSet phldrT="[Text]"/>
      <dgm:spPr/>
      <dgm:t>
        <a:bodyPr/>
        <a:lstStyle/>
        <a:p>
          <a:pPr algn="ctr"/>
          <a:r>
            <a:rPr lang="en-US" dirty="0" smtClean="0"/>
            <a:t>New DOT 117 Tank Cars</a:t>
          </a:r>
        </a:p>
      </dgm:t>
    </dgm:pt>
    <dgm:pt modelId="{A4A46E97-B1EC-442C-82FD-C0E5A1D68CF1}" type="parTrans" cxnId="{7425A73B-DA76-4C40-ACA3-970E771BE913}">
      <dgm:prSet/>
      <dgm:spPr/>
      <dgm:t>
        <a:bodyPr/>
        <a:lstStyle/>
        <a:p>
          <a:pPr algn="ctr"/>
          <a:endParaRPr lang="en-US"/>
        </a:p>
      </dgm:t>
    </dgm:pt>
    <dgm:pt modelId="{4D565761-B8E7-4FFB-9854-A666191A54C5}" type="sibTrans" cxnId="{7425A73B-DA76-4C40-ACA3-970E771BE913}">
      <dgm:prSet/>
      <dgm:spPr/>
      <dgm:t>
        <a:bodyPr/>
        <a:lstStyle/>
        <a:p>
          <a:pPr algn="ctr"/>
          <a:endParaRPr lang="en-US"/>
        </a:p>
      </dgm:t>
    </dgm:pt>
    <dgm:pt modelId="{301643FB-0A87-491E-A5DA-AC372A8073BD}">
      <dgm:prSet/>
      <dgm:spPr/>
      <dgm:t>
        <a:bodyPr/>
        <a:lstStyle/>
        <a:p>
          <a:pPr marL="746125" indent="-407988"/>
          <a:r>
            <a:rPr lang="en-US" dirty="0" smtClean="0"/>
            <a:t>As-built thickness</a:t>
          </a:r>
          <a:endParaRPr lang="en-US" dirty="0"/>
        </a:p>
      </dgm:t>
    </dgm:pt>
    <dgm:pt modelId="{325B2C2C-A599-4FA5-B844-5E933D846A3C}" type="parTrans" cxnId="{FB678BFC-703A-47B7-AFA8-7B592F79C570}">
      <dgm:prSet/>
      <dgm:spPr/>
      <dgm:t>
        <a:bodyPr/>
        <a:lstStyle/>
        <a:p>
          <a:endParaRPr lang="en-US"/>
        </a:p>
      </dgm:t>
    </dgm:pt>
    <dgm:pt modelId="{9571A925-C524-4DFA-AB5E-C8200B4A2299}" type="sibTrans" cxnId="{FB678BFC-703A-47B7-AFA8-7B592F79C570}">
      <dgm:prSet/>
      <dgm:spPr/>
      <dgm:t>
        <a:bodyPr/>
        <a:lstStyle/>
        <a:p>
          <a:endParaRPr lang="en-US"/>
        </a:p>
      </dgm:t>
    </dgm:pt>
    <dgm:pt modelId="{85160CE5-CD28-4653-A3C5-B966B3FB0D48}">
      <dgm:prSet/>
      <dgm:spPr/>
      <dgm:t>
        <a:bodyPr/>
        <a:lstStyle/>
        <a:p>
          <a:pPr marL="746125" indent="-407988"/>
          <a:r>
            <a:rPr lang="en-US" dirty="0" smtClean="0"/>
            <a:t>Crashworthy BOV handle</a:t>
          </a:r>
          <a:endParaRPr lang="en-US" dirty="0"/>
        </a:p>
      </dgm:t>
    </dgm:pt>
    <dgm:pt modelId="{8284C7FE-A914-495A-8063-5F25BD033C1B}" type="sibTrans" cxnId="{96AE5F93-01B7-4475-8C51-E3E61EA03C2C}">
      <dgm:prSet/>
      <dgm:spPr/>
      <dgm:t>
        <a:bodyPr/>
        <a:lstStyle/>
        <a:p>
          <a:endParaRPr lang="en-US"/>
        </a:p>
      </dgm:t>
    </dgm:pt>
    <dgm:pt modelId="{DB1A88FC-5DFB-4BCF-A284-3F795653031E}" type="parTrans" cxnId="{96AE5F93-01B7-4475-8C51-E3E61EA03C2C}">
      <dgm:prSet/>
      <dgm:spPr/>
      <dgm:t>
        <a:bodyPr/>
        <a:lstStyle/>
        <a:p>
          <a:endParaRPr lang="en-US"/>
        </a:p>
      </dgm:t>
    </dgm:pt>
    <dgm:pt modelId="{AD8137C3-78B4-46E7-AF6A-7880E50704D2}">
      <dgm:prSet/>
      <dgm:spPr/>
      <dgm:t>
        <a:bodyPr/>
        <a:lstStyle/>
        <a:p>
          <a:pPr marL="746125" indent="-407988"/>
          <a:r>
            <a:rPr lang="en-US" dirty="0" smtClean="0"/>
            <a:t>High-capacity PRD</a:t>
          </a:r>
          <a:endParaRPr lang="en-US" dirty="0"/>
        </a:p>
      </dgm:t>
    </dgm:pt>
    <dgm:pt modelId="{698FAA29-B388-44D9-9751-8CF9EE5730B7}" type="sibTrans" cxnId="{6E8230AC-7577-47C6-9EF8-BFAED71F7EDD}">
      <dgm:prSet/>
      <dgm:spPr/>
      <dgm:t>
        <a:bodyPr/>
        <a:lstStyle/>
        <a:p>
          <a:endParaRPr lang="en-US"/>
        </a:p>
      </dgm:t>
    </dgm:pt>
    <dgm:pt modelId="{CB7368F5-2620-41EA-A832-A5AF5DB39391}" type="parTrans" cxnId="{6E8230AC-7577-47C6-9EF8-BFAED71F7EDD}">
      <dgm:prSet/>
      <dgm:spPr/>
      <dgm:t>
        <a:bodyPr/>
        <a:lstStyle/>
        <a:p>
          <a:endParaRPr lang="en-US"/>
        </a:p>
      </dgm:t>
    </dgm:pt>
    <dgm:pt modelId="{9E7641CC-1C60-4D50-83E8-E0F8EF0C33FA}">
      <dgm:prSet/>
      <dgm:spPr/>
      <dgm:t>
        <a:bodyPr/>
        <a:lstStyle/>
        <a:p>
          <a:pPr marL="746125" indent="-407988"/>
          <a:r>
            <a:rPr lang="en-US" dirty="0" smtClean="0"/>
            <a:t>Thermal protection</a:t>
          </a:r>
          <a:endParaRPr lang="en-US" dirty="0"/>
        </a:p>
      </dgm:t>
    </dgm:pt>
    <dgm:pt modelId="{FAFA8709-CB8D-4422-A872-4224858DC74C}" type="sibTrans" cxnId="{03BA68E2-EE17-4EA0-9D07-62305317DA5F}">
      <dgm:prSet/>
      <dgm:spPr/>
      <dgm:t>
        <a:bodyPr/>
        <a:lstStyle/>
        <a:p>
          <a:endParaRPr lang="en-US"/>
        </a:p>
      </dgm:t>
    </dgm:pt>
    <dgm:pt modelId="{812AA335-0142-4CCB-BDB2-9564909AA5F1}" type="parTrans" cxnId="{03BA68E2-EE17-4EA0-9D07-62305317DA5F}">
      <dgm:prSet/>
      <dgm:spPr/>
      <dgm:t>
        <a:bodyPr/>
        <a:lstStyle/>
        <a:p>
          <a:endParaRPr lang="en-US"/>
        </a:p>
      </dgm:t>
    </dgm:pt>
    <dgm:pt modelId="{20F1FEEE-20F0-4BAB-AA7E-DF055A1A294B}">
      <dgm:prSet/>
      <dgm:spPr/>
      <dgm:t>
        <a:bodyPr/>
        <a:lstStyle/>
        <a:p>
          <a:pPr marL="746125" indent="-407988"/>
          <a:r>
            <a:rPr lang="en-US" dirty="0" smtClean="0"/>
            <a:t>Full-head protection</a:t>
          </a:r>
          <a:endParaRPr lang="en-US" dirty="0"/>
        </a:p>
      </dgm:t>
    </dgm:pt>
    <dgm:pt modelId="{FE89EEDC-9010-4206-A8F9-C5043B94BB5B}" type="sibTrans" cxnId="{9DD4FCC4-5AD7-413A-ADA9-07E906BF656E}">
      <dgm:prSet/>
      <dgm:spPr/>
      <dgm:t>
        <a:bodyPr/>
        <a:lstStyle/>
        <a:p>
          <a:endParaRPr lang="en-US"/>
        </a:p>
      </dgm:t>
    </dgm:pt>
    <dgm:pt modelId="{6ECA61F1-38D1-4E35-9AA9-166C720B0EAE}" type="parTrans" cxnId="{9DD4FCC4-5AD7-413A-ADA9-07E906BF656E}">
      <dgm:prSet/>
      <dgm:spPr/>
      <dgm:t>
        <a:bodyPr/>
        <a:lstStyle/>
        <a:p>
          <a:endParaRPr lang="en-US"/>
        </a:p>
      </dgm:t>
    </dgm:pt>
    <dgm:pt modelId="{57276194-3286-43C6-A705-F04868DD2532}">
      <dgm:prSet/>
      <dgm:spPr/>
      <dgm:t>
        <a:bodyPr/>
        <a:lstStyle/>
        <a:p>
          <a:pPr marL="746125" indent="-407988"/>
          <a:r>
            <a:rPr lang="en-US" dirty="0" smtClean="0"/>
            <a:t>Require metal jacket</a:t>
          </a:r>
          <a:endParaRPr lang="en-US" dirty="0"/>
        </a:p>
      </dgm:t>
    </dgm:pt>
    <dgm:pt modelId="{C8F146C4-D63F-43A1-BE3F-4B88DC31C519}" type="sibTrans" cxnId="{6A01EEF4-3153-4F53-9087-AC05FEC6BD0C}">
      <dgm:prSet/>
      <dgm:spPr/>
      <dgm:t>
        <a:bodyPr/>
        <a:lstStyle/>
        <a:p>
          <a:endParaRPr lang="en-US"/>
        </a:p>
      </dgm:t>
    </dgm:pt>
    <dgm:pt modelId="{0ABF1DC9-2ED5-4646-BC52-2663D41B2EFE}" type="parTrans" cxnId="{6A01EEF4-3153-4F53-9087-AC05FEC6BD0C}">
      <dgm:prSet/>
      <dgm:spPr/>
      <dgm:t>
        <a:bodyPr/>
        <a:lstStyle/>
        <a:p>
          <a:endParaRPr lang="en-US"/>
        </a:p>
      </dgm:t>
    </dgm:pt>
    <dgm:pt modelId="{7B33E80A-D3EF-4F98-9E4F-843D9FAD8E13}">
      <dgm:prSet/>
      <dgm:spPr/>
      <dgm:t>
        <a:bodyPr/>
        <a:lstStyle/>
        <a:p>
          <a:pPr marL="801688" indent="-280988"/>
          <a:r>
            <a:rPr lang="en-US" dirty="0" smtClean="0"/>
            <a:t>9/16-inch thickness</a:t>
          </a:r>
          <a:endParaRPr lang="en-US" dirty="0"/>
        </a:p>
      </dgm:t>
    </dgm:pt>
    <dgm:pt modelId="{9EB8211B-699C-4B88-BF48-8CE1C77F38B7}" type="parTrans" cxnId="{FC8ACCB7-0604-42AE-B394-A41C2006F142}">
      <dgm:prSet/>
      <dgm:spPr/>
      <dgm:t>
        <a:bodyPr/>
        <a:lstStyle/>
        <a:p>
          <a:endParaRPr lang="en-US"/>
        </a:p>
      </dgm:t>
    </dgm:pt>
    <dgm:pt modelId="{47F3859A-E649-44F9-AE74-2BEA7A626876}" type="sibTrans" cxnId="{FC8ACCB7-0604-42AE-B394-A41C2006F142}">
      <dgm:prSet/>
      <dgm:spPr/>
      <dgm:t>
        <a:bodyPr/>
        <a:lstStyle/>
        <a:p>
          <a:endParaRPr lang="en-US"/>
        </a:p>
      </dgm:t>
    </dgm:pt>
    <dgm:pt modelId="{5C769B59-32B4-49C3-A371-73297957C407}">
      <dgm:prSet/>
      <dgm:spPr/>
      <dgm:t>
        <a:bodyPr/>
        <a:lstStyle/>
        <a:p>
          <a:pPr marL="801688" indent="-280988"/>
          <a:r>
            <a:rPr lang="en-US" dirty="0" smtClean="0"/>
            <a:t>Metal jacket</a:t>
          </a:r>
          <a:endParaRPr lang="en-US" dirty="0"/>
        </a:p>
      </dgm:t>
    </dgm:pt>
    <dgm:pt modelId="{BBEABE0B-7F40-4E97-BF36-F9D1CC2AEA83}" type="parTrans" cxnId="{09A08EDE-D40E-4069-9B91-12D357A8FAEF}">
      <dgm:prSet/>
      <dgm:spPr/>
      <dgm:t>
        <a:bodyPr/>
        <a:lstStyle/>
        <a:p>
          <a:endParaRPr lang="en-US"/>
        </a:p>
      </dgm:t>
    </dgm:pt>
    <dgm:pt modelId="{66FFC764-EFF4-4F66-9BDC-6A8BA1CB5238}" type="sibTrans" cxnId="{09A08EDE-D40E-4069-9B91-12D357A8FAEF}">
      <dgm:prSet/>
      <dgm:spPr/>
      <dgm:t>
        <a:bodyPr/>
        <a:lstStyle/>
        <a:p>
          <a:endParaRPr lang="en-US"/>
        </a:p>
      </dgm:t>
    </dgm:pt>
    <dgm:pt modelId="{429B4F8A-9F9E-4574-8DC5-36E639138097}">
      <dgm:prSet/>
      <dgm:spPr/>
      <dgm:t>
        <a:bodyPr/>
        <a:lstStyle/>
        <a:p>
          <a:pPr marL="801688" indent="-280988"/>
          <a:r>
            <a:rPr lang="en-US" dirty="0" smtClean="0"/>
            <a:t>Full-head protection</a:t>
          </a:r>
          <a:endParaRPr lang="en-US" dirty="0"/>
        </a:p>
      </dgm:t>
    </dgm:pt>
    <dgm:pt modelId="{9E2972DF-9D45-4B69-8FE2-DCBF8728E5AE}" type="parTrans" cxnId="{5DB6C780-358C-41B7-BC88-B96FE3BB8780}">
      <dgm:prSet/>
      <dgm:spPr/>
      <dgm:t>
        <a:bodyPr/>
        <a:lstStyle/>
        <a:p>
          <a:endParaRPr lang="en-US"/>
        </a:p>
      </dgm:t>
    </dgm:pt>
    <dgm:pt modelId="{025D8FA8-3804-49B4-8CBC-70838BB78F72}" type="sibTrans" cxnId="{5DB6C780-358C-41B7-BC88-B96FE3BB8780}">
      <dgm:prSet/>
      <dgm:spPr/>
      <dgm:t>
        <a:bodyPr/>
        <a:lstStyle/>
        <a:p>
          <a:endParaRPr lang="en-US"/>
        </a:p>
      </dgm:t>
    </dgm:pt>
    <dgm:pt modelId="{C77C1BAE-C0BF-4F3F-8971-9673AC289AD6}">
      <dgm:prSet/>
      <dgm:spPr/>
      <dgm:t>
        <a:bodyPr/>
        <a:lstStyle/>
        <a:p>
          <a:pPr marL="801688" indent="-280988"/>
          <a:r>
            <a:rPr lang="en-US" dirty="0" smtClean="0"/>
            <a:t>Thermal protection</a:t>
          </a:r>
          <a:endParaRPr lang="en-US" dirty="0"/>
        </a:p>
      </dgm:t>
    </dgm:pt>
    <dgm:pt modelId="{2F09EDF6-7870-405D-BD5B-DB4601F0AFA8}" type="parTrans" cxnId="{5F15625F-F435-48A7-B24D-0650096634B9}">
      <dgm:prSet/>
      <dgm:spPr/>
      <dgm:t>
        <a:bodyPr/>
        <a:lstStyle/>
        <a:p>
          <a:endParaRPr lang="en-US"/>
        </a:p>
      </dgm:t>
    </dgm:pt>
    <dgm:pt modelId="{CC467B4F-4D7C-497F-96B5-8EC8CCD4D5D9}" type="sibTrans" cxnId="{5F15625F-F435-48A7-B24D-0650096634B9}">
      <dgm:prSet/>
      <dgm:spPr/>
      <dgm:t>
        <a:bodyPr/>
        <a:lstStyle/>
        <a:p>
          <a:endParaRPr lang="en-US"/>
        </a:p>
      </dgm:t>
    </dgm:pt>
    <dgm:pt modelId="{A812E7EE-782E-4DC5-B310-536E5EA8E8D5}">
      <dgm:prSet/>
      <dgm:spPr/>
      <dgm:t>
        <a:bodyPr/>
        <a:lstStyle/>
        <a:p>
          <a:pPr marL="801688" indent="-280988"/>
          <a:r>
            <a:rPr lang="en-US" dirty="0" smtClean="0"/>
            <a:t>High-capacity PRD</a:t>
          </a:r>
          <a:endParaRPr lang="en-US" dirty="0"/>
        </a:p>
      </dgm:t>
    </dgm:pt>
    <dgm:pt modelId="{1400AF0E-CE9C-46EC-8243-B8E0FD02BB3B}" type="parTrans" cxnId="{EEFF73C9-8340-4E67-AD62-0ADCB7AE2863}">
      <dgm:prSet/>
      <dgm:spPr/>
      <dgm:t>
        <a:bodyPr/>
        <a:lstStyle/>
        <a:p>
          <a:endParaRPr lang="en-US"/>
        </a:p>
      </dgm:t>
    </dgm:pt>
    <dgm:pt modelId="{601C6471-08C6-4955-8320-E35CD6D096FF}" type="sibTrans" cxnId="{EEFF73C9-8340-4E67-AD62-0ADCB7AE2863}">
      <dgm:prSet/>
      <dgm:spPr/>
      <dgm:t>
        <a:bodyPr/>
        <a:lstStyle/>
        <a:p>
          <a:endParaRPr lang="en-US"/>
        </a:p>
      </dgm:t>
    </dgm:pt>
    <dgm:pt modelId="{7A88E96F-F2CA-4395-B39D-B969EF6031F3}">
      <dgm:prSet/>
      <dgm:spPr/>
      <dgm:t>
        <a:bodyPr/>
        <a:lstStyle/>
        <a:p>
          <a:pPr marL="801688" indent="-280988"/>
          <a:r>
            <a:rPr lang="en-US" dirty="0" smtClean="0"/>
            <a:t>Crashworthy BOV handle</a:t>
          </a:r>
          <a:endParaRPr lang="en-US" dirty="0"/>
        </a:p>
      </dgm:t>
    </dgm:pt>
    <dgm:pt modelId="{3DAC4504-C576-4744-80E4-CD45DB7820DB}" type="parTrans" cxnId="{7CF8DD04-796D-4523-8B70-84B56D855FCF}">
      <dgm:prSet/>
      <dgm:spPr/>
      <dgm:t>
        <a:bodyPr/>
        <a:lstStyle/>
        <a:p>
          <a:endParaRPr lang="en-US"/>
        </a:p>
      </dgm:t>
    </dgm:pt>
    <dgm:pt modelId="{41B253F0-55CA-4C2F-9A10-4D143BEFF922}" type="sibTrans" cxnId="{7CF8DD04-796D-4523-8B70-84B56D855FCF}">
      <dgm:prSet/>
      <dgm:spPr/>
      <dgm:t>
        <a:bodyPr/>
        <a:lstStyle/>
        <a:p>
          <a:endParaRPr lang="en-US"/>
        </a:p>
      </dgm:t>
    </dgm:pt>
    <dgm:pt modelId="{3CA57F1F-0314-4933-98C1-555D9C5D36B9}" type="pres">
      <dgm:prSet presAssocID="{D5ACA3E9-1353-43B3-92E9-B896E1FCD207}" presName="cycle" presStyleCnt="0">
        <dgm:presLayoutVars>
          <dgm:dir/>
          <dgm:resizeHandles val="exact"/>
        </dgm:presLayoutVars>
      </dgm:prSet>
      <dgm:spPr/>
      <dgm:t>
        <a:bodyPr/>
        <a:lstStyle/>
        <a:p>
          <a:endParaRPr lang="en-US"/>
        </a:p>
      </dgm:t>
    </dgm:pt>
    <dgm:pt modelId="{06E83A09-2412-408F-A84A-8B2F439BFDC8}" type="pres">
      <dgm:prSet presAssocID="{8E9951D1-0421-4600-984D-CB783F5439FA}" presName="arrow" presStyleLbl="node1" presStyleIdx="0" presStyleCnt="2">
        <dgm:presLayoutVars>
          <dgm:bulletEnabled val="1"/>
        </dgm:presLayoutVars>
      </dgm:prSet>
      <dgm:spPr/>
      <dgm:t>
        <a:bodyPr/>
        <a:lstStyle/>
        <a:p>
          <a:endParaRPr lang="en-US"/>
        </a:p>
      </dgm:t>
    </dgm:pt>
    <dgm:pt modelId="{F811670B-BC0A-4196-9C75-B7CE29888EF8}" type="pres">
      <dgm:prSet presAssocID="{EC228477-5F76-4A49-8AA8-8F108AC71597}" presName="arrow" presStyleLbl="node1" presStyleIdx="1" presStyleCnt="2">
        <dgm:presLayoutVars>
          <dgm:bulletEnabled val="1"/>
        </dgm:presLayoutVars>
      </dgm:prSet>
      <dgm:spPr/>
      <dgm:t>
        <a:bodyPr/>
        <a:lstStyle/>
        <a:p>
          <a:endParaRPr lang="en-US"/>
        </a:p>
      </dgm:t>
    </dgm:pt>
  </dgm:ptLst>
  <dgm:cxnLst>
    <dgm:cxn modelId="{5CCD609D-CC6B-4C32-B146-7B19552CD335}" type="presOf" srcId="{A812E7EE-782E-4DC5-B310-536E5EA8E8D5}" destId="{F811670B-BC0A-4196-9C75-B7CE29888EF8}" srcOrd="0" destOrd="5" presId="urn:microsoft.com/office/officeart/2005/8/layout/arrow1"/>
    <dgm:cxn modelId="{1651F733-847E-46EE-9B07-4A3FF14ED562}" type="presOf" srcId="{C77C1BAE-C0BF-4F3F-8971-9673AC289AD6}" destId="{F811670B-BC0A-4196-9C75-B7CE29888EF8}" srcOrd="0" destOrd="4" presId="urn:microsoft.com/office/officeart/2005/8/layout/arrow1"/>
    <dgm:cxn modelId="{B7A9A155-3CBE-4EED-A289-E025D0D2499B}" type="presOf" srcId="{8E9951D1-0421-4600-984D-CB783F5439FA}" destId="{06E83A09-2412-408F-A84A-8B2F439BFDC8}" srcOrd="0" destOrd="0" presId="urn:microsoft.com/office/officeart/2005/8/layout/arrow1"/>
    <dgm:cxn modelId="{03BA68E2-EE17-4EA0-9D07-62305317DA5F}" srcId="{8E9951D1-0421-4600-984D-CB783F5439FA}" destId="{9E7641CC-1C60-4D50-83E8-E0F8EF0C33FA}" srcOrd="3" destOrd="0" parTransId="{812AA335-0142-4CCB-BDB2-9564909AA5F1}" sibTransId="{FAFA8709-CB8D-4422-A872-4224858DC74C}"/>
    <dgm:cxn modelId="{CA06C86E-1E42-4FFF-8F6C-FBAE80C74CFA}" type="presOf" srcId="{AD8137C3-78B4-46E7-AF6A-7880E50704D2}" destId="{06E83A09-2412-408F-A84A-8B2F439BFDC8}" srcOrd="0" destOrd="5" presId="urn:microsoft.com/office/officeart/2005/8/layout/arrow1"/>
    <dgm:cxn modelId="{96AE5F93-01B7-4475-8C51-E3E61EA03C2C}" srcId="{8E9951D1-0421-4600-984D-CB783F5439FA}" destId="{85160CE5-CD28-4653-A3C5-B966B3FB0D48}" srcOrd="5" destOrd="0" parTransId="{DB1A88FC-5DFB-4BCF-A284-3F795653031E}" sibTransId="{8284C7FE-A914-495A-8063-5F25BD033C1B}"/>
    <dgm:cxn modelId="{FB678BFC-703A-47B7-AFA8-7B592F79C570}" srcId="{8E9951D1-0421-4600-984D-CB783F5439FA}" destId="{301643FB-0A87-491E-A5DA-AC372A8073BD}" srcOrd="0" destOrd="0" parTransId="{325B2C2C-A599-4FA5-B844-5E933D846A3C}" sibTransId="{9571A925-C524-4DFA-AB5E-C8200B4A2299}"/>
    <dgm:cxn modelId="{5DB6C780-358C-41B7-BC88-B96FE3BB8780}" srcId="{EC228477-5F76-4A49-8AA8-8F108AC71597}" destId="{429B4F8A-9F9E-4574-8DC5-36E639138097}" srcOrd="2" destOrd="0" parTransId="{9E2972DF-9D45-4B69-8FE2-DCBF8728E5AE}" sibTransId="{025D8FA8-3804-49B4-8CBC-70838BB78F72}"/>
    <dgm:cxn modelId="{92EC6B17-FC12-4E2A-90CA-BA124875AFDD}" srcId="{D5ACA3E9-1353-43B3-92E9-B896E1FCD207}" destId="{8E9951D1-0421-4600-984D-CB783F5439FA}" srcOrd="0" destOrd="0" parTransId="{34FCD9A5-5A75-4B41-94F5-B3F596DC3140}" sibTransId="{F89B76AE-F26B-4F0D-A7B3-D344441EA3DB}"/>
    <dgm:cxn modelId="{1A486D99-0B9A-4F8A-8D34-01B0DFF37D13}" type="presOf" srcId="{5C769B59-32B4-49C3-A371-73297957C407}" destId="{F811670B-BC0A-4196-9C75-B7CE29888EF8}" srcOrd="0" destOrd="2" presId="urn:microsoft.com/office/officeart/2005/8/layout/arrow1"/>
    <dgm:cxn modelId="{9DD4FCC4-5AD7-413A-ADA9-07E906BF656E}" srcId="{8E9951D1-0421-4600-984D-CB783F5439FA}" destId="{20F1FEEE-20F0-4BAB-AA7E-DF055A1A294B}" srcOrd="2" destOrd="0" parTransId="{6ECA61F1-38D1-4E35-9AA9-166C720B0EAE}" sibTransId="{FE89EEDC-9010-4206-A8F9-C5043B94BB5B}"/>
    <dgm:cxn modelId="{6E8230AC-7577-47C6-9EF8-BFAED71F7EDD}" srcId="{8E9951D1-0421-4600-984D-CB783F5439FA}" destId="{AD8137C3-78B4-46E7-AF6A-7880E50704D2}" srcOrd="4" destOrd="0" parTransId="{CB7368F5-2620-41EA-A832-A5AF5DB39391}" sibTransId="{698FAA29-B388-44D9-9751-8CF9EE5730B7}"/>
    <dgm:cxn modelId="{0B66B2E2-BEC8-4A79-9AD8-18F293BE2C60}" type="presOf" srcId="{7B33E80A-D3EF-4F98-9E4F-843D9FAD8E13}" destId="{F811670B-BC0A-4196-9C75-B7CE29888EF8}" srcOrd="0" destOrd="1" presId="urn:microsoft.com/office/officeart/2005/8/layout/arrow1"/>
    <dgm:cxn modelId="{7425A73B-DA76-4C40-ACA3-970E771BE913}" srcId="{D5ACA3E9-1353-43B3-92E9-B896E1FCD207}" destId="{EC228477-5F76-4A49-8AA8-8F108AC71597}" srcOrd="1" destOrd="0" parTransId="{A4A46E97-B1EC-442C-82FD-C0E5A1D68CF1}" sibTransId="{4D565761-B8E7-4FFB-9854-A666191A54C5}"/>
    <dgm:cxn modelId="{7C4211E0-E012-401C-8050-980429EB3EBD}" type="presOf" srcId="{301643FB-0A87-491E-A5DA-AC372A8073BD}" destId="{06E83A09-2412-408F-A84A-8B2F439BFDC8}" srcOrd="0" destOrd="1" presId="urn:microsoft.com/office/officeart/2005/8/layout/arrow1"/>
    <dgm:cxn modelId="{36BAEB34-7921-4E95-830F-3D564AE86D04}" type="presOf" srcId="{EC228477-5F76-4A49-8AA8-8F108AC71597}" destId="{F811670B-BC0A-4196-9C75-B7CE29888EF8}" srcOrd="0" destOrd="0" presId="urn:microsoft.com/office/officeart/2005/8/layout/arrow1"/>
    <dgm:cxn modelId="{9576E1D2-6C5F-470E-9C56-7BD23B28E900}" type="presOf" srcId="{57276194-3286-43C6-A705-F04868DD2532}" destId="{06E83A09-2412-408F-A84A-8B2F439BFDC8}" srcOrd="0" destOrd="2" presId="urn:microsoft.com/office/officeart/2005/8/layout/arrow1"/>
    <dgm:cxn modelId="{3C8DCE38-274C-4461-BDA7-C4A104CF9C08}" type="presOf" srcId="{D5ACA3E9-1353-43B3-92E9-B896E1FCD207}" destId="{3CA57F1F-0314-4933-98C1-555D9C5D36B9}" srcOrd="0" destOrd="0" presId="urn:microsoft.com/office/officeart/2005/8/layout/arrow1"/>
    <dgm:cxn modelId="{75BE1828-1CC8-4D3B-B01B-6219C8BF2EE9}" type="presOf" srcId="{7A88E96F-F2CA-4395-B39D-B969EF6031F3}" destId="{F811670B-BC0A-4196-9C75-B7CE29888EF8}" srcOrd="0" destOrd="6" presId="urn:microsoft.com/office/officeart/2005/8/layout/arrow1"/>
    <dgm:cxn modelId="{FC8ACCB7-0604-42AE-B394-A41C2006F142}" srcId="{EC228477-5F76-4A49-8AA8-8F108AC71597}" destId="{7B33E80A-D3EF-4F98-9E4F-843D9FAD8E13}" srcOrd="0" destOrd="0" parTransId="{9EB8211B-699C-4B88-BF48-8CE1C77F38B7}" sibTransId="{47F3859A-E649-44F9-AE74-2BEA7A626876}"/>
    <dgm:cxn modelId="{EEFF73C9-8340-4E67-AD62-0ADCB7AE2863}" srcId="{EC228477-5F76-4A49-8AA8-8F108AC71597}" destId="{A812E7EE-782E-4DC5-B310-536E5EA8E8D5}" srcOrd="4" destOrd="0" parTransId="{1400AF0E-CE9C-46EC-8243-B8E0FD02BB3B}" sibTransId="{601C6471-08C6-4955-8320-E35CD6D096FF}"/>
    <dgm:cxn modelId="{09A08EDE-D40E-4069-9B91-12D357A8FAEF}" srcId="{EC228477-5F76-4A49-8AA8-8F108AC71597}" destId="{5C769B59-32B4-49C3-A371-73297957C407}" srcOrd="1" destOrd="0" parTransId="{BBEABE0B-7F40-4E97-BF36-F9D1CC2AEA83}" sibTransId="{66FFC764-EFF4-4F66-9BDC-6A8BA1CB5238}"/>
    <dgm:cxn modelId="{2C3B7C35-A6D4-44EC-8299-B9FFA52D5A0F}" type="presOf" srcId="{85160CE5-CD28-4653-A3C5-B966B3FB0D48}" destId="{06E83A09-2412-408F-A84A-8B2F439BFDC8}" srcOrd="0" destOrd="6" presId="urn:microsoft.com/office/officeart/2005/8/layout/arrow1"/>
    <dgm:cxn modelId="{7CF8DD04-796D-4523-8B70-84B56D855FCF}" srcId="{EC228477-5F76-4A49-8AA8-8F108AC71597}" destId="{7A88E96F-F2CA-4395-B39D-B969EF6031F3}" srcOrd="5" destOrd="0" parTransId="{3DAC4504-C576-4744-80E4-CD45DB7820DB}" sibTransId="{41B253F0-55CA-4C2F-9A10-4D143BEFF922}"/>
    <dgm:cxn modelId="{E549722A-D930-4BBE-A508-93FE96EB5C80}" type="presOf" srcId="{20F1FEEE-20F0-4BAB-AA7E-DF055A1A294B}" destId="{06E83A09-2412-408F-A84A-8B2F439BFDC8}" srcOrd="0" destOrd="3" presId="urn:microsoft.com/office/officeart/2005/8/layout/arrow1"/>
    <dgm:cxn modelId="{9DD15877-C6CB-464E-AFCE-8A3FAB9D80F5}" type="presOf" srcId="{429B4F8A-9F9E-4574-8DC5-36E639138097}" destId="{F811670B-BC0A-4196-9C75-B7CE29888EF8}" srcOrd="0" destOrd="3" presId="urn:microsoft.com/office/officeart/2005/8/layout/arrow1"/>
    <dgm:cxn modelId="{C3327988-C4AD-4D98-A0BA-2880ED191C02}" type="presOf" srcId="{9E7641CC-1C60-4D50-83E8-E0F8EF0C33FA}" destId="{06E83A09-2412-408F-A84A-8B2F439BFDC8}" srcOrd="0" destOrd="4" presId="urn:microsoft.com/office/officeart/2005/8/layout/arrow1"/>
    <dgm:cxn modelId="{5F15625F-F435-48A7-B24D-0650096634B9}" srcId="{EC228477-5F76-4A49-8AA8-8F108AC71597}" destId="{C77C1BAE-C0BF-4F3F-8971-9673AC289AD6}" srcOrd="3" destOrd="0" parTransId="{2F09EDF6-7870-405D-BD5B-DB4601F0AFA8}" sibTransId="{CC467B4F-4D7C-497F-96B5-8EC8CCD4D5D9}"/>
    <dgm:cxn modelId="{6A01EEF4-3153-4F53-9087-AC05FEC6BD0C}" srcId="{8E9951D1-0421-4600-984D-CB783F5439FA}" destId="{57276194-3286-43C6-A705-F04868DD2532}" srcOrd="1" destOrd="0" parTransId="{0ABF1DC9-2ED5-4646-BC52-2663D41B2EFE}" sibTransId="{C8F146C4-D63F-43A1-BE3F-4B88DC31C519}"/>
    <dgm:cxn modelId="{123E8610-A3AC-44BE-BE9F-FDFCC94C5E60}" type="presParOf" srcId="{3CA57F1F-0314-4933-98C1-555D9C5D36B9}" destId="{06E83A09-2412-408F-A84A-8B2F439BFDC8}" srcOrd="0" destOrd="0" presId="urn:microsoft.com/office/officeart/2005/8/layout/arrow1"/>
    <dgm:cxn modelId="{D334B16D-E0BD-4DBA-819A-E905F89E5581}" type="presParOf" srcId="{3CA57F1F-0314-4933-98C1-555D9C5D36B9}" destId="{F811670B-BC0A-4196-9C75-B7CE29888EF8}"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83A09-2412-408F-A84A-8B2F439BFDC8}">
      <dsp:nvSpPr>
        <dsp:cNvPr id="0" name=""/>
        <dsp:cNvSpPr/>
      </dsp:nvSpPr>
      <dsp:spPr>
        <a:xfrm rot="16200000">
          <a:off x="421" y="525657"/>
          <a:ext cx="4828981" cy="4828981"/>
        </a:xfrm>
        <a:prstGeom prst="up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smtClean="0"/>
            <a:t>Existing DOT 111 Tank Cars</a:t>
          </a:r>
        </a:p>
        <a:p>
          <a:pPr marL="746125" lvl="1" indent="-407988" algn="l" defTabSz="755650">
            <a:lnSpc>
              <a:spcPct val="90000"/>
            </a:lnSpc>
            <a:spcBef>
              <a:spcPct val="0"/>
            </a:spcBef>
            <a:spcAft>
              <a:spcPct val="15000"/>
            </a:spcAft>
            <a:buChar char="••"/>
          </a:pPr>
          <a:r>
            <a:rPr lang="en-US" sz="1700" kern="1200" dirty="0" smtClean="0"/>
            <a:t>As-built thickness</a:t>
          </a:r>
          <a:endParaRPr lang="en-US" sz="1700" kern="1200" dirty="0"/>
        </a:p>
        <a:p>
          <a:pPr marL="746125" lvl="1" indent="-407988" algn="l" defTabSz="755650">
            <a:lnSpc>
              <a:spcPct val="90000"/>
            </a:lnSpc>
            <a:spcBef>
              <a:spcPct val="0"/>
            </a:spcBef>
            <a:spcAft>
              <a:spcPct val="15000"/>
            </a:spcAft>
            <a:buChar char="••"/>
          </a:pPr>
          <a:r>
            <a:rPr lang="en-US" sz="1700" kern="1200" dirty="0" smtClean="0"/>
            <a:t>Require metal jacket</a:t>
          </a:r>
          <a:endParaRPr lang="en-US" sz="1700" kern="1200" dirty="0"/>
        </a:p>
        <a:p>
          <a:pPr marL="746125" lvl="1" indent="-407988" algn="l" defTabSz="755650">
            <a:lnSpc>
              <a:spcPct val="90000"/>
            </a:lnSpc>
            <a:spcBef>
              <a:spcPct val="0"/>
            </a:spcBef>
            <a:spcAft>
              <a:spcPct val="15000"/>
            </a:spcAft>
            <a:buChar char="••"/>
          </a:pPr>
          <a:r>
            <a:rPr lang="en-US" sz="1700" kern="1200" dirty="0" smtClean="0"/>
            <a:t>Full-head protection</a:t>
          </a:r>
          <a:endParaRPr lang="en-US" sz="1700" kern="1200" dirty="0"/>
        </a:p>
        <a:p>
          <a:pPr marL="746125" lvl="1" indent="-407988" algn="l" defTabSz="755650">
            <a:lnSpc>
              <a:spcPct val="90000"/>
            </a:lnSpc>
            <a:spcBef>
              <a:spcPct val="0"/>
            </a:spcBef>
            <a:spcAft>
              <a:spcPct val="15000"/>
            </a:spcAft>
            <a:buChar char="••"/>
          </a:pPr>
          <a:r>
            <a:rPr lang="en-US" sz="1700" kern="1200" dirty="0" smtClean="0"/>
            <a:t>Thermal protection</a:t>
          </a:r>
          <a:endParaRPr lang="en-US" sz="1700" kern="1200" dirty="0"/>
        </a:p>
        <a:p>
          <a:pPr marL="746125" lvl="1" indent="-407988" algn="l" defTabSz="755650">
            <a:lnSpc>
              <a:spcPct val="90000"/>
            </a:lnSpc>
            <a:spcBef>
              <a:spcPct val="0"/>
            </a:spcBef>
            <a:spcAft>
              <a:spcPct val="15000"/>
            </a:spcAft>
            <a:buChar char="••"/>
          </a:pPr>
          <a:r>
            <a:rPr lang="en-US" sz="1700" kern="1200" dirty="0" smtClean="0"/>
            <a:t>High-capacity PRD</a:t>
          </a:r>
          <a:endParaRPr lang="en-US" sz="1700" kern="1200" dirty="0"/>
        </a:p>
        <a:p>
          <a:pPr marL="746125" lvl="1" indent="-407988" algn="l" defTabSz="755650">
            <a:lnSpc>
              <a:spcPct val="90000"/>
            </a:lnSpc>
            <a:spcBef>
              <a:spcPct val="0"/>
            </a:spcBef>
            <a:spcAft>
              <a:spcPct val="15000"/>
            </a:spcAft>
            <a:buChar char="••"/>
          </a:pPr>
          <a:r>
            <a:rPr lang="en-US" sz="1700" kern="1200" dirty="0" smtClean="0"/>
            <a:t>Crashworthy BOV handle</a:t>
          </a:r>
          <a:endParaRPr lang="en-US" sz="1700" kern="1200" dirty="0"/>
        </a:p>
      </dsp:txBody>
      <dsp:txXfrm rot="5400000">
        <a:off x="845493" y="1732902"/>
        <a:ext cx="3983909" cy="2414491"/>
      </dsp:txXfrm>
    </dsp:sp>
    <dsp:sp modelId="{F811670B-BC0A-4196-9C75-B7CE29888EF8}">
      <dsp:nvSpPr>
        <dsp:cNvPr id="0" name=""/>
        <dsp:cNvSpPr/>
      </dsp:nvSpPr>
      <dsp:spPr>
        <a:xfrm rot="5400000">
          <a:off x="5313934" y="525657"/>
          <a:ext cx="4828981" cy="4828981"/>
        </a:xfrm>
        <a:prstGeom prst="up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smtClean="0"/>
            <a:t>New DOT 117 Tank Cars</a:t>
          </a:r>
        </a:p>
        <a:p>
          <a:pPr marL="801688" lvl="1" indent="-280988" algn="l" defTabSz="755650">
            <a:lnSpc>
              <a:spcPct val="90000"/>
            </a:lnSpc>
            <a:spcBef>
              <a:spcPct val="0"/>
            </a:spcBef>
            <a:spcAft>
              <a:spcPct val="15000"/>
            </a:spcAft>
            <a:buChar char="••"/>
          </a:pPr>
          <a:r>
            <a:rPr lang="en-US" sz="1700" kern="1200" dirty="0" smtClean="0"/>
            <a:t>9/16-inch thickness</a:t>
          </a:r>
          <a:endParaRPr lang="en-US" sz="1700" kern="1200" dirty="0"/>
        </a:p>
        <a:p>
          <a:pPr marL="801688" lvl="1" indent="-280988" algn="l" defTabSz="755650">
            <a:lnSpc>
              <a:spcPct val="90000"/>
            </a:lnSpc>
            <a:spcBef>
              <a:spcPct val="0"/>
            </a:spcBef>
            <a:spcAft>
              <a:spcPct val="15000"/>
            </a:spcAft>
            <a:buChar char="••"/>
          </a:pPr>
          <a:r>
            <a:rPr lang="en-US" sz="1700" kern="1200" dirty="0" smtClean="0"/>
            <a:t>Metal jacket</a:t>
          </a:r>
          <a:endParaRPr lang="en-US" sz="1700" kern="1200" dirty="0"/>
        </a:p>
        <a:p>
          <a:pPr marL="801688" lvl="1" indent="-280988" algn="l" defTabSz="755650">
            <a:lnSpc>
              <a:spcPct val="90000"/>
            </a:lnSpc>
            <a:spcBef>
              <a:spcPct val="0"/>
            </a:spcBef>
            <a:spcAft>
              <a:spcPct val="15000"/>
            </a:spcAft>
            <a:buChar char="••"/>
          </a:pPr>
          <a:r>
            <a:rPr lang="en-US" sz="1700" kern="1200" dirty="0" smtClean="0"/>
            <a:t>Full-head protection</a:t>
          </a:r>
          <a:endParaRPr lang="en-US" sz="1700" kern="1200" dirty="0"/>
        </a:p>
        <a:p>
          <a:pPr marL="801688" lvl="1" indent="-280988" algn="l" defTabSz="755650">
            <a:lnSpc>
              <a:spcPct val="90000"/>
            </a:lnSpc>
            <a:spcBef>
              <a:spcPct val="0"/>
            </a:spcBef>
            <a:spcAft>
              <a:spcPct val="15000"/>
            </a:spcAft>
            <a:buChar char="••"/>
          </a:pPr>
          <a:r>
            <a:rPr lang="en-US" sz="1700" kern="1200" dirty="0" smtClean="0"/>
            <a:t>Thermal protection</a:t>
          </a:r>
          <a:endParaRPr lang="en-US" sz="1700" kern="1200" dirty="0"/>
        </a:p>
        <a:p>
          <a:pPr marL="801688" lvl="1" indent="-280988" algn="l" defTabSz="755650">
            <a:lnSpc>
              <a:spcPct val="90000"/>
            </a:lnSpc>
            <a:spcBef>
              <a:spcPct val="0"/>
            </a:spcBef>
            <a:spcAft>
              <a:spcPct val="15000"/>
            </a:spcAft>
            <a:buChar char="••"/>
          </a:pPr>
          <a:r>
            <a:rPr lang="en-US" sz="1700" kern="1200" dirty="0" smtClean="0"/>
            <a:t>High-capacity PRD</a:t>
          </a:r>
          <a:endParaRPr lang="en-US" sz="1700" kern="1200" dirty="0"/>
        </a:p>
        <a:p>
          <a:pPr marL="801688" lvl="1" indent="-280988" algn="l" defTabSz="755650">
            <a:lnSpc>
              <a:spcPct val="90000"/>
            </a:lnSpc>
            <a:spcBef>
              <a:spcPct val="0"/>
            </a:spcBef>
            <a:spcAft>
              <a:spcPct val="15000"/>
            </a:spcAft>
            <a:buChar char="••"/>
          </a:pPr>
          <a:r>
            <a:rPr lang="en-US" sz="1700" kern="1200" dirty="0" smtClean="0"/>
            <a:t>Crashworthy BOV handle</a:t>
          </a:r>
          <a:endParaRPr lang="en-US" sz="1700" kern="1200" dirty="0"/>
        </a:p>
      </dsp:txBody>
      <dsp:txXfrm rot="-5400000">
        <a:off x="5313934" y="1732902"/>
        <a:ext cx="3983909" cy="2414491"/>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A21DE3-2B59-4703-A96E-94D23F6E7CFD}" type="datetimeFigureOut">
              <a:rPr lang="en-US" smtClean="0"/>
              <a:t>11/11/2014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EC1BDD-5147-4368-894D-C26A2D7976AE}" type="slidenum">
              <a:rPr lang="en-US" smtClean="0"/>
              <a:t>‹#›</a:t>
            </a:fld>
            <a:endParaRPr lang="en-US" dirty="0"/>
          </a:p>
        </p:txBody>
      </p:sp>
    </p:spTree>
    <p:extLst>
      <p:ext uri="{BB962C8B-B14F-4D97-AF65-F5344CB8AC3E}">
        <p14:creationId xmlns:p14="http://schemas.microsoft.com/office/powerpoint/2010/main" val="2254667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70230-224E-441A-8B38-1DD56682A20A}" type="datetimeFigureOut">
              <a:rPr lang="en-US" smtClean="0"/>
              <a:t>11/11/2014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49122-A127-4254-AD7D-8CAE9020430B}" type="slidenum">
              <a:rPr lang="en-US" smtClean="0"/>
              <a:t>‹#›</a:t>
            </a:fld>
            <a:endParaRPr lang="en-US" dirty="0"/>
          </a:p>
        </p:txBody>
      </p:sp>
    </p:spTree>
    <p:extLst>
      <p:ext uri="{BB962C8B-B14F-4D97-AF65-F5344CB8AC3E}">
        <p14:creationId xmlns:p14="http://schemas.microsoft.com/office/powerpoint/2010/main" val="306076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649122-A127-4254-AD7D-8CAE9020430B}" type="slidenum">
              <a:rPr lang="en-US" smtClean="0"/>
              <a:t>1</a:t>
            </a:fld>
            <a:endParaRPr lang="en-US" dirty="0"/>
          </a:p>
        </p:txBody>
      </p:sp>
    </p:spTree>
    <p:extLst>
      <p:ext uri="{BB962C8B-B14F-4D97-AF65-F5344CB8AC3E}">
        <p14:creationId xmlns:p14="http://schemas.microsoft.com/office/powerpoint/2010/main" val="3694515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49122-A127-4254-AD7D-8CAE9020430B}" type="slidenum">
              <a:rPr lang="en-US" smtClean="0"/>
              <a:t>16</a:t>
            </a:fld>
            <a:endParaRPr lang="en-US" dirty="0"/>
          </a:p>
        </p:txBody>
      </p:sp>
    </p:spTree>
    <p:extLst>
      <p:ext uri="{BB962C8B-B14F-4D97-AF65-F5344CB8AC3E}">
        <p14:creationId xmlns:p14="http://schemas.microsoft.com/office/powerpoint/2010/main" val="1778263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49122-A127-4254-AD7D-8CAE9020430B}" type="slidenum">
              <a:rPr lang="en-US" smtClean="0"/>
              <a:t>18</a:t>
            </a:fld>
            <a:endParaRPr lang="en-US" dirty="0"/>
          </a:p>
        </p:txBody>
      </p:sp>
    </p:spTree>
    <p:extLst>
      <p:ext uri="{BB962C8B-B14F-4D97-AF65-F5344CB8AC3E}">
        <p14:creationId xmlns:p14="http://schemas.microsoft.com/office/powerpoint/2010/main" val="1898701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49122-A127-4254-AD7D-8CAE9020430B}" type="slidenum">
              <a:rPr lang="en-US" smtClean="0"/>
              <a:t>19</a:t>
            </a:fld>
            <a:endParaRPr lang="en-US" dirty="0"/>
          </a:p>
        </p:txBody>
      </p:sp>
    </p:spTree>
    <p:extLst>
      <p:ext uri="{BB962C8B-B14F-4D97-AF65-F5344CB8AC3E}">
        <p14:creationId xmlns:p14="http://schemas.microsoft.com/office/powerpoint/2010/main" val="1827512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49122-A127-4254-AD7D-8CAE9020430B}" type="slidenum">
              <a:rPr lang="en-US" smtClean="0"/>
              <a:t>20</a:t>
            </a:fld>
            <a:endParaRPr lang="en-US" dirty="0"/>
          </a:p>
        </p:txBody>
      </p:sp>
    </p:spTree>
    <p:extLst>
      <p:ext uri="{BB962C8B-B14F-4D97-AF65-F5344CB8AC3E}">
        <p14:creationId xmlns:p14="http://schemas.microsoft.com/office/powerpoint/2010/main" val="635020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49122-A127-4254-AD7D-8CAE9020430B}" type="slidenum">
              <a:rPr lang="en-US" smtClean="0"/>
              <a:t>21</a:t>
            </a:fld>
            <a:endParaRPr lang="en-US" dirty="0"/>
          </a:p>
        </p:txBody>
      </p:sp>
    </p:spTree>
    <p:extLst>
      <p:ext uri="{BB962C8B-B14F-4D97-AF65-F5344CB8AC3E}">
        <p14:creationId xmlns:p14="http://schemas.microsoft.com/office/powerpoint/2010/main" val="4224864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49122-A127-4254-AD7D-8CAE9020430B}" type="slidenum">
              <a:rPr lang="en-US" smtClean="0"/>
              <a:t>22</a:t>
            </a:fld>
            <a:endParaRPr lang="en-US" dirty="0"/>
          </a:p>
        </p:txBody>
      </p:sp>
    </p:spTree>
    <p:extLst>
      <p:ext uri="{BB962C8B-B14F-4D97-AF65-F5344CB8AC3E}">
        <p14:creationId xmlns:p14="http://schemas.microsoft.com/office/powerpoint/2010/main" val="1059497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925" indent="-288925">
              <a:buFont typeface="Arial" panose="020B0604020202020204" pitchFamily="34" charset="0"/>
              <a:buChar char="•"/>
            </a:pPr>
            <a:r>
              <a:rPr lang="en-US" dirty="0" smtClean="0"/>
              <a:t>Built since the late 1950s</a:t>
            </a:r>
          </a:p>
          <a:p>
            <a:pPr marL="288925" indent="-288925">
              <a:buFont typeface="Arial" panose="020B0604020202020204" pitchFamily="34" charset="0"/>
              <a:buChar char="•"/>
            </a:pPr>
            <a:r>
              <a:rPr lang="en-US" dirty="0" smtClean="0"/>
              <a:t>General purpose tank car for bulk liquids and some solids</a:t>
            </a:r>
          </a:p>
          <a:p>
            <a:pPr marL="288925" indent="-288925">
              <a:buFont typeface="Arial" panose="020B0604020202020204" pitchFamily="34" charset="0"/>
              <a:buChar char="•"/>
            </a:pPr>
            <a:r>
              <a:rPr lang="en-US" dirty="0" smtClean="0"/>
              <a:t>Tanks transport materials not subject to the DOT regulations and low to medium hazardous liquids and solids</a:t>
            </a:r>
          </a:p>
          <a:p>
            <a:pPr marL="336550" indent="-336550">
              <a:buFont typeface="Arial" panose="020B0604020202020204" pitchFamily="34" charset="0"/>
              <a:buChar char="•"/>
            </a:pPr>
            <a:r>
              <a:rPr lang="en-US" dirty="0" smtClean="0"/>
              <a:t>Considered a “</a:t>
            </a:r>
            <a:r>
              <a:rPr lang="en-US" i="1" dirty="0" smtClean="0"/>
              <a:t>non-pressure</a:t>
            </a:r>
            <a:r>
              <a:rPr lang="en-US" dirty="0" smtClean="0"/>
              <a:t>” tank car, because the tank and service equipment design are generally associated with products with low to no vapor pressure</a:t>
            </a:r>
            <a:endParaRPr lang="en-US" dirty="0"/>
          </a:p>
        </p:txBody>
      </p:sp>
      <p:sp>
        <p:nvSpPr>
          <p:cNvPr id="4" name="Slide Number Placeholder 3"/>
          <p:cNvSpPr>
            <a:spLocks noGrp="1"/>
          </p:cNvSpPr>
          <p:nvPr>
            <p:ph type="sldNum" sz="quarter" idx="10"/>
          </p:nvPr>
        </p:nvSpPr>
        <p:spPr/>
        <p:txBody>
          <a:bodyPr/>
          <a:lstStyle/>
          <a:p>
            <a:fld id="{E6649122-A127-4254-AD7D-8CAE9020430B}" type="slidenum">
              <a:rPr lang="en-US" smtClean="0"/>
              <a:t>3</a:t>
            </a:fld>
            <a:endParaRPr lang="en-US" dirty="0"/>
          </a:p>
        </p:txBody>
      </p:sp>
    </p:spTree>
    <p:extLst>
      <p:ext uri="{BB962C8B-B14F-4D97-AF65-F5344CB8AC3E}">
        <p14:creationId xmlns:p14="http://schemas.microsoft.com/office/powerpoint/2010/main" val="217621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1"/>
            <a:r>
              <a:rPr lang="en-US" sz="1000" dirty="0" smtClean="0"/>
              <a:t>The petition</a:t>
            </a:r>
            <a:r>
              <a:rPr lang="en-US" sz="1000" baseline="0" dirty="0" smtClean="0"/>
              <a:t> sought to improve the crashworthiness of tank cars in accidents to help prevent the release of material:</a:t>
            </a:r>
          </a:p>
          <a:p>
            <a:pPr lvl="1"/>
            <a:endParaRPr lang="en-US" sz="1000" baseline="0" dirty="0" smtClean="0"/>
          </a:p>
          <a:p>
            <a:pPr marL="628650" lvl="1" indent="-171450">
              <a:buFont typeface="Arial" panose="020B0604020202020204" pitchFamily="34" charset="0"/>
              <a:buChar char="•"/>
            </a:pPr>
            <a:r>
              <a:rPr lang="en-US" sz="1000" dirty="0" smtClean="0"/>
              <a:t>Top fitting protection</a:t>
            </a:r>
          </a:p>
          <a:p>
            <a:pPr marL="628650" lvl="1" indent="-171450">
              <a:buFont typeface="Arial" panose="020B0604020202020204" pitchFamily="34" charset="0"/>
              <a:buChar char="•"/>
            </a:pPr>
            <a:r>
              <a:rPr lang="en-US" sz="1000" dirty="0" smtClean="0"/>
              <a:t>Reclosing PRD</a:t>
            </a:r>
          </a:p>
          <a:p>
            <a:pPr marL="628650" lvl="1" indent="-171450">
              <a:buFont typeface="Arial" panose="020B0604020202020204" pitchFamily="34" charset="0"/>
              <a:buChar char="•"/>
            </a:pPr>
            <a:r>
              <a:rPr lang="en-US" sz="1000" dirty="0" smtClean="0"/>
              <a:t>Increase metal thickness</a:t>
            </a:r>
          </a:p>
          <a:p>
            <a:pPr marL="628650" lvl="1" indent="-171450">
              <a:buFont typeface="Arial" panose="020B0604020202020204" pitchFamily="34" charset="0"/>
              <a:buChar char="•"/>
            </a:pPr>
            <a:r>
              <a:rPr lang="en-US" sz="1000" dirty="0" smtClean="0"/>
              <a:t>Non-Jacketed</a:t>
            </a:r>
          </a:p>
          <a:p>
            <a:pPr marL="1085850" lvl="2" indent="-171450">
              <a:buFont typeface="Arial" panose="020B0604020202020204" pitchFamily="34" charset="0"/>
              <a:buChar char="•"/>
            </a:pPr>
            <a:r>
              <a:rPr lang="en-US" sz="1000" dirty="0" smtClean="0"/>
              <a:t>½-inch thick AAR TC-128 Gr B, N ; or</a:t>
            </a:r>
          </a:p>
          <a:p>
            <a:pPr marL="1085850" lvl="2" indent="-171450">
              <a:buFont typeface="Arial" panose="020B0604020202020204" pitchFamily="34" charset="0"/>
              <a:buChar char="•"/>
            </a:pPr>
            <a:r>
              <a:rPr lang="en-US" sz="1000" dirty="0" smtClean="0"/>
              <a:t>9/16-inch ASTM A516, N</a:t>
            </a:r>
          </a:p>
          <a:p>
            <a:pPr marL="628650" lvl="1" indent="-171450">
              <a:buFont typeface="Arial" panose="020B0604020202020204" pitchFamily="34" charset="0"/>
              <a:buChar char="•"/>
            </a:pPr>
            <a:r>
              <a:rPr lang="en-US" sz="1000" dirty="0" smtClean="0"/>
              <a:t>Jacketed</a:t>
            </a:r>
          </a:p>
          <a:p>
            <a:pPr marL="1085850" lvl="2" indent="-171450">
              <a:buFont typeface="Arial" panose="020B0604020202020204" pitchFamily="34" charset="0"/>
              <a:buChar char="•"/>
            </a:pPr>
            <a:r>
              <a:rPr lang="en-US" sz="1000" dirty="0" smtClean="0"/>
              <a:t>7/16-ich thick AAR TC-128 Gr B, N; or</a:t>
            </a:r>
          </a:p>
          <a:p>
            <a:pPr marL="1085850" lvl="2" indent="-171450">
              <a:buFont typeface="Arial" panose="020B0604020202020204" pitchFamily="34" charset="0"/>
              <a:buChar char="•"/>
            </a:pPr>
            <a:r>
              <a:rPr lang="en-US" sz="1000" dirty="0" smtClean="0"/>
              <a:t>½-inch thick ASTM A516, N</a:t>
            </a:r>
          </a:p>
          <a:p>
            <a:endParaRPr lang="en-US" dirty="0"/>
          </a:p>
        </p:txBody>
      </p:sp>
      <p:sp>
        <p:nvSpPr>
          <p:cNvPr id="4" name="Slide Number Placeholder 3"/>
          <p:cNvSpPr>
            <a:spLocks noGrp="1"/>
          </p:cNvSpPr>
          <p:nvPr>
            <p:ph type="sldNum" sz="quarter" idx="10"/>
          </p:nvPr>
        </p:nvSpPr>
        <p:spPr/>
        <p:txBody>
          <a:bodyPr/>
          <a:lstStyle/>
          <a:p>
            <a:fld id="{E6649122-A127-4254-AD7D-8CAE9020430B}" type="slidenum">
              <a:rPr lang="en-US" smtClean="0"/>
              <a:t>4</a:t>
            </a:fld>
            <a:endParaRPr lang="en-US" dirty="0"/>
          </a:p>
        </p:txBody>
      </p:sp>
    </p:spTree>
    <p:extLst>
      <p:ext uri="{BB962C8B-B14F-4D97-AF65-F5344CB8AC3E}">
        <p14:creationId xmlns:p14="http://schemas.microsoft.com/office/powerpoint/2010/main" val="374995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mbria" panose="02040503050406030204" pitchFamily="18" charset="0"/>
              </a:rPr>
              <a:t>Shortly after submission of the industry petition, the safe transportation of crude oil, ethanol, and other flammable liquids have become politically challenged as a series of catastrophic train accidents manifest shortcomings in our engineering systems and the current and the industry petition tank car to ensure public safety.</a:t>
            </a:r>
            <a:r>
              <a:rPr lang="en-US" sz="1200" baseline="0" dirty="0" smtClean="0">
                <a:latin typeface="Cambria" panose="02040503050406030204" pitchFamily="18" charset="0"/>
              </a:rPr>
              <a:t>  In response, the industry, through the AAR issues CPC-1232.</a:t>
            </a:r>
            <a:endParaRPr lang="en-US" sz="1200" dirty="0" smtClean="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E6649122-A127-4254-AD7D-8CAE9020430B}" type="slidenum">
              <a:rPr lang="en-US" smtClean="0"/>
              <a:t>5</a:t>
            </a:fld>
            <a:endParaRPr lang="en-US" dirty="0"/>
          </a:p>
        </p:txBody>
      </p:sp>
    </p:spTree>
    <p:extLst>
      <p:ext uri="{BB962C8B-B14F-4D97-AF65-F5344CB8AC3E}">
        <p14:creationId xmlns:p14="http://schemas.microsoft.com/office/powerpoint/2010/main" val="372579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As noted in this slide, there have</a:t>
            </a:r>
            <a:r>
              <a:rPr lang="en-US" baseline="0" dirty="0" smtClean="0"/>
              <a:t> been several catastrophic railroad accidents involving loss of life and substantial property damage.  Rockford, Illinois, Lac Mégantic, Quebec, Casselton, North Dakota, and  Lynchburg, Virginia provide critical reminders of our need to ensure that we establish safe operating practices and engineering systems to detect defects in track and equipment.  As explained later, the railroads have taken voluntary actions to address human factor caused accidents and the detection of defects in track structures and rail equipment.  In addition to railroad operating and maintenance initiatives is the need to ensure for the proper classification of crude oil, and to consider changes in tank car design, so that if an accident does occur, the likelihood of a release is minimized.</a:t>
            </a:r>
          </a:p>
          <a:p>
            <a:endParaRPr lang="en-US" baseline="0" dirty="0" smtClean="0"/>
          </a:p>
          <a:p>
            <a:r>
              <a:rPr lang="en-US" dirty="0" smtClean="0"/>
              <a:t>Without addressing the holistic</a:t>
            </a:r>
            <a:r>
              <a:rPr lang="en-US" baseline="0" dirty="0" smtClean="0"/>
              <a:t> system (railroad operations and maintenance, tank car design, and the hazards of the product), railroads face ruinous liability if an accident occurs in an undesired location.  Lac Mégantic provides an example as the cost of that derailment is estimated in the billions.</a:t>
            </a:r>
            <a:endParaRPr lang="en-US" dirty="0" smtClean="0"/>
          </a:p>
          <a:p>
            <a:endParaRPr lang="en-US" dirty="0"/>
          </a:p>
        </p:txBody>
      </p:sp>
      <p:sp>
        <p:nvSpPr>
          <p:cNvPr id="4" name="Slide Number Placeholder 3"/>
          <p:cNvSpPr>
            <a:spLocks noGrp="1"/>
          </p:cNvSpPr>
          <p:nvPr>
            <p:ph type="sldNum" sz="quarter" idx="10"/>
          </p:nvPr>
        </p:nvSpPr>
        <p:spPr/>
        <p:txBody>
          <a:bodyPr/>
          <a:lstStyle/>
          <a:p>
            <a:fld id="{25B767D6-5020-4CB1-AFDE-0DDE651EF296}" type="slidenum">
              <a:rPr lang="en-US" smtClean="0"/>
              <a:pPr/>
              <a:t>6</a:t>
            </a:fld>
            <a:endParaRPr lang="en-US" dirty="0"/>
          </a:p>
        </p:txBody>
      </p:sp>
    </p:spTree>
    <p:extLst>
      <p:ext uri="{BB962C8B-B14F-4D97-AF65-F5344CB8AC3E}">
        <p14:creationId xmlns:p14="http://schemas.microsoft.com/office/powerpoint/2010/main" val="1877466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Courtesy of the AAR.</a:t>
            </a:r>
            <a:endParaRPr lang="en-US" dirty="0"/>
          </a:p>
        </p:txBody>
      </p:sp>
      <p:sp>
        <p:nvSpPr>
          <p:cNvPr id="4" name="Slide Number Placeholder 3"/>
          <p:cNvSpPr>
            <a:spLocks noGrp="1"/>
          </p:cNvSpPr>
          <p:nvPr>
            <p:ph type="sldNum" sz="quarter" idx="10"/>
          </p:nvPr>
        </p:nvSpPr>
        <p:spPr/>
        <p:txBody>
          <a:bodyPr/>
          <a:lstStyle/>
          <a:p>
            <a:fld id="{25B767D6-5020-4CB1-AFDE-0DDE651EF296}" type="slidenum">
              <a:rPr lang="en-US" smtClean="0"/>
              <a:pPr/>
              <a:t>8</a:t>
            </a:fld>
            <a:endParaRPr lang="en-US" dirty="0"/>
          </a:p>
        </p:txBody>
      </p:sp>
    </p:spTree>
    <p:extLst>
      <p:ext uri="{BB962C8B-B14F-4D97-AF65-F5344CB8AC3E}">
        <p14:creationId xmlns:p14="http://schemas.microsoft.com/office/powerpoint/2010/main" val="138647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49122-A127-4254-AD7D-8CAE9020430B}" type="slidenum">
              <a:rPr lang="en-US" smtClean="0"/>
              <a:t>11</a:t>
            </a:fld>
            <a:endParaRPr lang="en-US" dirty="0"/>
          </a:p>
        </p:txBody>
      </p:sp>
    </p:spTree>
    <p:extLst>
      <p:ext uri="{BB962C8B-B14F-4D97-AF65-F5344CB8AC3E}">
        <p14:creationId xmlns:p14="http://schemas.microsoft.com/office/powerpoint/2010/main" val="356561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49122-A127-4254-AD7D-8CAE9020430B}" type="slidenum">
              <a:rPr lang="en-US" smtClean="0"/>
              <a:t>13</a:t>
            </a:fld>
            <a:endParaRPr lang="en-US" dirty="0"/>
          </a:p>
        </p:txBody>
      </p:sp>
    </p:spTree>
    <p:extLst>
      <p:ext uri="{BB962C8B-B14F-4D97-AF65-F5344CB8AC3E}">
        <p14:creationId xmlns:p14="http://schemas.microsoft.com/office/powerpoint/2010/main" val="1885220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649122-A127-4254-AD7D-8CAE9020430B}" type="slidenum">
              <a:rPr lang="en-US" smtClean="0"/>
              <a:t>15</a:t>
            </a:fld>
            <a:endParaRPr lang="en-US" dirty="0"/>
          </a:p>
        </p:txBody>
      </p:sp>
    </p:spTree>
    <p:extLst>
      <p:ext uri="{BB962C8B-B14F-4D97-AF65-F5344CB8AC3E}">
        <p14:creationId xmlns:p14="http://schemas.microsoft.com/office/powerpoint/2010/main" val="1605004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25" name="Rectangle 5"/>
          <p:cNvSpPr>
            <a:spLocks noGrp="1" noChangeArrowheads="1"/>
          </p:cNvSpPr>
          <p:nvPr>
            <p:ph type="subTitle" idx="1"/>
          </p:nvPr>
        </p:nvSpPr>
        <p:spPr>
          <a:xfrm>
            <a:off x="1828800" y="4800600"/>
            <a:ext cx="8534400" cy="1752600"/>
          </a:xfrm>
        </p:spPr>
        <p:txBody>
          <a:bodyPr/>
          <a:lstStyle>
            <a:lvl1pPr marL="0" indent="0" algn="ctr">
              <a:buFont typeface="Wingdings" pitchFamily="2" charset="2"/>
              <a:buNone/>
              <a:defRPr sz="2000"/>
            </a:lvl1pPr>
          </a:lstStyle>
          <a:p>
            <a:r>
              <a:rPr lang="en-US" dirty="0" smtClean="0"/>
              <a:t>Click to edit Master subtitle style</a:t>
            </a:r>
            <a:endParaRPr lang="en-US" dirty="0"/>
          </a:p>
        </p:txBody>
      </p:sp>
      <p:sp>
        <p:nvSpPr>
          <p:cNvPr id="97293" name="Rectangle 13"/>
          <p:cNvSpPr>
            <a:spLocks noGrp="1" noChangeArrowheads="1"/>
          </p:cNvSpPr>
          <p:nvPr>
            <p:ph type="title"/>
          </p:nvPr>
        </p:nvSpPr>
        <p:spPr>
          <a:xfrm>
            <a:off x="914400" y="3352800"/>
            <a:ext cx="10363200" cy="1470025"/>
          </a:xfrm>
        </p:spPr>
        <p:txBody>
          <a:bodyPr/>
          <a:lstStyle>
            <a:lvl1pPr>
              <a:defRPr/>
            </a:lvl1pPr>
          </a:lstStyle>
          <a:p>
            <a:r>
              <a:rPr lang="en-US" dirty="0" smtClean="0"/>
              <a:t>Click to edit Master title style</a:t>
            </a:r>
            <a:endParaRPr lang="en-US" dirty="0"/>
          </a:p>
        </p:txBody>
      </p:sp>
      <p:pic>
        <p:nvPicPr>
          <p:cNvPr id="11" name="Picture 10" descr="PPT header3.jpg"/>
          <p:cNvPicPr>
            <a:picLocks noChangeAspect="1"/>
          </p:cNvPicPr>
          <p:nvPr/>
        </p:nvPicPr>
        <p:blipFill>
          <a:blip r:embed="rId2" cstate="print"/>
          <a:stretch>
            <a:fillRect/>
          </a:stretch>
        </p:blipFill>
        <p:spPr>
          <a:xfrm>
            <a:off x="0" y="1981200"/>
            <a:ext cx="12192000" cy="1170432"/>
          </a:xfrm>
          <a:prstGeom prst="rect">
            <a:avLst/>
          </a:prstGeom>
        </p:spPr>
      </p:pic>
      <p:cxnSp>
        <p:nvCxnSpPr>
          <p:cNvPr id="16" name="Straight Connector 15"/>
          <p:cNvCxnSpPr/>
          <p:nvPr/>
        </p:nvCxnSpPr>
        <p:spPr bwMode="auto">
          <a:xfrm>
            <a:off x="0" y="6400800"/>
            <a:ext cx="12192000" cy="0"/>
          </a:xfrm>
          <a:prstGeom prst="line">
            <a:avLst/>
          </a:prstGeom>
          <a:solidFill>
            <a:schemeClr val="accent1"/>
          </a:solidFill>
          <a:ln w="1270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pic>
        <p:nvPicPr>
          <p:cNvPr id="15" name="Picture 14" descr="Customer First1.png"/>
          <p:cNvPicPr>
            <a:picLocks noChangeAspect="1"/>
          </p:cNvPicPr>
          <p:nvPr/>
        </p:nvPicPr>
        <p:blipFill>
          <a:blip r:embed="rId3" cstate="print"/>
          <a:srcRect l="-2216" t="6814" r="-1950" b="13118"/>
          <a:stretch>
            <a:fillRect/>
          </a:stretch>
        </p:blipFill>
        <p:spPr>
          <a:xfrm>
            <a:off x="5120640" y="403225"/>
            <a:ext cx="1950720" cy="14630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18886297"/>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DBEB58-EED5-4223-9588-648B152CEB8C}" type="datetime1">
              <a:rPr lang="en-US" smtClean="0"/>
              <a:t>11/11/2014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E78228-CBBD-4999-B352-39C028BB71A1}" type="slidenum">
              <a:rPr lang="en-US" smtClean="0"/>
              <a:t>‹#›</a:t>
            </a:fld>
            <a:endParaRPr lang="en-US" dirty="0"/>
          </a:p>
        </p:txBody>
      </p:sp>
    </p:spTree>
    <p:extLst>
      <p:ext uri="{BB962C8B-B14F-4D97-AF65-F5344CB8AC3E}">
        <p14:creationId xmlns:p14="http://schemas.microsoft.com/office/powerpoint/2010/main" val="659684325"/>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815C6F-A889-4844-8AE7-624C71780492}" type="datetime1">
              <a:rPr lang="en-US" smtClean="0"/>
              <a:t>11/11/2014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E78228-CBBD-4999-B352-39C028BB71A1}" type="slidenum">
              <a:rPr lang="en-US" smtClean="0"/>
              <a:t>‹#›</a:t>
            </a:fld>
            <a:endParaRPr lang="en-US" dirty="0"/>
          </a:p>
        </p:txBody>
      </p:sp>
    </p:spTree>
    <p:extLst>
      <p:ext uri="{BB962C8B-B14F-4D97-AF65-F5344CB8AC3E}">
        <p14:creationId xmlns:p14="http://schemas.microsoft.com/office/powerpoint/2010/main" val="2778598164"/>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9E4E32-AE66-44BA-817F-193D85FCCFBB}" type="datetime1">
              <a:rPr lang="en-US" smtClean="0"/>
              <a:t>11/11/2014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06261371"/>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E2BAFC-D8D0-464D-B1D7-BBE36461F38C}" type="datetime1">
              <a:rPr lang="en-US" smtClean="0"/>
              <a:t>11/11/2014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767453"/>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CAB11F-C09E-4FDF-8B5A-B00E2E69B733}" type="datetime1">
              <a:rPr lang="en-US" smtClean="0"/>
              <a:t>11/11/2014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649370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DD5CF-37B9-464E-8F29-B29E7F1DF64B}" type="datetime1">
              <a:rPr lang="en-US" smtClean="0"/>
              <a:t>11/11/2014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225513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0876D-7AD8-4349-B881-7F0A9D8298F6}" type="datetime1">
              <a:rPr lang="en-US" smtClean="0"/>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088690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53D186-6C8D-4736-A9DB-40DA4CA0F873}" type="datetime1">
              <a:rPr lang="en-US" smtClean="0"/>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116592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0972800" cy="4648200"/>
          </a:xfrm>
        </p:spPr>
        <p:txBody>
          <a:bodyPr/>
          <a:lstStyle>
            <a:lvl1pPr>
              <a:defRPr sz="2800">
                <a:latin typeface="Cambria" panose="02040503050406030204" pitchFamily="18" charset="0"/>
              </a:defRPr>
            </a:lvl1pPr>
            <a:lvl2pPr>
              <a:defRPr sz="2800">
                <a:latin typeface="Cambria" panose="02040503050406030204" pitchFamily="18" charset="0"/>
              </a:defRPr>
            </a:lvl2pPr>
            <a:lvl3pPr>
              <a:defRPr sz="2800">
                <a:latin typeface="Cambria" panose="02040503050406030204" pitchFamily="18" charset="0"/>
              </a:defRPr>
            </a:lvl3pPr>
            <a:lvl4pPr>
              <a:defRPr sz="2000">
                <a:latin typeface="Cambria" panose="02040503050406030204" pitchFamily="18" charset="0"/>
              </a:defRPr>
            </a:lvl4pPr>
            <a:lvl5pPr>
              <a:defRPr sz="2000">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3"/>
          <p:cNvSpPr>
            <a:spLocks noGrp="1" noChangeArrowheads="1"/>
          </p:cNvSpPr>
          <p:nvPr>
            <p:ph type="title"/>
          </p:nvPr>
        </p:nvSpPr>
        <p:spPr bwMode="auto">
          <a:xfrm>
            <a:off x="0" y="0"/>
            <a:ext cx="11582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a:latin typeface="Cambria" panose="02040503050406030204" pitchFamily="18" charset="0"/>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3986813023"/>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3" name="Slide Number Placeholder 5"/>
          <p:cNvSpPr txBox="1">
            <a:spLocks/>
          </p:cNvSpPr>
          <p:nvPr/>
        </p:nvSpPr>
        <p:spPr>
          <a:xfrm>
            <a:off x="609600" y="6400800"/>
            <a:ext cx="2641600" cy="228600"/>
          </a:xfrm>
          <a:prstGeom prst="rect">
            <a:avLst/>
          </a:prstGeom>
        </p:spPr>
        <p:txBody>
          <a:bodyP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F423DA-DA9A-47AE-B6EA-2F8FD6422E8E}" type="slidenum">
              <a:rPr lang="en-US" sz="1050" smtClean="0"/>
              <a:pPr/>
              <a:t>‹#›</a:t>
            </a:fld>
            <a:endParaRPr lang="en-US" sz="1050" dirty="0"/>
          </a:p>
        </p:txBody>
      </p:sp>
    </p:spTree>
    <p:extLst>
      <p:ext uri="{BB962C8B-B14F-4D97-AF65-F5344CB8AC3E}">
        <p14:creationId xmlns:p14="http://schemas.microsoft.com/office/powerpoint/2010/main" val="4289136729"/>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699148"/>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219199"/>
            <a:ext cx="5384800" cy="4705612"/>
          </a:xfrm>
        </p:spPr>
        <p:txBody>
          <a:bodyPr/>
          <a:lstStyle>
            <a:lvl1pPr>
              <a:defRPr sz="2100">
                <a:latin typeface="Candara" panose="020E0502030303020204" pitchFamily="34" charset="0"/>
              </a:defRPr>
            </a:lvl1pPr>
            <a:lvl2pPr>
              <a:defRPr sz="1800">
                <a:latin typeface="Candara" panose="020E0502030303020204" pitchFamily="34" charset="0"/>
              </a:defRPr>
            </a:lvl2pPr>
            <a:lvl3pPr>
              <a:defRPr sz="1500">
                <a:latin typeface="Candara" panose="020E0502030303020204" pitchFamily="34" charset="0"/>
              </a:defRPr>
            </a:lvl3pPr>
            <a:lvl4pPr>
              <a:defRPr sz="1350">
                <a:latin typeface="Candara" panose="020E0502030303020204" pitchFamily="34" charset="0"/>
              </a:defRPr>
            </a:lvl4pPr>
            <a:lvl5pPr>
              <a:defRPr sz="1350">
                <a:latin typeface="Candara" panose="020E0502030303020204"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96000" y="1240077"/>
            <a:ext cx="5384800" cy="4684734"/>
          </a:xfrm>
        </p:spPr>
        <p:txBody>
          <a:bodyPr/>
          <a:lstStyle>
            <a:lvl1pPr>
              <a:defRPr sz="2100">
                <a:latin typeface="Cambria" panose="02040503050406030204" pitchFamily="18" charset="0"/>
              </a:defRPr>
            </a:lvl1pPr>
            <a:lvl2pPr>
              <a:defRPr sz="1800">
                <a:latin typeface="Cambria" panose="02040503050406030204" pitchFamily="18" charset="0"/>
              </a:defRPr>
            </a:lvl2pPr>
            <a:lvl3pPr>
              <a:defRPr sz="1500">
                <a:latin typeface="Cambria" panose="02040503050406030204" pitchFamily="18" charset="0"/>
              </a:defRPr>
            </a:lvl3pPr>
            <a:lvl4pPr>
              <a:defRPr sz="1350">
                <a:latin typeface="Cambria" panose="02040503050406030204" pitchFamily="18" charset="0"/>
              </a:defRPr>
            </a:lvl4pPr>
            <a:lvl5pPr>
              <a:defRPr sz="1350">
                <a:latin typeface="Cambria" panose="02040503050406030204" pitchFamily="18"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7"/>
          <p:cNvSpPr>
            <a:spLocks noGrp="1" noChangeArrowheads="1"/>
          </p:cNvSpPr>
          <p:nvPr>
            <p:ph type="sldNum" sz="quarter" idx="10"/>
          </p:nvPr>
        </p:nvSpPr>
        <p:spPr>
          <a:xfrm>
            <a:off x="-1930400" y="6457950"/>
            <a:ext cx="2844800" cy="476250"/>
          </a:xfrm>
          <a:prstGeom prst="rect">
            <a:avLst/>
          </a:prstGeom>
          <a:ln/>
        </p:spPr>
        <p:txBody>
          <a:bodyPr/>
          <a:lstStyle>
            <a:lvl1pPr>
              <a:defRPr/>
            </a:lvl1pPr>
          </a:lstStyle>
          <a:p>
            <a:fld id="{0FE78228-CBBD-4999-B352-39C028BB71A1}" type="slidenum">
              <a:rPr lang="en-US" smtClean="0"/>
              <a:t>‹#›</a:t>
            </a:fld>
            <a:endParaRPr lang="en-US" dirty="0"/>
          </a:p>
        </p:txBody>
      </p:sp>
    </p:spTree>
    <p:extLst>
      <p:ext uri="{BB962C8B-B14F-4D97-AF65-F5344CB8AC3E}">
        <p14:creationId xmlns:p14="http://schemas.microsoft.com/office/powerpoint/2010/main" val="4289239039"/>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180546"/>
            <a:ext cx="5386917" cy="639762"/>
          </a:xfrm>
        </p:spPr>
        <p:txBody>
          <a:bodyPr anchor="b"/>
          <a:lstStyle>
            <a:lvl1pPr marL="0" indent="0">
              <a:buNone/>
              <a:defRPr sz="1500" b="1">
                <a:latin typeface="Cambria" panose="02040503050406030204"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6044" y="2045841"/>
            <a:ext cx="5386917" cy="3951288"/>
          </a:xfrm>
        </p:spPr>
        <p:txBody>
          <a:bodyPr/>
          <a:lstStyle>
            <a:lvl1pPr>
              <a:defRPr sz="1800">
                <a:latin typeface="Cambria" panose="02040503050406030204" pitchFamily="18" charset="0"/>
              </a:defRPr>
            </a:lvl1pPr>
            <a:lvl2pPr>
              <a:defRPr sz="1500">
                <a:latin typeface="Cambria" panose="02040503050406030204" pitchFamily="18" charset="0"/>
              </a:defRPr>
            </a:lvl2pPr>
            <a:lvl3pPr>
              <a:defRPr sz="1350">
                <a:latin typeface="Cambria" panose="02040503050406030204" pitchFamily="18" charset="0"/>
              </a:defRPr>
            </a:lvl3pPr>
            <a:lvl4pPr>
              <a:defRPr sz="1200">
                <a:latin typeface="Cambria" panose="02040503050406030204" pitchFamily="18" charset="0"/>
              </a:defRPr>
            </a:lvl4pPr>
            <a:lvl5pPr>
              <a:defRPr sz="1200">
                <a:latin typeface="Cambria" panose="02040503050406030204" pitchFamily="18" charset="0"/>
              </a:defRPr>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6925" y="1225062"/>
            <a:ext cx="5389033" cy="639762"/>
          </a:xfrm>
        </p:spPr>
        <p:txBody>
          <a:bodyPr anchor="b"/>
          <a:lstStyle>
            <a:lvl1pPr marL="0" indent="0">
              <a:buNone/>
              <a:defRPr sz="1500" b="1">
                <a:latin typeface="Cambria" panose="02040503050406030204"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045841"/>
            <a:ext cx="5389033" cy="3951288"/>
          </a:xfrm>
        </p:spPr>
        <p:txBody>
          <a:bodyPr/>
          <a:lstStyle>
            <a:lvl1pPr>
              <a:defRPr sz="1800">
                <a:latin typeface="Cambria" panose="02040503050406030204" pitchFamily="18" charset="0"/>
              </a:defRPr>
            </a:lvl1pPr>
            <a:lvl2pPr>
              <a:defRPr sz="1500">
                <a:latin typeface="Cambria" panose="02040503050406030204" pitchFamily="18" charset="0"/>
              </a:defRPr>
            </a:lvl2pPr>
            <a:lvl3pPr>
              <a:defRPr sz="1350">
                <a:latin typeface="Cambria" panose="02040503050406030204" pitchFamily="18" charset="0"/>
              </a:defRPr>
            </a:lvl3pPr>
            <a:lvl4pPr>
              <a:defRPr sz="1200">
                <a:latin typeface="Cambria" panose="02040503050406030204" pitchFamily="18" charset="0"/>
              </a:defRPr>
            </a:lvl4pPr>
            <a:lvl5pPr>
              <a:defRPr sz="1200">
                <a:latin typeface="Cambria" panose="02040503050406030204" pitchFamily="18" charset="0"/>
              </a:defRPr>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3ADD37C7-C827-4CAB-A200-4A5F45FCB98A}" type="datetime1">
              <a:rPr lang="en-US" smtClean="0"/>
              <a:t>11/11/2014</a:t>
            </a:fld>
            <a:endParaRPr lang="en-US" dirty="0"/>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0FE78228-CBBD-4999-B352-39C028BB71A1}" type="slidenum">
              <a:rPr lang="en-US" smtClean="0"/>
              <a:t>‹#›</a:t>
            </a:fld>
            <a:endParaRPr lang="en-US" dirty="0"/>
          </a:p>
        </p:txBody>
      </p:sp>
    </p:spTree>
    <p:extLst>
      <p:ext uri="{BB962C8B-B14F-4D97-AF65-F5344CB8AC3E}">
        <p14:creationId xmlns:p14="http://schemas.microsoft.com/office/powerpoint/2010/main" val="2235766690"/>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E81A8A-B8E3-47E4-85B2-4805CF5B1955}" type="datetime1">
              <a:rPr lang="en-US" smtClean="0"/>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433636"/>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vl2pPr marL="486918" indent="-285750">
              <a:buFont typeface="Arial" panose="020B0604020202020204" pitchFamily="34" charset="0"/>
              <a:buChar char="•"/>
              <a:defRPr/>
            </a:lvl2pPr>
            <a:lvl3pPr marL="669798" indent="-285750">
              <a:buFont typeface="Arial" panose="020B0604020202020204" pitchFamily="34" charset="0"/>
              <a:buChar char="•"/>
              <a:defRPr/>
            </a:lvl3pPr>
            <a:lvl4pPr marL="852678" indent="-285750">
              <a:buFont typeface="Arial" panose="020B0604020202020204" pitchFamily="34" charset="0"/>
              <a:buChar char="•"/>
              <a:defRPr/>
            </a:lvl4pPr>
            <a:lvl5pPr marL="1035558" indent="-285750">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57E681E-4709-48B5-94F2-453553212D4F}" type="datetime1">
              <a:rPr lang="en-US" smtClean="0"/>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smtClean="0"/>
              <a:t>‹#›</a:t>
            </a:fld>
            <a:endParaRPr lang="en-US" dirty="0"/>
          </a:p>
        </p:txBody>
      </p:sp>
    </p:spTree>
    <p:extLst>
      <p:ext uri="{BB962C8B-B14F-4D97-AF65-F5344CB8AC3E}">
        <p14:creationId xmlns:p14="http://schemas.microsoft.com/office/powerpoint/2010/main" val="2930267103"/>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F42027-5EEF-40B5-A4C2-736D2880C3F7}" type="datetime1">
              <a:rPr lang="en-US" smtClean="0"/>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8092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p:cNvCxnSpPr/>
          <p:nvPr/>
        </p:nvCxnSpPr>
        <p:spPr>
          <a:xfrm>
            <a:off x="751843" y="6400800"/>
            <a:ext cx="10972800" cy="0"/>
          </a:xfrm>
          <a:prstGeom prst="line">
            <a:avLst/>
          </a:prstGeom>
          <a:ln w="31750">
            <a:solidFill>
              <a:schemeClr val="tx1">
                <a:lumMod val="75000"/>
                <a:lumOff val="25000"/>
              </a:schemeClr>
            </a:solidFill>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sp>
        <p:nvSpPr>
          <p:cNvPr id="7" name="Rectangle 6"/>
          <p:cNvSpPr/>
          <p:nvPr/>
        </p:nvSpPr>
        <p:spPr bwMode="auto">
          <a:xfrm>
            <a:off x="0" y="0"/>
            <a:ext cx="12192000" cy="762000"/>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1500" b="1" dirty="0">
              <a:solidFill>
                <a:srgbClr val="000000"/>
              </a:solidFill>
              <a:latin typeface="Arial" charset="0"/>
            </a:endParaRPr>
          </a:p>
        </p:txBody>
      </p:sp>
      <p:sp>
        <p:nvSpPr>
          <p:cNvPr id="2051" name="Rectangle 5"/>
          <p:cNvSpPr>
            <a:spLocks noGrp="1" noChangeArrowheads="1"/>
          </p:cNvSpPr>
          <p:nvPr>
            <p:ph type="body" idx="1"/>
          </p:nvPr>
        </p:nvSpPr>
        <p:spPr bwMode="auto">
          <a:xfrm>
            <a:off x="577589" y="1187366"/>
            <a:ext cx="10972800" cy="46800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7293" name="Rectangle 13"/>
          <p:cNvSpPr>
            <a:spLocks noGrp="1" noChangeArrowheads="1"/>
          </p:cNvSpPr>
          <p:nvPr>
            <p:ph type="title"/>
          </p:nvPr>
        </p:nvSpPr>
        <p:spPr bwMode="auto">
          <a:xfrm>
            <a:off x="0" y="0"/>
            <a:ext cx="11582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1" name="Picture 10" descr="Customer First1.png"/>
          <p:cNvPicPr>
            <a:picLocks noChangeAspect="1"/>
          </p:cNvPicPr>
          <p:nvPr/>
        </p:nvPicPr>
        <p:blipFill>
          <a:blip r:embed="rId8" cstate="print"/>
          <a:srcRect t="6814" b="11414"/>
          <a:stretch>
            <a:fillRect/>
          </a:stretch>
        </p:blipFill>
        <p:spPr>
          <a:xfrm>
            <a:off x="10769601" y="6019800"/>
            <a:ext cx="955043" cy="762000"/>
          </a:xfrm>
          <a:prstGeom prst="rect">
            <a:avLst/>
          </a:prstGeom>
          <a:effectLst>
            <a:outerShdw blurRad="50800" dist="38100" dir="2700000" algn="tl" rotWithShape="0">
              <a:prstClr val="black">
                <a:alpha val="40000"/>
              </a:prstClr>
            </a:outerShdw>
          </a:effectLst>
        </p:spPr>
      </p:pic>
      <p:sp>
        <p:nvSpPr>
          <p:cNvPr id="9" name="Rectangle 8"/>
          <p:cNvSpPr/>
          <p:nvPr/>
        </p:nvSpPr>
        <p:spPr bwMode="auto">
          <a:xfrm>
            <a:off x="101600" y="6553200"/>
            <a:ext cx="812800" cy="2743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fld id="{4E85FC52-13F9-4902-A497-F80874AB302F}" type="slidenum">
              <a:rPr lang="en-US" sz="900" b="1">
                <a:solidFill>
                  <a:srgbClr val="000000"/>
                </a:solidFill>
                <a:latin typeface="Arial" charset="0"/>
              </a:rPr>
              <a:pPr fontAlgn="base">
                <a:spcBef>
                  <a:spcPct val="0"/>
                </a:spcBef>
                <a:spcAft>
                  <a:spcPct val="0"/>
                </a:spcAft>
              </a:pPr>
              <a:t>‹#›</a:t>
            </a:fld>
            <a:endParaRPr lang="en-US" sz="900" b="1" dirty="0">
              <a:solidFill>
                <a:srgbClr val="000000"/>
              </a:solidFill>
              <a:latin typeface="Arial" charset="0"/>
            </a:endParaRPr>
          </a:p>
        </p:txBody>
      </p:sp>
      <p:cxnSp>
        <p:nvCxnSpPr>
          <p:cNvPr id="13" name="Straight Connector 12"/>
          <p:cNvCxnSpPr/>
          <p:nvPr/>
        </p:nvCxnSpPr>
        <p:spPr>
          <a:xfrm>
            <a:off x="609600" y="914400"/>
            <a:ext cx="10972800" cy="0"/>
          </a:xfrm>
          <a:prstGeom prst="line">
            <a:avLst/>
          </a:prstGeom>
          <a:ln w="31750">
            <a:solidFill>
              <a:schemeClr val="tx1">
                <a:lumMod val="75000"/>
                <a:lumOff val="25000"/>
              </a:schemeClr>
            </a:solidFill>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19614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hf hdr="0" ftr="0" dt="0"/>
  <p:txStyles>
    <p:titleStyle>
      <a:lvl1pPr algn="r" rtl="0" eaLnBrk="1" fontAlgn="base" hangingPunct="1">
        <a:spcBef>
          <a:spcPct val="0"/>
        </a:spcBef>
        <a:spcAft>
          <a:spcPct val="0"/>
        </a:spcAft>
        <a:defRPr sz="3200" b="0">
          <a:solidFill>
            <a:sysClr val="windowText" lastClr="000000"/>
          </a:solidFill>
          <a:effectLst/>
          <a:latin typeface="+mj-lt"/>
          <a:ea typeface="+mj-ea"/>
          <a:cs typeface="+mj-cs"/>
        </a:defRPr>
      </a:lvl1pPr>
      <a:lvl2pPr algn="ctr" rtl="0" eaLnBrk="1" fontAlgn="base" hangingPunct="1">
        <a:spcBef>
          <a:spcPct val="0"/>
        </a:spcBef>
        <a:spcAft>
          <a:spcPct val="0"/>
        </a:spcAft>
        <a:defRPr sz="3300" b="1">
          <a:solidFill>
            <a:schemeClr val="tx2"/>
          </a:solidFill>
          <a:effectLst>
            <a:outerShdw blurRad="38100" dist="38100" dir="2700000" algn="tl">
              <a:srgbClr val="C0C0C0"/>
            </a:outerShdw>
          </a:effectLst>
          <a:latin typeface="Times New Roman" pitchFamily="18" charset="0"/>
        </a:defRPr>
      </a:lvl2pPr>
      <a:lvl3pPr algn="ctr" rtl="0" eaLnBrk="1" fontAlgn="base" hangingPunct="1">
        <a:spcBef>
          <a:spcPct val="0"/>
        </a:spcBef>
        <a:spcAft>
          <a:spcPct val="0"/>
        </a:spcAft>
        <a:defRPr sz="3300" b="1">
          <a:solidFill>
            <a:schemeClr val="tx2"/>
          </a:solidFill>
          <a:effectLst>
            <a:outerShdw blurRad="38100" dist="38100" dir="2700000" algn="tl">
              <a:srgbClr val="C0C0C0"/>
            </a:outerShdw>
          </a:effectLst>
          <a:latin typeface="Times New Roman" pitchFamily="18" charset="0"/>
        </a:defRPr>
      </a:lvl3pPr>
      <a:lvl4pPr algn="ctr" rtl="0" eaLnBrk="1" fontAlgn="base" hangingPunct="1">
        <a:spcBef>
          <a:spcPct val="0"/>
        </a:spcBef>
        <a:spcAft>
          <a:spcPct val="0"/>
        </a:spcAft>
        <a:defRPr sz="3300" b="1">
          <a:solidFill>
            <a:schemeClr val="tx2"/>
          </a:solidFill>
          <a:effectLst>
            <a:outerShdw blurRad="38100" dist="38100" dir="2700000" algn="tl">
              <a:srgbClr val="C0C0C0"/>
            </a:outerShdw>
          </a:effectLst>
          <a:latin typeface="Times New Roman" pitchFamily="18" charset="0"/>
        </a:defRPr>
      </a:lvl4pPr>
      <a:lvl5pPr algn="ctr" rtl="0" eaLnBrk="1" fontAlgn="base" hangingPunct="1">
        <a:spcBef>
          <a:spcPct val="0"/>
        </a:spcBef>
        <a:spcAft>
          <a:spcPct val="0"/>
        </a:spcAft>
        <a:defRPr sz="3300" b="1">
          <a:solidFill>
            <a:schemeClr val="tx2"/>
          </a:solidFill>
          <a:effectLst>
            <a:outerShdw blurRad="38100" dist="38100" dir="2700000" algn="tl">
              <a:srgbClr val="C0C0C0"/>
            </a:outerShdw>
          </a:effectLst>
          <a:latin typeface="Times New Roman" pitchFamily="18" charset="0"/>
        </a:defRPr>
      </a:lvl5pPr>
      <a:lvl6pPr marL="342900" algn="ctr" rtl="0" eaLnBrk="1" fontAlgn="base" hangingPunct="1">
        <a:spcBef>
          <a:spcPct val="0"/>
        </a:spcBef>
        <a:spcAft>
          <a:spcPct val="0"/>
        </a:spcAft>
        <a:defRPr sz="3300" b="1">
          <a:solidFill>
            <a:schemeClr val="tx2"/>
          </a:solidFill>
          <a:effectLst>
            <a:outerShdw blurRad="38100" dist="38100" dir="2700000" algn="tl">
              <a:srgbClr val="C0C0C0"/>
            </a:outerShdw>
          </a:effectLst>
          <a:latin typeface="Times New Roman" pitchFamily="18" charset="0"/>
        </a:defRPr>
      </a:lvl6pPr>
      <a:lvl7pPr marL="685800" algn="ctr" rtl="0" eaLnBrk="1" fontAlgn="base" hangingPunct="1">
        <a:spcBef>
          <a:spcPct val="0"/>
        </a:spcBef>
        <a:spcAft>
          <a:spcPct val="0"/>
        </a:spcAft>
        <a:defRPr sz="3300" b="1">
          <a:solidFill>
            <a:schemeClr val="tx2"/>
          </a:solidFill>
          <a:effectLst>
            <a:outerShdw blurRad="38100" dist="38100" dir="2700000" algn="tl">
              <a:srgbClr val="C0C0C0"/>
            </a:outerShdw>
          </a:effectLst>
          <a:latin typeface="Times New Roman" pitchFamily="18" charset="0"/>
        </a:defRPr>
      </a:lvl7pPr>
      <a:lvl8pPr marL="1028700" algn="ctr" rtl="0" eaLnBrk="1" fontAlgn="base" hangingPunct="1">
        <a:spcBef>
          <a:spcPct val="0"/>
        </a:spcBef>
        <a:spcAft>
          <a:spcPct val="0"/>
        </a:spcAft>
        <a:defRPr sz="3300" b="1">
          <a:solidFill>
            <a:schemeClr val="tx2"/>
          </a:solidFill>
          <a:effectLst>
            <a:outerShdw blurRad="38100" dist="38100" dir="2700000" algn="tl">
              <a:srgbClr val="C0C0C0"/>
            </a:outerShdw>
          </a:effectLst>
          <a:latin typeface="Times New Roman" pitchFamily="18" charset="0"/>
        </a:defRPr>
      </a:lvl8pPr>
      <a:lvl9pPr marL="1371600" algn="ctr" rtl="0" eaLnBrk="1" fontAlgn="base" hangingPunct="1">
        <a:spcBef>
          <a:spcPct val="0"/>
        </a:spcBef>
        <a:spcAft>
          <a:spcPct val="0"/>
        </a:spcAft>
        <a:defRPr sz="3300" b="1">
          <a:solidFill>
            <a:schemeClr val="tx2"/>
          </a:solidFill>
          <a:effectLst>
            <a:outerShdw blurRad="38100" dist="38100" dir="2700000" algn="tl">
              <a:srgbClr val="C0C0C0"/>
            </a:outerShdw>
          </a:effectLst>
          <a:latin typeface="Times New Roman" pitchFamily="18" charset="0"/>
        </a:defRPr>
      </a:lvl9pPr>
    </p:titleStyle>
    <p:bodyStyle>
      <a:lvl1pPr marL="257175" indent="-257175" algn="l" rtl="0" eaLnBrk="1" fontAlgn="base" hangingPunct="1">
        <a:spcBef>
          <a:spcPct val="20000"/>
        </a:spcBef>
        <a:spcAft>
          <a:spcPct val="0"/>
        </a:spcAft>
        <a:buClrTx/>
        <a:buFont typeface="Wingdings" pitchFamily="2" charset="2"/>
        <a:buChar char="§"/>
        <a:defRPr sz="3200">
          <a:solidFill>
            <a:schemeClr val="tx1"/>
          </a:solidFill>
          <a:latin typeface="Cambria" panose="02040503050406030204" pitchFamily="18" charset="0"/>
          <a:ea typeface="+mn-ea"/>
          <a:cs typeface="+mn-cs"/>
        </a:defRPr>
      </a:lvl1pPr>
      <a:lvl2pPr marL="557213" indent="-214313" algn="l" rtl="0" eaLnBrk="1" fontAlgn="base" hangingPunct="1">
        <a:spcBef>
          <a:spcPct val="20000"/>
        </a:spcBef>
        <a:spcAft>
          <a:spcPct val="0"/>
        </a:spcAft>
        <a:buClrTx/>
        <a:buFont typeface="Wingdings" pitchFamily="2" charset="2"/>
        <a:buChar char="§"/>
        <a:defRPr sz="3200">
          <a:solidFill>
            <a:schemeClr val="tx1"/>
          </a:solidFill>
          <a:latin typeface="Cambria" panose="02040503050406030204" pitchFamily="18" charset="0"/>
        </a:defRPr>
      </a:lvl2pPr>
      <a:lvl3pPr marL="857250" indent="-171450" algn="l" rtl="0" eaLnBrk="1" fontAlgn="base" hangingPunct="1">
        <a:spcBef>
          <a:spcPct val="20000"/>
        </a:spcBef>
        <a:spcAft>
          <a:spcPct val="0"/>
        </a:spcAft>
        <a:buClrTx/>
        <a:buFont typeface="Wingdings" panose="05000000000000000000" pitchFamily="2" charset="2"/>
        <a:buChar char="§"/>
        <a:defRPr sz="3200">
          <a:solidFill>
            <a:schemeClr val="tx1"/>
          </a:solidFill>
          <a:latin typeface="Cambria" panose="02040503050406030204" pitchFamily="18" charset="0"/>
        </a:defRPr>
      </a:lvl3pPr>
      <a:lvl4pPr marL="1200150" indent="-171450" algn="l" rtl="0" eaLnBrk="1" fontAlgn="base" hangingPunct="1">
        <a:spcBef>
          <a:spcPct val="20000"/>
        </a:spcBef>
        <a:spcAft>
          <a:spcPct val="0"/>
        </a:spcAft>
        <a:buClrTx/>
        <a:buFont typeface="Wingdings" panose="05000000000000000000" pitchFamily="2" charset="2"/>
        <a:buChar char="§"/>
        <a:defRPr sz="2400">
          <a:solidFill>
            <a:schemeClr val="tx1"/>
          </a:solidFill>
          <a:latin typeface="Cambria" panose="02040503050406030204" pitchFamily="18" charset="0"/>
        </a:defRPr>
      </a:lvl4pPr>
      <a:lvl5pPr marL="1543050" indent="-171450" algn="l" rtl="0" eaLnBrk="1" fontAlgn="base" hangingPunct="1">
        <a:spcBef>
          <a:spcPct val="20000"/>
        </a:spcBef>
        <a:spcAft>
          <a:spcPct val="0"/>
        </a:spcAft>
        <a:buClrTx/>
        <a:buFont typeface="Wingdings" panose="05000000000000000000" pitchFamily="2" charset="2"/>
        <a:buChar char="§"/>
        <a:defRPr sz="2400">
          <a:solidFill>
            <a:schemeClr val="tx1"/>
          </a:solidFill>
          <a:latin typeface="Cambria" panose="02040503050406030204" pitchFamily="18" charset="0"/>
        </a:defRPr>
      </a:lvl5pPr>
      <a:lvl6pPr marL="1885950" indent="-171450" algn="l" rtl="0" eaLnBrk="1" fontAlgn="base" hangingPunct="1">
        <a:spcBef>
          <a:spcPct val="20000"/>
        </a:spcBef>
        <a:spcAft>
          <a:spcPct val="0"/>
        </a:spcAft>
        <a:buFont typeface="Arial" charset="0"/>
        <a:buChar char="–"/>
        <a:defRPr sz="1500">
          <a:solidFill>
            <a:schemeClr val="tx1"/>
          </a:solidFill>
          <a:latin typeface="+mn-lt"/>
        </a:defRPr>
      </a:lvl6pPr>
      <a:lvl7pPr marL="2228850" indent="-171450" algn="l" rtl="0" eaLnBrk="1" fontAlgn="base" hangingPunct="1">
        <a:spcBef>
          <a:spcPct val="20000"/>
        </a:spcBef>
        <a:spcAft>
          <a:spcPct val="0"/>
        </a:spcAft>
        <a:buFont typeface="Arial" charset="0"/>
        <a:buChar char="–"/>
        <a:defRPr sz="1500">
          <a:solidFill>
            <a:schemeClr val="tx1"/>
          </a:solidFill>
          <a:latin typeface="+mn-lt"/>
        </a:defRPr>
      </a:lvl7pPr>
      <a:lvl8pPr marL="2571750" indent="-171450" algn="l" rtl="0" eaLnBrk="1" fontAlgn="base" hangingPunct="1">
        <a:spcBef>
          <a:spcPct val="20000"/>
        </a:spcBef>
        <a:spcAft>
          <a:spcPct val="0"/>
        </a:spcAft>
        <a:buFont typeface="Arial" charset="0"/>
        <a:buChar char="–"/>
        <a:defRPr sz="1500">
          <a:solidFill>
            <a:schemeClr val="tx1"/>
          </a:solidFill>
          <a:latin typeface="+mn-lt"/>
        </a:defRPr>
      </a:lvl8pPr>
      <a:lvl9pPr marL="2914650" indent="-171450" algn="l" rtl="0" eaLnBrk="1" fontAlgn="base" hangingPunct="1">
        <a:spcBef>
          <a:spcPct val="20000"/>
        </a:spcBef>
        <a:spcAft>
          <a:spcPct val="0"/>
        </a:spcAft>
        <a:buFont typeface="Arial" charset="0"/>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57059C8-C860-4599-AA08-4231873C3AD7}" type="datetime1">
              <a:rPr lang="en-US" smtClean="0"/>
              <a:t>11/11/2014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63818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mailto:jrader@watcocompanies.com" TargetMode="External"/><Relationship Id="rId2" Type="http://schemas.openxmlformats.org/officeDocument/2006/relationships/image" Target="../media/image15.jpg"/><Relationship Id="rId1" Type="http://schemas.openxmlformats.org/officeDocument/2006/relationships/slideLayout" Target="../slideLayouts/slideLayout13.xml"/><Relationship Id="rId4" Type="http://schemas.openxmlformats.org/officeDocument/2006/relationships/hyperlink" Target="mailto:wcs@watcocompanie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2422358"/>
            <a:ext cx="9920438" cy="1613996"/>
          </a:xfrm>
        </p:spPr>
        <p:txBody>
          <a:bodyPr>
            <a:noAutofit/>
          </a:bodyPr>
          <a:lstStyle/>
          <a:p>
            <a:r>
              <a:rPr lang="en-US" sz="4000" dirty="0" smtClean="0"/>
              <a:t>Safety Standards For Class 3 Liquids:</a:t>
            </a:r>
            <a:br>
              <a:rPr lang="en-US" sz="4000" dirty="0" smtClean="0"/>
            </a:br>
            <a:r>
              <a:rPr lang="en-US" sz="4000" dirty="0" smtClean="0"/>
              <a:t>A Review of Regulatory Proposals and Comments</a:t>
            </a:r>
            <a:endParaRPr lang="en-US" sz="4000" dirty="0"/>
          </a:p>
        </p:txBody>
      </p:sp>
      <p:sp>
        <p:nvSpPr>
          <p:cNvPr id="3" name="Subtitle 2"/>
          <p:cNvSpPr>
            <a:spLocks noGrp="1"/>
          </p:cNvSpPr>
          <p:nvPr>
            <p:ph type="subTitle" idx="1"/>
          </p:nvPr>
        </p:nvSpPr>
        <p:spPr>
          <a:xfrm>
            <a:off x="1100051" y="4455621"/>
            <a:ext cx="10058400" cy="1280160"/>
          </a:xfrm>
        </p:spPr>
        <p:txBody>
          <a:bodyPr>
            <a:normAutofit fontScale="92500" lnSpcReduction="10000"/>
          </a:bodyPr>
          <a:lstStyle/>
          <a:p>
            <a:r>
              <a:rPr lang="en-US" dirty="0" smtClean="0">
                <a:solidFill>
                  <a:schemeClr val="tx1">
                    <a:lumMod val="75000"/>
                    <a:lumOff val="25000"/>
                  </a:schemeClr>
                </a:solidFill>
              </a:rPr>
              <a:t>James H. Rader</a:t>
            </a:r>
          </a:p>
          <a:p>
            <a:r>
              <a:rPr lang="en-US" dirty="0" smtClean="0">
                <a:solidFill>
                  <a:schemeClr val="tx1">
                    <a:lumMod val="75000"/>
                    <a:lumOff val="25000"/>
                  </a:schemeClr>
                </a:solidFill>
              </a:rPr>
              <a:t>Senior Vice President</a:t>
            </a:r>
          </a:p>
          <a:p>
            <a:r>
              <a:rPr lang="en-US" dirty="0" smtClean="0">
                <a:solidFill>
                  <a:schemeClr val="tx1">
                    <a:lumMod val="75000"/>
                    <a:lumOff val="25000"/>
                  </a:schemeClr>
                </a:solidFill>
              </a:rPr>
              <a:t>Watco Compliance Services</a:t>
            </a:r>
            <a:endParaRPr lang="en-US" dirty="0">
              <a:solidFill>
                <a:schemeClr val="tx1">
                  <a:lumMod val="75000"/>
                  <a:lumOff val="2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806" y="4455621"/>
            <a:ext cx="1537645" cy="1554480"/>
          </a:xfrm>
          <a:prstGeom prst="rect">
            <a:avLst/>
          </a:prstGeom>
        </p:spPr>
      </p:pic>
    </p:spTree>
    <p:extLst>
      <p:ext uri="{BB962C8B-B14F-4D97-AF65-F5344CB8AC3E}">
        <p14:creationId xmlns:p14="http://schemas.microsoft.com/office/powerpoint/2010/main" val="3972045104"/>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658794" y="2208627"/>
            <a:ext cx="6949440" cy="2433711"/>
            <a:chOff x="3030884" y="1927272"/>
            <a:chExt cx="6571019" cy="2067952"/>
          </a:xfrm>
          <a:blipFill>
            <a:blip r:embed="rId2"/>
            <a:tile tx="0" ty="0" sx="100000" sy="100000" flip="none" algn="tl"/>
          </a:blipFill>
        </p:grpSpPr>
        <p:sp>
          <p:nvSpPr>
            <p:cNvPr id="12" name="Rectangle 11"/>
            <p:cNvSpPr/>
            <p:nvPr/>
          </p:nvSpPr>
          <p:spPr>
            <a:xfrm>
              <a:off x="3643532" y="1927273"/>
              <a:ext cx="5345723" cy="2067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lay 12"/>
            <p:cNvSpPr/>
            <p:nvPr/>
          </p:nvSpPr>
          <p:spPr>
            <a:xfrm rot="10800000">
              <a:off x="3030884" y="1927272"/>
              <a:ext cx="612648" cy="20679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elay 13"/>
            <p:cNvSpPr/>
            <p:nvPr/>
          </p:nvSpPr>
          <p:spPr>
            <a:xfrm>
              <a:off x="8989255" y="1927273"/>
              <a:ext cx="612648" cy="20679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4FAB73BC-B049-4115-A692-8D63A059BFB8}" type="slidenum">
              <a:rPr lang="en-US" smtClean="0"/>
              <a:pPr/>
              <a:t>10</a:t>
            </a:fld>
            <a:endParaRPr lang="en-US" dirty="0"/>
          </a:p>
        </p:txBody>
      </p:sp>
      <p:grpSp>
        <p:nvGrpSpPr>
          <p:cNvPr id="10" name="Group 9"/>
          <p:cNvGrpSpPr/>
          <p:nvPr/>
        </p:nvGrpSpPr>
        <p:grpSpPr>
          <a:xfrm>
            <a:off x="2848000" y="2377441"/>
            <a:ext cx="6571019" cy="2067952"/>
            <a:chOff x="3030884" y="1927272"/>
            <a:chExt cx="6571019" cy="2067952"/>
          </a:xfrm>
          <a:solidFill>
            <a:schemeClr val="tx2">
              <a:lumMod val="20000"/>
              <a:lumOff val="80000"/>
            </a:schemeClr>
          </a:solidFill>
        </p:grpSpPr>
        <p:sp>
          <p:nvSpPr>
            <p:cNvPr id="5" name="Rectangle 4"/>
            <p:cNvSpPr/>
            <p:nvPr/>
          </p:nvSpPr>
          <p:spPr>
            <a:xfrm>
              <a:off x="3643532" y="1927273"/>
              <a:ext cx="5345723" cy="206795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elay 7"/>
            <p:cNvSpPr/>
            <p:nvPr/>
          </p:nvSpPr>
          <p:spPr>
            <a:xfrm rot="10800000">
              <a:off x="3030884" y="1927272"/>
              <a:ext cx="612648" cy="20679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elay 8"/>
            <p:cNvSpPr/>
            <p:nvPr/>
          </p:nvSpPr>
          <p:spPr>
            <a:xfrm>
              <a:off x="8989255" y="1927273"/>
              <a:ext cx="612648" cy="20679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5257472" y="1790700"/>
            <a:ext cx="1752073" cy="586741"/>
            <a:chOff x="5219701" y="1888415"/>
            <a:chExt cx="1752073" cy="489027"/>
          </a:xfrm>
        </p:grpSpPr>
        <p:sp>
          <p:nvSpPr>
            <p:cNvPr id="33" name="Rectangle 32"/>
            <p:cNvSpPr/>
            <p:nvPr/>
          </p:nvSpPr>
          <p:spPr>
            <a:xfrm>
              <a:off x="5268119" y="2108200"/>
              <a:ext cx="561181" cy="26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219701" y="2062479"/>
              <a:ext cx="6477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830080" y="2024064"/>
              <a:ext cx="141694" cy="35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57391" y="2024064"/>
              <a:ext cx="326048" cy="35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Delay 36"/>
            <p:cNvSpPr/>
            <p:nvPr/>
          </p:nvSpPr>
          <p:spPr>
            <a:xfrm rot="16200000">
              <a:off x="6252591" y="1793214"/>
              <a:ext cx="135647" cy="32605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7255798" y="1123950"/>
            <a:ext cx="2399696" cy="461665"/>
          </a:xfrm>
          <a:prstGeom prst="rect">
            <a:avLst/>
          </a:prstGeom>
          <a:noFill/>
        </p:spPr>
        <p:txBody>
          <a:bodyPr wrap="none" rtlCol="0">
            <a:spAutoFit/>
          </a:bodyPr>
          <a:lstStyle/>
          <a:p>
            <a:r>
              <a:rPr lang="en-US" sz="2400" dirty="0" smtClean="0">
                <a:solidFill>
                  <a:srgbClr val="FF0000"/>
                </a:solidFill>
              </a:rPr>
              <a:t>Thicker Tank Shell</a:t>
            </a:r>
            <a:endParaRPr lang="en-US" sz="2400" dirty="0">
              <a:solidFill>
                <a:srgbClr val="FF0000"/>
              </a:solidFill>
            </a:endParaRPr>
          </a:p>
        </p:txBody>
      </p:sp>
    </p:spTree>
    <p:extLst>
      <p:ext uri="{BB962C8B-B14F-4D97-AF65-F5344CB8AC3E}">
        <p14:creationId xmlns:p14="http://schemas.microsoft.com/office/powerpoint/2010/main" val="76480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588877" y="2120778"/>
            <a:ext cx="7089264" cy="2581276"/>
            <a:chOff x="3030884" y="1927272"/>
            <a:chExt cx="6571019" cy="2067952"/>
          </a:xfrm>
          <a:solidFill>
            <a:srgbClr val="FF0066"/>
          </a:solidFill>
        </p:grpSpPr>
        <p:sp>
          <p:nvSpPr>
            <p:cNvPr id="17" name="Rectangle 16"/>
            <p:cNvSpPr/>
            <p:nvPr/>
          </p:nvSpPr>
          <p:spPr>
            <a:xfrm>
              <a:off x="3643532" y="1927273"/>
              <a:ext cx="5345723" cy="2067951"/>
            </a:xfrm>
            <a:prstGeom prst="rect">
              <a:avLst/>
            </a:prstGeom>
            <a:gr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lay 17"/>
            <p:cNvSpPr/>
            <p:nvPr/>
          </p:nvSpPr>
          <p:spPr>
            <a:xfrm rot="10800000">
              <a:off x="3030884" y="1927272"/>
              <a:ext cx="612648" cy="2067951"/>
            </a:xfrm>
            <a:prstGeom prst="flowChartDelay">
              <a:avLst/>
            </a:prstGeom>
            <a:gr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lay 18"/>
            <p:cNvSpPr/>
            <p:nvPr/>
          </p:nvSpPr>
          <p:spPr>
            <a:xfrm>
              <a:off x="8989255" y="1927273"/>
              <a:ext cx="612648" cy="2067951"/>
            </a:xfrm>
            <a:prstGeom prst="flowChartDelay">
              <a:avLst/>
            </a:prstGeom>
            <a:gr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658794" y="2208627"/>
            <a:ext cx="6949440" cy="2433711"/>
            <a:chOff x="3030884" y="1927272"/>
            <a:chExt cx="6571019" cy="2067952"/>
          </a:xfrm>
          <a:blipFill>
            <a:blip r:embed="rId3"/>
            <a:tile tx="0" ty="0" sx="100000" sy="100000" flip="none" algn="tl"/>
          </a:blipFill>
        </p:grpSpPr>
        <p:sp>
          <p:nvSpPr>
            <p:cNvPr id="12" name="Rectangle 11"/>
            <p:cNvSpPr/>
            <p:nvPr/>
          </p:nvSpPr>
          <p:spPr>
            <a:xfrm>
              <a:off x="3643532" y="1927273"/>
              <a:ext cx="5345723" cy="2067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lay 12"/>
            <p:cNvSpPr/>
            <p:nvPr/>
          </p:nvSpPr>
          <p:spPr>
            <a:xfrm rot="10800000">
              <a:off x="3030884" y="1927272"/>
              <a:ext cx="612648" cy="20679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elay 13"/>
            <p:cNvSpPr/>
            <p:nvPr/>
          </p:nvSpPr>
          <p:spPr>
            <a:xfrm>
              <a:off x="8989255" y="1927273"/>
              <a:ext cx="612648" cy="20679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4FAB73BC-B049-4115-A692-8D63A059BFB8}" type="slidenum">
              <a:rPr lang="en-US" smtClean="0"/>
              <a:pPr/>
              <a:t>11</a:t>
            </a:fld>
            <a:endParaRPr lang="en-US" dirty="0"/>
          </a:p>
        </p:txBody>
      </p:sp>
      <p:grpSp>
        <p:nvGrpSpPr>
          <p:cNvPr id="10" name="Group 9"/>
          <p:cNvGrpSpPr/>
          <p:nvPr/>
        </p:nvGrpSpPr>
        <p:grpSpPr>
          <a:xfrm>
            <a:off x="2848000" y="2377441"/>
            <a:ext cx="6571019" cy="2067952"/>
            <a:chOff x="3030884" y="1927272"/>
            <a:chExt cx="6571019" cy="2067952"/>
          </a:xfrm>
          <a:solidFill>
            <a:schemeClr val="tx2">
              <a:lumMod val="20000"/>
              <a:lumOff val="80000"/>
            </a:schemeClr>
          </a:solidFill>
        </p:grpSpPr>
        <p:sp>
          <p:nvSpPr>
            <p:cNvPr id="5" name="Rectangle 4"/>
            <p:cNvSpPr/>
            <p:nvPr/>
          </p:nvSpPr>
          <p:spPr>
            <a:xfrm>
              <a:off x="3643532" y="1927273"/>
              <a:ext cx="5345723" cy="206795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elay 7"/>
            <p:cNvSpPr/>
            <p:nvPr/>
          </p:nvSpPr>
          <p:spPr>
            <a:xfrm rot="10800000">
              <a:off x="3030884" y="1927272"/>
              <a:ext cx="612648" cy="20679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elay 8"/>
            <p:cNvSpPr/>
            <p:nvPr/>
          </p:nvSpPr>
          <p:spPr>
            <a:xfrm>
              <a:off x="8989255" y="1927273"/>
              <a:ext cx="612648" cy="20679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257472" y="1790700"/>
            <a:ext cx="1752073" cy="586741"/>
            <a:chOff x="5219701" y="1888415"/>
            <a:chExt cx="1752073" cy="489027"/>
          </a:xfrm>
        </p:grpSpPr>
        <p:sp>
          <p:nvSpPr>
            <p:cNvPr id="32" name="Rectangle 31"/>
            <p:cNvSpPr/>
            <p:nvPr/>
          </p:nvSpPr>
          <p:spPr>
            <a:xfrm>
              <a:off x="5268119" y="2108200"/>
              <a:ext cx="561181" cy="26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219701" y="2062479"/>
              <a:ext cx="6477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830080" y="2024064"/>
              <a:ext cx="141694" cy="35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157391" y="2024064"/>
              <a:ext cx="326048" cy="35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35"/>
            <p:cNvSpPr/>
            <p:nvPr/>
          </p:nvSpPr>
          <p:spPr>
            <a:xfrm rot="16200000">
              <a:off x="6252591" y="1793214"/>
              <a:ext cx="135647" cy="32605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7255798" y="1123950"/>
            <a:ext cx="3018390" cy="830997"/>
          </a:xfrm>
          <a:prstGeom prst="rect">
            <a:avLst/>
          </a:prstGeom>
          <a:noFill/>
        </p:spPr>
        <p:txBody>
          <a:bodyPr wrap="none" rtlCol="0">
            <a:spAutoFit/>
          </a:bodyPr>
          <a:lstStyle/>
          <a:p>
            <a:r>
              <a:rPr lang="en-US" sz="2400" dirty="0" smtClean="0">
                <a:solidFill>
                  <a:srgbClr val="FF0000"/>
                </a:solidFill>
              </a:rPr>
              <a:t>11-Gauge Metal Jacket</a:t>
            </a:r>
          </a:p>
          <a:p>
            <a:r>
              <a:rPr lang="en-US" sz="2400" dirty="0" smtClean="0">
                <a:solidFill>
                  <a:srgbClr val="FF0000"/>
                </a:solidFill>
              </a:rPr>
              <a:t>Thermal Protection</a:t>
            </a:r>
            <a:endParaRPr lang="en-US" sz="2400" dirty="0">
              <a:solidFill>
                <a:srgbClr val="FF0000"/>
              </a:solidFill>
            </a:endParaRPr>
          </a:p>
        </p:txBody>
      </p:sp>
    </p:spTree>
    <p:extLst>
      <p:ext uri="{BB962C8B-B14F-4D97-AF65-F5344CB8AC3E}">
        <p14:creationId xmlns:p14="http://schemas.microsoft.com/office/powerpoint/2010/main" val="80030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588877" y="2120778"/>
            <a:ext cx="7089264" cy="2581276"/>
            <a:chOff x="3030884" y="1927272"/>
            <a:chExt cx="6571019" cy="2067952"/>
          </a:xfrm>
          <a:solidFill>
            <a:srgbClr val="FF0066"/>
          </a:solidFill>
        </p:grpSpPr>
        <p:sp>
          <p:nvSpPr>
            <p:cNvPr id="17" name="Rectangle 16"/>
            <p:cNvSpPr/>
            <p:nvPr/>
          </p:nvSpPr>
          <p:spPr>
            <a:xfrm>
              <a:off x="3643532" y="1927273"/>
              <a:ext cx="5345723" cy="2067951"/>
            </a:xfrm>
            <a:prstGeom prst="rect">
              <a:avLst/>
            </a:prstGeom>
            <a:gr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lay 17"/>
            <p:cNvSpPr/>
            <p:nvPr/>
          </p:nvSpPr>
          <p:spPr>
            <a:xfrm rot="10800000">
              <a:off x="3030884" y="1927272"/>
              <a:ext cx="612648" cy="2067951"/>
            </a:xfrm>
            <a:prstGeom prst="flowChartDelay">
              <a:avLst/>
            </a:prstGeom>
            <a:gr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lay 18"/>
            <p:cNvSpPr/>
            <p:nvPr/>
          </p:nvSpPr>
          <p:spPr>
            <a:xfrm>
              <a:off x="8989255" y="1927273"/>
              <a:ext cx="612648" cy="2067951"/>
            </a:xfrm>
            <a:prstGeom prst="flowChartDelay">
              <a:avLst/>
            </a:prstGeom>
            <a:gr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658794" y="2208627"/>
            <a:ext cx="6949440" cy="2433711"/>
            <a:chOff x="3030884" y="1927272"/>
            <a:chExt cx="6571019" cy="2067952"/>
          </a:xfrm>
          <a:blipFill>
            <a:blip r:embed="rId2"/>
            <a:tile tx="0" ty="0" sx="100000" sy="100000" flip="none" algn="tl"/>
          </a:blipFill>
        </p:grpSpPr>
        <p:sp>
          <p:nvSpPr>
            <p:cNvPr id="12" name="Rectangle 11"/>
            <p:cNvSpPr/>
            <p:nvPr/>
          </p:nvSpPr>
          <p:spPr>
            <a:xfrm>
              <a:off x="3643532" y="1927273"/>
              <a:ext cx="5345723" cy="2067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lay 12"/>
            <p:cNvSpPr/>
            <p:nvPr/>
          </p:nvSpPr>
          <p:spPr>
            <a:xfrm rot="10800000">
              <a:off x="3030884" y="1927272"/>
              <a:ext cx="612648" cy="20679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elay 13"/>
            <p:cNvSpPr/>
            <p:nvPr/>
          </p:nvSpPr>
          <p:spPr>
            <a:xfrm>
              <a:off x="8989255" y="1927273"/>
              <a:ext cx="612648" cy="20679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4FAB73BC-B049-4115-A692-8D63A059BFB8}" type="slidenum">
              <a:rPr lang="en-US" smtClean="0"/>
              <a:pPr/>
              <a:t>12</a:t>
            </a:fld>
            <a:endParaRPr lang="en-US" dirty="0"/>
          </a:p>
        </p:txBody>
      </p:sp>
      <p:grpSp>
        <p:nvGrpSpPr>
          <p:cNvPr id="10" name="Group 9"/>
          <p:cNvGrpSpPr/>
          <p:nvPr/>
        </p:nvGrpSpPr>
        <p:grpSpPr>
          <a:xfrm>
            <a:off x="2848000" y="2377441"/>
            <a:ext cx="6571019" cy="2067952"/>
            <a:chOff x="3030884" y="1927272"/>
            <a:chExt cx="6571019" cy="2067952"/>
          </a:xfrm>
          <a:solidFill>
            <a:schemeClr val="tx2">
              <a:lumMod val="20000"/>
              <a:lumOff val="80000"/>
            </a:schemeClr>
          </a:solidFill>
        </p:grpSpPr>
        <p:sp>
          <p:nvSpPr>
            <p:cNvPr id="5" name="Rectangle 4"/>
            <p:cNvSpPr/>
            <p:nvPr/>
          </p:nvSpPr>
          <p:spPr>
            <a:xfrm>
              <a:off x="3643532" y="1927273"/>
              <a:ext cx="5345723" cy="206795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elay 7"/>
            <p:cNvSpPr/>
            <p:nvPr/>
          </p:nvSpPr>
          <p:spPr>
            <a:xfrm rot="10800000">
              <a:off x="3030884" y="1927272"/>
              <a:ext cx="612648" cy="20679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elay 8"/>
            <p:cNvSpPr/>
            <p:nvPr/>
          </p:nvSpPr>
          <p:spPr>
            <a:xfrm>
              <a:off x="8989255" y="1927273"/>
              <a:ext cx="612648" cy="20679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lowchart: Delay 14"/>
          <p:cNvSpPr/>
          <p:nvPr/>
        </p:nvSpPr>
        <p:spPr>
          <a:xfrm rot="10800000">
            <a:off x="2588875" y="2120776"/>
            <a:ext cx="300042" cy="2581276"/>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lay 19"/>
          <p:cNvSpPr/>
          <p:nvPr/>
        </p:nvSpPr>
        <p:spPr>
          <a:xfrm>
            <a:off x="9378100" y="2120778"/>
            <a:ext cx="300042" cy="2581276"/>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5257472" y="1790700"/>
            <a:ext cx="1752073" cy="586741"/>
            <a:chOff x="5219701" y="1888415"/>
            <a:chExt cx="1752073" cy="489027"/>
          </a:xfrm>
        </p:grpSpPr>
        <p:sp>
          <p:nvSpPr>
            <p:cNvPr id="22" name="Rectangle 21"/>
            <p:cNvSpPr/>
            <p:nvPr/>
          </p:nvSpPr>
          <p:spPr>
            <a:xfrm>
              <a:off x="5268119" y="2108200"/>
              <a:ext cx="561181" cy="26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19701" y="2062479"/>
              <a:ext cx="6477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30080" y="2024064"/>
              <a:ext cx="141694" cy="35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157391" y="2024064"/>
              <a:ext cx="326048" cy="35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lay 25"/>
            <p:cNvSpPr/>
            <p:nvPr/>
          </p:nvSpPr>
          <p:spPr>
            <a:xfrm rot="16200000">
              <a:off x="6252591" y="1793214"/>
              <a:ext cx="135647" cy="32605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7255798" y="1123950"/>
            <a:ext cx="3918060" cy="461665"/>
          </a:xfrm>
          <a:prstGeom prst="rect">
            <a:avLst/>
          </a:prstGeom>
          <a:noFill/>
        </p:spPr>
        <p:txBody>
          <a:bodyPr wrap="none" rtlCol="0">
            <a:spAutoFit/>
          </a:bodyPr>
          <a:lstStyle/>
          <a:p>
            <a:r>
              <a:rPr lang="en-US" sz="2400" dirty="0" smtClean="0">
                <a:solidFill>
                  <a:srgbClr val="FF0000"/>
                </a:solidFill>
              </a:rPr>
              <a:t>½-</a:t>
            </a:r>
            <a:r>
              <a:rPr lang="en-US" sz="2400" dirty="0">
                <a:solidFill>
                  <a:srgbClr val="FF0000"/>
                </a:solidFill>
              </a:rPr>
              <a:t>I</a:t>
            </a:r>
            <a:r>
              <a:rPr lang="en-US" sz="2400" dirty="0" smtClean="0">
                <a:solidFill>
                  <a:srgbClr val="FF0000"/>
                </a:solidFill>
              </a:rPr>
              <a:t>nch Thick Full Head Shields</a:t>
            </a:r>
            <a:endParaRPr lang="en-US" sz="2400" dirty="0">
              <a:solidFill>
                <a:srgbClr val="FF0000"/>
              </a:solidFill>
            </a:endParaRPr>
          </a:p>
        </p:txBody>
      </p:sp>
    </p:spTree>
    <p:extLst>
      <p:ext uri="{BB962C8B-B14F-4D97-AF65-F5344CB8AC3E}">
        <p14:creationId xmlns:p14="http://schemas.microsoft.com/office/powerpoint/2010/main" val="1977342269"/>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1+#ppt_w/2"/>
                                          </p:val>
                                        </p:tav>
                                        <p:tav tm="100000">
                                          <p:val>
                                            <p:strVal val="#ppt_x"/>
                                          </p:val>
                                        </p:tav>
                                      </p:tavLst>
                                    </p:anim>
                                    <p:anim calcmode="lin" valueType="num">
                                      <p:cBhvr additive="base">
                                        <p:cTn id="8" dur="2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000" fill="hold"/>
                                        <p:tgtEl>
                                          <p:spTgt spid="15"/>
                                        </p:tgtEl>
                                        <p:attrNameLst>
                                          <p:attrName>ppt_x</p:attrName>
                                        </p:attrNameLst>
                                      </p:cBhvr>
                                      <p:tavLst>
                                        <p:tav tm="0">
                                          <p:val>
                                            <p:strVal val="0-#ppt_w/2"/>
                                          </p:val>
                                        </p:tav>
                                        <p:tav tm="100000">
                                          <p:val>
                                            <p:strVal val="#ppt_x"/>
                                          </p:val>
                                        </p:tav>
                                      </p:tavLst>
                                    </p:anim>
                                    <p:anim calcmode="lin" valueType="num">
                                      <p:cBhvr additive="base">
                                        <p:cTn id="12"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588877" y="2120778"/>
            <a:ext cx="7089264" cy="2581276"/>
            <a:chOff x="3030884" y="1927272"/>
            <a:chExt cx="6571019" cy="2067952"/>
          </a:xfrm>
          <a:solidFill>
            <a:srgbClr val="FF0066"/>
          </a:solidFill>
        </p:grpSpPr>
        <p:sp>
          <p:nvSpPr>
            <p:cNvPr id="17" name="Rectangle 16"/>
            <p:cNvSpPr/>
            <p:nvPr/>
          </p:nvSpPr>
          <p:spPr>
            <a:xfrm>
              <a:off x="3643532" y="1927273"/>
              <a:ext cx="5345723" cy="2067951"/>
            </a:xfrm>
            <a:prstGeom prst="rect">
              <a:avLst/>
            </a:prstGeom>
            <a:gr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lay 17"/>
            <p:cNvSpPr/>
            <p:nvPr/>
          </p:nvSpPr>
          <p:spPr>
            <a:xfrm rot="10800000">
              <a:off x="3030884" y="1927272"/>
              <a:ext cx="612648" cy="2067951"/>
            </a:xfrm>
            <a:prstGeom prst="flowChartDelay">
              <a:avLst/>
            </a:prstGeom>
            <a:gr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lay 18"/>
            <p:cNvSpPr/>
            <p:nvPr/>
          </p:nvSpPr>
          <p:spPr>
            <a:xfrm>
              <a:off x="8989255" y="1927273"/>
              <a:ext cx="612648" cy="2067951"/>
            </a:xfrm>
            <a:prstGeom prst="flowChartDelay">
              <a:avLst/>
            </a:prstGeom>
            <a:gr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658794" y="2208627"/>
            <a:ext cx="6949440" cy="2433711"/>
            <a:chOff x="3030884" y="1927272"/>
            <a:chExt cx="6571019" cy="2067952"/>
          </a:xfrm>
          <a:blipFill>
            <a:blip r:embed="rId3"/>
            <a:tile tx="0" ty="0" sx="100000" sy="100000" flip="none" algn="tl"/>
          </a:blipFill>
        </p:grpSpPr>
        <p:sp>
          <p:nvSpPr>
            <p:cNvPr id="12" name="Rectangle 11"/>
            <p:cNvSpPr/>
            <p:nvPr/>
          </p:nvSpPr>
          <p:spPr>
            <a:xfrm>
              <a:off x="3643532" y="1927273"/>
              <a:ext cx="5345723" cy="2067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lay 12"/>
            <p:cNvSpPr/>
            <p:nvPr/>
          </p:nvSpPr>
          <p:spPr>
            <a:xfrm rot="10800000">
              <a:off x="3030884" y="1927272"/>
              <a:ext cx="612648" cy="20679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elay 13"/>
            <p:cNvSpPr/>
            <p:nvPr/>
          </p:nvSpPr>
          <p:spPr>
            <a:xfrm>
              <a:off x="8989255" y="1927273"/>
              <a:ext cx="612648" cy="20679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4FAB73BC-B049-4115-A692-8D63A059BFB8}" type="slidenum">
              <a:rPr lang="en-US" smtClean="0"/>
              <a:pPr/>
              <a:t>13</a:t>
            </a:fld>
            <a:endParaRPr lang="en-US" dirty="0"/>
          </a:p>
        </p:txBody>
      </p:sp>
      <p:grpSp>
        <p:nvGrpSpPr>
          <p:cNvPr id="10" name="Group 9"/>
          <p:cNvGrpSpPr/>
          <p:nvPr/>
        </p:nvGrpSpPr>
        <p:grpSpPr>
          <a:xfrm>
            <a:off x="2848000" y="2377441"/>
            <a:ext cx="6571019" cy="2067952"/>
            <a:chOff x="3030884" y="1927272"/>
            <a:chExt cx="6571019" cy="2067952"/>
          </a:xfrm>
          <a:solidFill>
            <a:schemeClr val="tx2">
              <a:lumMod val="20000"/>
              <a:lumOff val="80000"/>
            </a:schemeClr>
          </a:solidFill>
        </p:grpSpPr>
        <p:sp>
          <p:nvSpPr>
            <p:cNvPr id="5" name="Rectangle 4"/>
            <p:cNvSpPr/>
            <p:nvPr/>
          </p:nvSpPr>
          <p:spPr>
            <a:xfrm>
              <a:off x="3643532" y="1927273"/>
              <a:ext cx="5345723" cy="206795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elay 7"/>
            <p:cNvSpPr/>
            <p:nvPr/>
          </p:nvSpPr>
          <p:spPr>
            <a:xfrm rot="10800000">
              <a:off x="3030884" y="1927272"/>
              <a:ext cx="612648" cy="20679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elay 8"/>
            <p:cNvSpPr/>
            <p:nvPr/>
          </p:nvSpPr>
          <p:spPr>
            <a:xfrm>
              <a:off x="8989255" y="1927273"/>
              <a:ext cx="612648" cy="20679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lowchart: Delay 14"/>
          <p:cNvSpPr/>
          <p:nvPr/>
        </p:nvSpPr>
        <p:spPr>
          <a:xfrm rot="10800000">
            <a:off x="2588875" y="2125116"/>
            <a:ext cx="300042" cy="2581276"/>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lay 19"/>
          <p:cNvSpPr/>
          <p:nvPr/>
        </p:nvSpPr>
        <p:spPr>
          <a:xfrm>
            <a:off x="9378100" y="2120778"/>
            <a:ext cx="300042" cy="2581276"/>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014876" y="2047107"/>
            <a:ext cx="758373" cy="323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970191" y="2001387"/>
            <a:ext cx="84296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23567" y="1766888"/>
            <a:ext cx="736209" cy="220503"/>
          </a:xfrm>
          <a:prstGeom prst="rect">
            <a:avLst/>
          </a:prstGeom>
          <a:solidFill>
            <a:srgbClr val="FF0000">
              <a:alpha val="7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133544" y="1895475"/>
            <a:ext cx="45719" cy="7708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579794" y="1895475"/>
            <a:ext cx="45719" cy="7708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360320" y="1804442"/>
            <a:ext cx="55165" cy="17036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255798" y="1123950"/>
            <a:ext cx="2861745" cy="830997"/>
          </a:xfrm>
          <a:prstGeom prst="rect">
            <a:avLst/>
          </a:prstGeom>
          <a:noFill/>
        </p:spPr>
        <p:txBody>
          <a:bodyPr wrap="none" rtlCol="0">
            <a:spAutoFit/>
          </a:bodyPr>
          <a:lstStyle/>
          <a:p>
            <a:r>
              <a:rPr lang="en-US" sz="2400" dirty="0" smtClean="0">
                <a:solidFill>
                  <a:srgbClr val="FF0000"/>
                </a:solidFill>
              </a:rPr>
              <a:t>Top Fitting Protection</a:t>
            </a:r>
          </a:p>
          <a:p>
            <a:r>
              <a:rPr lang="en-US" sz="2400" dirty="0" smtClean="0">
                <a:solidFill>
                  <a:srgbClr val="FF0000"/>
                </a:solidFill>
              </a:rPr>
              <a:t>High-Capacity PRD</a:t>
            </a:r>
            <a:endParaRPr lang="en-US" sz="2400" dirty="0">
              <a:solidFill>
                <a:srgbClr val="FF0000"/>
              </a:solidFill>
            </a:endParaRPr>
          </a:p>
        </p:txBody>
      </p:sp>
      <p:grpSp>
        <p:nvGrpSpPr>
          <p:cNvPr id="6" name="Group 5"/>
          <p:cNvGrpSpPr/>
          <p:nvPr/>
        </p:nvGrpSpPr>
        <p:grpSpPr>
          <a:xfrm>
            <a:off x="5280079" y="1999545"/>
            <a:ext cx="647700" cy="377896"/>
            <a:chOff x="2584611" y="1039423"/>
            <a:chExt cx="647700" cy="377896"/>
          </a:xfrm>
        </p:grpSpPr>
        <p:sp>
          <p:nvSpPr>
            <p:cNvPr id="25" name="Rectangle 24"/>
            <p:cNvSpPr/>
            <p:nvPr/>
          </p:nvSpPr>
          <p:spPr>
            <a:xfrm>
              <a:off x="2633029" y="1094280"/>
              <a:ext cx="561181" cy="323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584611" y="1039423"/>
              <a:ext cx="647700" cy="54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831371"/>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588877" y="2120778"/>
            <a:ext cx="7089264" cy="2581276"/>
            <a:chOff x="3030884" y="1927272"/>
            <a:chExt cx="6571019" cy="2067952"/>
          </a:xfrm>
          <a:solidFill>
            <a:srgbClr val="FF0066"/>
          </a:solidFill>
        </p:grpSpPr>
        <p:sp>
          <p:nvSpPr>
            <p:cNvPr id="17" name="Rectangle 16"/>
            <p:cNvSpPr/>
            <p:nvPr/>
          </p:nvSpPr>
          <p:spPr>
            <a:xfrm>
              <a:off x="3643532" y="1927273"/>
              <a:ext cx="5345723" cy="2067951"/>
            </a:xfrm>
            <a:prstGeom prst="rect">
              <a:avLst/>
            </a:prstGeom>
            <a:gr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lay 17"/>
            <p:cNvSpPr/>
            <p:nvPr/>
          </p:nvSpPr>
          <p:spPr>
            <a:xfrm rot="10800000">
              <a:off x="3030884" y="1927272"/>
              <a:ext cx="612648" cy="2067951"/>
            </a:xfrm>
            <a:prstGeom prst="flowChartDelay">
              <a:avLst/>
            </a:prstGeom>
            <a:gr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lay 18"/>
            <p:cNvSpPr/>
            <p:nvPr/>
          </p:nvSpPr>
          <p:spPr>
            <a:xfrm>
              <a:off x="8989255" y="1927273"/>
              <a:ext cx="612648" cy="2067951"/>
            </a:xfrm>
            <a:prstGeom prst="flowChartDelay">
              <a:avLst/>
            </a:prstGeom>
            <a:grp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658794" y="2208627"/>
            <a:ext cx="6949440" cy="2433711"/>
            <a:chOff x="3030884" y="1927272"/>
            <a:chExt cx="6571019" cy="2067952"/>
          </a:xfrm>
          <a:blipFill>
            <a:blip r:embed="rId2"/>
            <a:tile tx="0" ty="0" sx="100000" sy="100000" flip="none" algn="tl"/>
          </a:blipFill>
        </p:grpSpPr>
        <p:sp>
          <p:nvSpPr>
            <p:cNvPr id="12" name="Rectangle 11"/>
            <p:cNvSpPr/>
            <p:nvPr/>
          </p:nvSpPr>
          <p:spPr>
            <a:xfrm>
              <a:off x="3643532" y="1927273"/>
              <a:ext cx="5345723" cy="2067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lay 12"/>
            <p:cNvSpPr/>
            <p:nvPr/>
          </p:nvSpPr>
          <p:spPr>
            <a:xfrm rot="10800000">
              <a:off x="3030884" y="1927272"/>
              <a:ext cx="612648" cy="20679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elay 13"/>
            <p:cNvSpPr/>
            <p:nvPr/>
          </p:nvSpPr>
          <p:spPr>
            <a:xfrm>
              <a:off x="8989255" y="1927273"/>
              <a:ext cx="612648" cy="20679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4FAB73BC-B049-4115-A692-8D63A059BFB8}" type="slidenum">
              <a:rPr lang="en-US" smtClean="0"/>
              <a:pPr/>
              <a:t>14</a:t>
            </a:fld>
            <a:endParaRPr lang="en-US" dirty="0"/>
          </a:p>
        </p:txBody>
      </p:sp>
      <p:grpSp>
        <p:nvGrpSpPr>
          <p:cNvPr id="10" name="Group 9"/>
          <p:cNvGrpSpPr/>
          <p:nvPr/>
        </p:nvGrpSpPr>
        <p:grpSpPr>
          <a:xfrm>
            <a:off x="2848000" y="2377441"/>
            <a:ext cx="6571019" cy="2067952"/>
            <a:chOff x="3030884" y="1927272"/>
            <a:chExt cx="6571019" cy="2067952"/>
          </a:xfrm>
          <a:solidFill>
            <a:schemeClr val="tx2">
              <a:lumMod val="20000"/>
              <a:lumOff val="80000"/>
            </a:schemeClr>
          </a:solidFill>
        </p:grpSpPr>
        <p:sp>
          <p:nvSpPr>
            <p:cNvPr id="5" name="Rectangle 4"/>
            <p:cNvSpPr/>
            <p:nvPr/>
          </p:nvSpPr>
          <p:spPr>
            <a:xfrm>
              <a:off x="3643532" y="1927273"/>
              <a:ext cx="5345723" cy="206795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elay 7"/>
            <p:cNvSpPr/>
            <p:nvPr/>
          </p:nvSpPr>
          <p:spPr>
            <a:xfrm rot="10800000">
              <a:off x="3030884" y="1927272"/>
              <a:ext cx="612648" cy="20679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elay 8"/>
            <p:cNvSpPr/>
            <p:nvPr/>
          </p:nvSpPr>
          <p:spPr>
            <a:xfrm>
              <a:off x="8989255" y="1927273"/>
              <a:ext cx="612648" cy="20679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lowchart: Delay 14"/>
          <p:cNvSpPr/>
          <p:nvPr/>
        </p:nvSpPr>
        <p:spPr>
          <a:xfrm rot="10800000">
            <a:off x="2588875" y="2125116"/>
            <a:ext cx="300042" cy="2581276"/>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lay 19"/>
          <p:cNvSpPr/>
          <p:nvPr/>
        </p:nvSpPr>
        <p:spPr>
          <a:xfrm>
            <a:off x="9378100" y="2120778"/>
            <a:ext cx="300042" cy="2581276"/>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014876" y="2047107"/>
            <a:ext cx="758373" cy="323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970191" y="2001387"/>
            <a:ext cx="84296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23567" y="1766888"/>
            <a:ext cx="736209" cy="220503"/>
          </a:xfrm>
          <a:prstGeom prst="rect">
            <a:avLst/>
          </a:prstGeom>
          <a:solidFill>
            <a:srgbClr val="FF0000">
              <a:alpha val="7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133544" y="1895475"/>
            <a:ext cx="45719" cy="7708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579794" y="1895475"/>
            <a:ext cx="45719" cy="7708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360320" y="1804442"/>
            <a:ext cx="55165" cy="17036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83206" y="4452689"/>
            <a:ext cx="78771" cy="4059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070001" y="4866662"/>
            <a:ext cx="105180" cy="857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975350" y="4649634"/>
            <a:ext cx="294484" cy="10572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5328497" y="4702053"/>
            <a:ext cx="785569" cy="1676"/>
          </a:xfrm>
          <a:prstGeom prst="line">
            <a:avLst/>
          </a:prstGeom>
          <a:ln w="38100">
            <a:solidFill>
              <a:schemeClr val="tx1">
                <a:lumMod val="95000"/>
                <a:lumOff val="5000"/>
              </a:schemeClr>
            </a:solidFill>
          </a:ln>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flipV="1">
            <a:off x="5656881" y="4694287"/>
            <a:ext cx="443717" cy="615975"/>
          </a:xfrm>
          <a:prstGeom prst="line">
            <a:avLst/>
          </a:prstGeom>
          <a:ln w="38100">
            <a:solidFill>
              <a:schemeClr val="tx1">
                <a:lumMod val="95000"/>
                <a:lumOff val="5000"/>
              </a:schemeClr>
            </a:solidFill>
          </a:ln>
        </p:spPr>
        <p:style>
          <a:lnRef idx="3">
            <a:schemeClr val="accent2"/>
          </a:lnRef>
          <a:fillRef idx="0">
            <a:schemeClr val="accent2"/>
          </a:fillRef>
          <a:effectRef idx="2">
            <a:schemeClr val="accent2"/>
          </a:effectRef>
          <a:fontRef idx="minor">
            <a:schemeClr val="tx1"/>
          </a:fontRef>
        </p:style>
      </p:cxnSp>
      <p:sp>
        <p:nvSpPr>
          <p:cNvPr id="44" name="TextBox 43"/>
          <p:cNvSpPr txBox="1"/>
          <p:nvPr/>
        </p:nvSpPr>
        <p:spPr>
          <a:xfrm>
            <a:off x="2554179" y="4952387"/>
            <a:ext cx="2934667" cy="646331"/>
          </a:xfrm>
          <a:prstGeom prst="rect">
            <a:avLst/>
          </a:prstGeom>
          <a:noFill/>
        </p:spPr>
        <p:txBody>
          <a:bodyPr wrap="square" rtlCol="0">
            <a:spAutoFit/>
          </a:bodyPr>
          <a:lstStyle/>
          <a:p>
            <a:r>
              <a:rPr lang="en-US" dirty="0" smtClean="0">
                <a:solidFill>
                  <a:srgbClr val="FF0000"/>
                </a:solidFill>
              </a:rPr>
              <a:t>Bottom Outlet Handle Protection or Disengagement</a:t>
            </a:r>
            <a:endParaRPr lang="en-US" dirty="0">
              <a:solidFill>
                <a:srgbClr val="FF0000"/>
              </a:solidFill>
            </a:endParaRPr>
          </a:p>
        </p:txBody>
      </p:sp>
      <p:sp>
        <p:nvSpPr>
          <p:cNvPr id="25" name="Oval 24"/>
          <p:cNvSpPr/>
          <p:nvPr/>
        </p:nvSpPr>
        <p:spPr>
          <a:xfrm>
            <a:off x="5526946" y="4121542"/>
            <a:ext cx="1188720" cy="11887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280079" y="1999545"/>
            <a:ext cx="647700" cy="377896"/>
            <a:chOff x="2584611" y="1039423"/>
            <a:chExt cx="647700" cy="377896"/>
          </a:xfrm>
        </p:grpSpPr>
        <p:sp>
          <p:nvSpPr>
            <p:cNvPr id="33" name="Rectangle 32"/>
            <p:cNvSpPr/>
            <p:nvPr/>
          </p:nvSpPr>
          <p:spPr>
            <a:xfrm>
              <a:off x="2633029" y="1094280"/>
              <a:ext cx="561181" cy="323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584611" y="1039423"/>
              <a:ext cx="647700" cy="54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8229251"/>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New Car Proposal, Design, and Retrofit Suggestions from Selected Commenters</a:t>
            </a:r>
            <a:endParaRPr lang="en-US" sz="4800" dirty="0"/>
          </a:p>
        </p:txBody>
      </p:sp>
      <p:sp>
        <p:nvSpPr>
          <p:cNvPr id="3" name="Subtitle 2"/>
          <p:cNvSpPr>
            <a:spLocks noGrp="1"/>
          </p:cNvSpPr>
          <p:nvPr>
            <p:ph type="subTitle" idx="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4181680892"/>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NPRM New Tank Car Options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14697685"/>
              </p:ext>
            </p:extLst>
          </p:nvPr>
        </p:nvGraphicFramePr>
        <p:xfrm>
          <a:off x="1097282" y="1850460"/>
          <a:ext cx="10058398" cy="4400550"/>
        </p:xfrm>
        <a:graphic>
          <a:graphicData uri="http://schemas.openxmlformats.org/drawingml/2006/table">
            <a:tbl>
              <a:tblPr firstRow="1" bandRow="1">
                <a:tableStyleId>{5C22544A-7EE6-4342-B048-85BDC9FD1C3A}</a:tableStyleId>
              </a:tblPr>
              <a:tblGrid>
                <a:gridCol w="3797147"/>
                <a:gridCol w="2100549"/>
                <a:gridCol w="2080351"/>
                <a:gridCol w="2080351"/>
              </a:tblGrid>
              <a:tr h="274320">
                <a:tc>
                  <a:txBody>
                    <a:bodyPr/>
                    <a:lstStyle/>
                    <a:p>
                      <a:pPr algn="l" fontAlgn="b"/>
                      <a:r>
                        <a:rPr lang="en-US" sz="2000" u="none" strike="noStrike" dirty="0">
                          <a:effectLst/>
                        </a:rPr>
                        <a:t>Component</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Option 1</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Option 2</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Option 3</a:t>
                      </a:r>
                      <a:endParaRPr lang="en-US" sz="2000" b="1"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Tank Material</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TC-128 Gr. B, N</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TC-128 Gr. B, 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TC-128 Gr. B, N</a:t>
                      </a:r>
                      <a:endParaRPr lang="en-US" sz="1600" b="0" i="0" u="none" strike="noStrike">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Bursting Pressure</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500</a:t>
                      </a:r>
                      <a:endParaRPr lang="en-US" sz="1600" b="0" i="0" u="none" strike="noStrike">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Minimum Shell Thickness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9/16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9/16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solidFill>
                            <a:schemeClr val="tx1"/>
                          </a:solidFill>
                          <a:effectLst/>
                        </a:rPr>
                        <a:t>7/16</a:t>
                      </a:r>
                      <a:endParaRPr lang="en-US" sz="1600" b="0" i="0" u="none" strike="noStrike" dirty="0">
                        <a:solidFill>
                          <a:schemeClr val="tx1"/>
                        </a:solidFill>
                        <a:effectLst/>
                        <a:latin typeface="Calibri" panose="020F0502020204030204" pitchFamily="34" charset="0"/>
                      </a:endParaRPr>
                    </a:p>
                  </a:txBody>
                  <a:tcPr marL="9525" marR="9525" marT="9525" marB="0" anchor="b">
                    <a:solidFill>
                      <a:schemeClr val="accent1">
                        <a:lumMod val="60000"/>
                        <a:lumOff val="40000"/>
                      </a:schemeClr>
                    </a:solidFill>
                  </a:tcPr>
                </a:tc>
              </a:tr>
              <a:tr h="274320">
                <a:tc>
                  <a:txBody>
                    <a:bodyPr/>
                    <a:lstStyle/>
                    <a:p>
                      <a:pPr algn="l" fontAlgn="b"/>
                      <a:r>
                        <a:rPr lang="en-US" sz="2000" u="none" strike="noStrike" dirty="0">
                          <a:effectLst/>
                        </a:rPr>
                        <a:t>Test Pressure</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100</a:t>
                      </a:r>
                      <a:endParaRPr lang="en-US" sz="1600" b="0" i="0" u="none" strike="noStrike">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Top Fitting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solidFill>
                            <a:schemeClr val="tx1"/>
                          </a:solidFill>
                          <a:effectLst/>
                        </a:rPr>
                        <a:t>179.102-3</a:t>
                      </a:r>
                      <a:endParaRPr lang="en-US" sz="1600" b="0" i="0" u="none" strike="noStrike" dirty="0">
                        <a:solidFill>
                          <a:schemeClr val="tx1"/>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600" u="none" strike="noStrike">
                          <a:effectLst/>
                        </a:rPr>
                        <a:t>App. E 10.2.1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App. E 10.2.1</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BOV Handle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Head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179.16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179.16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179.16</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Metal Jacket</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solidFill>
                            <a:schemeClr val="tx1"/>
                          </a:solidFill>
                          <a:effectLst/>
                        </a:rPr>
                        <a:t>1/8</a:t>
                      </a:r>
                      <a:endParaRPr lang="en-US" sz="1600" b="0" i="0" u="none" strike="noStrike" dirty="0">
                        <a:solidFill>
                          <a:schemeClr val="tx1"/>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smtClean="0">
                          <a:effectLst/>
                        </a:rPr>
                        <a:t>Insulation (</a:t>
                      </a:r>
                      <a:r>
                        <a:rPr lang="en-US" sz="2000" i="1" u="none" strike="noStrike" dirty="0" smtClean="0">
                          <a:effectLst/>
                        </a:rPr>
                        <a:t>e.g</a:t>
                      </a:r>
                      <a:r>
                        <a:rPr lang="en-US" sz="2000" u="none" strike="noStrike" dirty="0" smtClean="0">
                          <a:effectLst/>
                        </a:rPr>
                        <a:t>.,</a:t>
                      </a:r>
                      <a:r>
                        <a:rPr lang="en-US" sz="2000" u="none" strike="noStrike" baseline="0" dirty="0" smtClean="0">
                          <a:effectLst/>
                        </a:rPr>
                        <a:t> g</a:t>
                      </a:r>
                      <a:r>
                        <a:rPr lang="en-US" sz="2000" u="none" strike="noStrike" dirty="0" smtClean="0">
                          <a:effectLst/>
                        </a:rPr>
                        <a:t>lass fiber)</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Optional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Optional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Optional</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Thermal </a:t>
                      </a:r>
                      <a:r>
                        <a:rPr lang="en-US" sz="2000" u="none" strike="noStrike" dirty="0" smtClean="0">
                          <a:effectLst/>
                        </a:rPr>
                        <a:t>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179.18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179.18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179.18</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smtClean="0">
                          <a:effectLst/>
                        </a:rPr>
                        <a:t>High-Cap. </a:t>
                      </a:r>
                      <a:r>
                        <a:rPr lang="en-US" sz="2000" u="none" strike="noStrike" dirty="0">
                          <a:effectLst/>
                        </a:rPr>
                        <a:t>Reclosing PRD</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Braking</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solidFill>
                            <a:schemeClr val="tx1"/>
                          </a:solidFill>
                          <a:effectLst/>
                        </a:rPr>
                        <a:t>ECP</a:t>
                      </a:r>
                      <a:endParaRPr lang="en-US" sz="1600" b="0" i="0" u="none" strike="noStrike" dirty="0">
                        <a:solidFill>
                          <a:schemeClr val="tx1"/>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600" u="none" strike="noStrike" dirty="0">
                          <a:effectLst/>
                        </a:rPr>
                        <a:t>DP or EOT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DP or EOT</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GRL</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286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286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286</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2032928047"/>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Comments to the NPRM</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Comments reviewed to date:</a:t>
            </a:r>
          </a:p>
          <a:p>
            <a:pPr marL="336550" indent="-336550">
              <a:buFont typeface="Arial" panose="020B0604020202020204" pitchFamily="34" charset="0"/>
              <a:buChar char="•"/>
            </a:pPr>
            <a:r>
              <a:rPr lang="en-US" dirty="0" smtClean="0"/>
              <a:t>Do not support ECP</a:t>
            </a:r>
          </a:p>
          <a:p>
            <a:pPr marL="336550" indent="-336550">
              <a:buFont typeface="Arial" panose="020B0604020202020204" pitchFamily="34" charset="0"/>
              <a:buChar char="•"/>
            </a:pPr>
            <a:r>
              <a:rPr lang="en-US" dirty="0" smtClean="0"/>
              <a:t>Do not support HHFT</a:t>
            </a:r>
          </a:p>
          <a:p>
            <a:pPr marL="629158" lvl="1" indent="-336550">
              <a:buFont typeface="Arial" panose="020B0604020202020204" pitchFamily="34" charset="0"/>
              <a:buChar char="•"/>
            </a:pPr>
            <a:r>
              <a:rPr lang="en-US" dirty="0" smtClean="0"/>
              <a:t>Speed restrictions</a:t>
            </a:r>
          </a:p>
          <a:p>
            <a:pPr marL="629158" lvl="1" indent="-336550">
              <a:buFont typeface="Arial" panose="020B0604020202020204" pitchFamily="34" charset="0"/>
              <a:buChar char="•"/>
            </a:pPr>
            <a:r>
              <a:rPr lang="en-US" dirty="0" smtClean="0"/>
              <a:t>“</a:t>
            </a:r>
            <a:r>
              <a:rPr lang="en-US" i="1" dirty="0" smtClean="0"/>
              <a:t>Triggering</a:t>
            </a:r>
            <a:r>
              <a:rPr lang="en-US" dirty="0" smtClean="0"/>
              <a:t>” the design of the tank</a:t>
            </a:r>
          </a:p>
          <a:p>
            <a:pPr marL="336550" indent="-336550">
              <a:buFont typeface="Arial" panose="020B0604020202020204" pitchFamily="34" charset="0"/>
              <a:buChar char="•"/>
            </a:pPr>
            <a:r>
              <a:rPr lang="en-US" dirty="0" smtClean="0"/>
              <a:t>Strongly recommend harmonization of the standards in North America</a:t>
            </a:r>
          </a:p>
          <a:p>
            <a:pPr marL="336550" indent="-336550">
              <a:buFont typeface="Arial" panose="020B0604020202020204" pitchFamily="34" charset="0"/>
              <a:buChar char="•"/>
            </a:pPr>
            <a:r>
              <a:rPr lang="en-US" dirty="0" smtClean="0"/>
              <a:t>Concerns about shop capacity</a:t>
            </a:r>
          </a:p>
          <a:p>
            <a:pPr marL="629158" lvl="1" indent="-336550">
              <a:buFont typeface="Arial" panose="020B0604020202020204" pitchFamily="34" charset="0"/>
              <a:buChar char="•"/>
            </a:pPr>
            <a:r>
              <a:rPr lang="en-US" dirty="0" smtClean="0"/>
              <a:t>State 6-month ramp-up period</a:t>
            </a:r>
          </a:p>
          <a:p>
            <a:pPr marL="629158" lvl="1" indent="-336550">
              <a:buFont typeface="Arial" panose="020B0604020202020204" pitchFamily="34" charset="0"/>
              <a:buChar char="•"/>
            </a:pPr>
            <a:r>
              <a:rPr lang="en-US" dirty="0" smtClean="0"/>
              <a:t>General support longer retrofit period, but aggressive</a:t>
            </a:r>
          </a:p>
          <a:p>
            <a:pPr marL="629158" lvl="1" indent="-336550">
              <a:buFont typeface="Arial" panose="020B0604020202020204" pitchFamily="34" charset="0"/>
              <a:buChar char="•"/>
            </a:pPr>
            <a:r>
              <a:rPr lang="en-US" dirty="0" smtClean="0"/>
              <a:t>Phased  approach (crude oil, ethanol, than other Class 3 liquids)</a:t>
            </a:r>
            <a:endParaRPr lang="en-US" dirty="0"/>
          </a:p>
        </p:txBody>
      </p:sp>
      <p:pic>
        <p:nvPicPr>
          <p:cNvPr id="8" name="Content Placeholder 7"/>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4168" r="14746"/>
          <a:stretch/>
        </p:blipFill>
        <p:spPr>
          <a:xfrm>
            <a:off x="6737684" y="1845733"/>
            <a:ext cx="4417996" cy="4068203"/>
          </a:xfrm>
          <a:prstGeom prst="rect">
            <a:avLst/>
          </a:prstGeom>
          <a:ln>
            <a:noFill/>
          </a:ln>
          <a:effectLst>
            <a:outerShdw blurRad="292100" dist="139700" dir="2700000" algn="tl" rotWithShape="0">
              <a:srgbClr val="333333">
                <a:alpha val="65000"/>
              </a:srgbClr>
            </a:outerShdw>
          </a:effectLst>
        </p:spPr>
      </p:pic>
      <p:sp>
        <p:nvSpPr>
          <p:cNvPr id="9" name="Slide Number Placeholder 8"/>
          <p:cNvSpPr>
            <a:spLocks noGrp="1"/>
          </p:cNvSpPr>
          <p:nvPr>
            <p:ph type="sldNum" sz="quarter" idx="12"/>
          </p:nvPr>
        </p:nvSpPr>
        <p:spPr/>
        <p:txBody>
          <a:bodyPr/>
          <a:lstStyle/>
          <a:p>
            <a:fld id="{0FE78228-CBBD-4999-B352-39C028BB71A1}" type="slidenum">
              <a:rPr lang="en-US" smtClean="0"/>
              <a:t>17</a:t>
            </a:fld>
            <a:endParaRPr lang="en-US" dirty="0"/>
          </a:p>
        </p:txBody>
      </p:sp>
    </p:spTree>
    <p:extLst>
      <p:ext uri="{BB962C8B-B14F-4D97-AF65-F5344CB8AC3E}">
        <p14:creationId xmlns:p14="http://schemas.microsoft.com/office/powerpoint/2010/main" val="3435752395"/>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 Tank Cars for Class 3 Liquids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838823651"/>
              </p:ext>
            </p:extLst>
          </p:nvPr>
        </p:nvGraphicFramePr>
        <p:xfrm>
          <a:off x="1097280" y="1669266"/>
          <a:ext cx="10058397" cy="4236943"/>
        </p:xfrm>
        <a:graphic>
          <a:graphicData uri="http://schemas.openxmlformats.org/drawingml/2006/table">
            <a:tbl>
              <a:tblPr firstRow="1" bandRow="1">
                <a:tableStyleId>{5C22544A-7EE6-4342-B048-85BDC9FD1C3A}</a:tableStyleId>
              </a:tblPr>
              <a:tblGrid>
                <a:gridCol w="3146388"/>
                <a:gridCol w="1740555"/>
                <a:gridCol w="1723818"/>
                <a:gridCol w="1723818"/>
                <a:gridCol w="1723818"/>
              </a:tblGrid>
              <a:tr h="1093693">
                <a:tc>
                  <a:txBody>
                    <a:bodyPr/>
                    <a:lstStyle/>
                    <a:p>
                      <a:pPr algn="l" fontAlgn="b"/>
                      <a:r>
                        <a:rPr lang="en-US" sz="2000" u="none" strike="noStrike" dirty="0">
                          <a:effectLst/>
                        </a:rPr>
                        <a:t>Component</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GBX / GBW</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RSI </a:t>
                      </a:r>
                    </a:p>
                    <a:p>
                      <a:pPr algn="ctr" fontAlgn="b"/>
                      <a:r>
                        <a:rPr lang="en-US" sz="2000" u="none" strike="noStrike" dirty="0" smtClean="0">
                          <a:effectLst/>
                        </a:rPr>
                        <a:t>Class 3</a:t>
                      </a:r>
                    </a:p>
                    <a:p>
                      <a:pPr algn="ctr" fontAlgn="b"/>
                      <a:r>
                        <a:rPr lang="en-US" sz="1400" b="1" i="0" u="none" strike="noStrike" dirty="0" smtClean="0">
                          <a:solidFill>
                            <a:schemeClr val="bg1"/>
                          </a:solidFill>
                          <a:effectLst/>
                          <a:latin typeface="Calibri" panose="020F0502020204030204" pitchFamily="34" charset="0"/>
                        </a:rPr>
                        <a:t>(crude oil and ethanol)</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RSI </a:t>
                      </a:r>
                    </a:p>
                    <a:p>
                      <a:pPr algn="ctr" fontAlgn="b"/>
                      <a:r>
                        <a:rPr lang="en-US" sz="2000" u="none" strike="noStrike" dirty="0" smtClean="0">
                          <a:effectLst/>
                        </a:rPr>
                        <a:t>Class</a:t>
                      </a:r>
                      <a:r>
                        <a:rPr lang="en-US" sz="2000" u="none" strike="noStrike" baseline="0" dirty="0" smtClean="0">
                          <a:effectLst/>
                        </a:rPr>
                        <a:t> 3</a:t>
                      </a:r>
                    </a:p>
                    <a:p>
                      <a:pPr algn="ctr" fontAlgn="b"/>
                      <a:r>
                        <a:rPr lang="en-US" sz="1400" u="none" strike="noStrike" baseline="0" dirty="0" smtClean="0">
                          <a:effectLst/>
                        </a:rPr>
                        <a:t>(other than crude oil and ethanol)</a:t>
                      </a:r>
                      <a:endParaRPr lang="en-US" sz="20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AAR / API</a:t>
                      </a:r>
                      <a:endParaRPr lang="en-US" sz="2000" b="1" i="0" u="none" strike="noStrike" dirty="0">
                        <a:solidFill>
                          <a:srgbClr val="000000"/>
                        </a:solidFill>
                        <a:effectLst/>
                        <a:latin typeface="Calibri" panose="020F0502020204030204" pitchFamily="34" charset="0"/>
                      </a:endParaRPr>
                    </a:p>
                  </a:txBody>
                  <a:tcPr marL="9525" marR="9525" marT="9525" marB="0" anchor="ctr"/>
                </a:tc>
              </a:tr>
              <a:tr h="0">
                <a:tc>
                  <a:txBody>
                    <a:bodyPr/>
                    <a:lstStyle/>
                    <a:p>
                      <a:pPr algn="l" fontAlgn="b"/>
                      <a:r>
                        <a:rPr lang="en-US" sz="2000" u="none" strike="noStrike" dirty="0">
                          <a:effectLst/>
                        </a:rPr>
                        <a:t>Tank Material</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TC-128 Gr. B, N</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TC-128 Gr. B, N</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TC-128 Gr. B, N</a:t>
                      </a:r>
                      <a:endParaRPr lang="en-US" sz="16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TC-128 Gr. B, N</a:t>
                      </a:r>
                      <a:endParaRPr lang="en-US" sz="1600" b="0" i="0" u="none" strike="noStrike" dirty="0">
                        <a:solidFill>
                          <a:srgbClr val="000000"/>
                        </a:solidFill>
                        <a:effectLst/>
                        <a:latin typeface="Calibri" panose="020F0502020204030204" pitchFamily="34" charset="0"/>
                      </a:endParaRPr>
                    </a:p>
                  </a:txBody>
                  <a:tcPr marL="9525" marR="9525" marT="9525" marB="0" anchor="b"/>
                </a:tc>
              </a:tr>
              <a:tr h="0">
                <a:tc>
                  <a:txBody>
                    <a:bodyPr/>
                    <a:lstStyle/>
                    <a:p>
                      <a:pPr algn="l" fontAlgn="b"/>
                      <a:r>
                        <a:rPr lang="en-US" sz="2000" u="none" strike="noStrike" dirty="0">
                          <a:effectLst/>
                        </a:rPr>
                        <a:t>Minimum Shell Thickness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9/16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9/16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solidFill>
                            <a:schemeClr val="tx1"/>
                          </a:solidFill>
                          <a:effectLst/>
                        </a:rPr>
                        <a:t>7/16</a:t>
                      </a:r>
                      <a:endParaRPr lang="en-US" sz="1600" b="0" i="0" u="none" strike="noStrike" dirty="0">
                        <a:solidFill>
                          <a:schemeClr val="tx1"/>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600" u="none" strike="noStrike" dirty="0" smtClean="0">
                          <a:solidFill>
                            <a:schemeClr val="tx1"/>
                          </a:solidFill>
                          <a:effectLst/>
                        </a:rPr>
                        <a:t>1/2</a:t>
                      </a:r>
                      <a:endParaRPr lang="en-US" sz="1600" b="0" i="0" u="none" strike="noStrike" dirty="0">
                        <a:solidFill>
                          <a:schemeClr val="tx1"/>
                        </a:solidFill>
                        <a:effectLst/>
                        <a:latin typeface="Calibri" panose="020F0502020204030204" pitchFamily="34" charset="0"/>
                      </a:endParaRPr>
                    </a:p>
                  </a:txBody>
                  <a:tcPr marL="9525" marR="9525" marT="9525" marB="0" anchor="b">
                    <a:solidFill>
                      <a:schemeClr val="accent1">
                        <a:lumMod val="60000"/>
                        <a:lumOff val="40000"/>
                      </a:schemeClr>
                    </a:solidFill>
                  </a:tcPr>
                </a:tc>
              </a:tr>
              <a:tr h="0">
                <a:tc>
                  <a:txBody>
                    <a:bodyPr/>
                    <a:lstStyle/>
                    <a:p>
                      <a:pPr algn="l" fontAlgn="b"/>
                      <a:r>
                        <a:rPr lang="en-US" sz="2000" u="none" strike="noStrike" dirty="0">
                          <a:effectLst/>
                        </a:rPr>
                        <a:t>Top Fitting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App. E 10.2.1</a:t>
                      </a:r>
                      <a:endParaRPr lang="en-US" sz="16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App. E 10.2.1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solidFill>
                            <a:schemeClr val="tx1"/>
                          </a:solidFill>
                          <a:effectLst/>
                        </a:rPr>
                        <a:t>App. E 10.2.1</a:t>
                      </a:r>
                      <a:endParaRPr lang="en-US"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600" u="none" strike="noStrike" dirty="0">
                          <a:solidFill>
                            <a:schemeClr val="tx1"/>
                          </a:solidFill>
                          <a:effectLst/>
                        </a:rPr>
                        <a:t>App. E 10.2.1</a:t>
                      </a:r>
                      <a:endParaRPr lang="en-US" sz="1600" b="0" i="0" u="none" strike="noStrike" dirty="0">
                        <a:solidFill>
                          <a:schemeClr val="tx1"/>
                        </a:solidFill>
                        <a:effectLst/>
                        <a:latin typeface="Calibri" panose="020F0502020204030204" pitchFamily="34" charset="0"/>
                      </a:endParaRPr>
                    </a:p>
                  </a:txBody>
                  <a:tcPr marL="9525" marR="9525" marT="9525" marB="0" anchor="b"/>
                </a:tc>
              </a:tr>
              <a:tr h="0">
                <a:tc>
                  <a:txBody>
                    <a:bodyPr/>
                    <a:lstStyle/>
                    <a:p>
                      <a:pPr algn="l" fontAlgn="b"/>
                      <a:r>
                        <a:rPr lang="en-US" sz="2000" u="none" strike="noStrike" dirty="0">
                          <a:effectLst/>
                        </a:rPr>
                        <a:t>BOV Handle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solidFill>
                            <a:schemeClr val="tx1"/>
                          </a:solidFill>
                          <a:effectLst/>
                        </a:rPr>
                        <a:t>Yes</a:t>
                      </a:r>
                      <a:endParaRPr lang="en-US"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600" u="none" strike="noStrike" dirty="0">
                          <a:solidFill>
                            <a:schemeClr val="tx1"/>
                          </a:solidFill>
                          <a:effectLst/>
                        </a:rPr>
                        <a:t>Yes</a:t>
                      </a:r>
                      <a:endParaRPr lang="en-US" sz="1600" b="0" i="0" u="none" strike="noStrike" dirty="0">
                        <a:solidFill>
                          <a:schemeClr val="tx1"/>
                        </a:solidFill>
                        <a:effectLst/>
                        <a:latin typeface="Calibri" panose="020F0502020204030204" pitchFamily="34" charset="0"/>
                      </a:endParaRPr>
                    </a:p>
                  </a:txBody>
                  <a:tcPr marL="9525" marR="9525" marT="9525" marB="0" anchor="b"/>
                </a:tc>
              </a:tr>
              <a:tr h="0">
                <a:tc>
                  <a:txBody>
                    <a:bodyPr/>
                    <a:lstStyle/>
                    <a:p>
                      <a:pPr algn="l" fontAlgn="b"/>
                      <a:r>
                        <a:rPr lang="en-US" sz="2000" u="none" strike="noStrike" dirty="0">
                          <a:effectLst/>
                        </a:rPr>
                        <a:t>Head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Full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Full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solidFill>
                            <a:schemeClr val="tx1"/>
                          </a:solidFill>
                          <a:effectLst/>
                        </a:rPr>
                        <a:t>Full</a:t>
                      </a:r>
                      <a:endParaRPr lang="en-US"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solidFill>
                            <a:schemeClr val="tx1"/>
                          </a:solidFill>
                          <a:effectLst/>
                        </a:rPr>
                        <a:t>Full</a:t>
                      </a:r>
                      <a:endParaRPr lang="en-US" sz="1600" b="0" i="0" u="none" strike="noStrike" dirty="0">
                        <a:solidFill>
                          <a:schemeClr val="tx1"/>
                        </a:solidFill>
                        <a:effectLst/>
                        <a:latin typeface="Calibri" panose="020F0502020204030204" pitchFamily="34" charset="0"/>
                      </a:endParaRPr>
                    </a:p>
                  </a:txBody>
                  <a:tcPr marL="9525" marR="9525" marT="9525" marB="0" anchor="b"/>
                </a:tc>
              </a:tr>
              <a:tr h="0">
                <a:tc>
                  <a:txBody>
                    <a:bodyPr/>
                    <a:lstStyle/>
                    <a:p>
                      <a:pPr algn="l" fontAlgn="b"/>
                      <a:r>
                        <a:rPr lang="en-US" sz="2000" u="none" strike="noStrike" dirty="0">
                          <a:effectLst/>
                        </a:rPr>
                        <a:t>Metal Jacket</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solidFill>
                            <a:schemeClr val="tx1"/>
                          </a:solidFill>
                          <a:effectLst/>
                        </a:rPr>
                        <a:t>1/8</a:t>
                      </a:r>
                      <a:endParaRPr lang="en-US"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solidFill>
                            <a:schemeClr val="tx1"/>
                          </a:solidFill>
                          <a:effectLst/>
                        </a:rPr>
                        <a:t>1/8</a:t>
                      </a:r>
                      <a:endParaRPr lang="en-US" sz="1600" b="0" i="0" u="none" strike="noStrike" dirty="0">
                        <a:solidFill>
                          <a:schemeClr val="tx1"/>
                        </a:solidFill>
                        <a:effectLst/>
                        <a:latin typeface="Calibri" panose="020F0502020204030204" pitchFamily="34" charset="0"/>
                      </a:endParaRPr>
                    </a:p>
                  </a:txBody>
                  <a:tcPr marL="9525" marR="9525" marT="9525" marB="0" anchor="b"/>
                </a:tc>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rPr>
                        <a:t>Insulation (</a:t>
                      </a:r>
                      <a:r>
                        <a:rPr lang="en-US" sz="2000" i="1" u="none" strike="noStrike" dirty="0" smtClean="0">
                          <a:effectLst/>
                        </a:rPr>
                        <a:t>e.g</a:t>
                      </a:r>
                      <a:r>
                        <a:rPr lang="en-US" sz="2000" u="none" strike="noStrike" dirty="0" smtClean="0">
                          <a:effectLst/>
                        </a:rPr>
                        <a:t>.,</a:t>
                      </a:r>
                      <a:r>
                        <a:rPr lang="en-US" sz="2000" u="none" strike="noStrike" baseline="0" dirty="0" smtClean="0">
                          <a:effectLst/>
                        </a:rPr>
                        <a:t> g</a:t>
                      </a:r>
                      <a:r>
                        <a:rPr lang="en-US" sz="2000" u="none" strike="noStrike" dirty="0" smtClean="0">
                          <a:effectLst/>
                        </a:rPr>
                        <a:t>lass fiber)</a:t>
                      </a:r>
                      <a:endParaRPr lang="en-US" sz="20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Optional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Optional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solidFill>
                            <a:schemeClr val="tx1"/>
                          </a:solidFill>
                          <a:effectLst/>
                        </a:rPr>
                        <a:t>Optional</a:t>
                      </a:r>
                      <a:endParaRPr lang="en-US"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600" u="none" strike="noStrike" dirty="0">
                          <a:solidFill>
                            <a:schemeClr val="tx1"/>
                          </a:solidFill>
                          <a:effectLst/>
                        </a:rPr>
                        <a:t>Optional</a:t>
                      </a:r>
                      <a:endParaRPr lang="en-US" sz="1600" b="0" i="0" u="none" strike="noStrike" dirty="0">
                        <a:solidFill>
                          <a:schemeClr val="tx1"/>
                        </a:solidFill>
                        <a:effectLst/>
                        <a:latin typeface="Calibri" panose="020F0502020204030204" pitchFamily="34" charset="0"/>
                      </a:endParaRPr>
                    </a:p>
                  </a:txBody>
                  <a:tcPr marL="9525" marR="9525" marT="9525" marB="0" anchor="b"/>
                </a:tc>
              </a:tr>
              <a:tr h="0">
                <a:tc>
                  <a:txBody>
                    <a:bodyPr/>
                    <a:lstStyle/>
                    <a:p>
                      <a:pPr algn="l" fontAlgn="b"/>
                      <a:r>
                        <a:rPr lang="en-US" sz="2000" u="none" strike="noStrike" dirty="0">
                          <a:effectLst/>
                        </a:rPr>
                        <a:t>Thermal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179.18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179.18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solidFill>
                            <a:schemeClr val="tx1"/>
                          </a:solidFill>
                          <a:effectLst/>
                        </a:rPr>
                        <a:t>179.18</a:t>
                      </a:r>
                      <a:endParaRPr lang="en-US"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solidFill>
                            <a:schemeClr val="tx1"/>
                          </a:solidFill>
                          <a:effectLst/>
                        </a:rPr>
                        <a:t>Prescriptive Std.</a:t>
                      </a:r>
                      <a:endParaRPr lang="en-US" sz="1600" b="0" i="0" u="none" strike="noStrike" dirty="0">
                        <a:solidFill>
                          <a:schemeClr val="tx1"/>
                        </a:solidFill>
                        <a:effectLst/>
                        <a:latin typeface="Calibri" panose="020F0502020204030204" pitchFamily="34" charset="0"/>
                      </a:endParaRPr>
                    </a:p>
                  </a:txBody>
                  <a:tcPr marL="9525" marR="9525" marT="9525" marB="0" anchor="b">
                    <a:solidFill>
                      <a:schemeClr val="accent1">
                        <a:lumMod val="60000"/>
                        <a:lumOff val="40000"/>
                      </a:schemeClr>
                    </a:solidFill>
                  </a:tcPr>
                </a:tc>
              </a:tr>
              <a:tr h="0">
                <a:tc>
                  <a:txBody>
                    <a:bodyPr/>
                    <a:lstStyle/>
                    <a:p>
                      <a:pPr algn="l" fontAlgn="b"/>
                      <a:r>
                        <a:rPr lang="en-US" sz="2000" u="none" strike="noStrike" dirty="0" smtClean="0">
                          <a:effectLst/>
                        </a:rPr>
                        <a:t>High-Cap. </a:t>
                      </a:r>
                      <a:r>
                        <a:rPr lang="en-US" sz="2000" u="none" strike="noStrike" dirty="0">
                          <a:effectLst/>
                        </a:rPr>
                        <a:t>Reclosing PRD</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r>
              <a:tr h="0">
                <a:tc>
                  <a:txBody>
                    <a:bodyPr/>
                    <a:lstStyle/>
                    <a:p>
                      <a:pPr algn="l" fontAlgn="b"/>
                      <a:r>
                        <a:rPr lang="en-US" sz="2000" u="none" strike="noStrike" dirty="0">
                          <a:effectLst/>
                        </a:rPr>
                        <a:t>Braking</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DP or EOT</a:t>
                      </a:r>
                      <a:endParaRPr lang="en-US" sz="16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DP or EOT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DP or EOT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DP or EOT</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1089507603"/>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Existing Non-Jacketed Tanks for Class 3 Liquids Order on or Before October 1, 2011</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850148867"/>
              </p:ext>
            </p:extLst>
          </p:nvPr>
        </p:nvGraphicFramePr>
        <p:xfrm>
          <a:off x="1097280" y="1737360"/>
          <a:ext cx="10058397" cy="4240530"/>
        </p:xfrm>
        <a:graphic>
          <a:graphicData uri="http://schemas.openxmlformats.org/drawingml/2006/table">
            <a:tbl>
              <a:tblPr firstRow="1" bandRow="1">
                <a:tableStyleId>{5C22544A-7EE6-4342-B048-85BDC9FD1C3A}</a:tableStyleId>
              </a:tblPr>
              <a:tblGrid>
                <a:gridCol w="3146388"/>
                <a:gridCol w="1740555"/>
                <a:gridCol w="1723818"/>
                <a:gridCol w="1723818"/>
                <a:gridCol w="1723818"/>
              </a:tblGrid>
              <a:tr h="1097280">
                <a:tc>
                  <a:txBody>
                    <a:bodyPr/>
                    <a:lstStyle/>
                    <a:p>
                      <a:pPr algn="l" fontAlgn="b"/>
                      <a:r>
                        <a:rPr lang="en-US" sz="2000" u="none" strike="noStrike" dirty="0">
                          <a:effectLst/>
                        </a:rPr>
                        <a:t>Component</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GBX / GBW</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RSI </a:t>
                      </a:r>
                    </a:p>
                    <a:p>
                      <a:pPr algn="ctr" fontAlgn="b"/>
                      <a:r>
                        <a:rPr lang="en-US" sz="2000" u="none" strike="noStrike" dirty="0" smtClean="0">
                          <a:effectLst/>
                        </a:rPr>
                        <a:t>Class 3</a:t>
                      </a:r>
                    </a:p>
                    <a:p>
                      <a:pPr algn="ctr" fontAlgn="b"/>
                      <a:r>
                        <a:rPr lang="en-US" sz="1400" b="1" i="0" u="none" strike="noStrike" dirty="0" smtClean="0">
                          <a:solidFill>
                            <a:schemeClr val="bg1"/>
                          </a:solidFill>
                          <a:effectLst/>
                          <a:latin typeface="Calibri" panose="020F0502020204030204" pitchFamily="34" charset="0"/>
                        </a:rPr>
                        <a:t>(PG</a:t>
                      </a:r>
                      <a:r>
                        <a:rPr lang="en-US" sz="1400" b="1" i="0" u="none" strike="noStrike" baseline="0" dirty="0" smtClean="0">
                          <a:solidFill>
                            <a:schemeClr val="bg1"/>
                          </a:solidFill>
                          <a:effectLst/>
                          <a:latin typeface="Calibri" panose="020F0502020204030204" pitchFamily="34" charset="0"/>
                        </a:rPr>
                        <a:t> I and II</a:t>
                      </a:r>
                      <a:r>
                        <a:rPr lang="en-US" sz="1400" b="1" i="0" u="none" strike="noStrike" dirty="0" smtClean="0">
                          <a:solidFill>
                            <a:schemeClr val="bg1"/>
                          </a:solidFill>
                          <a:effectLst/>
                          <a:latin typeface="Calibri" panose="020F0502020204030204" pitchFamily="34" charset="0"/>
                        </a:rPr>
                        <a:t>)</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RSI </a:t>
                      </a:r>
                    </a:p>
                    <a:p>
                      <a:pPr algn="ctr" fontAlgn="b"/>
                      <a:r>
                        <a:rPr lang="en-US" sz="2000" u="none" strike="noStrike" dirty="0" smtClean="0">
                          <a:effectLst/>
                        </a:rPr>
                        <a:t>Class</a:t>
                      </a:r>
                      <a:r>
                        <a:rPr lang="en-US" sz="2000" u="none" strike="noStrike" baseline="0" dirty="0" smtClean="0">
                          <a:effectLst/>
                        </a:rPr>
                        <a:t> 3</a:t>
                      </a:r>
                    </a:p>
                    <a:p>
                      <a:pPr algn="ctr" fontAlgn="b"/>
                      <a:r>
                        <a:rPr lang="en-US" sz="1400" u="none" strike="noStrike" baseline="0" dirty="0" smtClean="0">
                          <a:effectLst/>
                        </a:rPr>
                        <a:t>(PG III other than crude oil and ethanol)</a:t>
                      </a:r>
                      <a:endParaRPr lang="en-US" sz="20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AAR / API</a:t>
                      </a:r>
                      <a:endParaRPr lang="en-US" sz="2000" b="1" i="0" u="none" strike="noStrike" dirty="0">
                        <a:solidFill>
                          <a:srgbClr val="000000"/>
                        </a:solidFill>
                        <a:effectLst/>
                        <a:latin typeface="Calibri" panose="020F0502020204030204" pitchFamily="34" charset="0"/>
                      </a:endParaRPr>
                    </a:p>
                  </a:txBody>
                  <a:tcPr marL="9525" marR="9525" marT="9525" marB="0" anchor="ctr"/>
                </a:tc>
              </a:tr>
              <a:tr h="274320">
                <a:tc>
                  <a:txBody>
                    <a:bodyPr/>
                    <a:lstStyle/>
                    <a:p>
                      <a:pPr algn="l" fontAlgn="b"/>
                      <a:r>
                        <a:rPr lang="en-US" sz="2000" u="none" strike="noStrike" dirty="0">
                          <a:effectLst/>
                        </a:rPr>
                        <a:t>Tank Material</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As Built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As Built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As Built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As Built</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Minimum Shell Thickness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7/16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7/16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7/16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7/16</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Top Fitting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solidFill>
                            <a:schemeClr val="tx1"/>
                          </a:solidFill>
                          <a:effectLst/>
                        </a:rPr>
                        <a:t>Valve Protection</a:t>
                      </a:r>
                      <a:endParaRPr lang="en-US" sz="1600" b="0" i="0" u="none" strike="noStrike" dirty="0">
                        <a:solidFill>
                          <a:schemeClr val="tx1"/>
                        </a:solidFill>
                        <a:effectLst/>
                        <a:latin typeface="Calibri" panose="020F0502020204030204" pitchFamily="34" charset="0"/>
                      </a:endParaRPr>
                    </a:p>
                  </a:txBody>
                  <a:tcPr marL="9525" marR="9525" marT="9525" marB="0" anchor="b">
                    <a:solidFill>
                      <a:schemeClr val="accent1">
                        <a:lumMod val="60000"/>
                        <a:lumOff val="40000"/>
                      </a:schemeClr>
                    </a:solidFill>
                  </a:tcPr>
                </a:tc>
              </a:tr>
              <a:tr h="274320">
                <a:tc>
                  <a:txBody>
                    <a:bodyPr/>
                    <a:lstStyle/>
                    <a:p>
                      <a:pPr algn="l" fontAlgn="b"/>
                      <a:r>
                        <a:rPr lang="en-US" sz="2000" u="none" strike="noStrike" dirty="0">
                          <a:effectLst/>
                        </a:rPr>
                        <a:t>BOV Handle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solidFill>
                            <a:schemeClr val="tx1"/>
                          </a:solidFill>
                          <a:effectLst/>
                        </a:rPr>
                        <a:t>Yes</a:t>
                      </a:r>
                      <a:endParaRPr lang="en-US" sz="1600" b="0" i="0" u="none" strike="noStrike" dirty="0">
                        <a:solidFill>
                          <a:schemeClr val="tx1"/>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Head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Full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Full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solidFill>
                            <a:schemeClr val="tx1"/>
                          </a:solidFill>
                          <a:effectLst/>
                        </a:rPr>
                        <a:t>Full</a:t>
                      </a:r>
                      <a:endParaRPr lang="en-US" sz="1600" b="0" i="0" u="none" strike="noStrike" dirty="0">
                        <a:solidFill>
                          <a:schemeClr val="tx1"/>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Metal Jacket</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solidFill>
                            <a:schemeClr val="tx1"/>
                          </a:solidFill>
                          <a:effectLst/>
                        </a:rPr>
                        <a:t>1/8</a:t>
                      </a:r>
                      <a:endParaRPr lang="en-US" sz="1600" b="0" i="0" u="none" strike="noStrike" dirty="0">
                        <a:solidFill>
                          <a:schemeClr val="tx1"/>
                        </a:solidFill>
                        <a:effectLst/>
                        <a:latin typeface="Calibri" panose="020F0502020204030204" pitchFamily="34" charset="0"/>
                      </a:endParaRPr>
                    </a:p>
                  </a:txBody>
                  <a:tcPr marL="9525" marR="9525" marT="9525" marB="0" anchor="b"/>
                </a:tc>
              </a:tr>
              <a:tr h="27432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rPr>
                        <a:t>Insulation (</a:t>
                      </a:r>
                      <a:r>
                        <a:rPr lang="en-US" sz="2000" i="1" u="none" strike="noStrike" dirty="0" smtClean="0">
                          <a:effectLst/>
                        </a:rPr>
                        <a:t>e.g</a:t>
                      </a:r>
                      <a:r>
                        <a:rPr lang="en-US" sz="2000" u="none" strike="noStrike" dirty="0" smtClean="0">
                          <a:effectLst/>
                        </a:rPr>
                        <a:t>.,</a:t>
                      </a:r>
                      <a:r>
                        <a:rPr lang="en-US" sz="2000" u="none" strike="noStrike" baseline="0" dirty="0" smtClean="0">
                          <a:effectLst/>
                        </a:rPr>
                        <a:t> g</a:t>
                      </a:r>
                      <a:r>
                        <a:rPr lang="en-US" sz="2000" u="none" strike="noStrike" dirty="0" smtClean="0">
                          <a:effectLst/>
                        </a:rPr>
                        <a:t>lass fiber)</a:t>
                      </a:r>
                      <a:endParaRPr lang="en-US" sz="20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Optional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Optional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solidFill>
                            <a:schemeClr val="tx1"/>
                          </a:solidFill>
                          <a:effectLst/>
                        </a:rPr>
                        <a:t>Optional</a:t>
                      </a:r>
                      <a:endParaRPr lang="en-US" sz="1600" b="0" i="0" u="none" strike="noStrike" dirty="0">
                        <a:solidFill>
                          <a:schemeClr val="tx1"/>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Thermal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179.18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179.18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179.18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solidFill>
                            <a:schemeClr val="tx1"/>
                          </a:solidFill>
                          <a:effectLst/>
                        </a:rPr>
                        <a:t>Prescriptive Std.</a:t>
                      </a:r>
                      <a:endParaRPr lang="en-US" sz="1600" b="0" i="0" u="none" strike="noStrike" dirty="0" smtClean="0">
                        <a:solidFill>
                          <a:schemeClr val="tx1"/>
                        </a:solidFill>
                        <a:effectLst/>
                        <a:latin typeface="Calibri" panose="020F0502020204030204" pitchFamily="34" charset="0"/>
                      </a:endParaRPr>
                    </a:p>
                  </a:txBody>
                  <a:tcPr marL="9525" marR="9525" marT="9525" marB="0" anchor="b">
                    <a:solidFill>
                      <a:schemeClr val="accent1">
                        <a:lumMod val="60000"/>
                        <a:lumOff val="40000"/>
                      </a:schemeClr>
                    </a:solidFill>
                  </a:tcPr>
                </a:tc>
              </a:tr>
              <a:tr h="274320">
                <a:tc>
                  <a:txBody>
                    <a:bodyPr/>
                    <a:lstStyle/>
                    <a:p>
                      <a:pPr algn="l" fontAlgn="b"/>
                      <a:r>
                        <a:rPr lang="en-US" sz="2000" u="none" strike="noStrike" dirty="0" smtClean="0">
                          <a:effectLst/>
                        </a:rPr>
                        <a:t>High-Cap. </a:t>
                      </a:r>
                      <a:r>
                        <a:rPr lang="en-US" sz="2000" u="none" strike="noStrike" dirty="0">
                          <a:effectLst/>
                        </a:rPr>
                        <a:t>Reclosing PRD</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Braking</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DP or EOT</a:t>
                      </a:r>
                      <a:endParaRPr lang="en-US" sz="16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DP or EOT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DP or EOT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DP or EOT</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1302551626"/>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Discussion Points</a:t>
            </a:r>
            <a:endParaRPr lang="en-US" dirty="0"/>
          </a:p>
        </p:txBody>
      </p:sp>
      <p:sp>
        <p:nvSpPr>
          <p:cNvPr id="2" name="Content Placeholder 1"/>
          <p:cNvSpPr>
            <a:spLocks noGrp="1"/>
          </p:cNvSpPr>
          <p:nvPr>
            <p:ph idx="1"/>
          </p:nvPr>
        </p:nvSpPr>
        <p:spPr/>
        <p:txBody>
          <a:bodyPr/>
          <a:lstStyle/>
          <a:p>
            <a:r>
              <a:rPr lang="en-US" dirty="0" smtClean="0"/>
              <a:t>Current Class 111A100W1 Tank Cars</a:t>
            </a:r>
          </a:p>
          <a:p>
            <a:r>
              <a:rPr lang="en-US" dirty="0" smtClean="0"/>
              <a:t>P-1577: Industry Petition to Improve the Design Standard for Tank Cars Transporting PG I and II Materials</a:t>
            </a:r>
          </a:p>
          <a:p>
            <a:r>
              <a:rPr lang="en-US" dirty="0" smtClean="0"/>
              <a:t>CPC-1232: Industry Design Standard for Tank Cars Transporting Petroleum Crude Oil, Alcohols N.O.S., and Ethanol and Gasoline Mixtures</a:t>
            </a:r>
          </a:p>
          <a:p>
            <a:r>
              <a:rPr lang="en-US" dirty="0" smtClean="0"/>
              <a:t>PHMSA Docket HM-251 ANPRM and NPRM</a:t>
            </a:r>
          </a:p>
          <a:p>
            <a:r>
              <a:rPr lang="en-US" dirty="0" smtClean="0"/>
              <a:t>Position Statements from Selected Commenters</a:t>
            </a:r>
          </a:p>
          <a:p>
            <a:r>
              <a:rPr lang="en-US" dirty="0" smtClean="0"/>
              <a:t>New Tank Car Construction and Retrofit Capability</a:t>
            </a:r>
          </a:p>
        </p:txBody>
      </p:sp>
      <p:sp>
        <p:nvSpPr>
          <p:cNvPr id="4" name="Slide Number Placeholder 3"/>
          <p:cNvSpPr>
            <a:spLocks noGrp="1"/>
          </p:cNvSpPr>
          <p:nvPr>
            <p:ph type="sldNum" sz="quarter" idx="12"/>
          </p:nvPr>
        </p:nvSpPr>
        <p:spPr/>
        <p:txBody>
          <a:bodyPr/>
          <a:lstStyle/>
          <a:p>
            <a:fld id="{028E3F4F-51B2-42EE-AFA2-40C4572185CC}" type="slidenum">
              <a:rPr lang="en-US" smtClean="0"/>
              <a:pPr/>
              <a:t>2</a:t>
            </a:fld>
            <a:endParaRPr lang="en-US" dirty="0"/>
          </a:p>
        </p:txBody>
      </p:sp>
    </p:spTree>
    <p:extLst>
      <p:ext uri="{BB962C8B-B14F-4D97-AF65-F5344CB8AC3E}">
        <p14:creationId xmlns:p14="http://schemas.microsoft.com/office/powerpoint/2010/main" val="1108241371"/>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Existing Non-Jacketed Tanks for Class 3 Liquids Ordered After October 1, 2011</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11639669"/>
              </p:ext>
            </p:extLst>
          </p:nvPr>
        </p:nvGraphicFramePr>
        <p:xfrm>
          <a:off x="1097281" y="1737360"/>
          <a:ext cx="10058399" cy="4236943"/>
        </p:xfrm>
        <a:graphic>
          <a:graphicData uri="http://schemas.openxmlformats.org/drawingml/2006/table">
            <a:tbl>
              <a:tblPr firstRow="1" bandRow="1">
                <a:tableStyleId>{5C22544A-7EE6-4342-B048-85BDC9FD1C3A}</a:tableStyleId>
              </a:tblPr>
              <a:tblGrid>
                <a:gridCol w="3136710"/>
                <a:gridCol w="1742993"/>
                <a:gridCol w="1726232"/>
                <a:gridCol w="1726232"/>
                <a:gridCol w="1726232"/>
              </a:tblGrid>
              <a:tr h="1093693">
                <a:tc>
                  <a:txBody>
                    <a:bodyPr/>
                    <a:lstStyle/>
                    <a:p>
                      <a:pPr algn="l" fontAlgn="b"/>
                      <a:r>
                        <a:rPr lang="en-US" sz="2000" u="none" strike="noStrike" dirty="0">
                          <a:effectLst/>
                        </a:rPr>
                        <a:t>Component</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GBX / GBW</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RSI </a:t>
                      </a:r>
                    </a:p>
                    <a:p>
                      <a:pPr algn="ctr" fontAlgn="b"/>
                      <a:r>
                        <a:rPr lang="en-US" sz="2000" u="none" strike="noStrike" dirty="0" smtClean="0">
                          <a:effectLst/>
                        </a:rPr>
                        <a:t>Class 3</a:t>
                      </a:r>
                    </a:p>
                    <a:p>
                      <a:pPr algn="ctr" fontAlgn="b"/>
                      <a:r>
                        <a:rPr lang="en-US" sz="1400" b="1" i="0" u="none" strike="noStrike" dirty="0" smtClean="0">
                          <a:solidFill>
                            <a:schemeClr val="bg1"/>
                          </a:solidFill>
                          <a:effectLst/>
                          <a:latin typeface="Calibri" panose="020F0502020204030204" pitchFamily="34" charset="0"/>
                        </a:rPr>
                        <a:t>(PG</a:t>
                      </a:r>
                      <a:r>
                        <a:rPr lang="en-US" sz="1400" b="1" i="0" u="none" strike="noStrike" baseline="0" dirty="0" smtClean="0">
                          <a:solidFill>
                            <a:schemeClr val="bg1"/>
                          </a:solidFill>
                          <a:effectLst/>
                          <a:latin typeface="Calibri" panose="020F0502020204030204" pitchFamily="34" charset="0"/>
                        </a:rPr>
                        <a:t> I and II</a:t>
                      </a:r>
                      <a:r>
                        <a:rPr lang="en-US" sz="1400" b="1" i="0" u="none" strike="noStrike" dirty="0" smtClean="0">
                          <a:solidFill>
                            <a:schemeClr val="bg1"/>
                          </a:solidFill>
                          <a:effectLst/>
                          <a:latin typeface="Calibri" panose="020F0502020204030204" pitchFamily="34" charset="0"/>
                        </a:rPr>
                        <a:t>)</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RSI </a:t>
                      </a:r>
                    </a:p>
                    <a:p>
                      <a:pPr algn="ctr" fontAlgn="b"/>
                      <a:r>
                        <a:rPr lang="en-US" sz="2000" u="none" strike="noStrike" dirty="0" smtClean="0">
                          <a:effectLst/>
                        </a:rPr>
                        <a:t>Class</a:t>
                      </a:r>
                      <a:r>
                        <a:rPr lang="en-US" sz="2000" u="none" strike="noStrike" baseline="0" dirty="0" smtClean="0">
                          <a:effectLst/>
                        </a:rPr>
                        <a:t> 3</a:t>
                      </a:r>
                    </a:p>
                    <a:p>
                      <a:pPr algn="ctr" fontAlgn="b"/>
                      <a:r>
                        <a:rPr lang="en-US" sz="1400" u="none" strike="noStrike" baseline="0" dirty="0" smtClean="0">
                          <a:effectLst/>
                        </a:rPr>
                        <a:t>(PG III other than crude oil and ethanol)</a:t>
                      </a:r>
                      <a:endParaRPr lang="en-US" sz="20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AAR / API</a:t>
                      </a:r>
                      <a:endParaRPr lang="en-US" sz="2000" b="1" i="0" u="none" strike="noStrike" dirty="0">
                        <a:solidFill>
                          <a:srgbClr val="000000"/>
                        </a:solidFill>
                        <a:effectLst/>
                        <a:latin typeface="Calibri" panose="020F0502020204030204" pitchFamily="34" charset="0"/>
                      </a:endParaRPr>
                    </a:p>
                  </a:txBody>
                  <a:tcPr marL="9525" marR="9525" marT="9525" marB="0" anchor="ctr"/>
                </a:tc>
              </a:tr>
              <a:tr h="274320">
                <a:tc>
                  <a:txBody>
                    <a:bodyPr/>
                    <a:lstStyle/>
                    <a:p>
                      <a:pPr algn="l" fontAlgn="b"/>
                      <a:r>
                        <a:rPr lang="en-US" sz="2000" u="none" strike="noStrike" dirty="0">
                          <a:effectLst/>
                        </a:rPr>
                        <a:t>Tank Material</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As Built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As Built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As Built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As Built</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Minimum Shell Thickness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1/2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1/2</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Top Fitting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App. E 10.2.1</a:t>
                      </a:r>
                      <a:endParaRPr lang="en-US" sz="16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App. E 10.2.1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App. E 10.2.1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App. E 10.2.1</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BOV Handle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Head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Full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Full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chemeClr val="tx1"/>
                          </a:solidFill>
                          <a:effectLst/>
                          <a:latin typeface="Calibri" panose="020F0502020204030204" pitchFamily="34" charset="0"/>
                        </a:rPr>
                        <a:t>Half</a:t>
                      </a:r>
                      <a:endParaRPr lang="en-US" sz="1600" b="0" i="0" u="none" strike="noStrike" dirty="0">
                        <a:solidFill>
                          <a:schemeClr val="tx1"/>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600" u="none" strike="noStrike" dirty="0" smtClean="0">
                          <a:solidFill>
                            <a:schemeClr val="tx1"/>
                          </a:solidFill>
                          <a:effectLst/>
                        </a:rPr>
                        <a:t>Full</a:t>
                      </a:r>
                      <a:endParaRPr lang="en-US" sz="1600" b="0" i="0" u="none" strike="noStrike" dirty="0">
                        <a:solidFill>
                          <a:schemeClr val="tx1"/>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Metal Jacket</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solidFill>
                            <a:schemeClr val="tx1"/>
                          </a:solidFill>
                          <a:effectLst/>
                        </a:rPr>
                        <a:t>1/8</a:t>
                      </a:r>
                      <a:endParaRPr lang="en-US" sz="1600" b="0" i="0" u="none" strike="noStrike" dirty="0">
                        <a:solidFill>
                          <a:schemeClr val="tx1"/>
                        </a:solidFill>
                        <a:effectLst/>
                        <a:latin typeface="Calibri" panose="020F0502020204030204" pitchFamily="34" charset="0"/>
                      </a:endParaRPr>
                    </a:p>
                  </a:txBody>
                  <a:tcPr marL="9525" marR="9525" marT="9525" marB="0" anchor="b"/>
                </a:tc>
              </a:tr>
              <a:tr h="27432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rPr>
                        <a:t>Insulation (</a:t>
                      </a:r>
                      <a:r>
                        <a:rPr lang="en-US" sz="2000" i="1" u="none" strike="noStrike" dirty="0" smtClean="0">
                          <a:effectLst/>
                        </a:rPr>
                        <a:t>e.g</a:t>
                      </a:r>
                      <a:r>
                        <a:rPr lang="en-US" sz="2000" u="none" strike="noStrike" dirty="0" smtClean="0">
                          <a:effectLst/>
                        </a:rPr>
                        <a:t>.,</a:t>
                      </a:r>
                      <a:r>
                        <a:rPr lang="en-US" sz="2000" u="none" strike="noStrike" baseline="0" dirty="0" smtClean="0">
                          <a:effectLst/>
                        </a:rPr>
                        <a:t> g</a:t>
                      </a:r>
                      <a:r>
                        <a:rPr lang="en-US" sz="2000" u="none" strike="noStrike" dirty="0" smtClean="0">
                          <a:effectLst/>
                        </a:rPr>
                        <a:t>lass fiber)</a:t>
                      </a:r>
                      <a:endParaRPr lang="en-US" sz="20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Optional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Optional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600" u="none" strike="noStrike" dirty="0">
                          <a:solidFill>
                            <a:schemeClr val="tx1"/>
                          </a:solidFill>
                          <a:effectLst/>
                        </a:rPr>
                        <a:t>Optional</a:t>
                      </a:r>
                      <a:endParaRPr lang="en-US" sz="1600" b="0" i="0" u="none" strike="noStrike" dirty="0">
                        <a:solidFill>
                          <a:schemeClr val="tx1"/>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Thermal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179.18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179.18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chemeClr val="tx1"/>
                          </a:solidFill>
                          <a:effectLst/>
                          <a:latin typeface="Calibri" panose="020F0502020204030204" pitchFamily="34" charset="0"/>
                        </a:rPr>
                        <a:t>179.18</a:t>
                      </a:r>
                      <a:endParaRPr lang="en-US"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solidFill>
                            <a:schemeClr val="tx1"/>
                          </a:solidFill>
                          <a:effectLst/>
                        </a:rPr>
                        <a:t>Prescriptive Std.</a:t>
                      </a:r>
                      <a:endParaRPr lang="en-US" sz="1600" b="0" i="0" u="none" strike="noStrike" dirty="0">
                        <a:solidFill>
                          <a:schemeClr val="tx1"/>
                        </a:solidFill>
                        <a:effectLst/>
                        <a:latin typeface="Calibri" panose="020F0502020204030204" pitchFamily="34" charset="0"/>
                      </a:endParaRPr>
                    </a:p>
                  </a:txBody>
                  <a:tcPr marL="9525" marR="9525" marT="9525" marB="0" anchor="b">
                    <a:solidFill>
                      <a:schemeClr val="accent1">
                        <a:lumMod val="60000"/>
                        <a:lumOff val="40000"/>
                      </a:schemeClr>
                    </a:solidFill>
                  </a:tcPr>
                </a:tc>
              </a:tr>
              <a:tr h="274320">
                <a:tc>
                  <a:txBody>
                    <a:bodyPr/>
                    <a:lstStyle/>
                    <a:p>
                      <a:pPr algn="l" fontAlgn="b"/>
                      <a:r>
                        <a:rPr lang="en-US" sz="2000" u="none" strike="noStrike" dirty="0" smtClean="0">
                          <a:effectLst/>
                        </a:rPr>
                        <a:t>High-Cap. </a:t>
                      </a:r>
                      <a:r>
                        <a:rPr lang="en-US" sz="2000" u="none" strike="noStrike" dirty="0">
                          <a:effectLst/>
                        </a:rPr>
                        <a:t>Reclosing PRD</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chemeClr val="tx1"/>
                          </a:solidFill>
                          <a:effectLst/>
                          <a:latin typeface="Calibri" panose="020F0502020204030204" pitchFamily="34" charset="0"/>
                        </a:rPr>
                        <a:t>Yes</a:t>
                      </a:r>
                      <a:endParaRPr lang="en-US"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600" u="none" strike="noStrike" dirty="0">
                          <a:solidFill>
                            <a:schemeClr val="tx1"/>
                          </a:solidFill>
                          <a:effectLst/>
                        </a:rPr>
                        <a:t>Yes</a:t>
                      </a:r>
                      <a:endParaRPr lang="en-US" sz="1600" b="0" i="0" u="none" strike="noStrike" dirty="0">
                        <a:solidFill>
                          <a:schemeClr val="tx1"/>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Braking</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DP or EOT</a:t>
                      </a:r>
                      <a:endParaRPr lang="en-US" sz="16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DP or EOT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DP or EOT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DP or EOT</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3996744052"/>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Existing Jacketed Tanks for Class 3 Liquids Ordered on or Before October 1, 2011</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77944457"/>
              </p:ext>
            </p:extLst>
          </p:nvPr>
        </p:nvGraphicFramePr>
        <p:xfrm>
          <a:off x="1097283" y="1737360"/>
          <a:ext cx="10058397" cy="4240530"/>
        </p:xfrm>
        <a:graphic>
          <a:graphicData uri="http://schemas.openxmlformats.org/drawingml/2006/table">
            <a:tbl>
              <a:tblPr firstRow="1" bandRow="1">
                <a:tableStyleId>{5C22544A-7EE6-4342-B048-85BDC9FD1C3A}</a:tableStyleId>
              </a:tblPr>
              <a:tblGrid>
                <a:gridCol w="3146388"/>
                <a:gridCol w="1740555"/>
                <a:gridCol w="1723818"/>
                <a:gridCol w="1723818"/>
                <a:gridCol w="1723818"/>
              </a:tblGrid>
              <a:tr h="1097280">
                <a:tc>
                  <a:txBody>
                    <a:bodyPr/>
                    <a:lstStyle/>
                    <a:p>
                      <a:pPr algn="l" fontAlgn="b"/>
                      <a:r>
                        <a:rPr lang="en-US" sz="2000" u="none" strike="noStrike" dirty="0">
                          <a:effectLst/>
                        </a:rPr>
                        <a:t>Component</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GBX / GBW</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RSI </a:t>
                      </a:r>
                    </a:p>
                    <a:p>
                      <a:pPr algn="ctr" fontAlgn="b"/>
                      <a:r>
                        <a:rPr lang="en-US" sz="2000" u="none" strike="noStrike" dirty="0" smtClean="0">
                          <a:effectLst/>
                        </a:rPr>
                        <a:t>Class 3</a:t>
                      </a:r>
                    </a:p>
                    <a:p>
                      <a:pPr algn="ctr" fontAlgn="b"/>
                      <a:r>
                        <a:rPr lang="en-US" sz="1400" b="1" i="0" u="none" strike="noStrike" dirty="0" smtClean="0">
                          <a:solidFill>
                            <a:schemeClr val="bg1"/>
                          </a:solidFill>
                          <a:effectLst/>
                          <a:latin typeface="Calibri" panose="020F0502020204030204" pitchFamily="34" charset="0"/>
                        </a:rPr>
                        <a:t>(PG</a:t>
                      </a:r>
                      <a:r>
                        <a:rPr lang="en-US" sz="1400" b="1" i="0" u="none" strike="noStrike" baseline="0" dirty="0" smtClean="0">
                          <a:solidFill>
                            <a:schemeClr val="bg1"/>
                          </a:solidFill>
                          <a:effectLst/>
                          <a:latin typeface="Calibri" panose="020F0502020204030204" pitchFamily="34" charset="0"/>
                        </a:rPr>
                        <a:t> I and II</a:t>
                      </a:r>
                      <a:r>
                        <a:rPr lang="en-US" sz="1400" b="1" i="0" u="none" strike="noStrike" dirty="0" smtClean="0">
                          <a:solidFill>
                            <a:schemeClr val="bg1"/>
                          </a:solidFill>
                          <a:effectLst/>
                          <a:latin typeface="Calibri" panose="020F0502020204030204" pitchFamily="34" charset="0"/>
                        </a:rPr>
                        <a:t>)</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RSI </a:t>
                      </a:r>
                    </a:p>
                    <a:p>
                      <a:pPr algn="ctr" fontAlgn="b"/>
                      <a:r>
                        <a:rPr lang="en-US" sz="2000" u="none" strike="noStrike" dirty="0" smtClean="0">
                          <a:effectLst/>
                        </a:rPr>
                        <a:t>Class</a:t>
                      </a:r>
                      <a:r>
                        <a:rPr lang="en-US" sz="2000" u="none" strike="noStrike" baseline="0" dirty="0" smtClean="0">
                          <a:effectLst/>
                        </a:rPr>
                        <a:t> 3</a:t>
                      </a:r>
                    </a:p>
                    <a:p>
                      <a:pPr algn="ctr" fontAlgn="b"/>
                      <a:r>
                        <a:rPr lang="en-US" sz="1400" u="none" strike="noStrike" baseline="0" dirty="0" smtClean="0">
                          <a:effectLst/>
                        </a:rPr>
                        <a:t>(PG III other than crude oil and ethanol)</a:t>
                      </a:r>
                      <a:endParaRPr lang="en-US" sz="20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AAR / API</a:t>
                      </a:r>
                      <a:endParaRPr lang="en-US" sz="2000" b="1" i="0" u="none" strike="noStrike" dirty="0">
                        <a:solidFill>
                          <a:srgbClr val="000000"/>
                        </a:solidFill>
                        <a:effectLst/>
                        <a:latin typeface="Calibri" panose="020F0502020204030204" pitchFamily="34" charset="0"/>
                      </a:endParaRPr>
                    </a:p>
                  </a:txBody>
                  <a:tcPr marL="9525" marR="9525" marT="9525" marB="0" anchor="ctr"/>
                </a:tc>
              </a:tr>
              <a:tr h="274320">
                <a:tc>
                  <a:txBody>
                    <a:bodyPr/>
                    <a:lstStyle/>
                    <a:p>
                      <a:pPr algn="l" fontAlgn="b"/>
                      <a:r>
                        <a:rPr lang="en-US" sz="2000" u="none" strike="noStrike" dirty="0">
                          <a:effectLst/>
                        </a:rPr>
                        <a:t>Tank Material</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As Built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As Built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As Built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As Built</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Minimum Shell Thickness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7/16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7/16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7/16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7/16</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Top Fitting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App. E 10.2.1</a:t>
                      </a:r>
                      <a:endParaRPr lang="en-US" sz="16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solidFill>
                            <a:schemeClr val="tx1"/>
                          </a:solidFill>
                          <a:effectLst/>
                        </a:rPr>
                        <a:t>Valve Protection</a:t>
                      </a:r>
                      <a:endParaRPr lang="en-US" sz="1600" b="0" i="0" u="none" strike="noStrike" dirty="0">
                        <a:solidFill>
                          <a:schemeClr val="tx1"/>
                        </a:solidFill>
                        <a:effectLst/>
                        <a:latin typeface="Calibri" panose="020F0502020204030204" pitchFamily="34" charset="0"/>
                      </a:endParaRPr>
                    </a:p>
                  </a:txBody>
                  <a:tcPr marL="9525" marR="9525" marT="9525" marB="0" anchor="b">
                    <a:solidFill>
                      <a:schemeClr val="accent1">
                        <a:lumMod val="60000"/>
                        <a:lumOff val="40000"/>
                      </a:schemeClr>
                    </a:solidFill>
                  </a:tcPr>
                </a:tc>
              </a:tr>
              <a:tr h="274320">
                <a:tc>
                  <a:txBody>
                    <a:bodyPr/>
                    <a:lstStyle/>
                    <a:p>
                      <a:pPr algn="l" fontAlgn="b"/>
                      <a:r>
                        <a:rPr lang="en-US" sz="2000" u="none" strike="noStrike" dirty="0">
                          <a:effectLst/>
                        </a:rPr>
                        <a:t>BOV Handle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Head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chemeClr val="dk1"/>
                          </a:solidFill>
                          <a:effectLst/>
                          <a:latin typeface="+mn-lt"/>
                        </a:rPr>
                        <a:t>Full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FF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Metal Jacket</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1/8</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rPr>
                        <a:t>Insulation (</a:t>
                      </a:r>
                      <a:r>
                        <a:rPr lang="en-US" sz="2000" i="1" u="none" strike="noStrike" dirty="0" smtClean="0">
                          <a:effectLst/>
                        </a:rPr>
                        <a:t>e.g</a:t>
                      </a:r>
                      <a:r>
                        <a:rPr lang="en-US" sz="2000" u="none" strike="noStrike" dirty="0" smtClean="0">
                          <a:effectLst/>
                        </a:rPr>
                        <a:t>.,</a:t>
                      </a:r>
                      <a:r>
                        <a:rPr lang="en-US" sz="2000" u="none" strike="noStrike" baseline="0" dirty="0" smtClean="0">
                          <a:effectLst/>
                        </a:rPr>
                        <a:t> g</a:t>
                      </a:r>
                      <a:r>
                        <a:rPr lang="en-US" sz="2000" u="none" strike="noStrike" dirty="0" smtClean="0">
                          <a:effectLst/>
                        </a:rPr>
                        <a:t>lass fiber)</a:t>
                      </a:r>
                      <a:endParaRPr lang="en-US" sz="20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Glass Fiber</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Glass Fiber</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Glass Fiber</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Glass Fiber</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Thermal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179.18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solidFill>
                            <a:schemeClr val="tx1"/>
                          </a:solidFill>
                          <a:effectLst/>
                        </a:rPr>
                        <a:t>179.18</a:t>
                      </a:r>
                      <a:endParaRPr lang="en-US"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chemeClr val="tx1"/>
                          </a:solidFill>
                          <a:effectLst/>
                          <a:latin typeface="Calibri" panose="020F0502020204030204" pitchFamily="34" charset="0"/>
                        </a:rPr>
                        <a:t>179.18</a:t>
                      </a:r>
                      <a:endParaRPr lang="en-US"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FF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smtClean="0">
                          <a:effectLst/>
                        </a:rPr>
                        <a:t>High-Cap. </a:t>
                      </a:r>
                      <a:r>
                        <a:rPr lang="en-US" sz="2000" u="none" strike="noStrike" dirty="0">
                          <a:effectLst/>
                        </a:rPr>
                        <a:t>Reclosing PRD</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Braking</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DP or EOT</a:t>
                      </a:r>
                      <a:endParaRPr lang="en-US" sz="16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DP or EOT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DP or EOT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DP or EOT</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3012409699"/>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Existing Jacketed Tanks for Class 3 Liquids Order After October 1, 2011</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18853325"/>
              </p:ext>
            </p:extLst>
          </p:nvPr>
        </p:nvGraphicFramePr>
        <p:xfrm>
          <a:off x="1097815" y="1737360"/>
          <a:ext cx="10058397" cy="4240530"/>
        </p:xfrm>
        <a:graphic>
          <a:graphicData uri="http://schemas.openxmlformats.org/drawingml/2006/table">
            <a:tbl>
              <a:tblPr firstRow="1" bandRow="1">
                <a:tableStyleId>{5C22544A-7EE6-4342-B048-85BDC9FD1C3A}</a:tableStyleId>
              </a:tblPr>
              <a:tblGrid>
                <a:gridCol w="3146388"/>
                <a:gridCol w="1740555"/>
                <a:gridCol w="1723818"/>
                <a:gridCol w="1723818"/>
                <a:gridCol w="1723818"/>
              </a:tblGrid>
              <a:tr h="1097280">
                <a:tc>
                  <a:txBody>
                    <a:bodyPr/>
                    <a:lstStyle/>
                    <a:p>
                      <a:pPr algn="l" fontAlgn="b"/>
                      <a:r>
                        <a:rPr lang="en-US" sz="2000" u="none" strike="noStrike" dirty="0">
                          <a:effectLst/>
                        </a:rPr>
                        <a:t>Component</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GBX / GBW</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RSI </a:t>
                      </a:r>
                    </a:p>
                    <a:p>
                      <a:pPr algn="ctr" fontAlgn="b"/>
                      <a:r>
                        <a:rPr lang="en-US" sz="2000" u="none" strike="noStrike" dirty="0" smtClean="0">
                          <a:effectLst/>
                        </a:rPr>
                        <a:t>Class 3</a:t>
                      </a:r>
                    </a:p>
                    <a:p>
                      <a:pPr algn="ctr" fontAlgn="b"/>
                      <a:r>
                        <a:rPr lang="en-US" sz="1400" b="1" i="0" u="none" strike="noStrike" dirty="0" smtClean="0">
                          <a:solidFill>
                            <a:schemeClr val="bg1"/>
                          </a:solidFill>
                          <a:effectLst/>
                          <a:latin typeface="Calibri" panose="020F0502020204030204" pitchFamily="34" charset="0"/>
                        </a:rPr>
                        <a:t>(PG</a:t>
                      </a:r>
                      <a:r>
                        <a:rPr lang="en-US" sz="1400" b="1" i="0" u="none" strike="noStrike" baseline="0" dirty="0" smtClean="0">
                          <a:solidFill>
                            <a:schemeClr val="bg1"/>
                          </a:solidFill>
                          <a:effectLst/>
                          <a:latin typeface="Calibri" panose="020F0502020204030204" pitchFamily="34" charset="0"/>
                        </a:rPr>
                        <a:t> I and II</a:t>
                      </a:r>
                      <a:r>
                        <a:rPr lang="en-US" sz="1400" b="1" i="0" u="none" strike="noStrike" dirty="0" smtClean="0">
                          <a:solidFill>
                            <a:schemeClr val="bg1"/>
                          </a:solidFill>
                          <a:effectLst/>
                          <a:latin typeface="Calibri" panose="020F0502020204030204" pitchFamily="34" charset="0"/>
                        </a:rPr>
                        <a:t>)</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RSI </a:t>
                      </a:r>
                    </a:p>
                    <a:p>
                      <a:pPr algn="ctr" fontAlgn="b"/>
                      <a:r>
                        <a:rPr lang="en-US" sz="2000" u="none" strike="noStrike" dirty="0" smtClean="0">
                          <a:effectLst/>
                        </a:rPr>
                        <a:t>Class</a:t>
                      </a:r>
                      <a:r>
                        <a:rPr lang="en-US" sz="2000" u="none" strike="noStrike" baseline="0" dirty="0" smtClean="0">
                          <a:effectLst/>
                        </a:rPr>
                        <a:t> 3</a:t>
                      </a:r>
                    </a:p>
                    <a:p>
                      <a:pPr algn="ctr" fontAlgn="b"/>
                      <a:r>
                        <a:rPr lang="en-US" sz="1400" u="none" strike="noStrike" baseline="0" dirty="0" smtClean="0">
                          <a:effectLst/>
                        </a:rPr>
                        <a:t>(PG III other than crude oil and ethanol)</a:t>
                      </a:r>
                      <a:endParaRPr lang="en-US" sz="20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smtClean="0">
                          <a:effectLst/>
                        </a:rPr>
                        <a:t>AAR / API</a:t>
                      </a:r>
                      <a:endParaRPr lang="en-US" sz="2000" b="1" i="0" u="none" strike="noStrike" dirty="0">
                        <a:solidFill>
                          <a:srgbClr val="000000"/>
                        </a:solidFill>
                        <a:effectLst/>
                        <a:latin typeface="Calibri" panose="020F0502020204030204" pitchFamily="34" charset="0"/>
                      </a:endParaRPr>
                    </a:p>
                  </a:txBody>
                  <a:tcPr marL="9525" marR="9525" marT="9525" marB="0" anchor="ctr"/>
                </a:tc>
              </a:tr>
              <a:tr h="274320">
                <a:tc>
                  <a:txBody>
                    <a:bodyPr/>
                    <a:lstStyle/>
                    <a:p>
                      <a:pPr algn="l" fontAlgn="b"/>
                      <a:r>
                        <a:rPr lang="en-US" sz="2000" u="none" strike="noStrike" dirty="0">
                          <a:effectLst/>
                        </a:rPr>
                        <a:t>Tank Material</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As Built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As Built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As Built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As Built</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Minimum Shell Thickness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7/16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7/16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7/16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7/16</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Top Fitting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App. E 10.2.1</a:t>
                      </a:r>
                      <a:endParaRPr lang="en-US" sz="16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App. E 10.2.1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App. E 10.2.1</a:t>
                      </a:r>
                      <a:endParaRPr lang="en-US" sz="16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App. E 10.2.1</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BOV Handle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Head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Full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Full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Full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Full</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Metal Jacket</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1/8</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rPr>
                        <a:t>Insulation (</a:t>
                      </a:r>
                      <a:r>
                        <a:rPr lang="en-US" sz="2000" i="1" u="none" strike="noStrike" dirty="0" smtClean="0">
                          <a:effectLst/>
                        </a:rPr>
                        <a:t>e.g</a:t>
                      </a:r>
                      <a:r>
                        <a:rPr lang="en-US" sz="2000" u="none" strike="noStrike" dirty="0" smtClean="0">
                          <a:effectLst/>
                        </a:rPr>
                        <a:t>.,</a:t>
                      </a:r>
                      <a:r>
                        <a:rPr lang="en-US" sz="2000" u="none" strike="noStrike" baseline="0" dirty="0" smtClean="0">
                          <a:effectLst/>
                        </a:rPr>
                        <a:t> g</a:t>
                      </a:r>
                      <a:r>
                        <a:rPr lang="en-US" sz="2000" u="none" strike="noStrike" dirty="0" smtClean="0">
                          <a:effectLst/>
                        </a:rPr>
                        <a:t>lass fiber)</a:t>
                      </a:r>
                      <a:endParaRPr lang="en-US" sz="20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Glass Fiber</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Glass Fiber</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Glass Fiber</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Glass Fiber</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Thermal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179.18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solidFill>
                            <a:schemeClr val="tx1"/>
                          </a:solidFill>
                          <a:effectLst/>
                        </a:rPr>
                        <a:t>179.18</a:t>
                      </a:r>
                      <a:endParaRPr lang="en-US"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chemeClr val="tx1"/>
                          </a:solidFill>
                          <a:effectLst/>
                          <a:latin typeface="Calibri" panose="020F0502020204030204" pitchFamily="34" charset="0"/>
                        </a:rPr>
                        <a:t>179.18</a:t>
                      </a:r>
                      <a:endParaRPr lang="en-US"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dirty="0">
                        <a:solidFill>
                          <a:srgbClr val="FF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smtClean="0">
                          <a:effectLst/>
                        </a:rPr>
                        <a:t>High-Cap. </a:t>
                      </a:r>
                      <a:r>
                        <a:rPr lang="en-US" sz="2000" u="none" strike="noStrike" dirty="0">
                          <a:effectLst/>
                        </a:rPr>
                        <a:t>Reclosing PRD</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Yes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Yes</a:t>
                      </a:r>
                      <a:endParaRPr lang="en-US" sz="1600" b="0" i="0" u="none" strike="noStrike" dirty="0">
                        <a:solidFill>
                          <a:srgbClr val="000000"/>
                        </a:solidFill>
                        <a:effectLst/>
                        <a:latin typeface="Calibri" panose="020F0502020204030204" pitchFamily="34" charset="0"/>
                      </a:endParaRPr>
                    </a:p>
                  </a:txBody>
                  <a:tcPr marL="9525" marR="9525" marT="9525" marB="0" anchor="b"/>
                </a:tc>
              </a:tr>
              <a:tr h="274320">
                <a:tc>
                  <a:txBody>
                    <a:bodyPr/>
                    <a:lstStyle/>
                    <a:p>
                      <a:pPr algn="l" fontAlgn="b"/>
                      <a:r>
                        <a:rPr lang="en-US" sz="2000" u="none" strike="noStrike" dirty="0">
                          <a:effectLst/>
                        </a:rPr>
                        <a:t>Braking</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DP or EOT</a:t>
                      </a:r>
                      <a:endParaRPr lang="en-US" sz="16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DP or EOT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DP or EOT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DP or EOT</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2405423344"/>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E78228-CBBD-4999-B352-39C028BB71A1}" type="slidenum">
              <a:rPr lang="en-US" smtClean="0"/>
              <a:t>23</a:t>
            </a:fld>
            <a:endParaRPr lang="en-US" dirty="0"/>
          </a:p>
        </p:txBody>
      </p:sp>
      <p:graphicFrame>
        <p:nvGraphicFramePr>
          <p:cNvPr id="7" name="Diagram 6"/>
          <p:cNvGraphicFramePr/>
          <p:nvPr>
            <p:extLst>
              <p:ext uri="{D42A27DB-BD31-4B8C-83A1-F6EECF244321}">
                <p14:modId xmlns:p14="http://schemas.microsoft.com/office/powerpoint/2010/main" val="3683946589"/>
              </p:ext>
            </p:extLst>
          </p:nvPr>
        </p:nvGraphicFramePr>
        <p:xfrm>
          <a:off x="1069146" y="309489"/>
          <a:ext cx="10143337" cy="5880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189576" y="464224"/>
            <a:ext cx="3934860" cy="1077218"/>
          </a:xfrm>
          <a:prstGeom prst="rect">
            <a:avLst/>
          </a:prstGeom>
          <a:noFill/>
        </p:spPr>
        <p:txBody>
          <a:bodyPr wrap="none" rtlCol="0">
            <a:spAutoFit/>
          </a:bodyPr>
          <a:lstStyle/>
          <a:p>
            <a:pPr algn="ctr"/>
            <a:r>
              <a:rPr lang="en-US" sz="3200" dirty="0" smtClean="0">
                <a:solidFill>
                  <a:schemeClr val="accent1">
                    <a:lumMod val="75000"/>
                  </a:schemeClr>
                </a:solidFill>
              </a:rPr>
              <a:t>Projected Outcome</a:t>
            </a:r>
          </a:p>
          <a:p>
            <a:pPr algn="ctr"/>
            <a:r>
              <a:rPr lang="en-US" sz="3200" dirty="0" smtClean="0">
                <a:solidFill>
                  <a:schemeClr val="accent1">
                    <a:lumMod val="75000"/>
                  </a:schemeClr>
                </a:solidFill>
              </a:rPr>
              <a:t>(</a:t>
            </a:r>
            <a:r>
              <a:rPr lang="en-US" sz="3200" i="1" dirty="0" smtClean="0">
                <a:solidFill>
                  <a:schemeClr val="accent1">
                    <a:lumMod val="75000"/>
                  </a:schemeClr>
                </a:solidFill>
              </a:rPr>
              <a:t>e.g</a:t>
            </a:r>
            <a:r>
              <a:rPr lang="en-US" sz="3200" dirty="0" smtClean="0">
                <a:solidFill>
                  <a:schemeClr val="accent1">
                    <a:lumMod val="75000"/>
                  </a:schemeClr>
                </a:solidFill>
              </a:rPr>
              <a:t>., October 1, 2015)</a:t>
            </a:r>
            <a:endParaRPr lang="en-US" sz="3200" dirty="0">
              <a:solidFill>
                <a:schemeClr val="accent1">
                  <a:lumMod val="75000"/>
                </a:schemeClr>
              </a:solidFill>
            </a:endParaRPr>
          </a:p>
        </p:txBody>
      </p:sp>
    </p:spTree>
    <p:extLst>
      <p:ext uri="{BB962C8B-B14F-4D97-AF65-F5344CB8AC3E}">
        <p14:creationId xmlns:p14="http://schemas.microsoft.com/office/powerpoint/2010/main" val="2079654601"/>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Constraints on New Car Construction </a:t>
            </a:r>
            <a:br>
              <a:rPr lang="en-US" dirty="0" smtClean="0"/>
            </a:br>
            <a:r>
              <a:rPr lang="en-US" dirty="0" smtClean="0"/>
              <a:t>and Retrofit Capacity</a:t>
            </a:r>
            <a:endParaRPr lang="en-US" dirty="0"/>
          </a:p>
        </p:txBody>
      </p:sp>
      <p:sp>
        <p:nvSpPr>
          <p:cNvPr id="2" name="Content Placeholder 1"/>
          <p:cNvSpPr>
            <a:spLocks noGrp="1"/>
          </p:cNvSpPr>
          <p:nvPr>
            <p:ph sz="half" idx="1"/>
          </p:nvPr>
        </p:nvSpPr>
        <p:spPr>
          <a:xfrm>
            <a:off x="1097280" y="1845734"/>
            <a:ext cx="5945204" cy="4023359"/>
          </a:xfrm>
        </p:spPr>
        <p:txBody>
          <a:bodyPr/>
          <a:lstStyle/>
          <a:p>
            <a:r>
              <a:rPr lang="en-US" dirty="0" smtClean="0"/>
              <a:t>Given the magnitude of new car demand and the potential for retrofitting the existing fleet, efficiencies of moving petroleum crude oil by rail face the following challenges:</a:t>
            </a:r>
          </a:p>
          <a:p>
            <a:pPr lvl="1"/>
            <a:r>
              <a:rPr lang="en-US" dirty="0" smtClean="0"/>
              <a:t>Number of tank car manufacturing facilities to produce cars</a:t>
            </a:r>
          </a:p>
          <a:p>
            <a:pPr lvl="1"/>
            <a:r>
              <a:rPr lang="en-US" dirty="0" smtClean="0"/>
              <a:t>Number of tank car repair facilities to:</a:t>
            </a:r>
          </a:p>
          <a:p>
            <a:pPr lvl="2"/>
            <a:r>
              <a:rPr lang="en-US" dirty="0" smtClean="0"/>
              <a:t>Perform tank car qualifications</a:t>
            </a:r>
          </a:p>
          <a:p>
            <a:pPr lvl="2"/>
            <a:r>
              <a:rPr lang="en-US" dirty="0" smtClean="0"/>
              <a:t>Perform tank car retrofits</a:t>
            </a:r>
          </a:p>
          <a:p>
            <a:pPr lvl="1"/>
            <a:r>
              <a:rPr lang="en-US" dirty="0" smtClean="0"/>
              <a:t>Availability of skilled human capital</a:t>
            </a:r>
          </a:p>
          <a:p>
            <a:pPr lvl="1"/>
            <a:r>
              <a:rPr lang="en-US" dirty="0" smtClean="0"/>
              <a:t>Availability of parts</a:t>
            </a:r>
          </a:p>
          <a:p>
            <a:pPr lvl="1"/>
            <a:endParaRPr lang="en-US" dirty="0"/>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6541"/>
          <a:stretch/>
        </p:blipFill>
        <p:spPr>
          <a:xfrm>
            <a:off x="8005011" y="1845734"/>
            <a:ext cx="3150669" cy="4343355"/>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fld id="{0FE78228-CBBD-4999-B352-39C028BB71A1}" type="slidenum">
              <a:rPr lang="en-US" smtClean="0"/>
              <a:t>24</a:t>
            </a:fld>
            <a:endParaRPr lang="en-US" dirty="0"/>
          </a:p>
        </p:txBody>
      </p:sp>
    </p:spTree>
    <p:extLst>
      <p:ext uri="{BB962C8B-B14F-4D97-AF65-F5344CB8AC3E}">
        <p14:creationId xmlns:p14="http://schemas.microsoft.com/office/powerpoint/2010/main" val="780176882"/>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451656439"/>
              </p:ext>
            </p:extLst>
          </p:nvPr>
        </p:nvGraphicFramePr>
        <p:xfrm>
          <a:off x="753978" y="320842"/>
          <a:ext cx="10491537" cy="5969891"/>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pPr/>
              <a:t>25</a:t>
            </a:fld>
            <a:endParaRPr lang="en-US" dirty="0"/>
          </a:p>
        </p:txBody>
      </p:sp>
    </p:spTree>
    <p:extLst>
      <p:ext uri="{BB962C8B-B14F-4D97-AF65-F5344CB8AC3E}">
        <p14:creationId xmlns:p14="http://schemas.microsoft.com/office/powerpoint/2010/main" val="1112996904"/>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6B534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5294"/>
          <a:stretch/>
        </p:blipFill>
        <p:spPr>
          <a:xfrm>
            <a:off x="0" y="0"/>
            <a:ext cx="12192000" cy="6858000"/>
          </a:xfrm>
          <a:prstGeom prst="rect">
            <a:avLst/>
          </a:prstGeom>
        </p:spPr>
      </p:pic>
      <p:sp>
        <p:nvSpPr>
          <p:cNvPr id="6" name="Slide Number Placeholder 5"/>
          <p:cNvSpPr>
            <a:spLocks noGrp="1"/>
          </p:cNvSpPr>
          <p:nvPr>
            <p:ph type="sldNum" sz="quarter" idx="12"/>
          </p:nvPr>
        </p:nvSpPr>
        <p:spPr/>
        <p:txBody>
          <a:bodyPr/>
          <a:lstStyle/>
          <a:p>
            <a:fld id="{028E3F4F-51B2-42EE-AFA2-40C4572185CC}" type="slidenum">
              <a:rPr lang="en-US" smtClean="0"/>
              <a:t>26</a:t>
            </a:fld>
            <a:endParaRPr lang="en-US" dirty="0"/>
          </a:p>
        </p:txBody>
      </p:sp>
      <p:sp>
        <p:nvSpPr>
          <p:cNvPr id="2" name="Content Placeholder 1"/>
          <p:cNvSpPr>
            <a:spLocks noGrp="1"/>
          </p:cNvSpPr>
          <p:nvPr>
            <p:ph idx="4294967295"/>
          </p:nvPr>
        </p:nvSpPr>
        <p:spPr>
          <a:xfrm>
            <a:off x="8256049" y="3887992"/>
            <a:ext cx="3719641" cy="2754355"/>
          </a:xfrm>
          <a:prstGeom prst="flowChartAlternateProcess">
            <a:avLst/>
          </a:prstGeom>
          <a:solidFill>
            <a:srgbClr val="2D2C32"/>
          </a:solidFill>
          <a:effectLst>
            <a:outerShdw blurRad="50800" dist="38100" dir="2700000" algn="tl" rotWithShape="0">
              <a:prstClr val="black">
                <a:alpha val="40000"/>
              </a:prstClr>
            </a:outerShdw>
            <a:softEdge rad="63500"/>
          </a:effectLst>
        </p:spPr>
        <p:txBody>
          <a:bodyPr>
            <a:normAutofit/>
          </a:bodyPr>
          <a:lstStyle/>
          <a:p>
            <a:pPr marL="0" indent="0" algn="ctr">
              <a:buNone/>
            </a:pPr>
            <a:r>
              <a:rPr lang="en-US" sz="1800" dirty="0" smtClean="0">
                <a:solidFill>
                  <a:schemeClr val="bg1"/>
                </a:solidFill>
              </a:rPr>
              <a:t>James H. Rader</a:t>
            </a:r>
          </a:p>
          <a:p>
            <a:pPr marL="0" indent="0" algn="ctr">
              <a:buNone/>
            </a:pPr>
            <a:r>
              <a:rPr lang="en-US" sz="1800" dirty="0" smtClean="0">
                <a:solidFill>
                  <a:schemeClr val="bg1"/>
                </a:solidFill>
              </a:rPr>
              <a:t>Senior Vice President</a:t>
            </a:r>
          </a:p>
          <a:p>
            <a:pPr marL="0" indent="0" algn="ctr">
              <a:buNone/>
            </a:pPr>
            <a:r>
              <a:rPr lang="en-US" sz="1800" dirty="0" smtClean="0">
                <a:solidFill>
                  <a:schemeClr val="bg1"/>
                </a:solidFill>
              </a:rPr>
              <a:t>Watco Compliance Services</a:t>
            </a:r>
          </a:p>
          <a:p>
            <a:pPr marL="0" indent="0" algn="ctr">
              <a:buNone/>
            </a:pPr>
            <a:r>
              <a:rPr lang="en-US" sz="1800" dirty="0" smtClean="0">
                <a:solidFill>
                  <a:schemeClr val="bg1"/>
                </a:solidFill>
              </a:rPr>
              <a:t>630-946-3516</a:t>
            </a:r>
          </a:p>
          <a:p>
            <a:pPr marL="0" indent="0" algn="ctr">
              <a:buNone/>
            </a:pPr>
            <a:r>
              <a:rPr lang="en-US" sz="1800" dirty="0" smtClean="0">
                <a:solidFill>
                  <a:schemeClr val="bg1"/>
                </a:solidFill>
                <a:effectLst/>
                <a:hlinkClick r:id="rId3"/>
              </a:rPr>
              <a:t>jrader@watcocompanies.com</a:t>
            </a:r>
            <a:endParaRPr lang="en-US" sz="1800" dirty="0" smtClean="0">
              <a:solidFill>
                <a:schemeClr val="bg1"/>
              </a:solidFill>
              <a:effectLst/>
            </a:endParaRPr>
          </a:p>
          <a:p>
            <a:pPr marL="0" indent="0" algn="ctr">
              <a:buNone/>
            </a:pPr>
            <a:r>
              <a:rPr lang="en-US" sz="1800" dirty="0" smtClean="0">
                <a:solidFill>
                  <a:schemeClr val="bg1"/>
                </a:solidFill>
                <a:effectLst/>
                <a:hlinkClick r:id="rId4"/>
              </a:rPr>
              <a:t>wcs@watcocompanies.com</a:t>
            </a:r>
            <a:r>
              <a:rPr lang="en-US" sz="1800" dirty="0" smtClean="0">
                <a:solidFill>
                  <a:schemeClr val="bg1"/>
                </a:solidFill>
                <a:effectLst/>
              </a:rPr>
              <a:t> </a:t>
            </a:r>
            <a:endParaRPr lang="en-US" sz="1800" dirty="0">
              <a:solidFill>
                <a:schemeClr val="bg1"/>
              </a:solidFill>
              <a:effectLst/>
            </a:endParaRPr>
          </a:p>
        </p:txBody>
      </p:sp>
    </p:spTree>
    <p:extLst>
      <p:ext uri="{BB962C8B-B14F-4D97-AF65-F5344CB8AC3E}">
        <p14:creationId xmlns:p14="http://schemas.microsoft.com/office/powerpoint/2010/main" val="1828203899"/>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Current Class 111A100W1</a:t>
            </a:r>
            <a:endParaRPr lang="en-US" dirty="0"/>
          </a:p>
        </p:txBody>
      </p:sp>
      <p:pic>
        <p:nvPicPr>
          <p:cNvPr id="5" name="Content Placeholder 4"/>
          <p:cNvPicPr>
            <a:picLocks noGrp="1" noChangeAspect="1"/>
          </p:cNvPicPr>
          <p:nvPr>
            <p:ph sz="half" idx="1"/>
          </p:nvPr>
        </p:nvPicPr>
        <p:blipFill>
          <a:blip r:embed="rId3"/>
          <a:stretch>
            <a:fillRect/>
          </a:stretch>
        </p:blipFill>
        <p:spPr>
          <a:xfrm>
            <a:off x="1083212" y="1845734"/>
            <a:ext cx="4461976" cy="3834223"/>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0FE78228-CBBD-4999-B352-39C028BB71A1}" type="slidenum">
              <a:rPr lang="en-US" smtClean="0"/>
              <a:pPr/>
              <a:t>3</a:t>
            </a:fld>
            <a:endParaRPr lang="en-US" dirty="0"/>
          </a:p>
        </p:txBody>
      </p:sp>
      <p:pic>
        <p:nvPicPr>
          <p:cNvPr id="7" name="Content Placeholder 6"/>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7171" t="20137" r="2539"/>
          <a:stretch/>
        </p:blipFill>
        <p:spPr>
          <a:xfrm>
            <a:off x="5647997" y="1845733"/>
            <a:ext cx="5507683" cy="3834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8487942"/>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Industry Petition P-1577</a:t>
            </a:r>
            <a:endParaRPr lang="en-US" dirty="0"/>
          </a:p>
        </p:txBody>
      </p:sp>
      <p:sp>
        <p:nvSpPr>
          <p:cNvPr id="4" name="Content Placeholder 3"/>
          <p:cNvSpPr>
            <a:spLocks noGrp="1"/>
          </p:cNvSpPr>
          <p:nvPr>
            <p:ph sz="half" idx="1"/>
          </p:nvPr>
        </p:nvSpPr>
        <p:spPr>
          <a:xfrm>
            <a:off x="1097280" y="1845734"/>
            <a:ext cx="5929162" cy="4023359"/>
          </a:xfrm>
        </p:spPr>
        <p:txBody>
          <a:bodyPr/>
          <a:lstStyle/>
          <a:p>
            <a:r>
              <a:rPr lang="en-US" b="1" dirty="0" smtClean="0">
                <a:solidFill>
                  <a:schemeClr val="accent1">
                    <a:lumMod val="50000"/>
                  </a:schemeClr>
                </a:solidFill>
              </a:rPr>
              <a:t>March 9, 2011</a:t>
            </a:r>
            <a:r>
              <a:rPr lang="en-US" dirty="0" smtClean="0"/>
              <a:t>:  Industry Petitions PHMSA to amend  the regulations to require an improved tank car standard when such tanks transport </a:t>
            </a:r>
            <a:r>
              <a:rPr lang="en-US" i="1" u="sng" dirty="0" smtClean="0"/>
              <a:t>any</a:t>
            </a:r>
            <a:r>
              <a:rPr lang="en-US" dirty="0" smtClean="0"/>
              <a:t> Packing Group I or II material.  These standards apply to all hazard classes and include:</a:t>
            </a:r>
          </a:p>
          <a:p>
            <a:pPr lvl="1"/>
            <a:r>
              <a:rPr lang="en-US" dirty="0" smtClean="0"/>
              <a:t>Top fitting protection;</a:t>
            </a:r>
          </a:p>
          <a:p>
            <a:pPr lvl="1"/>
            <a:r>
              <a:rPr lang="en-US" dirty="0" smtClean="0"/>
              <a:t>Use of a re-closing pressure relief device; </a:t>
            </a:r>
          </a:p>
          <a:p>
            <a:pPr lvl="1"/>
            <a:r>
              <a:rPr lang="en-US" dirty="0" smtClean="0"/>
              <a:t>Normalized steel plate with an increase in tank shell thickness for non-jacketed tanks; and</a:t>
            </a:r>
          </a:p>
          <a:p>
            <a:pPr lvl="1"/>
            <a:r>
              <a:rPr lang="en-US" dirty="0" smtClean="0"/>
              <a:t>Half-height head shields.</a:t>
            </a:r>
            <a:endParaRPr lang="en-US" dirty="0"/>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060787" y="1845734"/>
            <a:ext cx="3172814" cy="411480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0FE78228-CBBD-4999-B352-39C028BB71A1}" type="slidenum">
              <a:rPr lang="en-US" smtClean="0"/>
              <a:t>4</a:t>
            </a:fld>
            <a:endParaRPr lang="en-US" dirty="0"/>
          </a:p>
        </p:txBody>
      </p:sp>
    </p:spTree>
    <p:extLst>
      <p:ext uri="{BB962C8B-B14F-4D97-AF65-F5344CB8AC3E}">
        <p14:creationId xmlns:p14="http://schemas.microsoft.com/office/powerpoint/2010/main" val="3496343872"/>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AAR CPC-1232</a:t>
            </a:r>
            <a:endParaRPr lang="en-US" dirty="0"/>
          </a:p>
        </p:txBody>
      </p:sp>
      <p:sp>
        <p:nvSpPr>
          <p:cNvPr id="3" name="Content Placeholder 2"/>
          <p:cNvSpPr>
            <a:spLocks noGrp="1"/>
          </p:cNvSpPr>
          <p:nvPr>
            <p:ph sz="half" idx="1"/>
          </p:nvPr>
        </p:nvSpPr>
        <p:spPr>
          <a:xfrm>
            <a:off x="1097279" y="1845734"/>
            <a:ext cx="5913121" cy="4023359"/>
          </a:xfrm>
        </p:spPr>
        <p:txBody>
          <a:bodyPr/>
          <a:lstStyle/>
          <a:p>
            <a:r>
              <a:rPr lang="en-US" b="1" dirty="0" smtClean="0">
                <a:solidFill>
                  <a:schemeClr val="accent1">
                    <a:lumMod val="50000"/>
                  </a:schemeClr>
                </a:solidFill>
              </a:rPr>
              <a:t>August 31, 2011</a:t>
            </a:r>
            <a:r>
              <a:rPr lang="en-US" dirty="0" smtClean="0"/>
              <a:t>: </a:t>
            </a:r>
            <a:r>
              <a:rPr lang="en-US" dirty="0"/>
              <a:t> </a:t>
            </a:r>
            <a:r>
              <a:rPr lang="en-US" dirty="0" smtClean="0"/>
              <a:t>The AAR issues </a:t>
            </a:r>
            <a:r>
              <a:rPr lang="en-US" b="1" dirty="0" smtClean="0">
                <a:solidFill>
                  <a:schemeClr val="accent1">
                    <a:lumMod val="50000"/>
                  </a:schemeClr>
                </a:solidFill>
              </a:rPr>
              <a:t>CPC-1232</a:t>
            </a:r>
            <a:r>
              <a:rPr lang="en-US" dirty="0" smtClean="0">
                <a:solidFill>
                  <a:schemeClr val="accent1">
                    <a:lumMod val="50000"/>
                  </a:schemeClr>
                </a:solidFill>
              </a:rPr>
              <a:t> </a:t>
            </a:r>
            <a:r>
              <a:rPr lang="en-US" dirty="0" smtClean="0"/>
              <a:t>in response to growing concerns with respect to the performance of DOT 111A tank cars  in accidents when such tanks transport a Packing Group I or II material with one of the following shipping names:</a:t>
            </a:r>
          </a:p>
          <a:p>
            <a:pPr lvl="1"/>
            <a:r>
              <a:rPr lang="en-US" dirty="0" smtClean="0"/>
              <a:t>petroleum crude oil; </a:t>
            </a:r>
          </a:p>
          <a:p>
            <a:pPr lvl="1"/>
            <a:r>
              <a:rPr lang="en-US" dirty="0" smtClean="0"/>
              <a:t>alcohols </a:t>
            </a:r>
            <a:r>
              <a:rPr lang="en-US" dirty="0" err="1" smtClean="0"/>
              <a:t>n.o.s</a:t>
            </a:r>
            <a:r>
              <a:rPr lang="en-US" dirty="0" smtClean="0"/>
              <a:t>.; and </a:t>
            </a:r>
          </a:p>
          <a:p>
            <a:pPr lvl="1"/>
            <a:r>
              <a:rPr lang="en-US" dirty="0" smtClean="0"/>
              <a:t>ethanol and gasoline mixtures.</a:t>
            </a:r>
          </a:p>
          <a:p>
            <a:r>
              <a:rPr lang="en-US" dirty="0" smtClean="0"/>
              <a:t>The circular implemented new requirements for the construction of a tank </a:t>
            </a:r>
            <a:r>
              <a:rPr lang="en-US" b="1" u="sng" dirty="0" smtClean="0">
                <a:solidFill>
                  <a:schemeClr val="accent1">
                    <a:lumMod val="50000"/>
                  </a:schemeClr>
                </a:solidFill>
              </a:rPr>
              <a:t>ordered after October 1, 2011 </a:t>
            </a:r>
            <a:r>
              <a:rPr lang="en-US" dirty="0" smtClean="0"/>
              <a:t>transporting these products.</a:t>
            </a:r>
            <a:endParaRPr lang="en-US" dirty="0"/>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44986"/>
          <a:stretch/>
        </p:blipFill>
        <p:spPr>
          <a:xfrm>
            <a:off x="7567102" y="1845734"/>
            <a:ext cx="3588578" cy="4389120"/>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fld id="{0FE78228-CBBD-4999-B352-39C028BB71A1}" type="slidenum">
              <a:rPr lang="en-US" smtClean="0"/>
              <a:t>5</a:t>
            </a:fld>
            <a:endParaRPr lang="en-US" dirty="0"/>
          </a:p>
        </p:txBody>
      </p:sp>
    </p:spTree>
    <p:extLst>
      <p:ext uri="{BB962C8B-B14F-4D97-AF65-F5344CB8AC3E}">
        <p14:creationId xmlns:p14="http://schemas.microsoft.com/office/powerpoint/2010/main" val="1115969254"/>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097282" y="1737363"/>
          <a:ext cx="10058399" cy="4454888"/>
        </p:xfrm>
        <a:graphic>
          <a:graphicData uri="http://schemas.openxmlformats.org/drawingml/2006/table">
            <a:tbl>
              <a:tblPr firstRow="1" bandRow="1">
                <a:tableStyleId>{5C22544A-7EE6-4342-B048-85BDC9FD1C3A}</a:tableStyleId>
              </a:tblPr>
              <a:tblGrid>
                <a:gridCol w="2233436"/>
                <a:gridCol w="1013759"/>
                <a:gridCol w="1219682"/>
                <a:gridCol w="1441439"/>
                <a:gridCol w="760321"/>
                <a:gridCol w="1219682"/>
                <a:gridCol w="2170080"/>
              </a:tblGrid>
              <a:tr h="480036">
                <a:tc>
                  <a:txBody>
                    <a:bodyPr/>
                    <a:lstStyle/>
                    <a:p>
                      <a:pPr algn="ctr" rtl="0" fontAlgn="ctr"/>
                      <a:r>
                        <a:rPr lang="en-US" sz="1400" dirty="0"/>
                        <a:t>Incident</a:t>
                      </a:r>
                      <a:endParaRPr lang="en-US" sz="1400" dirty="0">
                        <a:solidFill>
                          <a:schemeClr val="tx1"/>
                        </a:solidFill>
                        <a:latin typeface="+mn-lt"/>
                      </a:endParaRPr>
                    </a:p>
                  </a:txBody>
                  <a:tcPr marL="4303" marR="4303" marT="4303" marB="0" anchor="ctr"/>
                </a:tc>
                <a:tc>
                  <a:txBody>
                    <a:bodyPr/>
                    <a:lstStyle/>
                    <a:p>
                      <a:pPr algn="ctr" rtl="0" fontAlgn="ctr"/>
                      <a:r>
                        <a:rPr lang="en-US" sz="1400" dirty="0"/>
                        <a:t>Date</a:t>
                      </a:r>
                      <a:endParaRPr lang="en-US" sz="1400" dirty="0">
                        <a:solidFill>
                          <a:schemeClr val="tx1"/>
                        </a:solidFill>
                        <a:latin typeface="+mn-lt"/>
                      </a:endParaRPr>
                    </a:p>
                  </a:txBody>
                  <a:tcPr marL="4303" marR="4303" marT="4303" marB="0" anchor="ctr"/>
                </a:tc>
                <a:tc>
                  <a:txBody>
                    <a:bodyPr/>
                    <a:lstStyle/>
                    <a:p>
                      <a:pPr algn="ctr" rtl="0" fontAlgn="ctr"/>
                      <a:r>
                        <a:rPr lang="en-US" sz="1400" dirty="0"/>
                        <a:t># Cars derailed</a:t>
                      </a:r>
                      <a:endParaRPr lang="en-US" sz="1400" dirty="0">
                        <a:solidFill>
                          <a:schemeClr val="tx1"/>
                        </a:solidFill>
                        <a:latin typeface="+mn-lt"/>
                      </a:endParaRPr>
                    </a:p>
                  </a:txBody>
                  <a:tcPr marL="4303" marR="4303" marT="4303" marB="0" anchor="ctr"/>
                </a:tc>
                <a:tc>
                  <a:txBody>
                    <a:bodyPr/>
                    <a:lstStyle/>
                    <a:p>
                      <a:pPr algn="ctr" rtl="0" fontAlgn="ctr"/>
                      <a:r>
                        <a:rPr lang="en-US" sz="1400" dirty="0"/>
                        <a:t>Speed at derailment</a:t>
                      </a:r>
                      <a:endParaRPr lang="en-US" sz="1400" dirty="0">
                        <a:solidFill>
                          <a:schemeClr val="tx1"/>
                        </a:solidFill>
                        <a:latin typeface="+mn-lt"/>
                      </a:endParaRPr>
                    </a:p>
                  </a:txBody>
                  <a:tcPr marL="4303" marR="4303" marT="4303" marB="0" anchor="ctr"/>
                </a:tc>
                <a:tc>
                  <a:txBody>
                    <a:bodyPr/>
                    <a:lstStyle/>
                    <a:p>
                      <a:pPr algn="ctr" rtl="0" fontAlgn="ctr"/>
                      <a:r>
                        <a:rPr lang="en-US" sz="1400" dirty="0"/>
                        <a:t>Unit train</a:t>
                      </a:r>
                      <a:endParaRPr lang="en-US" sz="1400" dirty="0">
                        <a:solidFill>
                          <a:schemeClr val="tx1"/>
                        </a:solidFill>
                        <a:latin typeface="+mn-lt"/>
                      </a:endParaRPr>
                    </a:p>
                  </a:txBody>
                  <a:tcPr marL="4303" marR="4303" marT="4303" marB="0" anchor="ctr"/>
                </a:tc>
                <a:tc>
                  <a:txBody>
                    <a:bodyPr/>
                    <a:lstStyle/>
                    <a:p>
                      <a:pPr algn="ctr" rtl="0" fontAlgn="ctr"/>
                      <a:r>
                        <a:rPr lang="en-US" sz="1400" dirty="0"/>
                        <a:t>Product Loss (gal)</a:t>
                      </a:r>
                      <a:endParaRPr lang="en-US" sz="1400" dirty="0">
                        <a:solidFill>
                          <a:schemeClr val="tx1"/>
                        </a:solidFill>
                        <a:latin typeface="+mn-lt"/>
                      </a:endParaRPr>
                    </a:p>
                  </a:txBody>
                  <a:tcPr marL="4303" marR="4303" marT="4303" marB="0" anchor="ctr"/>
                </a:tc>
                <a:tc>
                  <a:txBody>
                    <a:bodyPr/>
                    <a:lstStyle/>
                    <a:p>
                      <a:pPr algn="ctr" rtl="0" fontAlgn="ctr"/>
                      <a:r>
                        <a:rPr lang="en-US" sz="1400" dirty="0"/>
                        <a:t>Cause of Derailment</a:t>
                      </a:r>
                      <a:endParaRPr lang="en-US" sz="1400" dirty="0">
                        <a:solidFill>
                          <a:schemeClr val="tx1"/>
                        </a:solidFill>
                        <a:latin typeface="+mn-lt"/>
                      </a:endParaRPr>
                    </a:p>
                  </a:txBody>
                  <a:tcPr marL="4303" marR="4303" marT="4303" marB="0" anchor="ctr"/>
                </a:tc>
              </a:tr>
              <a:tr h="268832">
                <a:tc>
                  <a:txBody>
                    <a:bodyPr/>
                    <a:lstStyle/>
                    <a:p>
                      <a:pPr algn="l" rtl="0" fontAlgn="ctr"/>
                      <a:r>
                        <a:rPr lang="en-US" sz="1400" dirty="0"/>
                        <a:t>New Brighton, PA</a:t>
                      </a:r>
                      <a:endParaRPr lang="en-US" sz="1400" dirty="0">
                        <a:latin typeface="+mn-lt"/>
                      </a:endParaRPr>
                    </a:p>
                  </a:txBody>
                  <a:tcPr marL="4303" marR="4303" marT="4303" marB="0" anchor="ctr"/>
                </a:tc>
                <a:tc>
                  <a:txBody>
                    <a:bodyPr/>
                    <a:lstStyle/>
                    <a:p>
                      <a:pPr algn="ctr" rtl="0" fontAlgn="ctr"/>
                      <a:r>
                        <a:rPr lang="en-US" sz="1400" dirty="0"/>
                        <a:t>2006</a:t>
                      </a:r>
                      <a:endParaRPr lang="en-US" sz="1400" dirty="0">
                        <a:latin typeface="+mn-lt"/>
                      </a:endParaRPr>
                    </a:p>
                  </a:txBody>
                  <a:tcPr marL="4303" marR="4303" marT="4303" marB="0" anchor="ctr"/>
                </a:tc>
                <a:tc>
                  <a:txBody>
                    <a:bodyPr/>
                    <a:lstStyle/>
                    <a:p>
                      <a:pPr algn="ctr" rtl="0" fontAlgn="ctr"/>
                      <a:r>
                        <a:rPr lang="en-US" sz="1400" dirty="0"/>
                        <a:t>23</a:t>
                      </a:r>
                      <a:endParaRPr lang="en-US" sz="1400" dirty="0">
                        <a:latin typeface="+mn-lt"/>
                      </a:endParaRPr>
                    </a:p>
                  </a:txBody>
                  <a:tcPr marL="4303" marR="4303" marT="4303" marB="0" anchor="ctr"/>
                </a:tc>
                <a:tc>
                  <a:txBody>
                    <a:bodyPr/>
                    <a:lstStyle/>
                    <a:p>
                      <a:pPr algn="ctr" rtl="0" fontAlgn="ctr"/>
                      <a:r>
                        <a:rPr lang="en-US" sz="1400" dirty="0"/>
                        <a:t>37</a:t>
                      </a:r>
                      <a:endParaRPr lang="en-US" sz="1400" dirty="0">
                        <a:latin typeface="+mn-lt"/>
                      </a:endParaRPr>
                    </a:p>
                  </a:txBody>
                  <a:tcPr marL="4303" marR="4303" marT="4303" marB="0" anchor="ctr"/>
                </a:tc>
                <a:tc>
                  <a:txBody>
                    <a:bodyPr/>
                    <a:lstStyle/>
                    <a:p>
                      <a:pPr algn="ctr" rtl="0" fontAlgn="ctr"/>
                      <a:r>
                        <a:rPr lang="en-US" sz="1400" dirty="0"/>
                        <a:t>Yes</a:t>
                      </a:r>
                      <a:endParaRPr lang="en-US" sz="1400" dirty="0">
                        <a:latin typeface="+mn-lt"/>
                      </a:endParaRPr>
                    </a:p>
                  </a:txBody>
                  <a:tcPr marL="4303" marR="4303" marT="4303" marB="0" anchor="ctr"/>
                </a:tc>
                <a:tc>
                  <a:txBody>
                    <a:bodyPr/>
                    <a:lstStyle/>
                    <a:p>
                      <a:pPr algn="r" rtl="0" fontAlgn="ctr"/>
                      <a:r>
                        <a:rPr lang="en-US" sz="1400" dirty="0"/>
                        <a:t>485,278</a:t>
                      </a:r>
                      <a:endParaRPr lang="en-US" sz="1400" dirty="0">
                        <a:latin typeface="+mn-lt"/>
                      </a:endParaRPr>
                    </a:p>
                  </a:txBody>
                  <a:tcPr marL="4303" marR="4303" marT="4303" marB="0" anchor="ctr"/>
                </a:tc>
                <a:tc>
                  <a:txBody>
                    <a:bodyPr/>
                    <a:lstStyle/>
                    <a:p>
                      <a:pPr algn="ctr" rtl="0" fontAlgn="ctr"/>
                      <a:r>
                        <a:rPr lang="en-US" sz="1400" dirty="0"/>
                        <a:t>Rail</a:t>
                      </a:r>
                      <a:endParaRPr lang="en-US" sz="1400" dirty="0">
                        <a:latin typeface="+mn-lt"/>
                      </a:endParaRPr>
                    </a:p>
                  </a:txBody>
                  <a:tcPr marL="4303" marR="4303" marT="4303" marB="0" anchor="ctr"/>
                </a:tc>
              </a:tr>
              <a:tr h="268832">
                <a:tc>
                  <a:txBody>
                    <a:bodyPr/>
                    <a:lstStyle/>
                    <a:p>
                      <a:pPr algn="l" rtl="0" fontAlgn="ctr"/>
                      <a:r>
                        <a:rPr lang="en-US" sz="1400" dirty="0"/>
                        <a:t>Painesville, OH</a:t>
                      </a:r>
                      <a:endParaRPr lang="en-US" sz="1400" dirty="0">
                        <a:latin typeface="+mn-lt"/>
                      </a:endParaRPr>
                    </a:p>
                  </a:txBody>
                  <a:tcPr marL="4303" marR="4303" marT="4303" marB="0" anchor="ctr"/>
                </a:tc>
                <a:tc>
                  <a:txBody>
                    <a:bodyPr/>
                    <a:lstStyle/>
                    <a:p>
                      <a:pPr algn="ctr" rtl="0" fontAlgn="ctr"/>
                      <a:r>
                        <a:rPr lang="en-US" sz="1400" dirty="0"/>
                        <a:t>2007</a:t>
                      </a:r>
                      <a:endParaRPr lang="en-US" sz="1400" dirty="0">
                        <a:latin typeface="+mn-lt"/>
                      </a:endParaRPr>
                    </a:p>
                  </a:txBody>
                  <a:tcPr marL="4303" marR="4303" marT="4303" marB="0" anchor="ctr"/>
                </a:tc>
                <a:tc>
                  <a:txBody>
                    <a:bodyPr/>
                    <a:lstStyle/>
                    <a:p>
                      <a:pPr algn="ctr" rtl="0" fontAlgn="ctr"/>
                      <a:r>
                        <a:rPr lang="en-US" sz="1400" dirty="0"/>
                        <a:t>7</a:t>
                      </a:r>
                      <a:endParaRPr lang="en-US" sz="1400" dirty="0">
                        <a:latin typeface="+mn-lt"/>
                      </a:endParaRPr>
                    </a:p>
                  </a:txBody>
                  <a:tcPr marL="4303" marR="4303" marT="4303" marB="0" anchor="ctr"/>
                </a:tc>
                <a:tc>
                  <a:txBody>
                    <a:bodyPr/>
                    <a:lstStyle/>
                    <a:p>
                      <a:pPr algn="ctr" rtl="0" fontAlgn="ctr"/>
                      <a:r>
                        <a:rPr lang="en-US" sz="1400" dirty="0"/>
                        <a:t>48</a:t>
                      </a:r>
                      <a:endParaRPr lang="en-US" sz="1400" dirty="0">
                        <a:latin typeface="+mn-lt"/>
                      </a:endParaRPr>
                    </a:p>
                  </a:txBody>
                  <a:tcPr marL="4303" marR="4303" marT="4303" marB="0" anchor="ctr"/>
                </a:tc>
                <a:tc>
                  <a:txBody>
                    <a:bodyPr/>
                    <a:lstStyle/>
                    <a:p>
                      <a:pPr algn="ctr" rtl="0" fontAlgn="ctr"/>
                      <a:r>
                        <a:rPr lang="en-US" sz="1400" dirty="0"/>
                        <a:t>No</a:t>
                      </a:r>
                      <a:endParaRPr lang="en-US" sz="1400" dirty="0">
                        <a:latin typeface="+mn-lt"/>
                      </a:endParaRPr>
                    </a:p>
                  </a:txBody>
                  <a:tcPr marL="4303" marR="4303" marT="4303" marB="0" anchor="ctr"/>
                </a:tc>
                <a:tc>
                  <a:txBody>
                    <a:bodyPr/>
                    <a:lstStyle/>
                    <a:p>
                      <a:pPr algn="r" rtl="0" fontAlgn="ctr"/>
                      <a:r>
                        <a:rPr lang="en-US" sz="1400" dirty="0"/>
                        <a:t>76,153</a:t>
                      </a:r>
                      <a:endParaRPr lang="en-US" sz="1400" dirty="0">
                        <a:latin typeface="+mn-lt"/>
                      </a:endParaRPr>
                    </a:p>
                  </a:txBody>
                  <a:tcPr marL="4303" marR="4303" marT="4303" marB="0" anchor="ctr"/>
                </a:tc>
                <a:tc>
                  <a:txBody>
                    <a:bodyPr/>
                    <a:lstStyle/>
                    <a:p>
                      <a:pPr algn="ctr" rtl="0" fontAlgn="ctr"/>
                      <a:r>
                        <a:rPr lang="en-US" sz="1400" dirty="0"/>
                        <a:t>Rail</a:t>
                      </a:r>
                      <a:endParaRPr lang="en-US" sz="1400" dirty="0">
                        <a:latin typeface="+mn-lt"/>
                      </a:endParaRPr>
                    </a:p>
                  </a:txBody>
                  <a:tcPr marL="4303" marR="4303" marT="4303" marB="0" anchor="ctr"/>
                </a:tc>
              </a:tr>
              <a:tr h="268832">
                <a:tc>
                  <a:txBody>
                    <a:bodyPr/>
                    <a:lstStyle/>
                    <a:p>
                      <a:pPr algn="l" rtl="0" fontAlgn="ctr"/>
                      <a:r>
                        <a:rPr lang="en-US" sz="1400" dirty="0"/>
                        <a:t>Luther, OK</a:t>
                      </a:r>
                      <a:endParaRPr lang="en-US" sz="1400" dirty="0">
                        <a:latin typeface="+mn-lt"/>
                      </a:endParaRPr>
                    </a:p>
                  </a:txBody>
                  <a:tcPr marL="4303" marR="4303" marT="4303" marB="0" anchor="ctr"/>
                </a:tc>
                <a:tc>
                  <a:txBody>
                    <a:bodyPr/>
                    <a:lstStyle/>
                    <a:p>
                      <a:pPr algn="ctr" rtl="0" fontAlgn="ctr"/>
                      <a:r>
                        <a:rPr lang="en-US" sz="1400" dirty="0"/>
                        <a:t>2008</a:t>
                      </a:r>
                      <a:endParaRPr lang="en-US" sz="1400" dirty="0">
                        <a:latin typeface="+mn-lt"/>
                      </a:endParaRPr>
                    </a:p>
                  </a:txBody>
                  <a:tcPr marL="4303" marR="4303" marT="4303" marB="0" anchor="ctr"/>
                </a:tc>
                <a:tc>
                  <a:txBody>
                    <a:bodyPr/>
                    <a:lstStyle/>
                    <a:p>
                      <a:pPr algn="ctr" rtl="0" fontAlgn="ctr"/>
                      <a:r>
                        <a:rPr lang="en-US" sz="1400" dirty="0"/>
                        <a:t>5</a:t>
                      </a:r>
                      <a:endParaRPr lang="en-US" sz="1400" dirty="0">
                        <a:latin typeface="+mn-lt"/>
                      </a:endParaRPr>
                    </a:p>
                  </a:txBody>
                  <a:tcPr marL="4303" marR="4303" marT="4303" marB="0" anchor="ctr"/>
                </a:tc>
                <a:tc>
                  <a:txBody>
                    <a:bodyPr/>
                    <a:lstStyle/>
                    <a:p>
                      <a:pPr algn="ctr" fontAlgn="t"/>
                      <a:r>
                        <a:rPr lang="en-US" sz="1400" dirty="0"/>
                        <a:t> </a:t>
                      </a:r>
                      <a:endParaRPr lang="en-US" sz="1400" dirty="0">
                        <a:latin typeface="+mn-lt"/>
                      </a:endParaRPr>
                    </a:p>
                  </a:txBody>
                  <a:tcPr marL="4303" marR="4303" marT="4303" marB="0"/>
                </a:tc>
                <a:tc>
                  <a:txBody>
                    <a:bodyPr/>
                    <a:lstStyle/>
                    <a:p>
                      <a:pPr algn="ctr" rtl="0" fontAlgn="ctr"/>
                      <a:r>
                        <a:rPr lang="en-US" sz="1400" dirty="0"/>
                        <a:t>Yes</a:t>
                      </a:r>
                      <a:endParaRPr lang="en-US" sz="1400" dirty="0">
                        <a:latin typeface="+mn-lt"/>
                      </a:endParaRPr>
                    </a:p>
                  </a:txBody>
                  <a:tcPr marL="4303" marR="4303" marT="4303" marB="0" anchor="ctr"/>
                </a:tc>
                <a:tc>
                  <a:txBody>
                    <a:bodyPr/>
                    <a:lstStyle/>
                    <a:p>
                      <a:pPr algn="r" rtl="0" fontAlgn="ctr"/>
                      <a:r>
                        <a:rPr lang="en-US" sz="1400" dirty="0"/>
                        <a:t>243,000</a:t>
                      </a:r>
                      <a:endParaRPr lang="en-US" sz="1400" dirty="0">
                        <a:latin typeface="+mn-lt"/>
                      </a:endParaRPr>
                    </a:p>
                  </a:txBody>
                  <a:tcPr marL="4303" marR="4303" marT="4303" marB="0" anchor="ctr"/>
                </a:tc>
                <a:tc>
                  <a:txBody>
                    <a:bodyPr/>
                    <a:lstStyle/>
                    <a:p>
                      <a:pPr algn="ctr" rtl="0" fontAlgn="ctr"/>
                      <a:r>
                        <a:rPr lang="en-US" sz="1400" dirty="0"/>
                        <a:t>Cross level</a:t>
                      </a:r>
                      <a:endParaRPr lang="en-US" sz="1400" dirty="0">
                        <a:latin typeface="+mn-lt"/>
                      </a:endParaRPr>
                    </a:p>
                  </a:txBody>
                  <a:tcPr marL="4303" marR="4303" marT="4303" marB="0" anchor="ctr"/>
                </a:tc>
              </a:tr>
              <a:tr h="268832">
                <a:tc>
                  <a:txBody>
                    <a:bodyPr/>
                    <a:lstStyle/>
                    <a:p>
                      <a:pPr algn="l" rtl="0" fontAlgn="ctr"/>
                      <a:r>
                        <a:rPr lang="en-US" sz="1400" dirty="0"/>
                        <a:t>Rockford, IL</a:t>
                      </a:r>
                      <a:endParaRPr lang="en-US" sz="1400" dirty="0">
                        <a:latin typeface="+mn-lt"/>
                      </a:endParaRPr>
                    </a:p>
                  </a:txBody>
                  <a:tcPr marL="4303" marR="4303" marT="4303" marB="0" anchor="ctr"/>
                </a:tc>
                <a:tc>
                  <a:txBody>
                    <a:bodyPr/>
                    <a:lstStyle/>
                    <a:p>
                      <a:pPr algn="ctr" rtl="0" fontAlgn="ctr"/>
                      <a:r>
                        <a:rPr lang="en-US" sz="1400" dirty="0"/>
                        <a:t>2009</a:t>
                      </a:r>
                      <a:endParaRPr lang="en-US" sz="1400" dirty="0">
                        <a:latin typeface="+mn-lt"/>
                      </a:endParaRPr>
                    </a:p>
                  </a:txBody>
                  <a:tcPr marL="4303" marR="4303" marT="4303" marB="0" anchor="ctr"/>
                </a:tc>
                <a:tc>
                  <a:txBody>
                    <a:bodyPr/>
                    <a:lstStyle/>
                    <a:p>
                      <a:pPr algn="ctr" rtl="0" fontAlgn="ctr"/>
                      <a:r>
                        <a:rPr lang="en-US" sz="1400" dirty="0"/>
                        <a:t>19</a:t>
                      </a:r>
                      <a:endParaRPr lang="en-US" sz="1400" dirty="0">
                        <a:latin typeface="+mn-lt"/>
                      </a:endParaRPr>
                    </a:p>
                  </a:txBody>
                  <a:tcPr marL="4303" marR="4303" marT="4303" marB="0" anchor="ctr"/>
                </a:tc>
                <a:tc>
                  <a:txBody>
                    <a:bodyPr/>
                    <a:lstStyle/>
                    <a:p>
                      <a:pPr algn="ctr" rtl="0" fontAlgn="ctr"/>
                      <a:r>
                        <a:rPr lang="en-US" sz="1400" dirty="0" smtClean="0"/>
                        <a:t>19</a:t>
                      </a:r>
                      <a:endParaRPr lang="en-US" sz="1400" dirty="0">
                        <a:latin typeface="+mn-lt"/>
                      </a:endParaRPr>
                    </a:p>
                  </a:txBody>
                  <a:tcPr marL="4303" marR="4303" marT="4303" marB="0" anchor="ctr"/>
                </a:tc>
                <a:tc>
                  <a:txBody>
                    <a:bodyPr/>
                    <a:lstStyle/>
                    <a:p>
                      <a:pPr algn="ctr" rtl="0" fontAlgn="ctr"/>
                      <a:r>
                        <a:rPr lang="en-US" sz="1400" dirty="0" smtClean="0"/>
                        <a:t>Yes</a:t>
                      </a:r>
                      <a:endParaRPr lang="en-US" sz="1400" dirty="0">
                        <a:latin typeface="+mn-lt"/>
                      </a:endParaRPr>
                    </a:p>
                  </a:txBody>
                  <a:tcPr marL="4303" marR="4303" marT="4303" marB="0" anchor="ctr"/>
                </a:tc>
                <a:tc>
                  <a:txBody>
                    <a:bodyPr/>
                    <a:lstStyle/>
                    <a:p>
                      <a:pPr algn="r" rtl="0" fontAlgn="ctr"/>
                      <a:r>
                        <a:rPr lang="en-US" sz="1400" dirty="0"/>
                        <a:t>232,963</a:t>
                      </a:r>
                      <a:endParaRPr lang="en-US" sz="1400" dirty="0">
                        <a:latin typeface="+mn-lt"/>
                      </a:endParaRPr>
                    </a:p>
                  </a:txBody>
                  <a:tcPr marL="4303" marR="4303" marT="4303" marB="0" anchor="ctr"/>
                </a:tc>
                <a:tc>
                  <a:txBody>
                    <a:bodyPr/>
                    <a:lstStyle/>
                    <a:p>
                      <a:pPr algn="ctr" rtl="0" fontAlgn="ctr"/>
                      <a:r>
                        <a:rPr lang="en-US" sz="1400" dirty="0"/>
                        <a:t>Washout/Rail</a:t>
                      </a:r>
                      <a:endParaRPr lang="en-US" sz="1400" dirty="0">
                        <a:latin typeface="+mn-lt"/>
                      </a:endParaRPr>
                    </a:p>
                  </a:txBody>
                  <a:tcPr marL="4303" marR="4303" marT="4303" marB="0" anchor="ctr"/>
                </a:tc>
              </a:tr>
              <a:tr h="268832">
                <a:tc>
                  <a:txBody>
                    <a:bodyPr/>
                    <a:lstStyle/>
                    <a:p>
                      <a:pPr algn="l" rtl="0" fontAlgn="ctr"/>
                      <a:r>
                        <a:rPr lang="en-US" sz="1400" dirty="0"/>
                        <a:t>Arcadia, OH</a:t>
                      </a:r>
                      <a:endParaRPr lang="en-US" sz="1400" dirty="0">
                        <a:latin typeface="+mn-lt"/>
                      </a:endParaRPr>
                    </a:p>
                  </a:txBody>
                  <a:tcPr marL="4303" marR="4303" marT="4303" marB="0" anchor="ctr"/>
                </a:tc>
                <a:tc>
                  <a:txBody>
                    <a:bodyPr/>
                    <a:lstStyle/>
                    <a:p>
                      <a:pPr algn="ctr" rtl="0" fontAlgn="ctr"/>
                      <a:r>
                        <a:rPr lang="en-US" sz="1400" dirty="0"/>
                        <a:t>2011</a:t>
                      </a:r>
                      <a:endParaRPr lang="en-US" sz="1400" dirty="0">
                        <a:latin typeface="+mn-lt"/>
                      </a:endParaRPr>
                    </a:p>
                  </a:txBody>
                  <a:tcPr marL="4303" marR="4303" marT="4303" marB="0" anchor="ctr"/>
                </a:tc>
                <a:tc>
                  <a:txBody>
                    <a:bodyPr/>
                    <a:lstStyle/>
                    <a:p>
                      <a:pPr algn="ctr" rtl="0" fontAlgn="ctr"/>
                      <a:r>
                        <a:rPr lang="en-US" sz="1400" dirty="0"/>
                        <a:t>31</a:t>
                      </a:r>
                      <a:endParaRPr lang="en-US" sz="1400" dirty="0">
                        <a:latin typeface="+mn-lt"/>
                      </a:endParaRPr>
                    </a:p>
                  </a:txBody>
                  <a:tcPr marL="4303" marR="4303" marT="4303" marB="0" anchor="ctr"/>
                </a:tc>
                <a:tc>
                  <a:txBody>
                    <a:bodyPr/>
                    <a:lstStyle/>
                    <a:p>
                      <a:pPr algn="ctr" rtl="0" fontAlgn="ctr"/>
                      <a:r>
                        <a:rPr lang="en-US" sz="1400" dirty="0"/>
                        <a:t>46</a:t>
                      </a:r>
                      <a:endParaRPr lang="en-US" sz="1400" dirty="0">
                        <a:latin typeface="+mn-lt"/>
                      </a:endParaRPr>
                    </a:p>
                  </a:txBody>
                  <a:tcPr marL="4303" marR="4303" marT="4303" marB="0" anchor="ctr"/>
                </a:tc>
                <a:tc>
                  <a:txBody>
                    <a:bodyPr/>
                    <a:lstStyle/>
                    <a:p>
                      <a:pPr algn="ctr" rtl="0" fontAlgn="ctr"/>
                      <a:r>
                        <a:rPr lang="en-US" sz="1400" dirty="0"/>
                        <a:t>Yes</a:t>
                      </a:r>
                      <a:endParaRPr lang="en-US" sz="1400" dirty="0">
                        <a:latin typeface="+mn-lt"/>
                      </a:endParaRPr>
                    </a:p>
                  </a:txBody>
                  <a:tcPr marL="4303" marR="4303" marT="4303" marB="0" anchor="ctr"/>
                </a:tc>
                <a:tc>
                  <a:txBody>
                    <a:bodyPr/>
                    <a:lstStyle/>
                    <a:p>
                      <a:pPr algn="r" rtl="0" fontAlgn="ctr"/>
                      <a:r>
                        <a:rPr lang="en-US" sz="1400" dirty="0"/>
                        <a:t>834,840</a:t>
                      </a:r>
                      <a:endParaRPr lang="en-US" sz="1400" dirty="0">
                        <a:latin typeface="+mn-lt"/>
                      </a:endParaRPr>
                    </a:p>
                  </a:txBody>
                  <a:tcPr marL="4303" marR="4303" marT="4303" marB="0" anchor="ctr"/>
                </a:tc>
                <a:tc>
                  <a:txBody>
                    <a:bodyPr/>
                    <a:lstStyle/>
                    <a:p>
                      <a:pPr algn="ctr" rtl="0" fontAlgn="ctr"/>
                      <a:r>
                        <a:rPr lang="en-US" sz="1400" dirty="0"/>
                        <a:t>Rail</a:t>
                      </a:r>
                      <a:endParaRPr lang="en-US" sz="1400" dirty="0">
                        <a:latin typeface="+mn-lt"/>
                      </a:endParaRPr>
                    </a:p>
                  </a:txBody>
                  <a:tcPr marL="4303" marR="4303" marT="4303" marB="0" anchor="ctr"/>
                </a:tc>
              </a:tr>
              <a:tr h="268832">
                <a:tc>
                  <a:txBody>
                    <a:bodyPr/>
                    <a:lstStyle/>
                    <a:p>
                      <a:pPr algn="l" rtl="0" fontAlgn="ctr"/>
                      <a:r>
                        <a:rPr lang="en-US" sz="1400" dirty="0"/>
                        <a:t>Tiskilwa, IL</a:t>
                      </a:r>
                      <a:endParaRPr lang="en-US" sz="1400" dirty="0">
                        <a:latin typeface="+mn-lt"/>
                      </a:endParaRPr>
                    </a:p>
                  </a:txBody>
                  <a:tcPr marL="4303" marR="4303" marT="4303" marB="0" anchor="ctr"/>
                </a:tc>
                <a:tc>
                  <a:txBody>
                    <a:bodyPr/>
                    <a:lstStyle/>
                    <a:p>
                      <a:pPr algn="ctr" rtl="0" fontAlgn="ctr"/>
                      <a:r>
                        <a:rPr lang="en-US" sz="1400" dirty="0"/>
                        <a:t>2011</a:t>
                      </a:r>
                      <a:endParaRPr lang="en-US" sz="1400" dirty="0">
                        <a:latin typeface="+mn-lt"/>
                      </a:endParaRPr>
                    </a:p>
                  </a:txBody>
                  <a:tcPr marL="4303" marR="4303" marT="4303" marB="0" anchor="ctr"/>
                </a:tc>
                <a:tc>
                  <a:txBody>
                    <a:bodyPr/>
                    <a:lstStyle/>
                    <a:p>
                      <a:pPr algn="ctr" rtl="0" fontAlgn="ctr"/>
                      <a:r>
                        <a:rPr lang="en-US" sz="1400" dirty="0"/>
                        <a:t>10</a:t>
                      </a:r>
                      <a:endParaRPr lang="en-US" sz="1400" dirty="0">
                        <a:latin typeface="+mn-lt"/>
                      </a:endParaRPr>
                    </a:p>
                  </a:txBody>
                  <a:tcPr marL="4303" marR="4303" marT="4303" marB="0" anchor="ctr"/>
                </a:tc>
                <a:tc>
                  <a:txBody>
                    <a:bodyPr/>
                    <a:lstStyle/>
                    <a:p>
                      <a:pPr algn="ctr" rtl="0" fontAlgn="ctr"/>
                      <a:r>
                        <a:rPr lang="en-US" sz="1400" dirty="0"/>
                        <a:t>34</a:t>
                      </a:r>
                      <a:endParaRPr lang="en-US" sz="1400" dirty="0">
                        <a:latin typeface="+mn-lt"/>
                      </a:endParaRPr>
                    </a:p>
                  </a:txBody>
                  <a:tcPr marL="4303" marR="4303" marT="4303" marB="0" anchor="ctr"/>
                </a:tc>
                <a:tc>
                  <a:txBody>
                    <a:bodyPr/>
                    <a:lstStyle/>
                    <a:p>
                      <a:pPr algn="ctr" rtl="0" fontAlgn="ctr"/>
                      <a:r>
                        <a:rPr lang="en-US" sz="1400" dirty="0"/>
                        <a:t>No</a:t>
                      </a:r>
                      <a:endParaRPr lang="en-US" sz="1400" dirty="0">
                        <a:latin typeface="+mn-lt"/>
                      </a:endParaRPr>
                    </a:p>
                  </a:txBody>
                  <a:tcPr marL="4303" marR="4303" marT="4303" marB="0" anchor="ctr"/>
                </a:tc>
                <a:tc>
                  <a:txBody>
                    <a:bodyPr/>
                    <a:lstStyle/>
                    <a:p>
                      <a:pPr algn="r" rtl="0" fontAlgn="ctr"/>
                      <a:r>
                        <a:rPr lang="en-US" sz="1400" dirty="0"/>
                        <a:t>143,534</a:t>
                      </a:r>
                      <a:endParaRPr lang="en-US" sz="1400" dirty="0">
                        <a:latin typeface="+mn-lt"/>
                      </a:endParaRPr>
                    </a:p>
                  </a:txBody>
                  <a:tcPr marL="4303" marR="4303" marT="4303" marB="0" anchor="ctr"/>
                </a:tc>
                <a:tc>
                  <a:txBody>
                    <a:bodyPr/>
                    <a:lstStyle/>
                    <a:p>
                      <a:pPr algn="ctr" rtl="0" fontAlgn="ctr"/>
                      <a:r>
                        <a:rPr lang="en-US" sz="1400" dirty="0"/>
                        <a:t>NTSB Investigation</a:t>
                      </a:r>
                      <a:endParaRPr lang="en-US" sz="1400" dirty="0">
                        <a:latin typeface="+mn-lt"/>
                      </a:endParaRPr>
                    </a:p>
                  </a:txBody>
                  <a:tcPr marL="4303" marR="4303" marT="4303" marB="0" anchor="ctr"/>
                </a:tc>
              </a:tr>
              <a:tr h="268832">
                <a:tc>
                  <a:txBody>
                    <a:bodyPr/>
                    <a:lstStyle/>
                    <a:p>
                      <a:pPr algn="l" rtl="0" fontAlgn="ctr"/>
                      <a:r>
                        <a:rPr lang="en-US" sz="1400" dirty="0"/>
                        <a:t>Columbus, OH</a:t>
                      </a:r>
                      <a:endParaRPr lang="en-US" sz="1400" dirty="0">
                        <a:latin typeface="+mn-lt"/>
                      </a:endParaRPr>
                    </a:p>
                  </a:txBody>
                  <a:tcPr marL="4303" marR="4303" marT="4303" marB="0" anchor="ctr"/>
                </a:tc>
                <a:tc>
                  <a:txBody>
                    <a:bodyPr/>
                    <a:lstStyle/>
                    <a:p>
                      <a:pPr algn="ctr" rtl="0" fontAlgn="ctr"/>
                      <a:r>
                        <a:rPr lang="en-US" sz="1400" dirty="0"/>
                        <a:t>2012</a:t>
                      </a:r>
                      <a:endParaRPr lang="en-US" sz="1400" dirty="0">
                        <a:latin typeface="+mn-lt"/>
                      </a:endParaRPr>
                    </a:p>
                  </a:txBody>
                  <a:tcPr marL="4303" marR="4303" marT="4303" marB="0" anchor="ctr"/>
                </a:tc>
                <a:tc>
                  <a:txBody>
                    <a:bodyPr/>
                    <a:lstStyle/>
                    <a:p>
                      <a:pPr algn="ctr" rtl="0" fontAlgn="ctr"/>
                      <a:r>
                        <a:rPr lang="en-US" sz="1400" dirty="0"/>
                        <a:t>3</a:t>
                      </a:r>
                      <a:endParaRPr lang="en-US" sz="1400" dirty="0">
                        <a:latin typeface="+mn-lt"/>
                      </a:endParaRPr>
                    </a:p>
                  </a:txBody>
                  <a:tcPr marL="4303" marR="4303" marT="4303" marB="0" anchor="ctr"/>
                </a:tc>
                <a:tc>
                  <a:txBody>
                    <a:bodyPr/>
                    <a:lstStyle/>
                    <a:p>
                      <a:pPr algn="ctr" rtl="0" fontAlgn="ctr"/>
                      <a:r>
                        <a:rPr lang="en-US" sz="1400" dirty="0"/>
                        <a:t>23</a:t>
                      </a:r>
                      <a:endParaRPr lang="en-US" sz="1400" dirty="0">
                        <a:latin typeface="+mn-lt"/>
                      </a:endParaRPr>
                    </a:p>
                  </a:txBody>
                  <a:tcPr marL="4303" marR="4303" marT="4303" marB="0" anchor="ctr"/>
                </a:tc>
                <a:tc>
                  <a:txBody>
                    <a:bodyPr/>
                    <a:lstStyle/>
                    <a:p>
                      <a:pPr algn="ctr" rtl="0" fontAlgn="ctr"/>
                      <a:r>
                        <a:rPr lang="en-US" sz="1400" dirty="0"/>
                        <a:t>No</a:t>
                      </a:r>
                      <a:endParaRPr lang="en-US" sz="1400" dirty="0">
                        <a:latin typeface="+mn-lt"/>
                      </a:endParaRPr>
                    </a:p>
                  </a:txBody>
                  <a:tcPr marL="4303" marR="4303" marT="4303" marB="0" anchor="ctr"/>
                </a:tc>
                <a:tc>
                  <a:txBody>
                    <a:bodyPr/>
                    <a:lstStyle/>
                    <a:p>
                      <a:pPr algn="r" rtl="0" fontAlgn="ctr"/>
                      <a:r>
                        <a:rPr lang="en-US" sz="1400" dirty="0"/>
                        <a:t>53,347</a:t>
                      </a:r>
                      <a:endParaRPr lang="en-US" sz="1400" dirty="0">
                        <a:latin typeface="+mn-lt"/>
                      </a:endParaRPr>
                    </a:p>
                  </a:txBody>
                  <a:tcPr marL="4303" marR="4303" marT="4303" marB="0" anchor="ctr"/>
                </a:tc>
                <a:tc>
                  <a:txBody>
                    <a:bodyPr/>
                    <a:lstStyle/>
                    <a:p>
                      <a:pPr algn="ctr" rtl="0" fontAlgn="ctr"/>
                      <a:r>
                        <a:rPr lang="en-US" sz="1400" dirty="0"/>
                        <a:t>NTSB Investigation</a:t>
                      </a:r>
                      <a:endParaRPr lang="en-US" sz="1400" dirty="0">
                        <a:latin typeface="+mn-lt"/>
                      </a:endParaRPr>
                    </a:p>
                  </a:txBody>
                  <a:tcPr marL="4303" marR="4303" marT="4303" marB="0" anchor="ctr"/>
                </a:tc>
              </a:tr>
              <a:tr h="268832">
                <a:tc>
                  <a:txBody>
                    <a:bodyPr/>
                    <a:lstStyle/>
                    <a:p>
                      <a:pPr algn="l" rtl="0" fontAlgn="ctr"/>
                      <a:r>
                        <a:rPr lang="en-US" sz="1400" dirty="0"/>
                        <a:t>Plevna, MT</a:t>
                      </a:r>
                      <a:endParaRPr lang="en-US" sz="1400" dirty="0">
                        <a:latin typeface="+mn-lt"/>
                      </a:endParaRPr>
                    </a:p>
                  </a:txBody>
                  <a:tcPr marL="4303" marR="4303" marT="4303" marB="0" anchor="ctr"/>
                </a:tc>
                <a:tc>
                  <a:txBody>
                    <a:bodyPr/>
                    <a:lstStyle/>
                    <a:p>
                      <a:pPr algn="ctr" rtl="0" fontAlgn="ctr"/>
                      <a:r>
                        <a:rPr lang="en-US" sz="1400" dirty="0"/>
                        <a:t>2012</a:t>
                      </a:r>
                      <a:endParaRPr lang="en-US" sz="1400" dirty="0">
                        <a:latin typeface="+mn-lt"/>
                      </a:endParaRPr>
                    </a:p>
                  </a:txBody>
                  <a:tcPr marL="4303" marR="4303" marT="4303" marB="0" anchor="ctr"/>
                </a:tc>
                <a:tc>
                  <a:txBody>
                    <a:bodyPr/>
                    <a:lstStyle/>
                    <a:p>
                      <a:pPr algn="ctr" rtl="0" fontAlgn="ctr"/>
                      <a:r>
                        <a:rPr lang="en-US" sz="1400" dirty="0"/>
                        <a:t>17</a:t>
                      </a:r>
                      <a:endParaRPr lang="en-US" sz="1400" dirty="0">
                        <a:latin typeface="+mn-lt"/>
                      </a:endParaRPr>
                    </a:p>
                  </a:txBody>
                  <a:tcPr marL="4303" marR="4303" marT="4303" marB="0" anchor="ctr"/>
                </a:tc>
                <a:tc>
                  <a:txBody>
                    <a:bodyPr/>
                    <a:lstStyle/>
                    <a:p>
                      <a:pPr algn="ctr" rtl="0" fontAlgn="ctr"/>
                      <a:r>
                        <a:rPr lang="en-US" sz="1400" dirty="0"/>
                        <a:t>25</a:t>
                      </a:r>
                      <a:endParaRPr lang="en-US" sz="1400" dirty="0">
                        <a:latin typeface="+mn-lt"/>
                      </a:endParaRPr>
                    </a:p>
                  </a:txBody>
                  <a:tcPr marL="4303" marR="4303" marT="4303" marB="0" anchor="ctr"/>
                </a:tc>
                <a:tc>
                  <a:txBody>
                    <a:bodyPr/>
                    <a:lstStyle/>
                    <a:p>
                      <a:pPr algn="ctr" rtl="0" fontAlgn="ctr"/>
                      <a:r>
                        <a:rPr lang="en-US" sz="1400" dirty="0"/>
                        <a:t>No</a:t>
                      </a:r>
                      <a:endParaRPr lang="en-US" sz="1400" dirty="0">
                        <a:latin typeface="+mn-lt"/>
                      </a:endParaRPr>
                    </a:p>
                  </a:txBody>
                  <a:tcPr marL="4303" marR="4303" marT="4303" marB="0" anchor="ctr"/>
                </a:tc>
                <a:tc>
                  <a:txBody>
                    <a:bodyPr/>
                    <a:lstStyle/>
                    <a:p>
                      <a:pPr algn="r" rtl="0" fontAlgn="ctr"/>
                      <a:r>
                        <a:rPr lang="en-US" sz="1400" dirty="0"/>
                        <a:t>245,336</a:t>
                      </a:r>
                      <a:endParaRPr lang="en-US" sz="1400" dirty="0">
                        <a:latin typeface="+mn-lt"/>
                      </a:endParaRPr>
                    </a:p>
                  </a:txBody>
                  <a:tcPr marL="4303" marR="4303" marT="4303" marB="0" anchor="ctr"/>
                </a:tc>
                <a:tc>
                  <a:txBody>
                    <a:bodyPr/>
                    <a:lstStyle/>
                    <a:p>
                      <a:pPr algn="ctr" rtl="0" fontAlgn="ctr"/>
                      <a:r>
                        <a:rPr lang="en-US" sz="1400" dirty="0"/>
                        <a:t>Undetermined</a:t>
                      </a:r>
                      <a:endParaRPr lang="en-US" sz="1400" dirty="0">
                        <a:latin typeface="+mn-lt"/>
                      </a:endParaRPr>
                    </a:p>
                  </a:txBody>
                  <a:tcPr marL="4303" marR="4303" marT="4303" marB="0" anchor="ctr"/>
                </a:tc>
              </a:tr>
              <a:tr h="268832">
                <a:tc>
                  <a:txBody>
                    <a:bodyPr/>
                    <a:lstStyle/>
                    <a:p>
                      <a:pPr algn="l" rtl="0" fontAlgn="ctr"/>
                      <a:r>
                        <a:rPr lang="en-US" sz="1400" dirty="0" smtClean="0">
                          <a:solidFill>
                            <a:schemeClr val="bg1"/>
                          </a:solidFill>
                        </a:rPr>
                        <a:t>Lac-Mégantic</a:t>
                      </a:r>
                      <a:endParaRPr lang="en-US" sz="1400" dirty="0">
                        <a:solidFill>
                          <a:schemeClr val="bg1"/>
                        </a:solidFill>
                        <a:latin typeface="+mn-lt"/>
                      </a:endParaRPr>
                    </a:p>
                  </a:txBody>
                  <a:tcPr marL="4303" marR="4303" marT="4303" marB="0" anchor="ctr">
                    <a:solidFill>
                      <a:schemeClr val="accent1">
                        <a:lumMod val="75000"/>
                      </a:schemeClr>
                    </a:solidFill>
                  </a:tcPr>
                </a:tc>
                <a:tc>
                  <a:txBody>
                    <a:bodyPr/>
                    <a:lstStyle/>
                    <a:p>
                      <a:pPr algn="ctr" rtl="0" fontAlgn="ctr"/>
                      <a:r>
                        <a:rPr lang="en-US" sz="1400" dirty="0" smtClean="0">
                          <a:solidFill>
                            <a:schemeClr val="bg1"/>
                          </a:solidFill>
                        </a:rPr>
                        <a:t>2013</a:t>
                      </a:r>
                      <a:endParaRPr lang="en-US" sz="1400" dirty="0">
                        <a:solidFill>
                          <a:schemeClr val="bg1"/>
                        </a:solidFill>
                        <a:latin typeface="+mn-lt"/>
                      </a:endParaRPr>
                    </a:p>
                  </a:txBody>
                  <a:tcPr marL="4303" marR="4303" marT="4303" marB="0" anchor="ctr">
                    <a:solidFill>
                      <a:schemeClr val="accent1">
                        <a:lumMod val="75000"/>
                      </a:schemeClr>
                    </a:solidFill>
                  </a:tcPr>
                </a:tc>
                <a:tc>
                  <a:txBody>
                    <a:bodyPr/>
                    <a:lstStyle/>
                    <a:p>
                      <a:pPr algn="ctr" rtl="0" fontAlgn="ctr"/>
                      <a:r>
                        <a:rPr lang="en-US" sz="1400" dirty="0">
                          <a:solidFill>
                            <a:schemeClr val="bg1"/>
                          </a:solidFill>
                        </a:rPr>
                        <a:t>63</a:t>
                      </a:r>
                      <a:endParaRPr lang="en-US" sz="1400" dirty="0">
                        <a:solidFill>
                          <a:schemeClr val="bg1"/>
                        </a:solidFill>
                        <a:latin typeface="+mn-lt"/>
                      </a:endParaRPr>
                    </a:p>
                  </a:txBody>
                  <a:tcPr marL="4303" marR="4303" marT="4303" marB="0" anchor="ctr">
                    <a:solidFill>
                      <a:schemeClr val="accent1">
                        <a:lumMod val="75000"/>
                      </a:schemeClr>
                    </a:solidFill>
                  </a:tcPr>
                </a:tc>
                <a:tc>
                  <a:txBody>
                    <a:bodyPr/>
                    <a:lstStyle/>
                    <a:p>
                      <a:pPr algn="ctr" rtl="0" fontAlgn="ctr"/>
                      <a:r>
                        <a:rPr lang="en-US" sz="1400" dirty="0">
                          <a:solidFill>
                            <a:schemeClr val="bg1"/>
                          </a:solidFill>
                        </a:rPr>
                        <a:t>43</a:t>
                      </a:r>
                      <a:endParaRPr lang="en-US" sz="1400" dirty="0">
                        <a:solidFill>
                          <a:schemeClr val="bg1"/>
                        </a:solidFill>
                        <a:latin typeface="+mn-lt"/>
                      </a:endParaRPr>
                    </a:p>
                  </a:txBody>
                  <a:tcPr marL="4303" marR="4303" marT="4303" marB="0" anchor="ctr">
                    <a:solidFill>
                      <a:schemeClr val="accent1">
                        <a:lumMod val="75000"/>
                      </a:schemeClr>
                    </a:solidFill>
                  </a:tcPr>
                </a:tc>
                <a:tc>
                  <a:txBody>
                    <a:bodyPr/>
                    <a:lstStyle/>
                    <a:p>
                      <a:pPr algn="ctr" rtl="0" fontAlgn="ctr"/>
                      <a:r>
                        <a:rPr lang="en-US" sz="1400" dirty="0">
                          <a:solidFill>
                            <a:schemeClr val="bg1"/>
                          </a:solidFill>
                        </a:rPr>
                        <a:t>Yes</a:t>
                      </a:r>
                      <a:endParaRPr lang="en-US" sz="1400" dirty="0">
                        <a:solidFill>
                          <a:schemeClr val="bg1"/>
                        </a:solidFill>
                        <a:latin typeface="+mn-lt"/>
                      </a:endParaRPr>
                    </a:p>
                  </a:txBody>
                  <a:tcPr marL="4303" marR="4303" marT="4303" marB="0" anchor="ctr">
                    <a:solidFill>
                      <a:schemeClr val="accent1">
                        <a:lumMod val="75000"/>
                      </a:schemeClr>
                    </a:solidFill>
                  </a:tcPr>
                </a:tc>
                <a:tc>
                  <a:txBody>
                    <a:bodyPr/>
                    <a:lstStyle/>
                    <a:p>
                      <a:pPr algn="r" rtl="0" fontAlgn="ctr"/>
                      <a:r>
                        <a:rPr lang="en-US" sz="1400" dirty="0">
                          <a:solidFill>
                            <a:schemeClr val="bg1"/>
                          </a:solidFill>
                        </a:rPr>
                        <a:t>1,500,000</a:t>
                      </a:r>
                      <a:endParaRPr lang="en-US" sz="1400" dirty="0">
                        <a:solidFill>
                          <a:schemeClr val="bg1"/>
                        </a:solidFill>
                        <a:latin typeface="+mn-lt"/>
                      </a:endParaRPr>
                    </a:p>
                  </a:txBody>
                  <a:tcPr marL="4303" marR="4303" marT="4303" marB="0" anchor="ctr">
                    <a:solidFill>
                      <a:schemeClr val="accent1">
                        <a:lumMod val="75000"/>
                      </a:schemeClr>
                    </a:solidFill>
                  </a:tcPr>
                </a:tc>
                <a:tc>
                  <a:txBody>
                    <a:bodyPr/>
                    <a:lstStyle/>
                    <a:p>
                      <a:pPr algn="ctr" rtl="0" fontAlgn="ctr"/>
                      <a:r>
                        <a:rPr lang="en-US" sz="1400" dirty="0">
                          <a:solidFill>
                            <a:schemeClr val="bg1"/>
                          </a:solidFill>
                        </a:rPr>
                        <a:t>Securement</a:t>
                      </a:r>
                      <a:endParaRPr lang="en-US" sz="1400" dirty="0">
                        <a:solidFill>
                          <a:schemeClr val="bg1"/>
                        </a:solidFill>
                        <a:latin typeface="+mn-lt"/>
                      </a:endParaRPr>
                    </a:p>
                  </a:txBody>
                  <a:tcPr marL="4303" marR="4303" marT="4303" marB="0" anchor="ctr">
                    <a:solidFill>
                      <a:schemeClr val="accent1">
                        <a:lumMod val="75000"/>
                      </a:schemeClr>
                    </a:solidFill>
                  </a:tcPr>
                </a:tc>
              </a:tr>
              <a:tr h="268832">
                <a:tc>
                  <a:txBody>
                    <a:bodyPr/>
                    <a:lstStyle/>
                    <a:p>
                      <a:pPr algn="l" rtl="0" fontAlgn="ctr"/>
                      <a:r>
                        <a:rPr lang="en-US" sz="1400" dirty="0"/>
                        <a:t>Aliceville, AL</a:t>
                      </a:r>
                      <a:endParaRPr lang="en-US" sz="1400" dirty="0">
                        <a:latin typeface="+mn-lt"/>
                      </a:endParaRPr>
                    </a:p>
                  </a:txBody>
                  <a:tcPr marL="4303" marR="4303" marT="4303" marB="0" anchor="ctr"/>
                </a:tc>
                <a:tc>
                  <a:txBody>
                    <a:bodyPr/>
                    <a:lstStyle/>
                    <a:p>
                      <a:pPr algn="ctr" rtl="0" fontAlgn="ctr"/>
                      <a:r>
                        <a:rPr lang="en-US" sz="1400" dirty="0"/>
                        <a:t>2013</a:t>
                      </a:r>
                      <a:endParaRPr lang="en-US" sz="1400" dirty="0">
                        <a:latin typeface="+mn-lt"/>
                      </a:endParaRPr>
                    </a:p>
                  </a:txBody>
                  <a:tcPr marL="4303" marR="4303" marT="4303" marB="0" anchor="ctr"/>
                </a:tc>
                <a:tc>
                  <a:txBody>
                    <a:bodyPr/>
                    <a:lstStyle/>
                    <a:p>
                      <a:pPr algn="ctr" rtl="0" fontAlgn="ctr"/>
                      <a:r>
                        <a:rPr lang="en-US" sz="1400" dirty="0"/>
                        <a:t>26</a:t>
                      </a:r>
                      <a:endParaRPr lang="en-US" sz="1400" dirty="0">
                        <a:latin typeface="+mn-lt"/>
                      </a:endParaRPr>
                    </a:p>
                  </a:txBody>
                  <a:tcPr marL="4303" marR="4303" marT="4303" marB="0" anchor="ctr"/>
                </a:tc>
                <a:tc>
                  <a:txBody>
                    <a:bodyPr/>
                    <a:lstStyle/>
                    <a:p>
                      <a:pPr algn="ctr" rtl="0" fontAlgn="ctr"/>
                      <a:r>
                        <a:rPr lang="en-US" sz="1400" dirty="0"/>
                        <a:t>39</a:t>
                      </a:r>
                      <a:endParaRPr lang="en-US" sz="1400" dirty="0">
                        <a:latin typeface="+mn-lt"/>
                      </a:endParaRPr>
                    </a:p>
                  </a:txBody>
                  <a:tcPr marL="4303" marR="4303" marT="4303" marB="0" anchor="ctr"/>
                </a:tc>
                <a:tc>
                  <a:txBody>
                    <a:bodyPr/>
                    <a:lstStyle/>
                    <a:p>
                      <a:pPr algn="ctr" rtl="0" fontAlgn="ctr"/>
                      <a:r>
                        <a:rPr lang="en-US" sz="1400" dirty="0"/>
                        <a:t>Yes</a:t>
                      </a:r>
                      <a:endParaRPr lang="en-US" sz="1400" dirty="0">
                        <a:latin typeface="+mn-lt"/>
                      </a:endParaRPr>
                    </a:p>
                  </a:txBody>
                  <a:tcPr marL="4303" marR="4303" marT="4303" marB="0" anchor="ctr"/>
                </a:tc>
                <a:tc>
                  <a:txBody>
                    <a:bodyPr/>
                    <a:lstStyle/>
                    <a:p>
                      <a:pPr algn="r" rtl="0" fontAlgn="ctr"/>
                      <a:r>
                        <a:rPr lang="en-US" sz="1400" dirty="0" smtClean="0"/>
                        <a:t>630,000</a:t>
                      </a:r>
                      <a:endParaRPr lang="en-US" sz="1400" dirty="0">
                        <a:latin typeface="+mn-lt"/>
                      </a:endParaRPr>
                    </a:p>
                  </a:txBody>
                  <a:tcPr marL="4303" marR="4303" marT="4303" marB="0" anchor="ctr"/>
                </a:tc>
                <a:tc>
                  <a:txBody>
                    <a:bodyPr/>
                    <a:lstStyle/>
                    <a:p>
                      <a:pPr algn="ctr" rtl="0" fontAlgn="ctr"/>
                      <a:r>
                        <a:rPr lang="en-US" sz="1400" dirty="0" smtClean="0"/>
                        <a:t>TBD</a:t>
                      </a:r>
                      <a:endParaRPr lang="en-US" sz="1400" dirty="0">
                        <a:latin typeface="+mn-lt"/>
                      </a:endParaRPr>
                    </a:p>
                  </a:txBody>
                  <a:tcPr marL="4303" marR="4303" marT="4303" marB="0" anchor="ctr"/>
                </a:tc>
              </a:tr>
              <a:tr h="480036">
                <a:tc>
                  <a:txBody>
                    <a:bodyPr/>
                    <a:lstStyle/>
                    <a:p>
                      <a:pPr algn="l" rtl="0" fontAlgn="ctr"/>
                      <a:r>
                        <a:rPr lang="en-US" sz="1400" dirty="0"/>
                        <a:t>Casselton, ND</a:t>
                      </a:r>
                      <a:endParaRPr lang="en-US" sz="1400" dirty="0">
                        <a:latin typeface="+mn-lt"/>
                      </a:endParaRPr>
                    </a:p>
                  </a:txBody>
                  <a:tcPr marL="4303" marR="4303" marT="4303" marB="0" anchor="ctr"/>
                </a:tc>
                <a:tc>
                  <a:txBody>
                    <a:bodyPr/>
                    <a:lstStyle/>
                    <a:p>
                      <a:pPr algn="ctr" rtl="0" fontAlgn="ctr"/>
                      <a:r>
                        <a:rPr lang="en-US" sz="1400" dirty="0"/>
                        <a:t>2013</a:t>
                      </a:r>
                      <a:endParaRPr lang="en-US" sz="1400" dirty="0">
                        <a:latin typeface="+mn-lt"/>
                      </a:endParaRPr>
                    </a:p>
                  </a:txBody>
                  <a:tcPr marL="4303" marR="4303" marT="4303" marB="0" anchor="ctr"/>
                </a:tc>
                <a:tc>
                  <a:txBody>
                    <a:bodyPr/>
                    <a:lstStyle/>
                    <a:p>
                      <a:pPr algn="ctr" rtl="0" fontAlgn="ctr"/>
                      <a:r>
                        <a:rPr lang="en-US" sz="1400" dirty="0"/>
                        <a:t>13</a:t>
                      </a:r>
                      <a:endParaRPr lang="en-US" sz="1400" dirty="0">
                        <a:latin typeface="+mn-lt"/>
                      </a:endParaRPr>
                    </a:p>
                  </a:txBody>
                  <a:tcPr marL="4303" marR="4303" marT="4303" marB="0" anchor="ctr"/>
                </a:tc>
                <a:tc>
                  <a:txBody>
                    <a:bodyPr/>
                    <a:lstStyle/>
                    <a:p>
                      <a:pPr algn="ctr" rtl="0" fontAlgn="ctr"/>
                      <a:r>
                        <a:rPr lang="en-US" sz="1400" dirty="0" smtClean="0"/>
                        <a:t>42</a:t>
                      </a:r>
                      <a:endParaRPr lang="en-US" sz="1400" dirty="0">
                        <a:latin typeface="+mn-lt"/>
                      </a:endParaRPr>
                    </a:p>
                  </a:txBody>
                  <a:tcPr marL="4303" marR="4303" marT="4303" marB="0" anchor="ctr"/>
                </a:tc>
                <a:tc>
                  <a:txBody>
                    <a:bodyPr/>
                    <a:lstStyle/>
                    <a:p>
                      <a:pPr algn="ctr" rtl="0" fontAlgn="ctr"/>
                      <a:r>
                        <a:rPr lang="en-US" sz="1400" dirty="0"/>
                        <a:t>Yes</a:t>
                      </a:r>
                      <a:endParaRPr lang="en-US" sz="1400" dirty="0">
                        <a:latin typeface="+mn-lt"/>
                      </a:endParaRPr>
                    </a:p>
                  </a:txBody>
                  <a:tcPr marL="4303" marR="4303" marT="4303" marB="0" anchor="ctr"/>
                </a:tc>
                <a:tc>
                  <a:txBody>
                    <a:bodyPr/>
                    <a:lstStyle/>
                    <a:p>
                      <a:pPr algn="r" rtl="0" fontAlgn="ctr"/>
                      <a:r>
                        <a:rPr lang="en-US" sz="1400" dirty="0" smtClean="0"/>
                        <a:t>476,436</a:t>
                      </a:r>
                      <a:endParaRPr lang="en-US" sz="1400" dirty="0">
                        <a:latin typeface="+mn-lt"/>
                      </a:endParaRPr>
                    </a:p>
                  </a:txBody>
                  <a:tcPr marL="4303" marR="4303" marT="4303" marB="0" anchor="ctr"/>
                </a:tc>
                <a:tc>
                  <a:txBody>
                    <a:bodyPr/>
                    <a:lstStyle/>
                    <a:p>
                      <a:pPr algn="ctr" rtl="0" fontAlgn="ctr"/>
                      <a:r>
                        <a:rPr lang="en-US" sz="1400" dirty="0"/>
                        <a:t>Broken Axle on an Adjacent Train</a:t>
                      </a:r>
                      <a:endParaRPr lang="en-US" sz="1400" dirty="0">
                        <a:latin typeface="+mn-lt"/>
                      </a:endParaRPr>
                    </a:p>
                  </a:txBody>
                  <a:tcPr marL="4303" marR="4303" marT="4303" marB="0" anchor="ctr"/>
                </a:tc>
              </a:tr>
              <a:tr h="268832">
                <a:tc>
                  <a:txBody>
                    <a:bodyPr/>
                    <a:lstStyle/>
                    <a:p>
                      <a:pPr algn="l" rtl="0" fontAlgn="ctr"/>
                      <a:r>
                        <a:rPr lang="en-US" sz="1400" dirty="0" smtClean="0"/>
                        <a:t>Vandergrift, PA</a:t>
                      </a:r>
                      <a:endParaRPr lang="en-US" sz="1400" dirty="0">
                        <a:latin typeface="+mn-lt"/>
                      </a:endParaRPr>
                    </a:p>
                  </a:txBody>
                  <a:tcPr marL="4303" marR="4303" marT="4303" marB="0" anchor="ctr"/>
                </a:tc>
                <a:tc>
                  <a:txBody>
                    <a:bodyPr/>
                    <a:lstStyle/>
                    <a:p>
                      <a:pPr algn="ctr" rtl="0" fontAlgn="ctr"/>
                      <a:r>
                        <a:rPr lang="en-US" sz="1400" dirty="0" smtClean="0"/>
                        <a:t>2014</a:t>
                      </a:r>
                      <a:endParaRPr lang="en-US" sz="1400" dirty="0">
                        <a:latin typeface="+mn-lt"/>
                      </a:endParaRPr>
                    </a:p>
                  </a:txBody>
                  <a:tcPr marL="4303" marR="4303" marT="4303" marB="0" anchor="ctr"/>
                </a:tc>
                <a:tc>
                  <a:txBody>
                    <a:bodyPr/>
                    <a:lstStyle/>
                    <a:p>
                      <a:pPr algn="ctr" rtl="0" fontAlgn="ctr"/>
                      <a:r>
                        <a:rPr lang="en-US" sz="1400" dirty="0" smtClean="0"/>
                        <a:t>21</a:t>
                      </a:r>
                      <a:endParaRPr lang="en-US" sz="1400" dirty="0">
                        <a:latin typeface="+mn-lt"/>
                      </a:endParaRPr>
                    </a:p>
                  </a:txBody>
                  <a:tcPr marL="4303" marR="4303" marT="4303" marB="0" anchor="ctr"/>
                </a:tc>
                <a:tc>
                  <a:txBody>
                    <a:bodyPr/>
                    <a:lstStyle/>
                    <a:p>
                      <a:pPr algn="ctr" rtl="0" fontAlgn="ctr"/>
                      <a:r>
                        <a:rPr lang="en-US" sz="1400" dirty="0" smtClean="0"/>
                        <a:t>31</a:t>
                      </a:r>
                      <a:endParaRPr lang="en-US" sz="1400" dirty="0">
                        <a:latin typeface="+mn-lt"/>
                      </a:endParaRPr>
                    </a:p>
                  </a:txBody>
                  <a:tcPr marL="4303" marR="4303" marT="4303" marB="0" anchor="ctr"/>
                </a:tc>
                <a:tc>
                  <a:txBody>
                    <a:bodyPr/>
                    <a:lstStyle/>
                    <a:p>
                      <a:pPr algn="ctr" rtl="0" fontAlgn="ctr"/>
                      <a:r>
                        <a:rPr lang="en-US" sz="1400" dirty="0" smtClean="0"/>
                        <a:t>No</a:t>
                      </a:r>
                      <a:endParaRPr lang="en-US" sz="1400" dirty="0">
                        <a:latin typeface="+mn-lt"/>
                      </a:endParaRPr>
                    </a:p>
                  </a:txBody>
                  <a:tcPr marL="4303" marR="4303" marT="4303" marB="0" anchor="ctr"/>
                </a:tc>
                <a:tc>
                  <a:txBody>
                    <a:bodyPr/>
                    <a:lstStyle/>
                    <a:p>
                      <a:pPr algn="r" rtl="0" fontAlgn="ctr"/>
                      <a:r>
                        <a:rPr lang="en-US" sz="1400" dirty="0" smtClean="0"/>
                        <a:t>10,000</a:t>
                      </a:r>
                      <a:endParaRPr lang="en-US" sz="1400" dirty="0">
                        <a:latin typeface="+mn-lt"/>
                      </a:endParaRPr>
                    </a:p>
                  </a:txBody>
                  <a:tcPr marL="4303" marR="4303" marT="4303" marB="0" anchor="ctr"/>
                </a:tc>
                <a:tc>
                  <a:txBody>
                    <a:bodyPr/>
                    <a:lstStyle/>
                    <a:p>
                      <a:pPr algn="ctr" rtl="0" fontAlgn="ctr"/>
                      <a:r>
                        <a:rPr lang="en-US" sz="1400" dirty="0" smtClean="0"/>
                        <a:t>TBD</a:t>
                      </a:r>
                      <a:endParaRPr lang="en-US" sz="1400" dirty="0">
                        <a:latin typeface="+mn-lt"/>
                      </a:endParaRPr>
                    </a:p>
                  </a:txBody>
                  <a:tcPr marL="4303" marR="4303" marT="4303" marB="0" anchor="ctr"/>
                </a:tc>
              </a:tr>
              <a:tr h="268832">
                <a:tc>
                  <a:txBody>
                    <a:bodyPr/>
                    <a:lstStyle/>
                    <a:p>
                      <a:pPr algn="l" rtl="0" fontAlgn="ctr"/>
                      <a:r>
                        <a:rPr lang="en-US" sz="1400" dirty="0" smtClean="0"/>
                        <a:t>Lynchburg, VA</a:t>
                      </a:r>
                      <a:endParaRPr lang="en-US" sz="1400" dirty="0">
                        <a:latin typeface="+mn-lt"/>
                      </a:endParaRPr>
                    </a:p>
                  </a:txBody>
                  <a:tcPr marL="4303" marR="4303" marT="4303" marB="0" anchor="ctr"/>
                </a:tc>
                <a:tc>
                  <a:txBody>
                    <a:bodyPr/>
                    <a:lstStyle/>
                    <a:p>
                      <a:pPr algn="ctr" rtl="0" fontAlgn="ctr"/>
                      <a:r>
                        <a:rPr lang="en-US" sz="1400" dirty="0" smtClean="0"/>
                        <a:t>2014</a:t>
                      </a:r>
                      <a:endParaRPr lang="en-US" sz="1400" dirty="0">
                        <a:latin typeface="+mn-lt"/>
                      </a:endParaRPr>
                    </a:p>
                  </a:txBody>
                  <a:tcPr marL="4303" marR="4303" marT="4303" marB="0" anchor="ctr"/>
                </a:tc>
                <a:tc>
                  <a:txBody>
                    <a:bodyPr/>
                    <a:lstStyle/>
                    <a:p>
                      <a:pPr algn="ctr" rtl="0" fontAlgn="ctr"/>
                      <a:r>
                        <a:rPr lang="en-US" sz="1400" dirty="0" smtClean="0"/>
                        <a:t>17</a:t>
                      </a:r>
                      <a:endParaRPr lang="en-US" sz="1400" dirty="0">
                        <a:latin typeface="+mn-lt"/>
                      </a:endParaRPr>
                    </a:p>
                  </a:txBody>
                  <a:tcPr marL="4303" marR="4303" marT="4303" marB="0" anchor="ctr"/>
                </a:tc>
                <a:tc>
                  <a:txBody>
                    <a:bodyPr/>
                    <a:lstStyle/>
                    <a:p>
                      <a:pPr algn="ctr" rtl="0" fontAlgn="ctr"/>
                      <a:r>
                        <a:rPr lang="en-US" sz="1400" dirty="0" smtClean="0"/>
                        <a:t>23</a:t>
                      </a:r>
                      <a:endParaRPr lang="en-US" sz="1400" dirty="0">
                        <a:latin typeface="+mn-lt"/>
                      </a:endParaRPr>
                    </a:p>
                  </a:txBody>
                  <a:tcPr marL="4303" marR="4303" marT="4303" marB="0" anchor="ctr"/>
                </a:tc>
                <a:tc>
                  <a:txBody>
                    <a:bodyPr/>
                    <a:lstStyle/>
                    <a:p>
                      <a:pPr algn="ctr" rtl="0" fontAlgn="ctr"/>
                      <a:r>
                        <a:rPr lang="en-US" sz="1400" dirty="0" smtClean="0"/>
                        <a:t>Y</a:t>
                      </a:r>
                      <a:endParaRPr lang="en-US" sz="1400" dirty="0">
                        <a:latin typeface="+mn-lt"/>
                      </a:endParaRPr>
                    </a:p>
                  </a:txBody>
                  <a:tcPr marL="4303" marR="4303" marT="4303" marB="0" anchor="ctr"/>
                </a:tc>
                <a:tc>
                  <a:txBody>
                    <a:bodyPr/>
                    <a:lstStyle/>
                    <a:p>
                      <a:pPr algn="r" rtl="0" fontAlgn="ctr"/>
                      <a:r>
                        <a:rPr lang="en-US" sz="1400" dirty="0" smtClean="0"/>
                        <a:t>30,000</a:t>
                      </a:r>
                      <a:endParaRPr lang="en-US" sz="1400" dirty="0">
                        <a:latin typeface="+mn-lt"/>
                      </a:endParaRPr>
                    </a:p>
                  </a:txBody>
                  <a:tcPr marL="4303" marR="4303" marT="4303" marB="0" anchor="ctr"/>
                </a:tc>
                <a:tc>
                  <a:txBody>
                    <a:bodyPr/>
                    <a:lstStyle/>
                    <a:p>
                      <a:pPr algn="ctr" rtl="0" fontAlgn="ctr"/>
                      <a:r>
                        <a:rPr lang="en-US" sz="1400" dirty="0" smtClean="0"/>
                        <a:t>TBD</a:t>
                      </a:r>
                      <a:endParaRPr lang="en-US" sz="1400" dirty="0">
                        <a:latin typeface="+mn-lt"/>
                      </a:endParaRPr>
                    </a:p>
                  </a:txBody>
                  <a:tcPr marL="4303" marR="4303" marT="4303" marB="0" anchor="ctr"/>
                </a:tc>
              </a:tr>
              <a:tr h="268832">
                <a:tc>
                  <a:txBody>
                    <a:bodyPr/>
                    <a:lstStyle/>
                    <a:p>
                      <a:pPr algn="l" rtl="0" fontAlgn="ctr"/>
                      <a:r>
                        <a:rPr lang="en-US" sz="1400" dirty="0" smtClean="0"/>
                        <a:t>LaSalle, CO</a:t>
                      </a:r>
                      <a:endParaRPr lang="en-US" sz="1400" dirty="0">
                        <a:latin typeface="+mn-lt"/>
                      </a:endParaRPr>
                    </a:p>
                  </a:txBody>
                  <a:tcPr marL="4303" marR="4303" marT="4303" marB="0" anchor="ctr"/>
                </a:tc>
                <a:tc>
                  <a:txBody>
                    <a:bodyPr/>
                    <a:lstStyle/>
                    <a:p>
                      <a:pPr algn="ctr" rtl="0" fontAlgn="ctr"/>
                      <a:r>
                        <a:rPr lang="en-US" sz="1400" dirty="0" smtClean="0"/>
                        <a:t>2014</a:t>
                      </a:r>
                      <a:endParaRPr lang="en-US" sz="1400" dirty="0">
                        <a:latin typeface="+mn-lt"/>
                      </a:endParaRPr>
                    </a:p>
                  </a:txBody>
                  <a:tcPr marL="4303" marR="4303" marT="4303" marB="0" anchor="ctr"/>
                </a:tc>
                <a:tc>
                  <a:txBody>
                    <a:bodyPr/>
                    <a:lstStyle/>
                    <a:p>
                      <a:pPr algn="ctr" rtl="0" fontAlgn="ctr"/>
                      <a:r>
                        <a:rPr lang="en-US" sz="1400" dirty="0" smtClean="0"/>
                        <a:t>5</a:t>
                      </a:r>
                      <a:endParaRPr lang="en-US" sz="1400" dirty="0">
                        <a:latin typeface="+mn-lt"/>
                      </a:endParaRPr>
                    </a:p>
                  </a:txBody>
                  <a:tcPr marL="4303" marR="4303" marT="4303" marB="0" anchor="ctr"/>
                </a:tc>
                <a:tc>
                  <a:txBody>
                    <a:bodyPr/>
                    <a:lstStyle/>
                    <a:p>
                      <a:pPr algn="ctr" rtl="0" fontAlgn="ctr"/>
                      <a:r>
                        <a:rPr lang="en-US" sz="1400" dirty="0" smtClean="0"/>
                        <a:t>9</a:t>
                      </a:r>
                      <a:endParaRPr lang="en-US" sz="1400" dirty="0">
                        <a:latin typeface="+mn-lt"/>
                      </a:endParaRPr>
                    </a:p>
                  </a:txBody>
                  <a:tcPr marL="4303" marR="4303" marT="4303" marB="0" anchor="ctr"/>
                </a:tc>
                <a:tc>
                  <a:txBody>
                    <a:bodyPr/>
                    <a:lstStyle/>
                    <a:p>
                      <a:pPr algn="ctr" rtl="0" fontAlgn="ctr"/>
                      <a:r>
                        <a:rPr lang="en-US" sz="1400" dirty="0" smtClean="0"/>
                        <a:t>Y</a:t>
                      </a:r>
                      <a:endParaRPr lang="en-US" sz="1400" dirty="0">
                        <a:latin typeface="+mn-lt"/>
                      </a:endParaRPr>
                    </a:p>
                  </a:txBody>
                  <a:tcPr marL="4303" marR="4303" marT="4303" marB="0" anchor="ctr"/>
                </a:tc>
                <a:tc>
                  <a:txBody>
                    <a:bodyPr/>
                    <a:lstStyle/>
                    <a:p>
                      <a:pPr algn="r" rtl="0" fontAlgn="ctr"/>
                      <a:r>
                        <a:rPr lang="en-US" sz="1400" dirty="0" smtClean="0"/>
                        <a:t>5,000</a:t>
                      </a:r>
                      <a:endParaRPr lang="en-US" sz="1400" dirty="0">
                        <a:latin typeface="+mn-lt"/>
                      </a:endParaRPr>
                    </a:p>
                  </a:txBody>
                  <a:tcPr marL="4303" marR="4303" marT="4303" marB="0" anchor="ctr"/>
                </a:tc>
                <a:tc>
                  <a:txBody>
                    <a:bodyPr/>
                    <a:lstStyle/>
                    <a:p>
                      <a:pPr algn="ctr" rtl="0" fontAlgn="ctr"/>
                      <a:r>
                        <a:rPr lang="en-US" sz="1400" dirty="0" smtClean="0"/>
                        <a:t>TBD</a:t>
                      </a:r>
                      <a:endParaRPr lang="en-US" sz="1400" dirty="0">
                        <a:latin typeface="+mn-lt"/>
                      </a:endParaRPr>
                    </a:p>
                  </a:txBody>
                  <a:tcPr marL="4303" marR="4303" marT="4303" marB="0" anchor="ctr"/>
                </a:tc>
              </a:tr>
            </a:tbl>
          </a:graphicData>
        </a:graphic>
      </p:graphicFrame>
      <p:sp>
        <p:nvSpPr>
          <p:cNvPr id="3" name="Title 2"/>
          <p:cNvSpPr>
            <a:spLocks noGrp="1"/>
          </p:cNvSpPr>
          <p:nvPr>
            <p:ph type="title"/>
          </p:nvPr>
        </p:nvSpPr>
        <p:spPr/>
        <p:txBody>
          <a:bodyPr/>
          <a:lstStyle/>
          <a:p>
            <a:r>
              <a:rPr lang="en-US" dirty="0"/>
              <a:t>M</a:t>
            </a:r>
            <a:r>
              <a:rPr lang="en-US" dirty="0" smtClean="0"/>
              <a:t>ajor Crude Oil / Ethanol Accidents</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6</a:t>
            </a:fld>
            <a:endParaRPr lang="en-US" dirty="0"/>
          </a:p>
        </p:txBody>
      </p:sp>
      <p:sp>
        <p:nvSpPr>
          <p:cNvPr id="5" name="TextBox 4"/>
          <p:cNvSpPr txBox="1"/>
          <p:nvPr/>
        </p:nvSpPr>
        <p:spPr>
          <a:xfrm rot="16200000">
            <a:off x="-192143" y="4331368"/>
            <a:ext cx="1849161" cy="369332"/>
          </a:xfrm>
          <a:prstGeom prst="rect">
            <a:avLst/>
          </a:prstGeom>
          <a:noFill/>
        </p:spPr>
        <p:txBody>
          <a:bodyPr wrap="none" rtlCol="0">
            <a:spAutoFit/>
          </a:bodyPr>
          <a:lstStyle/>
          <a:p>
            <a:r>
              <a:rPr lang="en-US" b="1" dirty="0" smtClean="0">
                <a:solidFill>
                  <a:srgbClr val="FF0000"/>
                </a:solidFill>
              </a:rPr>
              <a:t>The Tipping Point</a:t>
            </a:r>
            <a:endParaRPr lang="en-US" b="1" dirty="0">
              <a:solidFill>
                <a:srgbClr val="FF0000"/>
              </a:solidFill>
            </a:endParaRPr>
          </a:p>
        </p:txBody>
      </p:sp>
    </p:spTree>
    <p:extLst>
      <p:ext uri="{BB962C8B-B14F-4D97-AF65-F5344CB8AC3E}">
        <p14:creationId xmlns:p14="http://schemas.microsoft.com/office/powerpoint/2010/main" val="480959834"/>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 Docket HM-251</a:t>
            </a:r>
            <a:endParaRPr lang="en-US" dirty="0"/>
          </a:p>
        </p:txBody>
      </p:sp>
      <p:sp>
        <p:nvSpPr>
          <p:cNvPr id="3" name="Content Placeholder 2"/>
          <p:cNvSpPr>
            <a:spLocks noGrp="1"/>
          </p:cNvSpPr>
          <p:nvPr>
            <p:ph sz="half" idx="1"/>
          </p:nvPr>
        </p:nvSpPr>
        <p:spPr>
          <a:xfrm>
            <a:off x="1097280" y="1845734"/>
            <a:ext cx="5945204" cy="4023359"/>
          </a:xfrm>
        </p:spPr>
        <p:txBody>
          <a:bodyPr>
            <a:normAutofit lnSpcReduction="10000"/>
          </a:bodyPr>
          <a:lstStyle/>
          <a:p>
            <a:pPr marL="279400" indent="-279400">
              <a:buFont typeface="Arial" panose="020B0604020202020204" pitchFamily="34" charset="0"/>
              <a:buChar char="•"/>
            </a:pPr>
            <a:r>
              <a:rPr lang="en-US" dirty="0"/>
              <a:t>On </a:t>
            </a:r>
            <a:r>
              <a:rPr lang="en-US" b="1" dirty="0">
                <a:solidFill>
                  <a:schemeClr val="accent1">
                    <a:lumMod val="50000"/>
                  </a:schemeClr>
                </a:solidFill>
              </a:rPr>
              <a:t>September 6, 2013</a:t>
            </a:r>
            <a:r>
              <a:rPr lang="en-US" dirty="0"/>
              <a:t>, PHMSA publishes an </a:t>
            </a:r>
            <a:r>
              <a:rPr lang="en-US" b="1" dirty="0">
                <a:solidFill>
                  <a:schemeClr val="accent1">
                    <a:lumMod val="50000"/>
                  </a:schemeClr>
                </a:solidFill>
              </a:rPr>
              <a:t>ANPRM</a:t>
            </a:r>
            <a:r>
              <a:rPr lang="en-US" dirty="0"/>
              <a:t>, under Docket HM-251, soliciting comments on the industry petition.</a:t>
            </a:r>
          </a:p>
          <a:p>
            <a:pPr marL="572008" lvl="1" indent="-279400">
              <a:buFont typeface="Arial" panose="020B0604020202020204" pitchFamily="34" charset="0"/>
              <a:buChar char="•"/>
            </a:pPr>
            <a:r>
              <a:rPr lang="en-US" dirty="0"/>
              <a:t>The ANPRM solicited comments concerning the benefits and costs of new tanks and retrofitting existing tanks, and if DOT should consider additional safety measures based on the consequences associated with recent unit-train derailments.</a:t>
            </a:r>
          </a:p>
          <a:p>
            <a:pPr marL="279400" indent="-279400">
              <a:buFont typeface="Arial" panose="020B0604020202020204" pitchFamily="34" charset="0"/>
              <a:buChar char="•"/>
            </a:pPr>
            <a:r>
              <a:rPr lang="en-US" dirty="0" smtClean="0"/>
              <a:t>On </a:t>
            </a:r>
            <a:r>
              <a:rPr lang="en-US" b="1" dirty="0" smtClean="0">
                <a:solidFill>
                  <a:schemeClr val="accent1">
                    <a:lumMod val="50000"/>
                  </a:schemeClr>
                </a:solidFill>
              </a:rPr>
              <a:t>August 1, 2014</a:t>
            </a:r>
            <a:r>
              <a:rPr lang="en-US" dirty="0" smtClean="0"/>
              <a:t>, PHMSA published an </a:t>
            </a:r>
            <a:r>
              <a:rPr lang="en-US" b="1" dirty="0" smtClean="0">
                <a:solidFill>
                  <a:schemeClr val="accent1">
                    <a:lumMod val="50000"/>
                  </a:schemeClr>
                </a:solidFill>
              </a:rPr>
              <a:t>NPRM</a:t>
            </a:r>
            <a:r>
              <a:rPr lang="en-US" dirty="0" smtClean="0">
                <a:solidFill>
                  <a:schemeClr val="accent1">
                    <a:lumMod val="50000"/>
                  </a:schemeClr>
                </a:solidFill>
              </a:rPr>
              <a:t> </a:t>
            </a:r>
            <a:r>
              <a:rPr lang="en-US" dirty="0" smtClean="0"/>
              <a:t>proposing new operational, design, and classification requirements for certain trains transporting large quantities of flammable liquids.</a:t>
            </a:r>
          </a:p>
          <a:p>
            <a:pPr marL="572008" lvl="1" indent="-279400">
              <a:buFont typeface="Arial" panose="020B0604020202020204" pitchFamily="34" charset="0"/>
              <a:buChar char="•"/>
            </a:pPr>
            <a:r>
              <a:rPr lang="en-US" dirty="0" smtClean="0"/>
              <a:t>The </a:t>
            </a:r>
            <a:r>
              <a:rPr lang="en-US" dirty="0"/>
              <a:t>NPRM </a:t>
            </a:r>
            <a:r>
              <a:rPr lang="en-US" dirty="0" smtClean="0"/>
              <a:t>included options for both design of the tank and the operation of trains when such trains include 20 or more cars of a flammable liquid.</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834887" y="2000479"/>
            <a:ext cx="2120077" cy="2743200"/>
          </a:xfrm>
          <a:prstGeom prst="rect">
            <a:avLst/>
          </a:prstGeom>
          <a:ln>
            <a:solidFill>
              <a:schemeClr val="bg2"/>
            </a:solid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0FE78228-CBBD-4999-B352-39C028BB71A1}" type="slidenum">
              <a:rPr lang="en-US" smtClean="0"/>
              <a:t>7</a:t>
            </a:fld>
            <a:endParaRPr lang="en-US" dirty="0"/>
          </a:p>
        </p:txBody>
      </p:sp>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8850" y="3348408"/>
            <a:ext cx="2119746" cy="2743200"/>
          </a:xfrm>
          <a:prstGeom prst="rect">
            <a:avLst/>
          </a:prstGeom>
          <a:ln>
            <a:solidFill>
              <a:schemeClr val="bg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0627531"/>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4A769B"/>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440" y="0"/>
            <a:ext cx="9715500" cy="6858000"/>
          </a:xfrm>
          <a:prstGeom prst="rect">
            <a:avLst/>
          </a:prstGeom>
          <a:solidFill>
            <a:schemeClr val="accent4">
              <a:lumMod val="65000"/>
              <a:lumOff val="35000"/>
            </a:schemeClr>
          </a:solidFill>
          <a:effectLst>
            <a:softEdge rad="63500"/>
          </a:effectLst>
        </p:spPr>
      </p:pic>
    </p:spTree>
    <p:extLst>
      <p:ext uri="{BB962C8B-B14F-4D97-AF65-F5344CB8AC3E}">
        <p14:creationId xmlns:p14="http://schemas.microsoft.com/office/powerpoint/2010/main" val="2449546833"/>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743200" y="2264898"/>
            <a:ext cx="6794692" cy="2307102"/>
            <a:chOff x="3030884" y="1927272"/>
            <a:chExt cx="6571019" cy="2067952"/>
          </a:xfrm>
          <a:blipFill>
            <a:blip r:embed="rId2"/>
            <a:tile tx="0" ty="0" sx="100000" sy="100000" flip="none" algn="tl"/>
          </a:blipFill>
        </p:grpSpPr>
        <p:sp>
          <p:nvSpPr>
            <p:cNvPr id="12" name="Rectangle 11"/>
            <p:cNvSpPr/>
            <p:nvPr/>
          </p:nvSpPr>
          <p:spPr>
            <a:xfrm>
              <a:off x="3643532" y="1927273"/>
              <a:ext cx="5345723" cy="2067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lay 12"/>
            <p:cNvSpPr/>
            <p:nvPr/>
          </p:nvSpPr>
          <p:spPr>
            <a:xfrm rot="10800000">
              <a:off x="3030884" y="1927272"/>
              <a:ext cx="612648" cy="20679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elay 13"/>
            <p:cNvSpPr/>
            <p:nvPr/>
          </p:nvSpPr>
          <p:spPr>
            <a:xfrm>
              <a:off x="8989255" y="1927273"/>
              <a:ext cx="612648" cy="20679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4FAB73BC-B049-4115-A692-8D63A059BFB8}" type="slidenum">
              <a:rPr lang="en-US" smtClean="0"/>
              <a:pPr/>
              <a:t>9</a:t>
            </a:fld>
            <a:endParaRPr lang="en-US" dirty="0"/>
          </a:p>
        </p:txBody>
      </p:sp>
      <p:grpSp>
        <p:nvGrpSpPr>
          <p:cNvPr id="10" name="Group 9"/>
          <p:cNvGrpSpPr/>
          <p:nvPr/>
        </p:nvGrpSpPr>
        <p:grpSpPr>
          <a:xfrm>
            <a:off x="2848000" y="2377441"/>
            <a:ext cx="6571019" cy="2067952"/>
            <a:chOff x="3030884" y="1927272"/>
            <a:chExt cx="6571019" cy="2067952"/>
          </a:xfrm>
          <a:solidFill>
            <a:schemeClr val="tx2">
              <a:lumMod val="20000"/>
              <a:lumOff val="80000"/>
            </a:schemeClr>
          </a:solidFill>
        </p:grpSpPr>
        <p:sp>
          <p:nvSpPr>
            <p:cNvPr id="5" name="Rectangle 4"/>
            <p:cNvSpPr/>
            <p:nvPr/>
          </p:nvSpPr>
          <p:spPr>
            <a:xfrm>
              <a:off x="3643532" y="1927273"/>
              <a:ext cx="5345723" cy="206795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elay 7"/>
            <p:cNvSpPr/>
            <p:nvPr/>
          </p:nvSpPr>
          <p:spPr>
            <a:xfrm rot="10800000">
              <a:off x="3030884" y="1927272"/>
              <a:ext cx="612648" cy="20679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elay 8"/>
            <p:cNvSpPr/>
            <p:nvPr/>
          </p:nvSpPr>
          <p:spPr>
            <a:xfrm>
              <a:off x="8989255" y="1927273"/>
              <a:ext cx="612648" cy="20679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5257472" y="1790700"/>
            <a:ext cx="1752073" cy="586741"/>
            <a:chOff x="5219701" y="1888415"/>
            <a:chExt cx="1752073" cy="489027"/>
          </a:xfrm>
        </p:grpSpPr>
        <p:sp>
          <p:nvSpPr>
            <p:cNvPr id="15" name="Rectangle 14"/>
            <p:cNvSpPr/>
            <p:nvPr/>
          </p:nvSpPr>
          <p:spPr>
            <a:xfrm>
              <a:off x="5268119" y="2108200"/>
              <a:ext cx="561181" cy="26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19701" y="2062479"/>
              <a:ext cx="6477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30080" y="2024064"/>
              <a:ext cx="141694" cy="35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57391" y="2024064"/>
              <a:ext cx="326048" cy="35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lay 18"/>
            <p:cNvSpPr/>
            <p:nvPr/>
          </p:nvSpPr>
          <p:spPr>
            <a:xfrm rot="16200000">
              <a:off x="6252591" y="1793214"/>
              <a:ext cx="135647" cy="32605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7255798" y="1123950"/>
            <a:ext cx="2163221" cy="461665"/>
          </a:xfrm>
          <a:prstGeom prst="rect">
            <a:avLst/>
          </a:prstGeom>
          <a:noFill/>
        </p:spPr>
        <p:txBody>
          <a:bodyPr wrap="none" rtlCol="0">
            <a:spAutoFit/>
          </a:bodyPr>
          <a:lstStyle/>
          <a:p>
            <a:r>
              <a:rPr lang="en-US" sz="2400" dirty="0" smtClean="0">
                <a:solidFill>
                  <a:srgbClr val="FF0000"/>
                </a:solidFill>
              </a:rPr>
              <a:t>Legacy DOT 111</a:t>
            </a:r>
            <a:endParaRPr lang="en-US" sz="2400" dirty="0">
              <a:solidFill>
                <a:srgbClr val="FF0000"/>
              </a:solidFill>
            </a:endParaRPr>
          </a:p>
        </p:txBody>
      </p:sp>
    </p:spTree>
    <p:extLst>
      <p:ext uri="{BB962C8B-B14F-4D97-AF65-F5344CB8AC3E}">
        <p14:creationId xmlns:p14="http://schemas.microsoft.com/office/powerpoint/2010/main" val="18748512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atco Standard Theme">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Watco Standard Theme" id="{4587D4EA-5DCE-447B-AE70-86728EC5B768}" vid="{2BEE9AFD-4CEE-46B7-946A-353DA31E763F}"/>
    </a:ext>
  </a:extLst>
</a:theme>
</file>

<file path=ppt/theme/theme2.xml><?xml version="1.0" encoding="utf-8"?>
<a:theme xmlns:a="http://schemas.openxmlformats.org/drawingml/2006/main" name="Retrospect">
  <a:themeElements>
    <a:clrScheme name="Custom 3">
      <a:dk1>
        <a:sysClr val="windowText" lastClr="000000"/>
      </a:dk1>
      <a:lt1>
        <a:sysClr val="window" lastClr="FFFFFF"/>
      </a:lt1>
      <a:dk2>
        <a:srgbClr val="344068"/>
      </a:dk2>
      <a:lt2>
        <a:srgbClr val="D9E0E6"/>
      </a:lt2>
      <a:accent1>
        <a:srgbClr val="BF9000"/>
      </a:accent1>
      <a:accent2>
        <a:srgbClr val="26262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Watco Standard Theme</Template>
  <TotalTime>7762</TotalTime>
  <Words>1953</Words>
  <Application>Microsoft Office PowerPoint</Application>
  <PresentationFormat>Custom</PresentationFormat>
  <Paragraphs>588</Paragraphs>
  <Slides>26</Slides>
  <Notes>15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Watco Standard Theme</vt:lpstr>
      <vt:lpstr>Retrospect</vt:lpstr>
      <vt:lpstr>Safety Standards For Class 3 Liquids: A Review of Regulatory Proposals and Comments</vt:lpstr>
      <vt:lpstr>Discussion Points</vt:lpstr>
      <vt:lpstr>Current Class 111A100W1</vt:lpstr>
      <vt:lpstr>Industry Petition P-1577</vt:lpstr>
      <vt:lpstr>AAR CPC-1232</vt:lpstr>
      <vt:lpstr>Major Crude Oil / Ethanol Accidents</vt:lpstr>
      <vt:lpstr>DOT Docket HM-251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Car Proposal, Design, and Retrofit Suggestions from Selected Commenters</vt:lpstr>
      <vt:lpstr>NPRM New Tank Car Options</vt:lpstr>
      <vt:lpstr>General Comments to the NPRM</vt:lpstr>
      <vt:lpstr>New Tank Cars for Class 3 Liquids</vt:lpstr>
      <vt:lpstr>Existing Non-Jacketed Tanks for Class 3 Liquids Order on or Before October 1, 2011</vt:lpstr>
      <vt:lpstr>Existing Non-Jacketed Tanks for Class 3 Liquids Ordered After October 1, 2011</vt:lpstr>
      <vt:lpstr>Existing Jacketed Tanks for Class 3 Liquids Ordered on or Before October 1, 2011</vt:lpstr>
      <vt:lpstr>Existing Jacketed Tanks for Class 3 Liquids Order After October 1, 2011</vt:lpstr>
      <vt:lpstr>PowerPoint Presentation</vt:lpstr>
      <vt:lpstr>Constraints on New Car Construction  and Retrofit Capacity</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and Proposed Standards and Regulations for 111A Tank Cars Impacting Efficiencies and Costs of Crude-by-Rail</dc:title>
  <dc:creator>James Rader</dc:creator>
  <cp:lastModifiedBy>Hancock, Kelley-Jo</cp:lastModifiedBy>
  <cp:revision>222</cp:revision>
  <cp:lastPrinted>2014-10-03T03:32:22Z</cp:lastPrinted>
  <dcterms:created xsi:type="dcterms:W3CDTF">2014-06-08T14:24:56Z</dcterms:created>
  <dcterms:modified xsi:type="dcterms:W3CDTF">2014-11-11T14:53:59Z</dcterms:modified>
</cp:coreProperties>
</file>