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72" r:id="rId1"/>
  </p:sldMasterIdLst>
  <p:notesMasterIdLst>
    <p:notesMasterId r:id="rId27"/>
  </p:notesMasterIdLst>
  <p:sldIdLst>
    <p:sldId id="256" r:id="rId2"/>
    <p:sldId id="304" r:id="rId3"/>
    <p:sldId id="294" r:id="rId4"/>
    <p:sldId id="310" r:id="rId5"/>
    <p:sldId id="302" r:id="rId6"/>
    <p:sldId id="303" r:id="rId7"/>
    <p:sldId id="295" r:id="rId8"/>
    <p:sldId id="296" r:id="rId9"/>
    <p:sldId id="297" r:id="rId10"/>
    <p:sldId id="298" r:id="rId11"/>
    <p:sldId id="300" r:id="rId12"/>
    <p:sldId id="299" r:id="rId13"/>
    <p:sldId id="319" r:id="rId14"/>
    <p:sldId id="320" r:id="rId15"/>
    <p:sldId id="306" r:id="rId16"/>
    <p:sldId id="311" r:id="rId17"/>
    <p:sldId id="321" r:id="rId18"/>
    <p:sldId id="312" r:id="rId19"/>
    <p:sldId id="307" r:id="rId20"/>
    <p:sldId id="308" r:id="rId21"/>
    <p:sldId id="309" r:id="rId22"/>
    <p:sldId id="313" r:id="rId23"/>
    <p:sldId id="314" r:id="rId24"/>
    <p:sldId id="315" r:id="rId25"/>
    <p:sldId id="272" r:id="rId26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532" autoAdjust="0"/>
  </p:normalViewPr>
  <p:slideViewPr>
    <p:cSldViewPr>
      <p:cViewPr varScale="1">
        <p:scale>
          <a:sx n="66" d="100"/>
          <a:sy n="66" d="100"/>
        </p:scale>
        <p:origin x="150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03" tIns="46651" rIns="93303" bIns="46651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0"/>
            <a:ext cx="3043343" cy="465455"/>
          </a:xfrm>
          <a:prstGeom prst="rect">
            <a:avLst/>
          </a:prstGeom>
        </p:spPr>
        <p:txBody>
          <a:bodyPr vert="horz" lIns="93303" tIns="46651" rIns="93303" bIns="46651" rtlCol="0"/>
          <a:lstStyle>
            <a:lvl1pPr algn="r">
              <a:defRPr sz="1200"/>
            </a:lvl1pPr>
          </a:lstStyle>
          <a:p>
            <a:fld id="{524D06E0-083C-4F00-B9DC-ED7A4EC0545A}" type="datetimeFigureOut">
              <a:rPr lang="en-US" smtClean="0"/>
              <a:t>5/11/2017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6913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03" tIns="46651" rIns="93303" bIns="4665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03" tIns="46651" rIns="93303" bIns="4665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03" tIns="46651" rIns="93303" bIns="46651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29"/>
            <a:ext cx="3043343" cy="465455"/>
          </a:xfrm>
          <a:prstGeom prst="rect">
            <a:avLst/>
          </a:prstGeom>
        </p:spPr>
        <p:txBody>
          <a:bodyPr vert="horz" lIns="93303" tIns="46651" rIns="93303" bIns="46651" rtlCol="0" anchor="b"/>
          <a:lstStyle>
            <a:lvl1pPr algn="r">
              <a:defRPr sz="1200"/>
            </a:lvl1pPr>
          </a:lstStyle>
          <a:p>
            <a:fld id="{619B0D6C-286C-4977-9060-9C9908B7E6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5106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9031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8129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More detailed information in later presentation.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4921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above CASS inquiry</a:t>
            </a:r>
            <a:r>
              <a:rPr lang="en-US" baseline="0" dirty="0" smtClean="0"/>
              <a:t> shows that KFR reported a receipt from BNSF on 11/07/2011 at 20:07.  BNSF reported the delivery at 10/07/2011 at 23:15.  The difference between 20:01 and 23:15 is less than four hours.  LCS accepted the delivery reported by BNSF.  (Again the LCS record is highlighted in green.)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CBEC10-7C43-46B4-B5CD-CC61B94CF994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9986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above CASS inquiry</a:t>
            </a:r>
            <a:r>
              <a:rPr lang="en-US" baseline="0" dirty="0" smtClean="0"/>
              <a:t> shows that NS reported a receipt from GC on 4/28/2016 at 20:21.  GC reported the delivery at 4/28/2016 at 23:00.  The difference between 20:21 and 23:00 is less than four hours.  LCS accepted the delivery reported by GC.  (Again the LCS record is highlighted in green.)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CBEC10-7C43-46B4-B5CD-CC61B94CF994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9986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Gap was created - forward/backward</a:t>
            </a:r>
            <a:r>
              <a:rPr lang="en-US" baseline="0" dirty="0" smtClean="0"/>
              <a:t> continuity; Interchange was not reported so when LCS evaluated events after 120 hours, gap was created from BNSF to RRVW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70547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6209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6409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4113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Truck Bolsters were manufactured by Nation Castings of Mexico in Sahagun Mexico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9921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5500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5756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81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ICHD and ICHR reported with same</a:t>
            </a:r>
            <a:r>
              <a:rPr lang="en-US" baseline="0" dirty="0" smtClean="0"/>
              <a:t> event </a:t>
            </a:r>
            <a:r>
              <a:rPr lang="en-US" baseline="0" dirty="0" err="1" smtClean="0"/>
              <a:t>ts</a:t>
            </a:r>
            <a:r>
              <a:rPr lang="en-US" baseline="0" dirty="0" smtClean="0"/>
              <a:t>; Delivery ‘V’, Receipt ‘X’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0404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6591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0866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1971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2A59EA1A-D0CB-1046-B21F-221640F963E8}" type="datetime1">
              <a:rPr lang="en-US" smtClean="0">
                <a:solidFill>
                  <a:prstClr val="white"/>
                </a:solidFill>
              </a:rPr>
              <a:pPr/>
              <a:t>5/11/2017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719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85189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5189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894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972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376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320" y="846626"/>
            <a:ext cx="8375651" cy="119297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885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0216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4193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202169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841931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4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664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32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3138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313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</a:t>
            </a:r>
            <a:r>
              <a:rPr lang="en-US" dirty="0" err="1" smtClean="0"/>
              <a:t>levela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5188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59133EC1-6D56-5D43-A3F6-DF1C5C3FFD20}" type="datetime1">
              <a:rPr lang="en-US" smtClean="0">
                <a:solidFill>
                  <a:prstClr val="white"/>
                </a:solidFill>
              </a:rPr>
              <a:pPr/>
              <a:t>5/11/2017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134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1F221583-7359-B745-BA55-CA4CB50D7475}" type="datetime1">
              <a:rPr lang="en-US" smtClean="0">
                <a:solidFill>
                  <a:prstClr val="white"/>
                </a:solidFill>
              </a:rPr>
              <a:pPr/>
              <a:t>5/11/2017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853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20"/>
          <p:cNvSpPr>
            <a:spLocks noChangeArrowheads="1"/>
          </p:cNvSpPr>
          <p:nvPr userDrawn="1"/>
        </p:nvSpPr>
        <p:spPr bwMode="auto">
          <a:xfrm>
            <a:off x="0" y="0"/>
            <a:ext cx="9145588" cy="490538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311150" y="131763"/>
            <a:ext cx="5314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457200"/>
            <a:r>
              <a:rPr lang="en-US" sz="1200" b="1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RAILINC</a:t>
            </a:r>
            <a:r>
              <a:rPr lang="en-US" sz="1200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   </a:t>
            </a:r>
            <a:r>
              <a:rPr lang="en-US" sz="120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I     ACACSO</a:t>
            </a:r>
            <a:r>
              <a:rPr lang="en-US" sz="1200" baseline="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 2017</a:t>
            </a:r>
            <a:endParaRPr lang="en-US" sz="1200" dirty="0">
              <a:solidFill>
                <a:prstClr val="white"/>
              </a:solidFill>
              <a:latin typeface="Helvetica" charset="0"/>
              <a:cs typeface="Helvetica Light" charset="0"/>
            </a:endParaRPr>
          </a:p>
        </p:txBody>
      </p:sp>
      <p:pic>
        <p:nvPicPr>
          <p:cNvPr id="9" name="Picture 24" descr="BottomBand_White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6091238"/>
            <a:ext cx="9142412" cy="766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25"/>
          <p:cNvSpPr>
            <a:spLocks noChangeArrowheads="1"/>
          </p:cNvSpPr>
          <p:nvPr userDrawn="1"/>
        </p:nvSpPr>
        <p:spPr bwMode="auto">
          <a:xfrm>
            <a:off x="8394700" y="6213475"/>
            <a:ext cx="749300" cy="292100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Rectangle 27"/>
          <p:cNvSpPr>
            <a:spLocks noChangeArrowheads="1"/>
          </p:cNvSpPr>
          <p:nvPr userDrawn="1"/>
        </p:nvSpPr>
        <p:spPr bwMode="auto">
          <a:xfrm>
            <a:off x="1588" y="490538"/>
            <a:ext cx="9144000" cy="5384800"/>
          </a:xfrm>
          <a:prstGeom prst="rect">
            <a:avLst/>
          </a:prstGeom>
          <a:solidFill>
            <a:srgbClr val="DCDD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Title 1"/>
          <p:cNvSpPr>
            <a:spLocks/>
          </p:cNvSpPr>
          <p:nvPr userDrawn="1"/>
        </p:nvSpPr>
        <p:spPr bwMode="auto">
          <a:xfrm>
            <a:off x="-252413" y="4143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 </a:t>
            </a:r>
          </a:p>
        </p:txBody>
      </p:sp>
      <p:sp>
        <p:nvSpPr>
          <p:cNvPr id="13" name="Title 1"/>
          <p:cNvSpPr>
            <a:spLocks/>
          </p:cNvSpPr>
          <p:nvPr userDrawn="1"/>
        </p:nvSpPr>
        <p:spPr bwMode="auto">
          <a:xfrm>
            <a:off x="-252413" y="58118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2662" y="846626"/>
            <a:ext cx="8375651" cy="1192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491" y="2039602"/>
            <a:ext cx="8426967" cy="4086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35656" y="6148131"/>
            <a:ext cx="16564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defTabSz="457200"/>
            <a:fld id="{799CD883-C747-E24C-A571-B44F9B83C299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340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rgbClr val="AB1127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ailinc.com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362200"/>
            <a:ext cx="8229600" cy="1828800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+mj-lt"/>
                <a:cs typeface="Helvetica" panose="020B0604020202020204" pitchFamily="34" charset="0"/>
              </a:rPr>
              <a:t>Liability Continuity System (LCS)</a:t>
            </a:r>
            <a:endParaRPr lang="en-US" b="1" dirty="0">
              <a:latin typeface="+mj-lt"/>
              <a:cs typeface="Helvetica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Sara Maples</a:t>
            </a:r>
          </a:p>
          <a:p>
            <a:r>
              <a:rPr lang="en-US" dirty="0" smtClean="0">
                <a:latin typeface="+mj-lt"/>
              </a:rPr>
              <a:t>ACACSO</a:t>
            </a:r>
          </a:p>
          <a:p>
            <a:r>
              <a:rPr lang="en-US" dirty="0" smtClean="0">
                <a:latin typeface="+mj-lt"/>
              </a:rPr>
              <a:t>May 11, 2017</a:t>
            </a:r>
            <a:endParaRPr lang="en-US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235656" y="6148131"/>
            <a:ext cx="1656408" cy="365125"/>
          </a:xfrm>
        </p:spPr>
        <p:txBody>
          <a:bodyPr/>
          <a:lstStyle/>
          <a:p>
            <a:fld id="{2E7E8EC5-A8D1-403E-8DBB-38953BF5B9BE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955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+mj-lt"/>
              </a:rPr>
              <a:t>B </a:t>
            </a:r>
            <a:r>
              <a:rPr lang="en-US" dirty="0">
                <a:latin typeface="+mj-lt"/>
              </a:rPr>
              <a:t>– </a:t>
            </a:r>
            <a:r>
              <a:rPr lang="en-US" b="1" dirty="0">
                <a:latin typeface="+mj-lt"/>
              </a:rPr>
              <a:t>Split Interchange</a:t>
            </a:r>
            <a:endParaRPr lang="en-US" b="1" dirty="0">
              <a:latin typeface="+mj-lt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517" y="2039602"/>
            <a:ext cx="8426967" cy="4086561"/>
          </a:xfrm>
        </p:spPr>
        <p:txBody>
          <a:bodyPr>
            <a:normAutofit/>
          </a:bodyPr>
          <a:lstStyle/>
          <a:p>
            <a:r>
              <a:rPr lang="en-US" b="1" dirty="0">
                <a:latin typeface="+mn-lt"/>
              </a:rPr>
              <a:t>B</a:t>
            </a:r>
            <a:r>
              <a:rPr lang="en-US" dirty="0">
                <a:latin typeface="+mn-lt"/>
              </a:rPr>
              <a:t> – Both parties report an </a:t>
            </a:r>
            <a:r>
              <a:rPr lang="en-US" dirty="0" smtClean="0">
                <a:latin typeface="+mn-lt"/>
              </a:rPr>
              <a:t>interchange – </a:t>
            </a:r>
            <a:r>
              <a:rPr lang="en-US" dirty="0">
                <a:latin typeface="+mn-lt"/>
              </a:rPr>
              <a:t>times differ by four hours or more  </a:t>
            </a:r>
          </a:p>
          <a:p>
            <a:pPr lvl="1"/>
            <a:r>
              <a:rPr lang="en-US" dirty="0">
                <a:latin typeface="+mn-lt"/>
              </a:rPr>
              <a:t>LCS will “split the difference” </a:t>
            </a:r>
          </a:p>
          <a:p>
            <a:pPr lvl="1"/>
            <a:r>
              <a:rPr lang="en-US" dirty="0">
                <a:latin typeface="+mn-lt"/>
              </a:rPr>
              <a:t>Half </a:t>
            </a:r>
            <a:r>
              <a:rPr lang="en-US" dirty="0" smtClean="0">
                <a:latin typeface="+mn-lt"/>
              </a:rPr>
              <a:t>the </a:t>
            </a:r>
            <a:r>
              <a:rPr lang="en-US" dirty="0">
                <a:latin typeface="+mn-lt"/>
              </a:rPr>
              <a:t>disputed time allocated to each carrier</a:t>
            </a:r>
          </a:p>
          <a:p>
            <a:pPr lvl="1"/>
            <a:endParaRPr lang="en-US" dirty="0" smtClean="0">
              <a:latin typeface="+mn-lt"/>
            </a:endParaRPr>
          </a:p>
          <a:p>
            <a:pPr lvl="1"/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733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+mj-lt"/>
              </a:rPr>
              <a:t>B </a:t>
            </a:r>
            <a:r>
              <a:rPr lang="en-US" dirty="0">
                <a:latin typeface="+mj-lt"/>
              </a:rPr>
              <a:t>– </a:t>
            </a:r>
            <a:r>
              <a:rPr lang="en-US" b="1" dirty="0">
                <a:latin typeface="+mj-lt"/>
              </a:rPr>
              <a:t>Split Interchange</a:t>
            </a:r>
            <a:endParaRPr lang="en-US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" y="1957242"/>
            <a:ext cx="9070848" cy="294351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6405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+mj-lt"/>
                <a:cs typeface="Arial" pitchFamily="34" charset="0"/>
              </a:rPr>
              <a:t>W – Verified Delivery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517" y="2039602"/>
            <a:ext cx="8426967" cy="4086561"/>
          </a:xfrm>
        </p:spPr>
        <p:txBody>
          <a:bodyPr>
            <a:normAutofit/>
          </a:bodyPr>
          <a:lstStyle/>
          <a:p>
            <a:r>
              <a:rPr lang="en-US" b="1" dirty="0">
                <a:latin typeface="+mn-lt"/>
                <a:cs typeface="Calibri" pitchFamily="34" charset="0"/>
              </a:rPr>
              <a:t>W</a:t>
            </a:r>
            <a:r>
              <a:rPr lang="en-US" dirty="0">
                <a:latin typeface="+mn-lt"/>
                <a:cs typeface="Calibri" pitchFamily="34" charset="0"/>
              </a:rPr>
              <a:t> – Both carriers report </a:t>
            </a:r>
            <a:r>
              <a:rPr lang="en-US" dirty="0">
                <a:cs typeface="Calibri" pitchFamily="34" charset="0"/>
              </a:rPr>
              <a:t>–</a:t>
            </a:r>
            <a:r>
              <a:rPr lang="en-US" dirty="0" smtClean="0">
                <a:latin typeface="+mn-lt"/>
                <a:cs typeface="Calibri" pitchFamily="34" charset="0"/>
              </a:rPr>
              <a:t> </a:t>
            </a:r>
            <a:r>
              <a:rPr lang="en-US" dirty="0">
                <a:latin typeface="+mn-lt"/>
                <a:cs typeface="Calibri" pitchFamily="34" charset="0"/>
              </a:rPr>
              <a:t>times differ by four hours </a:t>
            </a:r>
            <a:r>
              <a:rPr lang="en-US" dirty="0" smtClean="0">
                <a:latin typeface="+mn-lt"/>
                <a:cs typeface="Calibri" pitchFamily="34" charset="0"/>
              </a:rPr>
              <a:t>or less</a:t>
            </a:r>
            <a:endParaRPr lang="en-US" dirty="0">
              <a:latin typeface="+mn-lt"/>
              <a:cs typeface="Calibri" pitchFamily="34" charset="0"/>
            </a:endParaRPr>
          </a:p>
          <a:p>
            <a:pPr lvl="1"/>
            <a:r>
              <a:rPr lang="en-US" dirty="0" smtClean="0">
                <a:latin typeface="+mn-lt"/>
                <a:cs typeface="Calibri" pitchFamily="34" charset="0"/>
              </a:rPr>
              <a:t>LCS </a:t>
            </a:r>
            <a:r>
              <a:rPr lang="en-US" dirty="0">
                <a:latin typeface="+mn-lt"/>
                <a:cs typeface="Calibri" pitchFamily="34" charset="0"/>
              </a:rPr>
              <a:t>accepts the delivering carrier record  </a:t>
            </a:r>
          </a:p>
          <a:p>
            <a:pPr lvl="1"/>
            <a:r>
              <a:rPr lang="en-US" dirty="0">
                <a:latin typeface="+mn-lt"/>
                <a:cs typeface="Calibri" pitchFamily="34" charset="0"/>
              </a:rPr>
              <a:t>C</a:t>
            </a:r>
            <a:r>
              <a:rPr lang="en-US" dirty="0" smtClean="0">
                <a:latin typeface="+mn-lt"/>
                <a:cs typeface="Calibri" pitchFamily="34" charset="0"/>
              </a:rPr>
              <a:t>onsistent </a:t>
            </a:r>
            <a:r>
              <a:rPr lang="en-US" dirty="0">
                <a:latin typeface="+mn-lt"/>
                <a:cs typeface="Calibri" pitchFamily="34" charset="0"/>
              </a:rPr>
              <a:t>with industry practice prior to LCS</a:t>
            </a:r>
          </a:p>
          <a:p>
            <a:pPr marL="0" indent="0">
              <a:buNone/>
            </a:pPr>
            <a:endParaRPr lang="en-US" dirty="0" smtClean="0">
              <a:latin typeface="+mn-lt"/>
            </a:endParaRPr>
          </a:p>
          <a:p>
            <a:pPr lvl="1"/>
            <a:endParaRPr lang="en-US" dirty="0" smtClean="0">
              <a:latin typeface="+mn-lt"/>
            </a:endParaRPr>
          </a:p>
          <a:p>
            <a:pPr marL="457200" lvl="1" indent="0">
              <a:buNone/>
            </a:pPr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73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" y="2083082"/>
            <a:ext cx="9070848" cy="269183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235656" y="6148131"/>
            <a:ext cx="1656408" cy="365125"/>
          </a:xfrm>
        </p:spPr>
        <p:txBody>
          <a:bodyPr/>
          <a:lstStyle/>
          <a:p>
            <a:fld id="{2E7E8EC5-A8D1-403E-8DBB-38953BF5B9BE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72662" y="846626"/>
            <a:ext cx="8375651" cy="1192975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+mj-lt"/>
                <a:cs typeface="Arial" pitchFamily="34" charset="0"/>
              </a:rPr>
              <a:t>W – Verified Delivery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80777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" y="2395538"/>
            <a:ext cx="8343900" cy="2066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400050" y="2667000"/>
            <a:ext cx="7829550" cy="457200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235656" y="6148131"/>
            <a:ext cx="1656408" cy="365125"/>
          </a:xfrm>
        </p:spPr>
        <p:txBody>
          <a:bodyPr/>
          <a:lstStyle/>
          <a:p>
            <a:fld id="{2E7E8EC5-A8D1-403E-8DBB-38953BF5B9BE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72662" y="846626"/>
            <a:ext cx="8375651" cy="1192975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+mj-lt"/>
                <a:cs typeface="Arial" pitchFamily="34" charset="0"/>
              </a:rPr>
              <a:t>W – Verified Delivery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77576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+mj-lt"/>
                <a:cs typeface="Arial" pitchFamily="34" charset="0"/>
              </a:rPr>
              <a:t>G – Gap Interchange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Calibri" pitchFamily="34" charset="0"/>
                <a:cs typeface="Calibri" pitchFamily="34" charset="0"/>
              </a:rPr>
              <a:t>G</a:t>
            </a:r>
            <a:r>
              <a:rPr lang="en-US" dirty="0">
                <a:latin typeface="Calibri" pitchFamily="34" charset="0"/>
                <a:cs typeface="Calibri" pitchFamily="34" charset="0"/>
              </a:rPr>
              <a:t> – No interchange reported – movement               	events show possession changed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/>
            <a:r>
              <a:rPr lang="en-US" sz="2800" dirty="0" smtClean="0">
                <a:latin typeface="Calibri" pitchFamily="34" charset="0"/>
                <a:cs typeface="Calibri" pitchFamily="34" charset="0"/>
              </a:rPr>
              <a:t>  </a:t>
            </a:r>
            <a:r>
              <a:rPr lang="en-US" dirty="0">
                <a:latin typeface="Calibri" pitchFamily="34" charset="0"/>
                <a:cs typeface="Calibri" pitchFamily="34" charset="0"/>
              </a:rPr>
              <a:t>LCS creates a gap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interchange</a:t>
            </a:r>
            <a:endParaRPr lang="en-US" dirty="0">
              <a:latin typeface="Calibri" pitchFamily="34" charset="0"/>
              <a:cs typeface="Calibri" pitchFamily="34" charset="0"/>
            </a:endParaRPr>
          </a:p>
          <a:p>
            <a:pPr lvl="1">
              <a:buFont typeface="Arial" charset="0"/>
              <a:buChar char="–"/>
            </a:pPr>
            <a:r>
              <a:rPr lang="en-US" dirty="0">
                <a:latin typeface="Calibri" pitchFamily="34" charset="0"/>
                <a:cs typeface="Calibri" pitchFamily="34" charset="0"/>
              </a:rPr>
              <a:t>  LCS interchange created one minute prior to 	first event reported by receiving carrier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011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j-lt"/>
                <a:cs typeface="Arial" pitchFamily="34" charset="0"/>
              </a:rPr>
              <a:t>G – Gap Interchange</a:t>
            </a:r>
            <a:endParaRPr lang="en-US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90"/>
          <a:stretch/>
        </p:blipFill>
        <p:spPr bwMode="auto">
          <a:xfrm>
            <a:off x="114300" y="1981200"/>
            <a:ext cx="8915400" cy="3053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1511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j-lt"/>
                <a:cs typeface="Arial" pitchFamily="34" charset="0"/>
              </a:rPr>
              <a:t>G – Gap Interchange</a:t>
            </a:r>
            <a:endParaRPr lang="en-US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17</a:t>
            </a:fld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775" y="2514600"/>
            <a:ext cx="8426450" cy="12458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1294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+mj-lt"/>
                <a:cs typeface="Arial" pitchFamily="34" charset="0"/>
              </a:rPr>
              <a:t>D – Delivery Only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517" y="2039602"/>
            <a:ext cx="8426967" cy="4086561"/>
          </a:xfrm>
        </p:spPr>
        <p:txBody>
          <a:bodyPr/>
          <a:lstStyle/>
          <a:p>
            <a:r>
              <a:rPr lang="en-US" b="1" dirty="0">
                <a:latin typeface="+mn-lt"/>
              </a:rPr>
              <a:t>D</a:t>
            </a:r>
            <a:r>
              <a:rPr lang="en-US" dirty="0">
                <a:latin typeface="+mn-lt"/>
              </a:rPr>
              <a:t> – Only the delivering carrier reported interchange</a:t>
            </a:r>
          </a:p>
          <a:p>
            <a:pPr lvl="1"/>
            <a:r>
              <a:rPr lang="en-US" dirty="0">
                <a:latin typeface="+mn-lt"/>
              </a:rPr>
              <a:t>The record is used as reported  </a:t>
            </a:r>
          </a:p>
          <a:p>
            <a:pPr lvl="1"/>
            <a:r>
              <a:rPr lang="en-US" dirty="0">
                <a:latin typeface="+mn-lt"/>
              </a:rPr>
              <a:t>LCS favors reporting carriers over non-reporting carriers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395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+mj-lt"/>
                <a:cs typeface="Arial" pitchFamily="34" charset="0"/>
              </a:rPr>
              <a:t>R – Receipt Only</a:t>
            </a:r>
            <a:endParaRPr lang="en-US" b="1" dirty="0">
              <a:latin typeface="+mj-lt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517" y="2039602"/>
            <a:ext cx="8426967" cy="4086561"/>
          </a:xfrm>
        </p:spPr>
        <p:txBody>
          <a:bodyPr/>
          <a:lstStyle/>
          <a:p>
            <a:r>
              <a:rPr lang="en-US" b="1" dirty="0">
                <a:latin typeface="+mn-lt"/>
              </a:rPr>
              <a:t>R</a:t>
            </a:r>
            <a:r>
              <a:rPr lang="en-US" dirty="0">
                <a:latin typeface="+mn-lt"/>
              </a:rPr>
              <a:t> – Only receiving road reported interchange  </a:t>
            </a:r>
          </a:p>
          <a:p>
            <a:pPr lvl="1"/>
            <a:r>
              <a:rPr lang="en-US" dirty="0">
                <a:latin typeface="+mn-lt"/>
              </a:rPr>
              <a:t>LCS uses the reported event  </a:t>
            </a:r>
          </a:p>
          <a:p>
            <a:pPr lvl="1"/>
            <a:r>
              <a:rPr lang="en-US" dirty="0">
                <a:latin typeface="+mn-lt"/>
              </a:rPr>
              <a:t>LCS rules favor reporting carriers over non-reporting </a:t>
            </a:r>
            <a:r>
              <a:rPr lang="en-US" dirty="0" smtClean="0">
                <a:latin typeface="+mn-lt"/>
              </a:rPr>
              <a:t>carriers</a:t>
            </a:r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238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+mj-lt"/>
                <a:cs typeface="Helvetica" panose="020B0604020202020204" pitchFamily="34" charset="0"/>
              </a:rPr>
              <a:t>Agenda</a:t>
            </a:r>
            <a:endParaRPr lang="en-US" dirty="0">
              <a:latin typeface="+mj-lt"/>
              <a:cs typeface="Helvetica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+mn-lt"/>
                <a:cs typeface="Helvetica" panose="020B0604020202020204" pitchFamily="34" charset="0"/>
              </a:rPr>
              <a:t>High-level Overview</a:t>
            </a:r>
          </a:p>
          <a:p>
            <a:r>
              <a:rPr lang="en-US" dirty="0" smtClean="0">
                <a:latin typeface="+mn-lt"/>
                <a:cs typeface="Helvetica" panose="020B0604020202020204" pitchFamily="34" charset="0"/>
              </a:rPr>
              <a:t>History and Purpose</a:t>
            </a:r>
          </a:p>
          <a:p>
            <a:r>
              <a:rPr lang="en-US" dirty="0" smtClean="0">
                <a:latin typeface="+mn-lt"/>
                <a:cs typeface="Helvetica" panose="020B0604020202020204" pitchFamily="34" charset="0"/>
              </a:rPr>
              <a:t>Message Types</a:t>
            </a:r>
          </a:p>
          <a:p>
            <a:pPr marL="0" indent="0">
              <a:buNone/>
            </a:pPr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870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+mj-lt"/>
                <a:cs typeface="Arial" panose="020B0604020202020204" pitchFamily="34" charset="0"/>
              </a:rPr>
              <a:t>C </a:t>
            </a:r>
            <a:r>
              <a:rPr lang="en-US" b="1" dirty="0">
                <a:latin typeface="+mj-lt"/>
                <a:cs typeface="Arial" panose="020B0604020202020204" pitchFamily="34" charset="0"/>
              </a:rPr>
              <a:t>–</a:t>
            </a:r>
            <a:r>
              <a:rPr lang="en-US" b="1" dirty="0" smtClean="0">
                <a:latin typeface="+mj-lt"/>
                <a:cs typeface="Arial" panose="020B0604020202020204" pitchFamily="34" charset="0"/>
              </a:rPr>
              <a:t> Liability Acceptance Message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517" y="2039602"/>
            <a:ext cx="8426967" cy="4086561"/>
          </a:xfrm>
        </p:spPr>
        <p:txBody>
          <a:bodyPr/>
          <a:lstStyle/>
          <a:p>
            <a:r>
              <a:rPr lang="en-US" b="1" dirty="0">
                <a:latin typeface="+mn-lt"/>
              </a:rPr>
              <a:t>C</a:t>
            </a:r>
            <a:r>
              <a:rPr lang="en-US" dirty="0">
                <a:latin typeface="+mn-lt"/>
              </a:rPr>
              <a:t> – </a:t>
            </a:r>
            <a:r>
              <a:rPr lang="en-US" dirty="0" smtClean="0">
                <a:latin typeface="+mn-lt"/>
              </a:rPr>
              <a:t>Car </a:t>
            </a:r>
            <a:r>
              <a:rPr lang="en-US" dirty="0">
                <a:latin typeface="+mn-lt"/>
              </a:rPr>
              <a:t>owner or user accepts liability:  TRAIN31 Type 5</a:t>
            </a:r>
          </a:p>
          <a:p>
            <a:pPr lvl="1"/>
            <a:r>
              <a:rPr lang="en-US" dirty="0">
                <a:latin typeface="+mn-lt"/>
              </a:rPr>
              <a:t>Created only by the company that accepts liability for a car  </a:t>
            </a:r>
          </a:p>
          <a:p>
            <a:pPr lvl="1"/>
            <a:r>
              <a:rPr lang="en-US" dirty="0">
                <a:latin typeface="+mn-lt"/>
              </a:rPr>
              <a:t>Used when physical inspection reveals a car is not where LCS “thinks” it is  </a:t>
            </a:r>
          </a:p>
          <a:p>
            <a:pPr lvl="1"/>
            <a:r>
              <a:rPr lang="en-US" dirty="0">
                <a:latin typeface="+mn-lt"/>
              </a:rPr>
              <a:t>CASS allows carriers to create this message.</a:t>
            </a:r>
          </a:p>
          <a:p>
            <a:pPr marL="0" indent="0">
              <a:buNone/>
            </a:pPr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672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+mj-lt"/>
                <a:cs typeface="Arial" panose="020B0604020202020204" pitchFamily="34" charset="0"/>
              </a:rPr>
              <a:t>Haulage Messages</a:t>
            </a:r>
            <a:endParaRPr lang="en-US" b="1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517" y="2039602"/>
            <a:ext cx="8426967" cy="4086561"/>
          </a:xfrm>
        </p:spPr>
        <p:txBody>
          <a:bodyPr>
            <a:normAutofit/>
          </a:bodyPr>
          <a:lstStyle/>
          <a:p>
            <a:r>
              <a:rPr lang="en-US" b="1" dirty="0">
                <a:latin typeface="+mn-lt"/>
              </a:rPr>
              <a:t>L</a:t>
            </a:r>
            <a:r>
              <a:rPr lang="en-US" dirty="0">
                <a:latin typeface="+mn-lt"/>
              </a:rPr>
              <a:t> – Start of haulage</a:t>
            </a:r>
          </a:p>
          <a:p>
            <a:r>
              <a:rPr lang="en-US" b="1" dirty="0">
                <a:latin typeface="+mn-lt"/>
              </a:rPr>
              <a:t>M</a:t>
            </a:r>
            <a:r>
              <a:rPr lang="en-US" dirty="0">
                <a:latin typeface="+mn-lt"/>
              </a:rPr>
              <a:t> – End of </a:t>
            </a:r>
            <a:r>
              <a:rPr lang="en-US" dirty="0" smtClean="0">
                <a:latin typeface="+mn-lt"/>
              </a:rPr>
              <a:t>haulage</a:t>
            </a:r>
            <a:endParaRPr lang="en-US" dirty="0">
              <a:latin typeface="+mn-lt"/>
            </a:endParaRPr>
          </a:p>
          <a:p>
            <a:r>
              <a:rPr lang="en-US" b="1" dirty="0">
                <a:latin typeface="+mn-lt"/>
              </a:rPr>
              <a:t>Q</a:t>
            </a:r>
            <a:r>
              <a:rPr lang="en-US" dirty="0">
                <a:latin typeface="+mn-lt"/>
              </a:rPr>
              <a:t> – Haulage terminated due to multiple      	 load/empty status </a:t>
            </a:r>
            <a:r>
              <a:rPr lang="en-US" dirty="0" smtClean="0">
                <a:latin typeface="+mn-lt"/>
              </a:rPr>
              <a:t>changes</a:t>
            </a:r>
          </a:p>
          <a:p>
            <a:pPr lvl="1"/>
            <a:r>
              <a:rPr lang="en-US" dirty="0" smtClean="0">
                <a:latin typeface="+mn-lt"/>
              </a:rPr>
              <a:t>LCS </a:t>
            </a:r>
            <a:r>
              <a:rPr lang="en-US" dirty="0">
                <a:latin typeface="+mn-lt"/>
              </a:rPr>
              <a:t>interchanges car to current handling carrier</a:t>
            </a:r>
          </a:p>
          <a:p>
            <a:pPr lvl="1"/>
            <a:r>
              <a:rPr lang="en-US" dirty="0" smtClean="0">
                <a:latin typeface="+mn-lt"/>
              </a:rPr>
              <a:t>Industry </a:t>
            </a:r>
            <a:r>
              <a:rPr lang="en-US" dirty="0">
                <a:latin typeface="+mn-lt"/>
              </a:rPr>
              <a:t>approved business rule </a:t>
            </a:r>
            <a:r>
              <a:rPr lang="en-US" dirty="0" smtClean="0">
                <a:latin typeface="+mn-lt"/>
              </a:rPr>
              <a:t>– more than </a:t>
            </a:r>
            <a:r>
              <a:rPr lang="en-US" dirty="0">
                <a:latin typeface="+mn-lt"/>
              </a:rPr>
              <a:t>two   	 changes in load/empty status terminate haulage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170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+mj-lt"/>
                <a:cs typeface="Arial" panose="020B0604020202020204" pitchFamily="34" charset="0"/>
              </a:rPr>
              <a:t>O &amp; P One Road Reporting</a:t>
            </a:r>
            <a:endParaRPr lang="en-US" b="1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58517" y="1857039"/>
            <a:ext cx="8426967" cy="4086561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latin typeface="+mn-lt"/>
              </a:rPr>
              <a:t>O</a:t>
            </a:r>
            <a:r>
              <a:rPr lang="en-US" dirty="0" smtClean="0">
                <a:latin typeface="+mn-lt"/>
              </a:rPr>
              <a:t> </a:t>
            </a:r>
            <a:r>
              <a:rPr lang="en-US" dirty="0">
                <a:latin typeface="+mn-lt"/>
              </a:rPr>
              <a:t>– </a:t>
            </a:r>
            <a:r>
              <a:rPr lang="en-US" dirty="0" smtClean="0">
                <a:latin typeface="+mn-lt"/>
              </a:rPr>
              <a:t>One road reporting – delivering carrier</a:t>
            </a:r>
          </a:p>
          <a:p>
            <a:pPr lvl="1"/>
            <a:r>
              <a:rPr lang="en-US" dirty="0" smtClean="0">
                <a:latin typeface="+mn-lt"/>
              </a:rPr>
              <a:t>LCS uses delivering carrier record</a:t>
            </a:r>
          </a:p>
          <a:p>
            <a:pPr lvl="1"/>
            <a:r>
              <a:rPr lang="en-US" dirty="0" smtClean="0">
                <a:latin typeface="+mn-lt"/>
              </a:rPr>
              <a:t>Receiving carrier report disregarded</a:t>
            </a:r>
            <a:endParaRPr lang="en-US" dirty="0">
              <a:latin typeface="+mn-lt"/>
            </a:endParaRPr>
          </a:p>
          <a:p>
            <a:r>
              <a:rPr lang="en-US" b="1" dirty="0" smtClean="0">
                <a:latin typeface="+mn-lt"/>
              </a:rPr>
              <a:t>P</a:t>
            </a:r>
            <a:r>
              <a:rPr lang="en-US" dirty="0" smtClean="0">
                <a:latin typeface="+mn-lt"/>
              </a:rPr>
              <a:t> </a:t>
            </a:r>
            <a:r>
              <a:rPr lang="en-US" dirty="0">
                <a:latin typeface="+mn-lt"/>
              </a:rPr>
              <a:t>– </a:t>
            </a:r>
            <a:r>
              <a:rPr lang="en-US" dirty="0" smtClean="0">
                <a:latin typeface="+mn-lt"/>
              </a:rPr>
              <a:t>One road reporting – receiving carrier</a:t>
            </a:r>
          </a:p>
          <a:p>
            <a:pPr lvl="1"/>
            <a:r>
              <a:rPr lang="en-US" dirty="0" smtClean="0">
                <a:latin typeface="+mn-lt"/>
              </a:rPr>
              <a:t>LCS uses receiving carrier record delivering; delivering carrier report disregarded</a:t>
            </a:r>
            <a:endParaRPr lang="en-US" dirty="0">
              <a:latin typeface="+mn-lt"/>
            </a:endParaRPr>
          </a:p>
          <a:p>
            <a:r>
              <a:rPr lang="en-US" dirty="0" smtClean="0">
                <a:latin typeface="+mn-lt"/>
              </a:rPr>
              <a:t>Negotiated interchange agreements can allow one carrier to be responsible for all interchange reporting at a specific location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89019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+mj-lt"/>
                <a:cs typeface="Arial" panose="020B0604020202020204" pitchFamily="34" charset="0"/>
              </a:rPr>
              <a:t>T – Missing TRUK Report</a:t>
            </a:r>
            <a:endParaRPr lang="en-US" b="1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491" y="1981200"/>
            <a:ext cx="8426967" cy="4086561"/>
          </a:xfrm>
        </p:spPr>
        <p:txBody>
          <a:bodyPr>
            <a:normAutofit lnSpcReduction="10000"/>
          </a:bodyPr>
          <a:lstStyle/>
          <a:p>
            <a:r>
              <a:rPr lang="en-US" b="1" dirty="0">
                <a:latin typeface="+mn-lt"/>
              </a:rPr>
              <a:t>T</a:t>
            </a:r>
            <a:r>
              <a:rPr lang="en-US" dirty="0">
                <a:latin typeface="+mn-lt"/>
              </a:rPr>
              <a:t> – Missing </a:t>
            </a:r>
            <a:r>
              <a:rPr lang="en-US" dirty="0" smtClean="0">
                <a:latin typeface="+mn-lt"/>
              </a:rPr>
              <a:t>TRUK reporting</a:t>
            </a:r>
            <a:endParaRPr lang="en-US" dirty="0">
              <a:latin typeface="+mn-lt"/>
            </a:endParaRPr>
          </a:p>
          <a:p>
            <a:pPr lvl="1"/>
            <a:r>
              <a:rPr lang="en-US" dirty="0" smtClean="0">
                <a:latin typeface="+mn-lt"/>
              </a:rPr>
              <a:t>“Out </a:t>
            </a:r>
            <a:r>
              <a:rPr lang="en-US" dirty="0">
                <a:latin typeface="+mn-lt"/>
              </a:rPr>
              <a:t>to TRUK” event indicates a trailer/container has left railroad control</a:t>
            </a:r>
          </a:p>
          <a:p>
            <a:pPr lvl="1"/>
            <a:r>
              <a:rPr lang="en-US" dirty="0">
                <a:latin typeface="+mn-lt"/>
              </a:rPr>
              <a:t>Reporting carrier liability continues until the trailer/container </a:t>
            </a:r>
            <a:r>
              <a:rPr lang="en-US" dirty="0" smtClean="0">
                <a:latin typeface="+mn-lt"/>
              </a:rPr>
              <a:t>returned </a:t>
            </a:r>
            <a:r>
              <a:rPr lang="en-US" dirty="0">
                <a:latin typeface="+mn-lt"/>
              </a:rPr>
              <a:t>to railroad control  </a:t>
            </a:r>
          </a:p>
          <a:p>
            <a:pPr lvl="1"/>
            <a:r>
              <a:rPr lang="en-US" dirty="0" smtClean="0">
                <a:latin typeface="+mn-lt"/>
              </a:rPr>
              <a:t>“</a:t>
            </a:r>
            <a:r>
              <a:rPr lang="en-US" dirty="0">
                <a:latin typeface="+mn-lt"/>
              </a:rPr>
              <a:t>In from TRUK” is </a:t>
            </a:r>
            <a:r>
              <a:rPr lang="en-US" dirty="0" smtClean="0">
                <a:latin typeface="+mn-lt"/>
              </a:rPr>
              <a:t>reported when trailers/containers return</a:t>
            </a:r>
            <a:endParaRPr lang="en-US" dirty="0">
              <a:latin typeface="+mn-lt"/>
            </a:endParaRPr>
          </a:p>
          <a:p>
            <a:pPr lvl="1"/>
            <a:r>
              <a:rPr lang="en-US" dirty="0" smtClean="0">
                <a:latin typeface="+mn-lt"/>
              </a:rPr>
              <a:t>LCS </a:t>
            </a:r>
            <a:r>
              <a:rPr lang="en-US" dirty="0">
                <a:latin typeface="+mn-lt"/>
              </a:rPr>
              <a:t>creates an interchange to maintain </a:t>
            </a:r>
            <a:r>
              <a:rPr lang="en-US" dirty="0" smtClean="0">
                <a:latin typeface="+mn-lt"/>
              </a:rPr>
              <a:t>continuity when TRUK events are missing</a:t>
            </a:r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760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+mj-lt"/>
                <a:cs typeface="Arial" panose="020B0604020202020204" pitchFamily="34" charset="0"/>
              </a:rPr>
              <a:t>Z – Intermodal Match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Z</a:t>
            </a:r>
            <a:r>
              <a:rPr lang="en-US" dirty="0">
                <a:latin typeface="+mn-lt"/>
              </a:rPr>
              <a:t> – TRUK reports were matched by the </a:t>
            </a:r>
            <a:r>
              <a:rPr lang="en-US" dirty="0" smtClean="0">
                <a:latin typeface="+mn-lt"/>
              </a:rPr>
              <a:t>system</a:t>
            </a:r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480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5817" y="3009900"/>
            <a:ext cx="5912367" cy="83820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buNone/>
            </a:pPr>
            <a:r>
              <a:rPr lang="en-US" sz="4400" b="1" dirty="0" smtClean="0">
                <a:solidFill>
                  <a:srgbClr val="AB1127"/>
                </a:solidFill>
                <a:latin typeface="+mj-lt"/>
                <a:ea typeface="+mj-ea"/>
                <a:cs typeface="Arial" panose="020B0604020202020204" pitchFamily="34" charset="0"/>
              </a:rPr>
              <a:t>Questions</a:t>
            </a:r>
            <a:r>
              <a:rPr lang="en-US" sz="4400" b="1" dirty="0">
                <a:solidFill>
                  <a:srgbClr val="AB1127"/>
                </a:solidFill>
                <a:latin typeface="+mj-lt"/>
                <a:ea typeface="+mj-ea"/>
                <a:cs typeface="Arial" panose="020B0604020202020204" pitchFamily="34" charset="0"/>
              </a:rPr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8EC5-A8D1-403E-8DBB-38953BF5B9BE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745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517" y="1981200"/>
            <a:ext cx="8426967" cy="4086561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n-US" dirty="0">
                <a:latin typeface="+mn-lt"/>
              </a:rPr>
              <a:t>Car movement events reported by railroads to Railinc via </a:t>
            </a:r>
            <a:r>
              <a:rPr lang="en-US" dirty="0" smtClean="0">
                <a:latin typeface="+mn-lt"/>
              </a:rPr>
              <a:t>TeleRail Automated Information Network (TRAIN) </a:t>
            </a:r>
            <a:r>
              <a:rPr lang="en-US" dirty="0">
                <a:latin typeface="+mn-lt"/>
              </a:rPr>
              <a:t>reporting system</a:t>
            </a:r>
          </a:p>
          <a:p>
            <a:pPr lvl="1">
              <a:defRPr/>
            </a:pPr>
            <a:r>
              <a:rPr lang="en-US" dirty="0" smtClean="0">
                <a:latin typeface="+mn-lt"/>
              </a:rPr>
              <a:t>Events stored </a:t>
            </a:r>
            <a:r>
              <a:rPr lang="en-US" dirty="0">
                <a:latin typeface="+mn-lt"/>
              </a:rPr>
              <a:t>in Event Repository 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dirty="0">
                <a:latin typeface="+mn-lt"/>
              </a:rPr>
              <a:t>Used by many industry processes  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dirty="0">
                <a:latin typeface="+mn-lt"/>
              </a:rPr>
              <a:t>The TRAIN II </a:t>
            </a:r>
            <a:r>
              <a:rPr lang="en-US" dirty="0" smtClean="0">
                <a:latin typeface="+mn-lt"/>
              </a:rPr>
              <a:t>Manual, available </a:t>
            </a:r>
            <a:r>
              <a:rPr lang="en-US" dirty="0">
                <a:latin typeface="+mn-lt"/>
              </a:rPr>
              <a:t>at </a:t>
            </a:r>
            <a:r>
              <a:rPr lang="en-US" u="sng" dirty="0" smtClean="0">
                <a:latin typeface="+mn-lt"/>
                <a:hlinkClick r:id="rId3"/>
              </a:rPr>
              <a:t>www.railinc.com</a:t>
            </a:r>
            <a:r>
              <a:rPr lang="en-US" dirty="0" smtClean="0">
                <a:latin typeface="+mn-lt"/>
              </a:rPr>
              <a:t>, contains specific </a:t>
            </a:r>
            <a:r>
              <a:rPr lang="en-US" dirty="0">
                <a:latin typeface="+mn-lt"/>
              </a:rPr>
              <a:t>message formats that must be used to transmit events to Railinc</a:t>
            </a:r>
            <a:endParaRPr lang="en-US" sz="2600" dirty="0" smtClean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72662" y="846626"/>
            <a:ext cx="8375651" cy="1192975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+mj-lt"/>
                <a:cs typeface="Helvetica" panose="020B0604020202020204" pitchFamily="34" charset="0"/>
              </a:rPr>
              <a:t>High-level Overview</a:t>
            </a:r>
            <a:endParaRPr lang="en-US" dirty="0">
              <a:latin typeface="+mj-lt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383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+mj-lt"/>
                <a:cs typeface="Arial" pitchFamily="34" charset="0"/>
              </a:rPr>
              <a:t>History and Purpose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517" y="2039602"/>
            <a:ext cx="8426967" cy="4086561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LCS </a:t>
            </a:r>
            <a:r>
              <a:rPr lang="en-US" dirty="0" smtClean="0">
                <a:latin typeface="+mn-lt"/>
              </a:rPr>
              <a:t>implemented </a:t>
            </a:r>
            <a:r>
              <a:rPr lang="en-US" dirty="0">
                <a:latin typeface="+mn-lt"/>
              </a:rPr>
              <a:t>in January 1999 </a:t>
            </a:r>
          </a:p>
          <a:p>
            <a:r>
              <a:rPr lang="en-US" dirty="0">
                <a:latin typeface="+mn-lt"/>
              </a:rPr>
              <a:t>Establishes a common set of transactions for </a:t>
            </a:r>
            <a:r>
              <a:rPr lang="en-US" dirty="0" smtClean="0">
                <a:latin typeface="+mn-lt"/>
              </a:rPr>
              <a:t>car hire calculation</a:t>
            </a:r>
            <a:endParaRPr lang="en-US" dirty="0">
              <a:latin typeface="+mn-lt"/>
            </a:endParaRPr>
          </a:p>
          <a:p>
            <a:r>
              <a:rPr lang="en-US" dirty="0">
                <a:latin typeface="+mn-lt"/>
              </a:rPr>
              <a:t>Analyzes car movement and interchange events to assure </a:t>
            </a:r>
            <a:r>
              <a:rPr lang="en-US" dirty="0" smtClean="0">
                <a:latin typeface="+mn-lt"/>
              </a:rPr>
              <a:t>continuity </a:t>
            </a:r>
            <a:r>
              <a:rPr lang="en-US" dirty="0">
                <a:latin typeface="+mn-lt"/>
              </a:rPr>
              <a:t>is maintained</a:t>
            </a:r>
          </a:p>
          <a:p>
            <a:pPr lvl="1"/>
            <a:r>
              <a:rPr lang="en-US" dirty="0">
                <a:latin typeface="+mn-lt"/>
              </a:rPr>
              <a:t>One entity must be responsible for every hour of a month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964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j-lt"/>
                <a:cs typeface="Arial" pitchFamily="34" charset="0"/>
              </a:rPr>
              <a:t>History </a:t>
            </a:r>
            <a:r>
              <a:rPr lang="en-US" b="1" dirty="0" smtClean="0">
                <a:latin typeface="+mj-lt"/>
                <a:cs typeface="Arial" pitchFamily="34" charset="0"/>
              </a:rPr>
              <a:t>and </a:t>
            </a:r>
            <a:r>
              <a:rPr lang="en-US" b="1" dirty="0">
                <a:latin typeface="+mj-lt"/>
                <a:cs typeface="Arial" pitchFamily="34" charset="0"/>
              </a:rPr>
              <a:t>Purpose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517" y="2039602"/>
            <a:ext cx="8426967" cy="4086561"/>
          </a:xfrm>
        </p:spPr>
        <p:txBody>
          <a:bodyPr>
            <a:normAutofit fontScale="85000" lnSpcReduction="20000"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n-US" sz="3300" dirty="0">
                <a:latin typeface="+mn-lt"/>
              </a:rPr>
              <a:t>Interchange discrepancies </a:t>
            </a:r>
            <a:r>
              <a:rPr lang="en-US" sz="3300" dirty="0" smtClean="0">
                <a:latin typeface="+mn-lt"/>
              </a:rPr>
              <a:t>resolved </a:t>
            </a:r>
            <a:r>
              <a:rPr lang="en-US" sz="3300" dirty="0">
                <a:latin typeface="+mn-lt"/>
              </a:rPr>
              <a:t>using industry developed rules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3300" dirty="0">
                <a:latin typeface="+mn-lt"/>
              </a:rPr>
              <a:t>Missing interchanges </a:t>
            </a:r>
            <a:r>
              <a:rPr lang="en-US" sz="3300" dirty="0" smtClean="0">
                <a:latin typeface="+mn-lt"/>
              </a:rPr>
              <a:t>created </a:t>
            </a:r>
            <a:r>
              <a:rPr lang="en-US" sz="3300" dirty="0">
                <a:latin typeface="+mn-lt"/>
              </a:rPr>
              <a:t>by LCS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3300" dirty="0">
                <a:latin typeface="+mn-lt"/>
              </a:rPr>
              <a:t>All hours in a month must be allocated to a carrier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3300" dirty="0" smtClean="0">
                <a:latin typeface="+mn-lt"/>
              </a:rPr>
              <a:t>Prior to LCS</a:t>
            </a:r>
            <a:r>
              <a:rPr lang="en-US" sz="3300" dirty="0">
                <a:latin typeface="+mn-lt"/>
              </a:rPr>
              <a:t>, carriers paid car hire based on internal records  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dirty="0">
                <a:latin typeface="+mn-lt"/>
              </a:rPr>
              <a:t>Interchange discrepancies frequently left the car mark </a:t>
            </a:r>
            <a:r>
              <a:rPr lang="en-US" dirty="0" smtClean="0">
                <a:latin typeface="+mn-lt"/>
              </a:rPr>
              <a:t>owner underpaid</a:t>
            </a:r>
            <a:endParaRPr lang="en-US" dirty="0">
              <a:latin typeface="+mn-lt"/>
            </a:endParaRPr>
          </a:p>
          <a:p>
            <a:pPr lvl="1">
              <a:buFont typeface="Arial" pitchFamily="34" charset="0"/>
              <a:buChar char="–"/>
              <a:defRPr/>
            </a:pPr>
            <a:r>
              <a:rPr lang="en-US" dirty="0">
                <a:latin typeface="+mn-lt"/>
              </a:rPr>
              <a:t>Car mark owner had to mediate between carriers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dirty="0">
                <a:latin typeface="+mn-lt"/>
              </a:rPr>
              <a:t>Claims could, and did, remain unresolved for years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78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517" y="2009439"/>
            <a:ext cx="8426967" cy="4086561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LCS analysis occurs 120 hours </a:t>
            </a:r>
            <a:r>
              <a:rPr lang="en-US" dirty="0" smtClean="0">
                <a:latin typeface="+mn-lt"/>
              </a:rPr>
              <a:t>(five </a:t>
            </a:r>
            <a:r>
              <a:rPr lang="en-US" dirty="0">
                <a:latin typeface="+mn-lt"/>
              </a:rPr>
              <a:t>days) after the event date/time  </a:t>
            </a:r>
          </a:p>
          <a:p>
            <a:pPr lvl="1"/>
            <a:r>
              <a:rPr lang="en-US" dirty="0">
                <a:latin typeface="+mn-lt"/>
              </a:rPr>
              <a:t>This delay allows accurate </a:t>
            </a:r>
            <a:r>
              <a:rPr lang="en-US" dirty="0" smtClean="0">
                <a:latin typeface="+mn-lt"/>
              </a:rPr>
              <a:t>event </a:t>
            </a:r>
            <a:r>
              <a:rPr lang="en-US" dirty="0">
                <a:latin typeface="+mn-lt"/>
              </a:rPr>
              <a:t>reporting </a:t>
            </a:r>
          </a:p>
          <a:p>
            <a:r>
              <a:rPr lang="en-US" dirty="0">
                <a:latin typeface="+mn-lt"/>
              </a:rPr>
              <a:t>Once an LCS record is created, no changes can be made  </a:t>
            </a:r>
          </a:p>
          <a:p>
            <a:pPr lvl="1"/>
            <a:r>
              <a:rPr lang="en-US" dirty="0">
                <a:latin typeface="+mn-lt"/>
              </a:rPr>
              <a:t>No correction process is required for LCS interchanges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72662" y="846626"/>
            <a:ext cx="8375651" cy="1192975"/>
          </a:xfrm>
        </p:spPr>
        <p:txBody>
          <a:bodyPr/>
          <a:lstStyle/>
          <a:p>
            <a:r>
              <a:rPr lang="en-US" b="1" dirty="0">
                <a:latin typeface="+mj-lt"/>
                <a:cs typeface="Arial" pitchFamily="34" charset="0"/>
              </a:rPr>
              <a:t>History </a:t>
            </a:r>
            <a:r>
              <a:rPr lang="en-US" b="1" dirty="0" smtClean="0">
                <a:latin typeface="+mj-lt"/>
                <a:cs typeface="Arial" pitchFamily="34" charset="0"/>
              </a:rPr>
              <a:t>and </a:t>
            </a:r>
            <a:r>
              <a:rPr lang="en-US" b="1" dirty="0">
                <a:latin typeface="+mj-lt"/>
                <a:cs typeface="Arial" pitchFamily="34" charset="0"/>
              </a:rPr>
              <a:t>Purpose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80501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+mj-lt"/>
                <a:cs typeface="Arial" pitchFamily="34" charset="0"/>
              </a:rPr>
              <a:t>LCS Message Types</a:t>
            </a:r>
            <a:endParaRPr lang="en-US" b="1" dirty="0">
              <a:latin typeface="+mj-lt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517" y="2009439"/>
            <a:ext cx="8426967" cy="4086561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LCS decisions are categorized by the type of activity </a:t>
            </a:r>
            <a:r>
              <a:rPr lang="en-US" dirty="0" smtClean="0">
                <a:latin typeface="+mn-lt"/>
              </a:rPr>
              <a:t>included </a:t>
            </a:r>
            <a:r>
              <a:rPr lang="en-US" dirty="0">
                <a:latin typeface="+mn-lt"/>
              </a:rPr>
              <a:t>in the analysis  </a:t>
            </a:r>
          </a:p>
          <a:p>
            <a:pPr lvl="1"/>
            <a:r>
              <a:rPr lang="en-US" dirty="0">
                <a:latin typeface="+mn-lt"/>
              </a:rPr>
              <a:t>Junction Types indicate what information LCS had for analysis</a:t>
            </a:r>
          </a:p>
          <a:p>
            <a:pPr lvl="1"/>
            <a:r>
              <a:rPr lang="en-US" dirty="0">
                <a:latin typeface="+mn-lt"/>
              </a:rPr>
              <a:t>Junction Types allow carriers to investigate potential reporting problems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798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+mj-lt"/>
              </a:rPr>
              <a:t>V – Verified Interchange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517" y="2039602"/>
            <a:ext cx="8426967" cy="4086561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n-US" dirty="0">
                <a:latin typeface="+mn-lt"/>
              </a:rPr>
              <a:t>Both carriers report the interchange at exactly the same time and location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29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1879918"/>
            <a:ext cx="9067800" cy="30981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72662" y="846626"/>
            <a:ext cx="8375651" cy="1192975"/>
          </a:xfrm>
        </p:spPr>
        <p:txBody>
          <a:bodyPr>
            <a:normAutofit/>
          </a:bodyPr>
          <a:lstStyle/>
          <a:p>
            <a:r>
              <a:rPr lang="en-US" b="1" dirty="0">
                <a:latin typeface="+mj-lt"/>
              </a:rPr>
              <a:t>V – Verified Interchange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4269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815</Words>
  <Application>Microsoft Office PowerPoint</Application>
  <PresentationFormat>On-screen Show (4:3)</PresentationFormat>
  <Paragraphs>137</Paragraphs>
  <Slides>25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ＭＳ Ｐゴシック</vt:lpstr>
      <vt:lpstr>Arial</vt:lpstr>
      <vt:lpstr>Calibri</vt:lpstr>
      <vt:lpstr>Helvetica</vt:lpstr>
      <vt:lpstr>Helvetica Light</vt:lpstr>
      <vt:lpstr>1_Office Theme</vt:lpstr>
      <vt:lpstr>Liability Continuity System (LCS)</vt:lpstr>
      <vt:lpstr>Agenda</vt:lpstr>
      <vt:lpstr>High-level Overview</vt:lpstr>
      <vt:lpstr>History and Purpose</vt:lpstr>
      <vt:lpstr>History and Purpose</vt:lpstr>
      <vt:lpstr>History and Purpose</vt:lpstr>
      <vt:lpstr>LCS Message Types</vt:lpstr>
      <vt:lpstr>V – Verified Interchange</vt:lpstr>
      <vt:lpstr>V – Verified Interchange</vt:lpstr>
      <vt:lpstr>B – Split Interchange</vt:lpstr>
      <vt:lpstr>B – Split Interchange</vt:lpstr>
      <vt:lpstr>W – Verified Delivery</vt:lpstr>
      <vt:lpstr>W – Verified Delivery</vt:lpstr>
      <vt:lpstr>W – Verified Delivery</vt:lpstr>
      <vt:lpstr>G – Gap Interchange</vt:lpstr>
      <vt:lpstr>G – Gap Interchange</vt:lpstr>
      <vt:lpstr>G – Gap Interchange</vt:lpstr>
      <vt:lpstr>D – Delivery Only</vt:lpstr>
      <vt:lpstr>R – Receipt Only</vt:lpstr>
      <vt:lpstr>C – Liability Acceptance Message</vt:lpstr>
      <vt:lpstr>Haulage Messages</vt:lpstr>
      <vt:lpstr>O &amp; P One Road Reporting</vt:lpstr>
      <vt:lpstr>T – Missing TRUK Report</vt:lpstr>
      <vt:lpstr>Z – Intermodal Match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2014-10-16T19:05:39Z</dcterms:created>
  <dcterms:modified xsi:type="dcterms:W3CDTF">2017-05-11T17:00:11Z</dcterms:modified>
</cp:coreProperties>
</file>