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45897" showSpecialPlsOnTitleSld="0" strictFirstAndLastChars="0">
  <p:sldMasterIdLst>
    <p:sldMasterId id="2147483664" r:id="rId1"/>
    <p:sldMasterId id="2147483748" r:id="rId2"/>
    <p:sldMasterId id="2147483766" r:id="rId3"/>
    <p:sldMasterId id="2147483784" r:id="rId4"/>
    <p:sldMasterId id="2147483802" r:id="rId5"/>
    <p:sldMasterId id="2147483820" r:id="rId6"/>
  </p:sldMasterIdLst>
  <p:notesMasterIdLst>
    <p:notesMasterId r:id="rId28"/>
  </p:notesMasterIdLst>
  <p:handoutMasterIdLst>
    <p:handoutMasterId r:id="rId29"/>
  </p:handoutMasterIdLst>
  <p:sldIdLst>
    <p:sldId id="314" r:id="rId7"/>
    <p:sldId id="363" r:id="rId8"/>
    <p:sldId id="343" r:id="rId9"/>
    <p:sldId id="331" r:id="rId10"/>
    <p:sldId id="330" r:id="rId11"/>
    <p:sldId id="346" r:id="rId12"/>
    <p:sldId id="348" r:id="rId13"/>
    <p:sldId id="356" r:id="rId14"/>
    <p:sldId id="354" r:id="rId15"/>
    <p:sldId id="357" r:id="rId16"/>
    <p:sldId id="355" r:id="rId17"/>
    <p:sldId id="360" r:id="rId18"/>
    <p:sldId id="362" r:id="rId19"/>
    <p:sldId id="349" r:id="rId20"/>
    <p:sldId id="336" r:id="rId21"/>
    <p:sldId id="341" r:id="rId22"/>
    <p:sldId id="340" r:id="rId23"/>
    <p:sldId id="333" r:id="rId24"/>
    <p:sldId id="334" r:id="rId25"/>
    <p:sldId id="335" r:id="rId26"/>
    <p:sldId id="309" r:id="rId27"/>
  </p:sldIdLst>
  <p:sldSz cx="9144000" cy="6858000" type="screen4x3"/>
  <p:notesSz cx="7010400" cy="9236075"/>
  <p:defaultTex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50"/>
    <a:srgbClr val="7A7A7A"/>
    <a:srgbClr val="6B6B6B"/>
    <a:srgbClr val="767676"/>
    <a:srgbClr val="4C4C4C"/>
    <a:srgbClr val="656565"/>
    <a:srgbClr val="CD0078"/>
    <a:srgbClr val="3C73B9"/>
    <a:srgbClr val="EBD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93" autoAdjust="0"/>
    <p:restoredTop sz="84567" autoAdjust="0"/>
  </p:normalViewPr>
  <p:slideViewPr>
    <p:cSldViewPr snapToGrid="0">
      <p:cViewPr>
        <p:scale>
          <a:sx n="100" d="100"/>
          <a:sy n="100" d="100"/>
        </p:scale>
        <p:origin x="-504" y="-72"/>
      </p:cViewPr>
      <p:guideLst>
        <p:guide orient="horz" pos="1311"/>
        <p:guide orient="horz" pos="3758"/>
        <p:guide orient="horz" pos="1062"/>
        <p:guide orient="horz" pos="449"/>
        <p:guide orient="horz" pos="2849"/>
        <p:guide orient="horz" pos="2153"/>
        <p:guide orient="horz" pos="5442"/>
        <p:guide orient="horz" pos="1954"/>
        <p:guide pos="219"/>
        <p:guide pos="5551"/>
        <p:guide pos="2879"/>
        <p:guide pos="1521"/>
        <p:guide pos="4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snapToGrid="0">
      <p:cViewPr varScale="1">
        <p:scale>
          <a:sx n="95" d="100"/>
          <a:sy n="95" d="100"/>
        </p:scale>
        <p:origin x="-2264" y="-96"/>
      </p:cViewPr>
      <p:guideLst>
        <p:guide orient="horz" pos="2909"/>
        <p:guide orient="horz" pos="5681"/>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63633-111E-4451-A2B9-FA6320DF24B8}" type="doc">
      <dgm:prSet loTypeId="urn:microsoft.com/office/officeart/2005/8/layout/hierarchy4" loCatId="relationship" qsTypeId="urn:microsoft.com/office/officeart/2005/8/quickstyle/simple1" qsCatId="simple" csTypeId="urn:microsoft.com/office/officeart/2005/8/colors/accent0_1" csCatId="mainScheme" phldr="1"/>
      <dgm:spPr/>
      <dgm:t>
        <a:bodyPr/>
        <a:lstStyle/>
        <a:p>
          <a:endParaRPr lang="en-US"/>
        </a:p>
      </dgm:t>
    </dgm:pt>
    <dgm:pt modelId="{A26560E0-BE69-4BF1-919E-B559863C6917}">
      <dgm:prSet phldrT="[Text]" custT="1"/>
      <dgm:spPr>
        <a:solidFill>
          <a:schemeClr val="tx1"/>
        </a:solidFill>
      </dgm:spPr>
      <dgm:t>
        <a:bodyPr/>
        <a:lstStyle/>
        <a:p>
          <a:r>
            <a:rPr lang="en-US" sz="900" dirty="0" smtClean="0">
              <a:solidFill>
                <a:schemeClr val="bg1"/>
              </a:solidFill>
            </a:rPr>
            <a:t>Scope of Analytics</a:t>
          </a:r>
          <a:endParaRPr lang="en-US" sz="900" dirty="0">
            <a:solidFill>
              <a:schemeClr val="bg1"/>
            </a:solidFill>
          </a:endParaRPr>
        </a:p>
      </dgm:t>
    </dgm:pt>
    <dgm:pt modelId="{AD1CEC54-8603-4E78-8B94-F46D2DCF4B9F}" type="parTrans" cxnId="{869C0843-365E-42CA-BFCC-CC88160D2E42}">
      <dgm:prSet/>
      <dgm:spPr/>
      <dgm:t>
        <a:bodyPr/>
        <a:lstStyle/>
        <a:p>
          <a:endParaRPr lang="en-US"/>
        </a:p>
      </dgm:t>
    </dgm:pt>
    <dgm:pt modelId="{DF1431A3-7F13-48A7-84CC-9E2E112B3A1B}" type="sibTrans" cxnId="{869C0843-365E-42CA-BFCC-CC88160D2E42}">
      <dgm:prSet/>
      <dgm:spPr/>
      <dgm:t>
        <a:bodyPr/>
        <a:lstStyle/>
        <a:p>
          <a:endParaRPr lang="en-US"/>
        </a:p>
      </dgm:t>
    </dgm:pt>
    <dgm:pt modelId="{5E43F1EF-9871-4909-8BD9-B8B02F09F6D9}">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Performance Management</a:t>
          </a:r>
          <a:endParaRPr lang="en-US" sz="800" dirty="0"/>
        </a:p>
      </dgm:t>
    </dgm:pt>
    <dgm:pt modelId="{88A4CDA3-4397-4D61-BA5F-740796DE6E84}" type="parTrans" cxnId="{8B8AAEAD-BC80-473E-A022-BBA08BDE8906}">
      <dgm:prSet/>
      <dgm:spPr/>
      <dgm:t>
        <a:bodyPr/>
        <a:lstStyle/>
        <a:p>
          <a:endParaRPr lang="en-US"/>
        </a:p>
      </dgm:t>
    </dgm:pt>
    <dgm:pt modelId="{21558238-AA2A-4CC9-9BF8-0A40C198A585}" type="sibTrans" cxnId="{8B8AAEAD-BC80-473E-A022-BBA08BDE8906}">
      <dgm:prSet/>
      <dgm:spPr/>
      <dgm:t>
        <a:bodyPr/>
        <a:lstStyle/>
        <a:p>
          <a:endParaRPr lang="en-US"/>
        </a:p>
      </dgm:t>
    </dgm:pt>
    <dgm:pt modelId="{3039C6C4-6EEB-4F73-8152-141DD3022E91}">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Marketing</a:t>
          </a:r>
          <a:endParaRPr lang="en-US" sz="800" dirty="0"/>
        </a:p>
      </dgm:t>
    </dgm:pt>
    <dgm:pt modelId="{78F06C0D-5D8A-4843-8F9C-D8DAFE00AAF8}" type="parTrans" cxnId="{37229C4B-0790-4C42-B3FA-69312BB9C007}">
      <dgm:prSet/>
      <dgm:spPr/>
      <dgm:t>
        <a:bodyPr/>
        <a:lstStyle/>
        <a:p>
          <a:endParaRPr lang="en-US"/>
        </a:p>
      </dgm:t>
    </dgm:pt>
    <dgm:pt modelId="{C7B82866-C900-4256-8DED-E9BA52F34033}" type="sibTrans" cxnId="{37229C4B-0790-4C42-B3FA-69312BB9C007}">
      <dgm:prSet/>
      <dgm:spPr/>
      <dgm:t>
        <a:bodyPr/>
        <a:lstStyle/>
        <a:p>
          <a:endParaRPr lang="en-US"/>
        </a:p>
      </dgm:t>
    </dgm:pt>
    <dgm:pt modelId="{E479300A-7DA6-4979-A6D3-DED72FAB98C4}">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Financial Reporting</a:t>
          </a:r>
          <a:endParaRPr lang="en-US" sz="800" dirty="0"/>
        </a:p>
      </dgm:t>
    </dgm:pt>
    <dgm:pt modelId="{33F24C13-596B-42FE-9C42-C2F7D1988C64}" type="parTrans" cxnId="{2DEA79E3-6ACB-41D0-9906-2B2ED0566837}">
      <dgm:prSet/>
      <dgm:spPr/>
      <dgm:t>
        <a:bodyPr/>
        <a:lstStyle/>
        <a:p>
          <a:endParaRPr lang="en-US"/>
        </a:p>
      </dgm:t>
    </dgm:pt>
    <dgm:pt modelId="{C6CF3DA8-830D-4F38-BEE6-662207637216}" type="sibTrans" cxnId="{2DEA79E3-6ACB-41D0-9906-2B2ED0566837}">
      <dgm:prSet/>
      <dgm:spPr/>
      <dgm:t>
        <a:bodyPr/>
        <a:lstStyle/>
        <a:p>
          <a:endParaRPr lang="en-US"/>
        </a:p>
      </dgm:t>
    </dgm:pt>
    <dgm:pt modelId="{EBB58FA6-7CAE-4E8A-A7E0-E1E3E2947688}">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Accountin</a:t>
          </a:r>
          <a:r>
            <a:rPr lang="en-US" sz="700" dirty="0" smtClean="0"/>
            <a:t>g</a:t>
          </a:r>
          <a:endParaRPr lang="en-US" sz="700" dirty="0"/>
        </a:p>
      </dgm:t>
    </dgm:pt>
    <dgm:pt modelId="{7828A953-C1FB-4ECF-BD6A-9F715A884616}" type="parTrans" cxnId="{88F46EE9-7FCC-4A93-9E82-A96793620CFC}">
      <dgm:prSet/>
      <dgm:spPr/>
      <dgm:t>
        <a:bodyPr/>
        <a:lstStyle/>
        <a:p>
          <a:endParaRPr lang="en-US"/>
        </a:p>
      </dgm:t>
    </dgm:pt>
    <dgm:pt modelId="{57E5A4D9-BA31-4B18-8FA6-ACEB107FA9E5}" type="sibTrans" cxnId="{88F46EE9-7FCC-4A93-9E82-A96793620CFC}">
      <dgm:prSet/>
      <dgm:spPr/>
      <dgm:t>
        <a:bodyPr/>
        <a:lstStyle/>
        <a:p>
          <a:endParaRPr lang="en-US"/>
        </a:p>
      </dgm:t>
    </dgm:pt>
    <dgm:pt modelId="{5C450046-15A9-4A31-948A-451C8824CF64}" type="pres">
      <dgm:prSet presAssocID="{E0463633-111E-4451-A2B9-FA6320DF24B8}" presName="Name0" presStyleCnt="0">
        <dgm:presLayoutVars>
          <dgm:chPref val="1"/>
          <dgm:dir/>
          <dgm:animOne val="branch"/>
          <dgm:animLvl val="lvl"/>
          <dgm:resizeHandles/>
        </dgm:presLayoutVars>
      </dgm:prSet>
      <dgm:spPr/>
      <dgm:t>
        <a:bodyPr/>
        <a:lstStyle/>
        <a:p>
          <a:endParaRPr lang="en-US"/>
        </a:p>
      </dgm:t>
    </dgm:pt>
    <dgm:pt modelId="{F0D4371B-53DE-4A2B-AAE1-5F8D293A09CD}" type="pres">
      <dgm:prSet presAssocID="{A26560E0-BE69-4BF1-919E-B559863C6917}" presName="vertOne" presStyleCnt="0"/>
      <dgm:spPr/>
    </dgm:pt>
    <dgm:pt modelId="{9D739034-181E-4019-9076-A1701B350FAC}" type="pres">
      <dgm:prSet presAssocID="{A26560E0-BE69-4BF1-919E-B559863C6917}" presName="txOne" presStyleLbl="node0" presStyleIdx="0" presStyleCnt="1" custLinFactNeighborY="37975">
        <dgm:presLayoutVars>
          <dgm:chPref val="3"/>
        </dgm:presLayoutVars>
      </dgm:prSet>
      <dgm:spPr>
        <a:prstGeom prst="leftRightArrow">
          <a:avLst/>
        </a:prstGeom>
      </dgm:spPr>
      <dgm:t>
        <a:bodyPr/>
        <a:lstStyle/>
        <a:p>
          <a:endParaRPr lang="en-US"/>
        </a:p>
      </dgm:t>
    </dgm:pt>
    <dgm:pt modelId="{CCB32882-A93C-4155-8E97-5EC9BD1CDFE8}" type="pres">
      <dgm:prSet presAssocID="{A26560E0-BE69-4BF1-919E-B559863C6917}" presName="parTransOne" presStyleCnt="0"/>
      <dgm:spPr/>
    </dgm:pt>
    <dgm:pt modelId="{71F2A014-73EC-4B02-928C-FFB7877ED7FD}" type="pres">
      <dgm:prSet presAssocID="{A26560E0-BE69-4BF1-919E-B559863C6917}" presName="horzOne" presStyleCnt="0"/>
      <dgm:spPr/>
    </dgm:pt>
    <dgm:pt modelId="{02270B5C-9C47-4EB6-8B76-790B0C18E340}" type="pres">
      <dgm:prSet presAssocID="{5E43F1EF-9871-4909-8BD9-B8B02F09F6D9}" presName="vertTwo" presStyleCnt="0"/>
      <dgm:spPr/>
    </dgm:pt>
    <dgm:pt modelId="{1FE06FF6-3A6B-45DF-8A4A-DBEA11B33E24}" type="pres">
      <dgm:prSet presAssocID="{5E43F1EF-9871-4909-8BD9-B8B02F09F6D9}" presName="txTwo" presStyleLbl="node2" presStyleIdx="0" presStyleCnt="4">
        <dgm:presLayoutVars>
          <dgm:chPref val="3"/>
        </dgm:presLayoutVars>
      </dgm:prSet>
      <dgm:spPr/>
      <dgm:t>
        <a:bodyPr/>
        <a:lstStyle/>
        <a:p>
          <a:endParaRPr lang="en-US"/>
        </a:p>
      </dgm:t>
    </dgm:pt>
    <dgm:pt modelId="{8C17BD54-801D-4287-985D-7B744F042364}" type="pres">
      <dgm:prSet presAssocID="{5E43F1EF-9871-4909-8BD9-B8B02F09F6D9}" presName="horzTwo" presStyleCnt="0"/>
      <dgm:spPr/>
    </dgm:pt>
    <dgm:pt modelId="{2EDDB6F3-DD6C-4980-BF9E-A022362192B0}" type="pres">
      <dgm:prSet presAssocID="{21558238-AA2A-4CC9-9BF8-0A40C198A585}" presName="sibSpaceTwo" presStyleCnt="0"/>
      <dgm:spPr/>
    </dgm:pt>
    <dgm:pt modelId="{4E93DB90-8236-4F2F-B76D-B83D4C152FA6}" type="pres">
      <dgm:prSet presAssocID="{E479300A-7DA6-4979-A6D3-DED72FAB98C4}" presName="vertTwo" presStyleCnt="0"/>
      <dgm:spPr/>
    </dgm:pt>
    <dgm:pt modelId="{B52416AF-4866-486A-B7C1-631D0AE74F4D}" type="pres">
      <dgm:prSet presAssocID="{E479300A-7DA6-4979-A6D3-DED72FAB98C4}" presName="txTwo" presStyleLbl="node2" presStyleIdx="1" presStyleCnt="4">
        <dgm:presLayoutVars>
          <dgm:chPref val="3"/>
        </dgm:presLayoutVars>
      </dgm:prSet>
      <dgm:spPr/>
      <dgm:t>
        <a:bodyPr/>
        <a:lstStyle/>
        <a:p>
          <a:endParaRPr lang="en-US"/>
        </a:p>
      </dgm:t>
    </dgm:pt>
    <dgm:pt modelId="{88BA9941-4704-490C-B5A1-B9C3F05599DB}" type="pres">
      <dgm:prSet presAssocID="{E479300A-7DA6-4979-A6D3-DED72FAB98C4}" presName="horzTwo" presStyleCnt="0"/>
      <dgm:spPr/>
    </dgm:pt>
    <dgm:pt modelId="{AA46059C-56E7-4604-A3BA-E91974D0FD70}" type="pres">
      <dgm:prSet presAssocID="{C6CF3DA8-830D-4F38-BEE6-662207637216}" presName="sibSpaceTwo" presStyleCnt="0"/>
      <dgm:spPr/>
    </dgm:pt>
    <dgm:pt modelId="{89D8FF40-743D-46E1-8B64-10DE5BF286BB}" type="pres">
      <dgm:prSet presAssocID="{EBB58FA6-7CAE-4E8A-A7E0-E1E3E2947688}" presName="vertTwo" presStyleCnt="0"/>
      <dgm:spPr/>
    </dgm:pt>
    <dgm:pt modelId="{23ECBB3E-3D17-40C5-9807-794E122FB9E4}" type="pres">
      <dgm:prSet presAssocID="{EBB58FA6-7CAE-4E8A-A7E0-E1E3E2947688}" presName="txTwo" presStyleLbl="node2" presStyleIdx="2" presStyleCnt="4">
        <dgm:presLayoutVars>
          <dgm:chPref val="3"/>
        </dgm:presLayoutVars>
      </dgm:prSet>
      <dgm:spPr/>
      <dgm:t>
        <a:bodyPr/>
        <a:lstStyle/>
        <a:p>
          <a:endParaRPr lang="en-US"/>
        </a:p>
      </dgm:t>
    </dgm:pt>
    <dgm:pt modelId="{B971A628-6434-4B83-8494-C03ACBE7A9E9}" type="pres">
      <dgm:prSet presAssocID="{EBB58FA6-7CAE-4E8A-A7E0-E1E3E2947688}" presName="horzTwo" presStyleCnt="0"/>
      <dgm:spPr/>
    </dgm:pt>
    <dgm:pt modelId="{F42D3837-928F-40F5-8D8F-79BB2C7EEEFD}" type="pres">
      <dgm:prSet presAssocID="{57E5A4D9-BA31-4B18-8FA6-ACEB107FA9E5}" presName="sibSpaceTwo" presStyleCnt="0"/>
      <dgm:spPr/>
    </dgm:pt>
    <dgm:pt modelId="{C612DFAF-F5E1-423E-9AF0-05FCE2C2F2BC}" type="pres">
      <dgm:prSet presAssocID="{3039C6C4-6EEB-4F73-8152-141DD3022E91}" presName="vertTwo" presStyleCnt="0"/>
      <dgm:spPr/>
    </dgm:pt>
    <dgm:pt modelId="{0A2C2DC3-D3E5-4F25-ACBD-55CB650AF336}" type="pres">
      <dgm:prSet presAssocID="{3039C6C4-6EEB-4F73-8152-141DD3022E91}" presName="txTwo" presStyleLbl="node2" presStyleIdx="3" presStyleCnt="4">
        <dgm:presLayoutVars>
          <dgm:chPref val="3"/>
        </dgm:presLayoutVars>
      </dgm:prSet>
      <dgm:spPr/>
      <dgm:t>
        <a:bodyPr/>
        <a:lstStyle/>
        <a:p>
          <a:endParaRPr lang="en-US"/>
        </a:p>
      </dgm:t>
    </dgm:pt>
    <dgm:pt modelId="{3DAAD736-91DD-4201-BD5B-612307C7C7F0}" type="pres">
      <dgm:prSet presAssocID="{3039C6C4-6EEB-4F73-8152-141DD3022E91}" presName="horzTwo" presStyleCnt="0"/>
      <dgm:spPr/>
    </dgm:pt>
  </dgm:ptLst>
  <dgm:cxnLst>
    <dgm:cxn modelId="{2DEA79E3-6ACB-41D0-9906-2B2ED0566837}" srcId="{A26560E0-BE69-4BF1-919E-B559863C6917}" destId="{E479300A-7DA6-4979-A6D3-DED72FAB98C4}" srcOrd="1" destOrd="0" parTransId="{33F24C13-596B-42FE-9C42-C2F7D1988C64}" sibTransId="{C6CF3DA8-830D-4F38-BEE6-662207637216}"/>
    <dgm:cxn modelId="{B7BA3D73-2349-4D99-8F82-4E44A5DC74FD}" type="presOf" srcId="{3039C6C4-6EEB-4F73-8152-141DD3022E91}" destId="{0A2C2DC3-D3E5-4F25-ACBD-55CB650AF336}" srcOrd="0" destOrd="0" presId="urn:microsoft.com/office/officeart/2005/8/layout/hierarchy4"/>
    <dgm:cxn modelId="{C36BF6D2-2FC2-4409-8B0F-ABB2423E31C0}" type="presOf" srcId="{E0463633-111E-4451-A2B9-FA6320DF24B8}" destId="{5C450046-15A9-4A31-948A-451C8824CF64}" srcOrd="0" destOrd="0" presId="urn:microsoft.com/office/officeart/2005/8/layout/hierarchy4"/>
    <dgm:cxn modelId="{47F66C97-F059-4F94-B864-2886F873D33C}" type="presOf" srcId="{A26560E0-BE69-4BF1-919E-B559863C6917}" destId="{9D739034-181E-4019-9076-A1701B350FAC}" srcOrd="0" destOrd="0" presId="urn:microsoft.com/office/officeart/2005/8/layout/hierarchy4"/>
    <dgm:cxn modelId="{5BA40710-AB12-4129-9379-2D69BB404F9A}" type="presOf" srcId="{EBB58FA6-7CAE-4E8A-A7E0-E1E3E2947688}" destId="{23ECBB3E-3D17-40C5-9807-794E122FB9E4}" srcOrd="0" destOrd="0" presId="urn:microsoft.com/office/officeart/2005/8/layout/hierarchy4"/>
    <dgm:cxn modelId="{37229C4B-0790-4C42-B3FA-69312BB9C007}" srcId="{A26560E0-BE69-4BF1-919E-B559863C6917}" destId="{3039C6C4-6EEB-4F73-8152-141DD3022E91}" srcOrd="3" destOrd="0" parTransId="{78F06C0D-5D8A-4843-8F9C-D8DAFE00AAF8}" sibTransId="{C7B82866-C900-4256-8DED-E9BA52F34033}"/>
    <dgm:cxn modelId="{9FE79343-2719-4C83-A3D2-C210EC64D795}" type="presOf" srcId="{E479300A-7DA6-4979-A6D3-DED72FAB98C4}" destId="{B52416AF-4866-486A-B7C1-631D0AE74F4D}" srcOrd="0" destOrd="0" presId="urn:microsoft.com/office/officeart/2005/8/layout/hierarchy4"/>
    <dgm:cxn modelId="{88F46EE9-7FCC-4A93-9E82-A96793620CFC}" srcId="{A26560E0-BE69-4BF1-919E-B559863C6917}" destId="{EBB58FA6-7CAE-4E8A-A7E0-E1E3E2947688}" srcOrd="2" destOrd="0" parTransId="{7828A953-C1FB-4ECF-BD6A-9F715A884616}" sibTransId="{57E5A4D9-BA31-4B18-8FA6-ACEB107FA9E5}"/>
    <dgm:cxn modelId="{869C0843-365E-42CA-BFCC-CC88160D2E42}" srcId="{E0463633-111E-4451-A2B9-FA6320DF24B8}" destId="{A26560E0-BE69-4BF1-919E-B559863C6917}" srcOrd="0" destOrd="0" parTransId="{AD1CEC54-8603-4E78-8B94-F46D2DCF4B9F}" sibTransId="{DF1431A3-7F13-48A7-84CC-9E2E112B3A1B}"/>
    <dgm:cxn modelId="{1C659CA8-1807-4DDB-B2A8-4D3E856870B9}" type="presOf" srcId="{5E43F1EF-9871-4909-8BD9-B8B02F09F6D9}" destId="{1FE06FF6-3A6B-45DF-8A4A-DBEA11B33E24}" srcOrd="0" destOrd="0" presId="urn:microsoft.com/office/officeart/2005/8/layout/hierarchy4"/>
    <dgm:cxn modelId="{8B8AAEAD-BC80-473E-A022-BBA08BDE8906}" srcId="{A26560E0-BE69-4BF1-919E-B559863C6917}" destId="{5E43F1EF-9871-4909-8BD9-B8B02F09F6D9}" srcOrd="0" destOrd="0" parTransId="{88A4CDA3-4397-4D61-BA5F-740796DE6E84}" sibTransId="{21558238-AA2A-4CC9-9BF8-0A40C198A585}"/>
    <dgm:cxn modelId="{B1A71A38-4F61-4F2D-98EE-4DC558A83824}" type="presParOf" srcId="{5C450046-15A9-4A31-948A-451C8824CF64}" destId="{F0D4371B-53DE-4A2B-AAE1-5F8D293A09CD}" srcOrd="0" destOrd="0" presId="urn:microsoft.com/office/officeart/2005/8/layout/hierarchy4"/>
    <dgm:cxn modelId="{E4BA133E-DCF3-4EA3-948D-F320D69B01DE}" type="presParOf" srcId="{F0D4371B-53DE-4A2B-AAE1-5F8D293A09CD}" destId="{9D739034-181E-4019-9076-A1701B350FAC}" srcOrd="0" destOrd="0" presId="urn:microsoft.com/office/officeart/2005/8/layout/hierarchy4"/>
    <dgm:cxn modelId="{1ACED563-E0E5-4141-A036-92BBA3028F34}" type="presParOf" srcId="{F0D4371B-53DE-4A2B-AAE1-5F8D293A09CD}" destId="{CCB32882-A93C-4155-8E97-5EC9BD1CDFE8}" srcOrd="1" destOrd="0" presId="urn:microsoft.com/office/officeart/2005/8/layout/hierarchy4"/>
    <dgm:cxn modelId="{F4AB6592-1B96-447A-BDCA-275D309CB2A5}" type="presParOf" srcId="{F0D4371B-53DE-4A2B-AAE1-5F8D293A09CD}" destId="{71F2A014-73EC-4B02-928C-FFB7877ED7FD}" srcOrd="2" destOrd="0" presId="urn:microsoft.com/office/officeart/2005/8/layout/hierarchy4"/>
    <dgm:cxn modelId="{97CC6265-1DF5-44FE-82AC-BC1CDC94139A}" type="presParOf" srcId="{71F2A014-73EC-4B02-928C-FFB7877ED7FD}" destId="{02270B5C-9C47-4EB6-8B76-790B0C18E340}" srcOrd="0" destOrd="0" presId="urn:microsoft.com/office/officeart/2005/8/layout/hierarchy4"/>
    <dgm:cxn modelId="{C0E7FBBB-A634-47C5-A85D-41206D753241}" type="presParOf" srcId="{02270B5C-9C47-4EB6-8B76-790B0C18E340}" destId="{1FE06FF6-3A6B-45DF-8A4A-DBEA11B33E24}" srcOrd="0" destOrd="0" presId="urn:microsoft.com/office/officeart/2005/8/layout/hierarchy4"/>
    <dgm:cxn modelId="{B895890E-B64C-49A3-A9B2-B9F61E67DE90}" type="presParOf" srcId="{02270B5C-9C47-4EB6-8B76-790B0C18E340}" destId="{8C17BD54-801D-4287-985D-7B744F042364}" srcOrd="1" destOrd="0" presId="urn:microsoft.com/office/officeart/2005/8/layout/hierarchy4"/>
    <dgm:cxn modelId="{C36866C7-BFD6-403F-8816-CC29B8A1FD82}" type="presParOf" srcId="{71F2A014-73EC-4B02-928C-FFB7877ED7FD}" destId="{2EDDB6F3-DD6C-4980-BF9E-A022362192B0}" srcOrd="1" destOrd="0" presId="urn:microsoft.com/office/officeart/2005/8/layout/hierarchy4"/>
    <dgm:cxn modelId="{DF1C5FFC-078D-40DC-B83B-3CFF605B4C7C}" type="presParOf" srcId="{71F2A014-73EC-4B02-928C-FFB7877ED7FD}" destId="{4E93DB90-8236-4F2F-B76D-B83D4C152FA6}" srcOrd="2" destOrd="0" presId="urn:microsoft.com/office/officeart/2005/8/layout/hierarchy4"/>
    <dgm:cxn modelId="{E7103A2C-E65B-430C-99FD-4853B9EAFD2E}" type="presParOf" srcId="{4E93DB90-8236-4F2F-B76D-B83D4C152FA6}" destId="{B52416AF-4866-486A-B7C1-631D0AE74F4D}" srcOrd="0" destOrd="0" presId="urn:microsoft.com/office/officeart/2005/8/layout/hierarchy4"/>
    <dgm:cxn modelId="{EDD72DCB-C6A5-451A-A4C9-095E2FC86A80}" type="presParOf" srcId="{4E93DB90-8236-4F2F-B76D-B83D4C152FA6}" destId="{88BA9941-4704-490C-B5A1-B9C3F05599DB}" srcOrd="1" destOrd="0" presId="urn:microsoft.com/office/officeart/2005/8/layout/hierarchy4"/>
    <dgm:cxn modelId="{7DBB6B59-4771-46DC-BBD4-0D411E5760E7}" type="presParOf" srcId="{71F2A014-73EC-4B02-928C-FFB7877ED7FD}" destId="{AA46059C-56E7-4604-A3BA-E91974D0FD70}" srcOrd="3" destOrd="0" presId="urn:microsoft.com/office/officeart/2005/8/layout/hierarchy4"/>
    <dgm:cxn modelId="{9ED3FB87-33A1-4309-81D6-7965357849BF}" type="presParOf" srcId="{71F2A014-73EC-4B02-928C-FFB7877ED7FD}" destId="{89D8FF40-743D-46E1-8B64-10DE5BF286BB}" srcOrd="4" destOrd="0" presId="urn:microsoft.com/office/officeart/2005/8/layout/hierarchy4"/>
    <dgm:cxn modelId="{A481B7CB-B412-40E8-8455-4DAFFADAEF2F}" type="presParOf" srcId="{89D8FF40-743D-46E1-8B64-10DE5BF286BB}" destId="{23ECBB3E-3D17-40C5-9807-794E122FB9E4}" srcOrd="0" destOrd="0" presId="urn:microsoft.com/office/officeart/2005/8/layout/hierarchy4"/>
    <dgm:cxn modelId="{CD9819B9-E7A8-483A-B38A-D1A0956DB397}" type="presParOf" srcId="{89D8FF40-743D-46E1-8B64-10DE5BF286BB}" destId="{B971A628-6434-4B83-8494-C03ACBE7A9E9}" srcOrd="1" destOrd="0" presId="urn:microsoft.com/office/officeart/2005/8/layout/hierarchy4"/>
    <dgm:cxn modelId="{03444341-A01B-430A-86DB-52E0B2DFDD32}" type="presParOf" srcId="{71F2A014-73EC-4B02-928C-FFB7877ED7FD}" destId="{F42D3837-928F-40F5-8D8F-79BB2C7EEEFD}" srcOrd="5" destOrd="0" presId="urn:microsoft.com/office/officeart/2005/8/layout/hierarchy4"/>
    <dgm:cxn modelId="{6E2E4CC2-AD07-4B7A-AC19-1825F49E0464}" type="presParOf" srcId="{71F2A014-73EC-4B02-928C-FFB7877ED7FD}" destId="{C612DFAF-F5E1-423E-9AF0-05FCE2C2F2BC}" srcOrd="6" destOrd="0" presId="urn:microsoft.com/office/officeart/2005/8/layout/hierarchy4"/>
    <dgm:cxn modelId="{2B300F50-474D-4D6D-ABED-E337A74FFBD8}" type="presParOf" srcId="{C612DFAF-F5E1-423E-9AF0-05FCE2C2F2BC}" destId="{0A2C2DC3-D3E5-4F25-ACBD-55CB650AF336}" srcOrd="0" destOrd="0" presId="urn:microsoft.com/office/officeart/2005/8/layout/hierarchy4"/>
    <dgm:cxn modelId="{F9E613F5-3035-4075-AF0E-750B244D526B}" type="presParOf" srcId="{C612DFAF-F5E1-423E-9AF0-05FCE2C2F2BC}" destId="{3DAAD736-91DD-4201-BD5B-612307C7C7F0}"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13"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93" y="8577885"/>
            <a:ext cx="1533526" cy="48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4" name="Text Box 22"/>
          <p:cNvSpPr txBox="1">
            <a:spLocks noChangeArrowheads="1"/>
          </p:cNvSpPr>
          <p:nvPr/>
        </p:nvSpPr>
        <p:spPr bwMode="auto">
          <a:xfrm>
            <a:off x="2800814" y="8646604"/>
            <a:ext cx="3853590" cy="39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056"/>
              </a:lnSpc>
            </a:pPr>
            <a:fld id="{248A7D45-D04D-4B80-90EF-34F48D18C37A}" type="slidenum">
              <a:rPr lang="en-US" sz="900">
                <a:solidFill>
                  <a:srgbClr val="1E4191"/>
                </a:solidFill>
              </a:rPr>
              <a:pPr algn="r">
                <a:lnSpc>
                  <a:spcPts val="1056"/>
                </a:lnSpc>
              </a:pPr>
              <a:t>‹#›</a:t>
            </a:fld>
            <a:r>
              <a:rPr lang="en-US" sz="900">
                <a:solidFill>
                  <a:srgbClr val="1E4191"/>
                </a:solidFill>
              </a:rPr>
              <a:t> /</a:t>
            </a:r>
          </a:p>
          <a:p>
            <a:pPr algn="r">
              <a:lnSpc>
                <a:spcPts val="1056"/>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976875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93" y="8577885"/>
            <a:ext cx="1533526" cy="48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Grp="1" noRot="1" noChangeAspect="1" noChangeArrowheads="1" noTextEdit="1"/>
          </p:cNvSpPr>
          <p:nvPr>
            <p:ph type="sldImg" idx="2"/>
          </p:nvPr>
        </p:nvSpPr>
        <p:spPr bwMode="auto">
          <a:xfrm>
            <a:off x="865188" y="220663"/>
            <a:ext cx="5514975" cy="4135437"/>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876300" y="4471433"/>
            <a:ext cx="5492089" cy="413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7" tIns="46404" rIns="92807" bIns="464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62" name="Text Box 14"/>
          <p:cNvSpPr txBox="1">
            <a:spLocks noChangeArrowheads="1"/>
          </p:cNvSpPr>
          <p:nvPr/>
        </p:nvSpPr>
        <p:spPr bwMode="auto">
          <a:xfrm>
            <a:off x="2800814" y="8646604"/>
            <a:ext cx="3853590" cy="39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056"/>
              </a:lnSpc>
            </a:pPr>
            <a:fld id="{AB69BBA2-4AEB-4B61-8393-54D11319A087}" type="slidenum">
              <a:rPr lang="en-US" sz="900">
                <a:solidFill>
                  <a:srgbClr val="1E4191"/>
                </a:solidFill>
              </a:rPr>
              <a:pPr algn="r">
                <a:lnSpc>
                  <a:spcPts val="1056"/>
                </a:lnSpc>
              </a:pPr>
              <a:t>‹#›</a:t>
            </a:fld>
            <a:r>
              <a:rPr lang="en-US" sz="900">
                <a:solidFill>
                  <a:srgbClr val="1E4191"/>
                </a:solidFill>
              </a:rPr>
              <a:t> /</a:t>
            </a:r>
          </a:p>
          <a:p>
            <a:pPr algn="r">
              <a:lnSpc>
                <a:spcPts val="1056"/>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3291704036"/>
      </p:ext>
    </p:extLst>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1pPr>
    <a:lvl2pPr marL="4572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2pPr>
    <a:lvl3pPr marL="9144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3pPr>
    <a:lvl4pPr marL="13716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4pPr>
    <a:lvl5pPr marL="18288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26628" name="Slide Number Placeholder 3"/>
          <p:cNvSpPr>
            <a:spLocks noGrp="1"/>
          </p:cNvSpPr>
          <p:nvPr>
            <p:ph type="sldNum" sz="quarter" idx="5"/>
          </p:nvPr>
        </p:nvSpPr>
        <p:spPr>
          <a:xfrm>
            <a:off x="3970734" y="8771830"/>
            <a:ext cx="3038145" cy="4627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2" tIns="44690" rIns="89382" bIns="44690"/>
          <a:lstStyle>
            <a:lvl1pPr>
              <a:defRPr sz="3100">
                <a:solidFill>
                  <a:schemeClr val="tx1"/>
                </a:solidFill>
                <a:latin typeface="GE Inspira" pitchFamily="34" charset="0"/>
              </a:defRPr>
            </a:lvl1pPr>
            <a:lvl2pPr marL="713455" indent="-274406">
              <a:defRPr sz="3100">
                <a:solidFill>
                  <a:schemeClr val="tx1"/>
                </a:solidFill>
                <a:latin typeface="GE Inspira" pitchFamily="34" charset="0"/>
              </a:defRPr>
            </a:lvl2pPr>
            <a:lvl3pPr marL="1097623" indent="-219525">
              <a:defRPr sz="3100">
                <a:solidFill>
                  <a:schemeClr val="tx1"/>
                </a:solidFill>
                <a:latin typeface="GE Inspira" pitchFamily="34" charset="0"/>
              </a:defRPr>
            </a:lvl3pPr>
            <a:lvl4pPr marL="1536672" indent="-219525">
              <a:defRPr sz="3100">
                <a:solidFill>
                  <a:schemeClr val="tx1"/>
                </a:solidFill>
                <a:latin typeface="GE Inspira" pitchFamily="34" charset="0"/>
              </a:defRPr>
            </a:lvl4pPr>
            <a:lvl5pPr marL="1975721" indent="-219525">
              <a:defRPr sz="3100">
                <a:solidFill>
                  <a:schemeClr val="tx1"/>
                </a:solidFill>
                <a:latin typeface="GE Inspira" pitchFamily="34" charset="0"/>
              </a:defRPr>
            </a:lvl5pPr>
            <a:lvl6pPr marL="2414770" indent="-219525" eaLnBrk="0" fontAlgn="base" hangingPunct="0">
              <a:spcBef>
                <a:spcPct val="0"/>
              </a:spcBef>
              <a:spcAft>
                <a:spcPct val="0"/>
              </a:spcAft>
              <a:defRPr sz="3100">
                <a:solidFill>
                  <a:schemeClr val="tx1"/>
                </a:solidFill>
                <a:latin typeface="GE Inspira" pitchFamily="34" charset="0"/>
              </a:defRPr>
            </a:lvl6pPr>
            <a:lvl7pPr marL="2853820" indent="-219525" eaLnBrk="0" fontAlgn="base" hangingPunct="0">
              <a:spcBef>
                <a:spcPct val="0"/>
              </a:spcBef>
              <a:spcAft>
                <a:spcPct val="0"/>
              </a:spcAft>
              <a:defRPr sz="3100">
                <a:solidFill>
                  <a:schemeClr val="tx1"/>
                </a:solidFill>
                <a:latin typeface="GE Inspira" pitchFamily="34" charset="0"/>
              </a:defRPr>
            </a:lvl7pPr>
            <a:lvl8pPr marL="3292869" indent="-219525" eaLnBrk="0" fontAlgn="base" hangingPunct="0">
              <a:spcBef>
                <a:spcPct val="0"/>
              </a:spcBef>
              <a:spcAft>
                <a:spcPct val="0"/>
              </a:spcAft>
              <a:defRPr sz="3100">
                <a:solidFill>
                  <a:schemeClr val="tx1"/>
                </a:solidFill>
                <a:latin typeface="GE Inspira" pitchFamily="34" charset="0"/>
              </a:defRPr>
            </a:lvl8pPr>
            <a:lvl9pPr marL="3731918" indent="-219525" eaLnBrk="0" fontAlgn="base" hangingPunct="0">
              <a:spcBef>
                <a:spcPct val="0"/>
              </a:spcBef>
              <a:spcAft>
                <a:spcPct val="0"/>
              </a:spcAft>
              <a:defRPr sz="3100">
                <a:solidFill>
                  <a:schemeClr val="tx1"/>
                </a:solidFill>
                <a:latin typeface="GE Inspira" pitchFamily="34" charset="0"/>
              </a:defRPr>
            </a:lvl9pPr>
          </a:lstStyle>
          <a:p>
            <a:fld id="{6D5A1689-9F71-4AE9-A685-B48E777A567D}" type="slidenum">
              <a:rPr lang="en-US" sz="1200">
                <a:solidFill>
                  <a:srgbClr val="000000"/>
                </a:solidFill>
                <a:latin typeface="Calibri" pitchFamily="34" charset="0"/>
              </a:rPr>
              <a:pPr/>
              <a:t>1</a:t>
            </a:fld>
            <a:endParaRPr 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970938" y="8774113"/>
            <a:ext cx="3037840" cy="4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12" tIns="43706" rIns="87412" bIns="43706"/>
          <a:lstStyle>
            <a:lvl1pPr defTabSz="921501">
              <a:defRPr sz="3300">
                <a:solidFill>
                  <a:schemeClr val="tx1"/>
                </a:solidFill>
                <a:latin typeface="GE Inspira Pitch" pitchFamily="34" charset="0"/>
              </a:defRPr>
            </a:lvl1pPr>
            <a:lvl2pPr marL="753955" indent="-289984" defTabSz="921501">
              <a:defRPr sz="3300">
                <a:solidFill>
                  <a:schemeClr val="tx1"/>
                </a:solidFill>
                <a:latin typeface="GE Inspira Pitch" pitchFamily="34" charset="0"/>
              </a:defRPr>
            </a:lvl2pPr>
            <a:lvl3pPr marL="1159932" indent="-231986" defTabSz="921501">
              <a:defRPr sz="3300">
                <a:solidFill>
                  <a:schemeClr val="tx1"/>
                </a:solidFill>
                <a:latin typeface="GE Inspira Pitch" pitchFamily="34" charset="0"/>
              </a:defRPr>
            </a:lvl3pPr>
            <a:lvl4pPr marL="1623904" indent="-231986" defTabSz="921501">
              <a:defRPr sz="3300">
                <a:solidFill>
                  <a:schemeClr val="tx1"/>
                </a:solidFill>
                <a:latin typeface="GE Inspira Pitch" pitchFamily="34" charset="0"/>
              </a:defRPr>
            </a:lvl4pPr>
            <a:lvl5pPr marL="2087876" indent="-231986" defTabSz="921501">
              <a:defRPr sz="3300">
                <a:solidFill>
                  <a:schemeClr val="tx1"/>
                </a:solidFill>
                <a:latin typeface="GE Inspira Pitch" pitchFamily="34" charset="0"/>
              </a:defRPr>
            </a:lvl5pPr>
            <a:lvl6pPr marL="2551848" indent="-231986" defTabSz="921501" eaLnBrk="0" fontAlgn="base" hangingPunct="0">
              <a:spcBef>
                <a:spcPct val="0"/>
              </a:spcBef>
              <a:spcAft>
                <a:spcPct val="0"/>
              </a:spcAft>
              <a:defRPr sz="3300">
                <a:solidFill>
                  <a:schemeClr val="tx1"/>
                </a:solidFill>
                <a:latin typeface="GE Inspira Pitch" pitchFamily="34" charset="0"/>
              </a:defRPr>
            </a:lvl6pPr>
            <a:lvl7pPr marL="3015823" indent="-231986" defTabSz="921501" eaLnBrk="0" fontAlgn="base" hangingPunct="0">
              <a:spcBef>
                <a:spcPct val="0"/>
              </a:spcBef>
              <a:spcAft>
                <a:spcPct val="0"/>
              </a:spcAft>
              <a:defRPr sz="3300">
                <a:solidFill>
                  <a:schemeClr val="tx1"/>
                </a:solidFill>
                <a:latin typeface="GE Inspira Pitch" pitchFamily="34" charset="0"/>
              </a:defRPr>
            </a:lvl7pPr>
            <a:lvl8pPr marL="3479795" indent="-231986" defTabSz="921501" eaLnBrk="0" fontAlgn="base" hangingPunct="0">
              <a:spcBef>
                <a:spcPct val="0"/>
              </a:spcBef>
              <a:spcAft>
                <a:spcPct val="0"/>
              </a:spcAft>
              <a:defRPr sz="3300">
                <a:solidFill>
                  <a:schemeClr val="tx1"/>
                </a:solidFill>
                <a:latin typeface="GE Inspira Pitch" pitchFamily="34" charset="0"/>
              </a:defRPr>
            </a:lvl8pPr>
            <a:lvl9pPr marL="3943767" indent="-231986" defTabSz="921501" eaLnBrk="0" fontAlgn="base" hangingPunct="0">
              <a:spcBef>
                <a:spcPct val="0"/>
              </a:spcBef>
              <a:spcAft>
                <a:spcPct val="0"/>
              </a:spcAft>
              <a:defRPr sz="3300">
                <a:solidFill>
                  <a:schemeClr val="tx1"/>
                </a:solidFill>
                <a:latin typeface="GE Inspira Pitch" pitchFamily="34" charset="0"/>
              </a:defRPr>
            </a:lvl9pPr>
          </a:lstStyle>
          <a:p>
            <a:fld id="{C50BBB36-A0E0-4210-B679-B8B48392B36A}" type="slidenum">
              <a:rPr lang="en-US" sz="1200">
                <a:solidFill>
                  <a:srgbClr val="000000"/>
                </a:solidFill>
                <a:latin typeface="Arial" charset="0"/>
              </a:rPr>
              <a:pPr/>
              <a:t>16</a:t>
            </a:fld>
            <a:endParaRPr lang="en-US" sz="1200" dirty="0">
              <a:solidFill>
                <a:srgbClr val="000000"/>
              </a:solidFill>
              <a:latin typeface="Arial" charset="0"/>
            </a:endParaRPr>
          </a:p>
        </p:txBody>
      </p:sp>
      <p:sp>
        <p:nvSpPr>
          <p:cNvPr id="55299" name="Rectangle 1026"/>
          <p:cNvSpPr>
            <a:spLocks noGrp="1" noRot="1" noChangeAspect="1" noChangeArrowheads="1" noTextEdit="1"/>
          </p:cNvSpPr>
          <p:nvPr>
            <p:ph type="sldImg"/>
          </p:nvPr>
        </p:nvSpPr>
        <p:spPr>
          <a:xfrm>
            <a:off x="863600" y="219075"/>
            <a:ext cx="5519738" cy="4138613"/>
          </a:xfrm>
          <a:ln/>
        </p:spPr>
      </p:sp>
      <p:sp>
        <p:nvSpPr>
          <p:cNvPr id="55300" name="Rectangle 1027"/>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651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866775" y="220663"/>
            <a:ext cx="5510213" cy="4132262"/>
          </a:xfrm>
          <a:ln/>
        </p:spPr>
      </p:sp>
      <p:sp>
        <p:nvSpPr>
          <p:cNvPr id="5123" name="Rectangle 3"/>
          <p:cNvSpPr>
            <a:spLocks noGrp="1" noChangeArrowheads="1"/>
          </p:cNvSpPr>
          <p:nvPr>
            <p:ph type="body" idx="1"/>
          </p:nvPr>
        </p:nvSpPr>
        <p:spPr>
          <a:xfrm>
            <a:off x="876304" y="4470959"/>
            <a:ext cx="5493177" cy="4135674"/>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RCY (Yard Management) development has</a:t>
            </a:r>
            <a:r>
              <a:rPr lang="en-US" baseline="0" dirty="0" smtClean="0"/>
              <a:t> been stalled, but, needs to be revived.  GeoRailTrace needs a technology refresh.  mCrew to be re-developed as an app (as opposed to windows executable)</a:t>
            </a:r>
            <a:endParaRPr lang="en-US" dirty="0"/>
          </a:p>
        </p:txBody>
      </p:sp>
    </p:spTree>
    <p:extLst>
      <p:ext uri="{BB962C8B-B14F-4D97-AF65-F5344CB8AC3E}">
        <p14:creationId xmlns:p14="http://schemas.microsoft.com/office/powerpoint/2010/main" val="424245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6593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753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385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079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41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401182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07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042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40048368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smtClean="0">
                <a:solidFill>
                  <a:srgbClr val="1E4191"/>
                </a:solidFill>
              </a:rPr>
              <a:t>Georgia Ports Authority</a:t>
            </a:r>
            <a:endParaRPr lang="en-US" sz="900" dirty="0">
              <a:solidFill>
                <a:srgbClr val="1E4191"/>
              </a:solidFill>
            </a:endParaRP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3976787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2389350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pPr algn="r">
                <a:lnSpc>
                  <a:spcPct val="90000"/>
                </a:lnSpc>
              </a:pPr>
              <a:t>11/13/2013</a:t>
            </a:fld>
            <a:endParaRPr lang="en-US" dirty="0"/>
          </a:p>
        </p:txBody>
      </p:sp>
    </p:spTree>
    <p:extLst>
      <p:ext uri="{BB962C8B-B14F-4D97-AF65-F5344CB8AC3E}">
        <p14:creationId xmlns:p14="http://schemas.microsoft.com/office/powerpoint/2010/main" val="2482190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8427254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smtClean="0"/>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26359516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9062308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9655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0570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6300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8165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0074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0887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883678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11/13/2013</a:t>
            </a:fld>
            <a:endParaRPr lang="en-US" dirty="0"/>
          </a:p>
        </p:txBody>
      </p:sp>
    </p:spTree>
    <p:extLst>
      <p:ext uri="{BB962C8B-B14F-4D97-AF65-F5344CB8AC3E}">
        <p14:creationId xmlns:p14="http://schemas.microsoft.com/office/powerpoint/2010/main" val="20525924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8981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1803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8291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2314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7811942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smtClean="0">
                <a:solidFill>
                  <a:srgbClr val="1E4191"/>
                </a:solidFill>
              </a:rPr>
              <a:t>Georgia Ports Authority</a:t>
            </a:r>
            <a:endParaRPr lang="en-US" sz="900" dirty="0">
              <a:solidFill>
                <a:srgbClr val="1E4191"/>
              </a:solidFill>
            </a:endParaRP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2389931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6389339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9331960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smtClean="0"/>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8382648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25092960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11/13/2013</a:t>
            </a:fld>
            <a:endParaRPr lang="en-US" dirty="0"/>
          </a:p>
        </p:txBody>
      </p:sp>
    </p:spTree>
    <p:extLst>
      <p:ext uri="{BB962C8B-B14F-4D97-AF65-F5344CB8AC3E}">
        <p14:creationId xmlns:p14="http://schemas.microsoft.com/office/powerpoint/2010/main" val="314059163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5156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353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57798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8053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6119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0425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8182607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467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27832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21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11/13/2013</a:t>
            </a:fld>
            <a:endParaRPr lang="en-US" dirty="0"/>
          </a:p>
        </p:txBody>
      </p:sp>
    </p:spTree>
    <p:extLst>
      <p:ext uri="{BB962C8B-B14F-4D97-AF65-F5344CB8AC3E}">
        <p14:creationId xmlns:p14="http://schemas.microsoft.com/office/powerpoint/2010/main" val="6950656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03286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69638002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smtClean="0">
                <a:solidFill>
                  <a:srgbClr val="1E4191"/>
                </a:solidFill>
              </a:rPr>
              <a:t>Georgia Ports Authority</a:t>
            </a:r>
            <a:endParaRPr lang="en-US" sz="900" dirty="0">
              <a:solidFill>
                <a:srgbClr val="1E4191"/>
              </a:solidFill>
            </a:endParaRP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426686994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8630682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245713934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smtClean="0"/>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13323358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marL="0" marR="0" indent="0" algn="r" defTabSz="914400" rtl="0" eaLnBrk="0" fontAlgn="base" latinLnBrk="0" hangingPunct="0">
              <a:lnSpc>
                <a:spcPct val="90000"/>
              </a:lnSpc>
              <a:spcBef>
                <a:spcPct val="0"/>
              </a:spcBef>
              <a:spcAft>
                <a:spcPct val="0"/>
              </a:spcAft>
              <a:buClrTx/>
              <a:buSzTx/>
              <a:buFontTx/>
              <a:buNone/>
              <a:tabLst/>
              <a:defRPr/>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7813321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29784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9074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056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smtClean="0"/>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11/13/2013</a:t>
            </a:fld>
            <a:endParaRPr lang="en-US" dirty="0"/>
          </a:p>
        </p:txBody>
      </p:sp>
    </p:spTree>
    <p:extLst>
      <p:ext uri="{BB962C8B-B14F-4D97-AF65-F5344CB8AC3E}">
        <p14:creationId xmlns:p14="http://schemas.microsoft.com/office/powerpoint/2010/main" val="32420801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39190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79071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24713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1601661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1958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05397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901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99051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marL="0" marR="0" indent="0" algn="r" defTabSz="914400" rtl="0" eaLnBrk="0" fontAlgn="base" latinLnBrk="0" hangingPunct="0">
              <a:lnSpc>
                <a:spcPct val="90000"/>
              </a:lnSpc>
              <a:spcBef>
                <a:spcPct val="0"/>
              </a:spcBef>
              <a:spcAft>
                <a:spcPct val="0"/>
              </a:spcAft>
              <a:buClrTx/>
              <a:buSzTx/>
              <a:buFontTx/>
              <a:buNone/>
              <a:tabLst/>
              <a:defRPr/>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143834681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smtClean="0">
                <a:solidFill>
                  <a:srgbClr val="1E4191"/>
                </a:solidFill>
              </a:rPr>
              <a:t>Georgia Ports Authority</a:t>
            </a:r>
            <a:endParaRPr lang="en-US" sz="900" dirty="0">
              <a:solidFill>
                <a:srgbClr val="1E4191"/>
              </a:solidFill>
            </a:endParaRP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045223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pPr algn="r">
                <a:lnSpc>
                  <a:spcPct val="90000"/>
                </a:lnSpc>
              </a:pPr>
              <a:t>11/13/2013</a:t>
            </a:fld>
            <a:endParaRPr lang="en-US" dirty="0"/>
          </a:p>
        </p:txBody>
      </p:sp>
    </p:spTree>
    <p:extLst>
      <p:ext uri="{BB962C8B-B14F-4D97-AF65-F5344CB8AC3E}">
        <p14:creationId xmlns:p14="http://schemas.microsoft.com/office/powerpoint/2010/main" val="2253500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1454237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marL="0" marR="0" indent="0" algn="r" defTabSz="914400" rtl="0" eaLnBrk="0" fontAlgn="base" latinLnBrk="0" hangingPunct="0">
              <a:lnSpc>
                <a:spcPct val="90000"/>
              </a:lnSpc>
              <a:spcBef>
                <a:spcPct val="0"/>
              </a:spcBef>
              <a:spcAft>
                <a:spcPct val="0"/>
              </a:spcAft>
              <a:buClrTx/>
              <a:buSzTx/>
              <a:buFontTx/>
              <a:buNone/>
              <a:tabLst/>
              <a:defRPr/>
            </a:pPr>
            <a:r>
              <a:rPr lang="en-US" sz="900" dirty="0" smtClean="0">
                <a:solidFill>
                  <a:srgbClr val="1E4191"/>
                </a:solidFill>
              </a:rPr>
              <a:t>GE Proprietary</a:t>
            </a:r>
            <a:r>
              <a:rPr lang="en-US" sz="900" baseline="0" dirty="0" smtClean="0">
                <a:solidFill>
                  <a:srgbClr val="1E4191"/>
                </a:solidFill>
              </a:rPr>
              <a:t> &amp; Confidential</a:t>
            </a:r>
            <a:endParaRPr lang="en-US" sz="900" dirty="0" smtClean="0">
              <a:solidFill>
                <a:srgbClr val="1E4191"/>
              </a:solidFill>
            </a:endParaRP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266825527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smtClean="0"/>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r>
              <a:rPr lang="en-US" sz="900" dirty="0">
                <a:solidFill>
                  <a:srgbClr val="1E4191"/>
                </a:solidFill>
              </a:rPr>
              <a:t>GE Title or job number </a:t>
            </a:r>
          </a:p>
          <a:p>
            <a:pPr algn="r">
              <a:lnSpc>
                <a:spcPct val="90000"/>
              </a:lnSpc>
            </a:pPr>
            <a:fld id="{F50CD2AD-FBB4-4F75-A08B-B1DD55C25E63}" type="datetime1">
              <a:rPr lang="en-US" sz="90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3371349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11/13/2013</a:t>
            </a:fld>
            <a:endParaRPr lang="en-US" dirty="0">
              <a:solidFill>
                <a:srgbClr val="1E4191"/>
              </a:solidFill>
            </a:endParaRPr>
          </a:p>
        </p:txBody>
      </p:sp>
    </p:spTree>
    <p:extLst>
      <p:ext uri="{BB962C8B-B14F-4D97-AF65-F5344CB8AC3E}">
        <p14:creationId xmlns:p14="http://schemas.microsoft.com/office/powerpoint/2010/main" val="16002217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99991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1540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72937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47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9329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493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109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86359778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0051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26872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1283156"/>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16445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sp>
        <p:nvSpPr>
          <p:cNvPr id="4" name="Text Box 18"/>
          <p:cNvSpPr txBox="1">
            <a:spLocks noChangeArrowheads="1"/>
          </p:cNvSpPr>
          <p:nvPr userDrawn="1"/>
        </p:nvSpPr>
        <p:spPr bwMode="auto">
          <a:xfrm>
            <a:off x="5734598" y="6621240"/>
            <a:ext cx="3411538"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90000"/>
              </a:lnSpc>
            </a:pPr>
            <a:fld id="{CD3A31DD-9FDE-485E-8E8F-C6ECDCF40C4C}" type="slidenum">
              <a:rPr lang="en-US" sz="900">
                <a:solidFill>
                  <a:srgbClr val="1E4191"/>
                </a:solidFill>
              </a:rPr>
              <a:pPr algn="r">
                <a:lnSpc>
                  <a:spcPct val="90000"/>
                </a:lnSpc>
              </a:pPr>
              <a:t>‹#›</a:t>
            </a:fld>
            <a:r>
              <a:rPr lang="en-US" sz="900" dirty="0">
                <a:solidFill>
                  <a:srgbClr val="1E4191"/>
                </a:solidFill>
              </a:rPr>
              <a:t> </a:t>
            </a:r>
          </a:p>
        </p:txBody>
      </p:sp>
    </p:spTree>
    <p:extLst>
      <p:ext uri="{BB962C8B-B14F-4D97-AF65-F5344CB8AC3E}">
        <p14:creationId xmlns:p14="http://schemas.microsoft.com/office/powerpoint/2010/main" val="12196844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8051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8178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727200"/>
            <a:ext cx="4152900"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7200"/>
            <a:ext cx="4154488"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711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7925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70750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77477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4689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48146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6890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9358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280988"/>
            <a:ext cx="2114550" cy="5683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80988"/>
            <a:ext cx="6192838" cy="5683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2104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998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2900" y="1727200"/>
            <a:ext cx="4152900" cy="4237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7200"/>
            <a:ext cx="4154488" cy="4237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118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998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2900" y="1727200"/>
            <a:ext cx="4152900" cy="4237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27200"/>
            <a:ext cx="4154488" cy="4237038"/>
          </a:xfrm>
        </p:spPr>
        <p:txBody>
          <a:bodyPr/>
          <a:lstStyle/>
          <a:p>
            <a:r>
              <a:rPr lang="en-US" smtClean="0"/>
              <a:t>Click icon to add chart</a:t>
            </a:r>
            <a:endParaRPr lang="en-US"/>
          </a:p>
        </p:txBody>
      </p:sp>
    </p:spTree>
    <p:extLst>
      <p:ext uri="{BB962C8B-B14F-4D97-AF65-F5344CB8AC3E}">
        <p14:creationId xmlns:p14="http://schemas.microsoft.com/office/powerpoint/2010/main" val="22426139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998537"/>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342900" y="1727200"/>
            <a:ext cx="4152900" cy="4237038"/>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48200" y="1727200"/>
            <a:ext cx="4154488" cy="4237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5320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998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42900" y="1727200"/>
            <a:ext cx="8459788" cy="4237038"/>
          </a:xfrm>
        </p:spPr>
        <p:txBody>
          <a:bodyPr/>
          <a:lstStyle/>
          <a:p>
            <a:r>
              <a:rPr lang="en-US" smtClean="0"/>
              <a:t>Click icon to add chart</a:t>
            </a:r>
            <a:endParaRPr lang="en-US"/>
          </a:p>
        </p:txBody>
      </p:sp>
    </p:spTree>
    <p:extLst>
      <p:ext uri="{BB962C8B-B14F-4D97-AF65-F5344CB8AC3E}">
        <p14:creationId xmlns:p14="http://schemas.microsoft.com/office/powerpoint/2010/main" val="3009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theme" Target="../theme/theme6.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5135488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4096351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209275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2681641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18"/>
          <p:cNvSpPr txBox="1">
            <a:spLocks noChangeArrowheads="1"/>
          </p:cNvSpPr>
          <p:nvPr userDrawn="1"/>
        </p:nvSpPr>
        <p:spPr bwMode="auto">
          <a:xfrm>
            <a:off x="5734598" y="6621240"/>
            <a:ext cx="3411538"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90000"/>
              </a:lnSpc>
            </a:pPr>
            <a:fld id="{CD3A31DD-9FDE-485E-8E8F-C6ECDCF40C4C}" type="slidenum">
              <a:rPr lang="en-US" sz="900">
                <a:solidFill>
                  <a:srgbClr val="1E4191"/>
                </a:solidFill>
              </a:rPr>
              <a:pPr algn="r">
                <a:lnSpc>
                  <a:spcPct val="90000"/>
                </a:lnSpc>
              </a:pPr>
              <a:t>‹#›</a:t>
            </a:fld>
            <a:r>
              <a:rPr lang="en-US" sz="900" dirty="0">
                <a:solidFill>
                  <a:srgbClr val="1E4191"/>
                </a:solidFill>
              </a:rPr>
              <a:t> </a:t>
            </a:r>
          </a:p>
        </p:txBody>
      </p:sp>
    </p:spTree>
    <p:extLst>
      <p:ext uri="{BB962C8B-B14F-4D97-AF65-F5344CB8AC3E}">
        <p14:creationId xmlns:p14="http://schemas.microsoft.com/office/powerpoint/2010/main" val="373036783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68.jpeg"/><Relationship Id="rId7" Type="http://schemas.openxmlformats.org/officeDocument/2006/relationships/image" Target="../media/image72.jpeg"/><Relationship Id="rId12"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71.png"/><Relationship Id="rId11" Type="http://schemas.openxmlformats.org/officeDocument/2006/relationships/diagramColors" Target="../diagrams/colors1.xml"/><Relationship Id="rId5" Type="http://schemas.openxmlformats.org/officeDocument/2006/relationships/image" Target="../media/image70.png"/><Relationship Id="rId10" Type="http://schemas.openxmlformats.org/officeDocument/2006/relationships/diagramQuickStyle" Target="../diagrams/quickStyle1.xml"/><Relationship Id="rId4" Type="http://schemas.openxmlformats.org/officeDocument/2006/relationships/image" Target="../media/image69.jpeg"/><Relationship Id="rId9"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image" Target="../media/image73.png"/><Relationship Id="rId1" Type="http://schemas.openxmlformats.org/officeDocument/2006/relationships/slideLayout" Target="../slideLayouts/slideLayout71.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80.jpeg"/></Relationships>
</file>

<file path=ppt/slides/_rels/slide16.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jpeg"/></Relationships>
</file>

<file path=ppt/slides/_rels/slide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3.tiff"/><Relationship Id="rId2" Type="http://schemas.openxmlformats.org/officeDocument/2006/relationships/image" Target="../media/image92.jpeg"/><Relationship Id="rId1" Type="http://schemas.openxmlformats.org/officeDocument/2006/relationships/slideLayout" Target="../slideLayouts/slideLayout68.xml"/><Relationship Id="rId4" Type="http://schemas.openxmlformats.org/officeDocument/2006/relationships/image" Target="../media/image9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jpeg"/><Relationship Id="rId3" Type="http://schemas.openxmlformats.org/officeDocument/2006/relationships/image" Target="../media/image16.png"/><Relationship Id="rId21" Type="http://schemas.openxmlformats.org/officeDocument/2006/relationships/image" Target="../media/image33.gif"/><Relationship Id="rId7" Type="http://schemas.openxmlformats.org/officeDocument/2006/relationships/image" Target="../media/image20.jpeg"/><Relationship Id="rId12" Type="http://schemas.openxmlformats.org/officeDocument/2006/relationships/image" Target="../media/image24.png"/><Relationship Id="rId17" Type="http://schemas.openxmlformats.org/officeDocument/2006/relationships/image" Target="../media/image29.gif"/><Relationship Id="rId25" Type="http://schemas.openxmlformats.org/officeDocument/2006/relationships/image" Target="../media/image37.gif"/><Relationship Id="rId2" Type="http://schemas.openxmlformats.org/officeDocument/2006/relationships/image" Target="../media/image15.png"/><Relationship Id="rId16" Type="http://schemas.openxmlformats.org/officeDocument/2006/relationships/image" Target="../media/image28.gif"/><Relationship Id="rId20" Type="http://schemas.openxmlformats.org/officeDocument/2006/relationships/image" Target="../media/image32.jpeg"/><Relationship Id="rId29" Type="http://schemas.openxmlformats.org/officeDocument/2006/relationships/image" Target="../media/image41.png"/><Relationship Id="rId1" Type="http://schemas.openxmlformats.org/officeDocument/2006/relationships/slideLayout" Target="../slideLayouts/slideLayout56.xml"/><Relationship Id="rId6" Type="http://schemas.openxmlformats.org/officeDocument/2006/relationships/image" Target="../media/image19.gif"/><Relationship Id="rId11" Type="http://schemas.openxmlformats.org/officeDocument/2006/relationships/image" Target="../media/image23.jpeg"/><Relationship Id="rId24" Type="http://schemas.openxmlformats.org/officeDocument/2006/relationships/image" Target="../media/image36.jpeg"/><Relationship Id="rId5"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gif"/><Relationship Id="rId28" Type="http://schemas.openxmlformats.org/officeDocument/2006/relationships/image" Target="../media/image40.png"/><Relationship Id="rId10" Type="http://schemas.openxmlformats.org/officeDocument/2006/relationships/hyperlink" Target="http://www.railamerica.com/default.aspx" TargetMode="External"/><Relationship Id="rId19" Type="http://schemas.openxmlformats.org/officeDocument/2006/relationships/image" Target="../media/image31.jpeg"/><Relationship Id="rId31" Type="http://schemas.openxmlformats.org/officeDocument/2006/relationships/image" Target="../media/image4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 Id="rId22" Type="http://schemas.openxmlformats.org/officeDocument/2006/relationships/image" Target="../media/image34.gif"/><Relationship Id="rId27" Type="http://schemas.openxmlformats.org/officeDocument/2006/relationships/image" Target="../media/image39.jpeg"/><Relationship Id="rId30"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slideLayout" Target="../slideLayouts/slideLayout89.xml"/><Relationship Id="rId7" Type="http://schemas.openxmlformats.org/officeDocument/2006/relationships/image" Target="../media/image5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notesSlide" Target="../notesSlides/notesSlide3.xml"/><Relationship Id="rId9" Type="http://schemas.openxmlformats.org/officeDocument/2006/relationships/image" Target="../media/image54.jpe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68.xml"/><Relationship Id="rId5" Type="http://schemas.openxmlformats.org/officeDocument/2006/relationships/image" Target="../media/image5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12609" y="807049"/>
            <a:ext cx="8092337" cy="1395413"/>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en-US" sz="2400" dirty="0" smtClean="0">
                <a:solidFill>
                  <a:schemeClr val="tx1"/>
                </a:solidFill>
              </a:rPr>
              <a:t>GE Transportation</a:t>
            </a:r>
            <a:br>
              <a:rPr lang="en-US" sz="2400" dirty="0" smtClean="0">
                <a:solidFill>
                  <a:schemeClr val="tx1"/>
                </a:solidFill>
              </a:rPr>
            </a:br>
            <a:r>
              <a:rPr lang="en-US" sz="2400" dirty="0" smtClean="0">
                <a:solidFill>
                  <a:schemeClr val="tx1"/>
                </a:solidFill>
              </a:rPr>
              <a:t>Optimization Solutions</a:t>
            </a:r>
          </a:p>
        </p:txBody>
      </p:sp>
      <p:grpSp>
        <p:nvGrpSpPr>
          <p:cNvPr id="10243" name="Group 27"/>
          <p:cNvGrpSpPr>
            <a:grpSpLocks/>
          </p:cNvGrpSpPr>
          <p:nvPr/>
        </p:nvGrpSpPr>
        <p:grpSpPr bwMode="auto">
          <a:xfrm>
            <a:off x="3774557" y="999460"/>
            <a:ext cx="5310049" cy="4944140"/>
            <a:chOff x="2464" y="1407"/>
            <a:chExt cx="3269" cy="2849"/>
          </a:xfrm>
        </p:grpSpPr>
        <p:pic>
          <p:nvPicPr>
            <p:cNvPr id="10245" name="Picture 20" descr="D:\Users\208007587\My Documents\My Pictures\QTRB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 y="2332"/>
              <a:ext cx="109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pic>
          <p:nvPicPr>
            <p:cNvPr id="10246" name="Picture 16" descr="D:\Users\208007587\My Documents\My Pictures\HawkLiu_Ball_Shad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3" y="1982"/>
              <a:ext cx="984"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8" descr="D:\Users\208007587\My Documents\My Pictures\PatriciaLacey_Ball_Shad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6" y="2882"/>
              <a:ext cx="1373"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3" descr="D:\Users\208007587\My Documents\My Pictures\Mining_Or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4" y="2342"/>
              <a:ext cx="110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pic>
          <p:nvPicPr>
            <p:cNvPr id="10249" name="Picture 25" descr="D:\Users\208007587\My Documents\My Pictures\oilDrilling_Or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5" y="1720"/>
              <a:ext cx="671"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pic>
          <p:nvPicPr>
            <p:cNvPr id="10250" name="Picture 22" descr="D:\Users\208007587\My Documents\My Pictures\BatteryBall_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 y="1721"/>
              <a:ext cx="68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pic>
          <p:nvPicPr>
            <p:cNvPr id="10251" name="Picture 21" descr="D:\Users\208007587\My Documents\My Pictures\TripOptimizerBall_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3" y="1407"/>
              <a:ext cx="60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grpSp>
      <p:sp>
        <p:nvSpPr>
          <p:cNvPr id="5" name="TextBox 4"/>
          <p:cNvSpPr txBox="1"/>
          <p:nvPr/>
        </p:nvSpPr>
        <p:spPr>
          <a:xfrm>
            <a:off x="376164" y="2366369"/>
            <a:ext cx="3389069" cy="2123658"/>
          </a:xfrm>
          <a:prstGeom prst="rect">
            <a:avLst/>
          </a:prstGeom>
          <a:noFill/>
        </p:spPr>
        <p:txBody>
          <a:bodyPr wrap="none" rtlCol="0">
            <a:spAutoFit/>
          </a:bodyPr>
          <a:lstStyle/>
          <a:p>
            <a:r>
              <a:rPr lang="en-US" sz="2000" b="1" dirty="0" smtClean="0"/>
              <a:t>ACASCO Annual Conference</a:t>
            </a:r>
            <a:endParaRPr lang="en-US" sz="1600" dirty="0" smtClean="0"/>
          </a:p>
          <a:p>
            <a:endParaRPr lang="en-US" sz="1600" dirty="0" smtClean="0"/>
          </a:p>
          <a:p>
            <a:endParaRPr lang="en-US" sz="1600" dirty="0"/>
          </a:p>
          <a:p>
            <a:endParaRPr lang="en-US" sz="1600" dirty="0" smtClean="0"/>
          </a:p>
          <a:p>
            <a:endParaRPr lang="en-US" sz="1600" dirty="0" smtClean="0"/>
          </a:p>
          <a:p>
            <a:endParaRPr lang="en-US" sz="1600" dirty="0" smtClean="0"/>
          </a:p>
          <a:p>
            <a:r>
              <a:rPr lang="en-US" sz="1600" dirty="0" smtClean="0"/>
              <a:t>Atlanta, GA</a:t>
            </a:r>
          </a:p>
          <a:p>
            <a:r>
              <a:rPr lang="en-US" sz="1600" dirty="0" smtClean="0"/>
              <a:t>November 13, 2013</a:t>
            </a:r>
            <a:endParaRPr lang="en-US" sz="1600" dirty="0"/>
          </a:p>
        </p:txBody>
      </p:sp>
    </p:spTree>
    <p:extLst>
      <p:ext uri="{BB962C8B-B14F-4D97-AF65-F5344CB8AC3E}">
        <p14:creationId xmlns:p14="http://schemas.microsoft.com/office/powerpoint/2010/main" val="380686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78450" y="5621960"/>
            <a:ext cx="630301" cy="307777"/>
          </a:xfrm>
          <a:prstGeom prst="rect">
            <a:avLst/>
          </a:prstGeom>
        </p:spPr>
        <p:txBody>
          <a:bodyPr wrap="non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Oasis</a:t>
            </a:r>
            <a:endParaRPr lang="en-US" sz="1400" b="1" dirty="0">
              <a:solidFill>
                <a:srgbClr val="1E4191"/>
              </a:solidFill>
            </a:endParaRPr>
          </a:p>
        </p:txBody>
      </p:sp>
      <p:pic>
        <p:nvPicPr>
          <p:cNvPr id="43" name="Picture 4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7208" y="1049078"/>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6" name="Rectangle 55"/>
          <p:cNvSpPr/>
          <p:nvPr/>
        </p:nvSpPr>
        <p:spPr>
          <a:xfrm>
            <a:off x="4179726" y="771659"/>
            <a:ext cx="2430362" cy="307777"/>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RCI – RailCarrier Interface</a:t>
            </a:r>
            <a:endParaRPr lang="en-US" sz="1400" b="1" dirty="0">
              <a:solidFill>
                <a:srgbClr val="1E4191"/>
              </a:solidFill>
            </a:endParaRPr>
          </a:p>
        </p:txBody>
      </p:sp>
      <p:cxnSp>
        <p:nvCxnSpPr>
          <p:cNvPr id="58" name="Straight Connector 57"/>
          <p:cNvCxnSpPr/>
          <p:nvPr/>
        </p:nvCxnSpPr>
        <p:spPr>
          <a:xfrm>
            <a:off x="3500426" y="3438659"/>
            <a:ext cx="1833129" cy="1370111"/>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a:off x="3635995" y="3172750"/>
            <a:ext cx="2765199" cy="1404363"/>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3642192" y="2995582"/>
            <a:ext cx="3410622" cy="1051932"/>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61" name="Straight Connector 60"/>
          <p:cNvCxnSpPr/>
          <p:nvPr/>
        </p:nvCxnSpPr>
        <p:spPr>
          <a:xfrm flipH="1">
            <a:off x="3672120" y="1762259"/>
            <a:ext cx="405089" cy="229465"/>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sp>
        <p:nvSpPr>
          <p:cNvPr id="62" name="Rectangle 61"/>
          <p:cNvSpPr/>
          <p:nvPr/>
        </p:nvSpPr>
        <p:spPr>
          <a:xfrm>
            <a:off x="6797888" y="1787582"/>
            <a:ext cx="1903206" cy="523220"/>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RCY – Yard Management</a:t>
            </a:r>
            <a:endParaRPr lang="en-US" sz="1400" b="1" dirty="0">
              <a:solidFill>
                <a:srgbClr val="1E4191"/>
              </a:solidFill>
            </a:endParaRPr>
          </a:p>
        </p:txBody>
      </p:sp>
      <p:sp>
        <p:nvSpPr>
          <p:cNvPr id="63" name="Rectangle 62"/>
          <p:cNvSpPr/>
          <p:nvPr/>
        </p:nvSpPr>
        <p:spPr>
          <a:xfrm>
            <a:off x="8083310" y="2864973"/>
            <a:ext cx="1060689" cy="523220"/>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RMS - Revenue</a:t>
            </a:r>
            <a:endParaRPr lang="en-US" sz="1400" b="1" dirty="0">
              <a:solidFill>
                <a:srgbClr val="1E4191"/>
              </a:solidFill>
            </a:endParaRPr>
          </a:p>
        </p:txBody>
      </p:sp>
      <p:sp>
        <p:nvSpPr>
          <p:cNvPr id="64" name="Rectangle 63"/>
          <p:cNvSpPr/>
          <p:nvPr/>
        </p:nvSpPr>
        <p:spPr>
          <a:xfrm>
            <a:off x="7635512" y="4567013"/>
            <a:ext cx="1508487" cy="307777"/>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RTT -Tracing</a:t>
            </a:r>
            <a:endParaRPr lang="en-US" sz="1400" b="1" dirty="0">
              <a:solidFill>
                <a:srgbClr val="1E4191"/>
              </a:solidFill>
            </a:endParaRPr>
          </a:p>
        </p:txBody>
      </p:sp>
      <p:cxnSp>
        <p:nvCxnSpPr>
          <p:cNvPr id="65" name="Straight Connector 64"/>
          <p:cNvCxnSpPr/>
          <p:nvPr/>
        </p:nvCxnSpPr>
        <p:spPr>
          <a:xfrm>
            <a:off x="3672120" y="2514067"/>
            <a:ext cx="2271874" cy="0"/>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66" name="Straight Connector 65"/>
          <p:cNvCxnSpPr/>
          <p:nvPr/>
        </p:nvCxnSpPr>
        <p:spPr>
          <a:xfrm>
            <a:off x="3672120" y="2752859"/>
            <a:ext cx="3507782" cy="419891"/>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sp>
        <p:nvSpPr>
          <p:cNvPr id="67" name="Rectangle 66"/>
          <p:cNvSpPr/>
          <p:nvPr/>
        </p:nvSpPr>
        <p:spPr>
          <a:xfrm>
            <a:off x="6779654" y="5371847"/>
            <a:ext cx="2354821" cy="307777"/>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BMS – Bulk Management</a:t>
            </a:r>
            <a:endParaRPr lang="en-US" sz="1400" b="1" dirty="0">
              <a:solidFill>
                <a:srgbClr val="1E4191"/>
              </a:solidFill>
            </a:endParaRPr>
          </a:p>
        </p:txBody>
      </p:sp>
      <p:sp>
        <p:nvSpPr>
          <p:cNvPr id="68" name="Rectangle 67"/>
          <p:cNvSpPr/>
          <p:nvPr/>
        </p:nvSpPr>
        <p:spPr>
          <a:xfrm>
            <a:off x="5652069" y="5705249"/>
            <a:ext cx="1854186" cy="307777"/>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EY – Repair Billing</a:t>
            </a:r>
            <a:endParaRPr lang="en-US" sz="1400" b="1" dirty="0">
              <a:solidFill>
                <a:srgbClr val="1E4191"/>
              </a:solidFill>
            </a:endParaRPr>
          </a:p>
        </p:txBody>
      </p:sp>
      <p:sp>
        <p:nvSpPr>
          <p:cNvPr id="69" name="Rectangle 68"/>
          <p:cNvSpPr/>
          <p:nvPr/>
        </p:nvSpPr>
        <p:spPr>
          <a:xfrm>
            <a:off x="105480" y="4986256"/>
            <a:ext cx="460382" cy="307777"/>
          </a:xfrm>
          <a:prstGeom prst="rect">
            <a:avLst/>
          </a:prstGeom>
        </p:spPr>
        <p:txBody>
          <a:bodyPr wrap="non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EDI</a:t>
            </a:r>
          </a:p>
        </p:txBody>
      </p:sp>
      <p:sp>
        <p:nvSpPr>
          <p:cNvPr id="70" name="Rectangle 69"/>
          <p:cNvSpPr/>
          <p:nvPr/>
        </p:nvSpPr>
        <p:spPr>
          <a:xfrm>
            <a:off x="3940097" y="5778564"/>
            <a:ext cx="1450385" cy="307777"/>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EMS – Car Hire</a:t>
            </a:r>
            <a:endParaRPr lang="en-US" sz="1400" b="1" dirty="0">
              <a:solidFill>
                <a:srgbClr val="1E4191"/>
              </a:solidFill>
            </a:endParaRPr>
          </a:p>
        </p:txBody>
      </p:sp>
      <p:sp>
        <p:nvSpPr>
          <p:cNvPr id="71" name="Rectangle 70"/>
          <p:cNvSpPr/>
          <p:nvPr/>
        </p:nvSpPr>
        <p:spPr>
          <a:xfrm>
            <a:off x="2573606" y="5824731"/>
            <a:ext cx="1636186" cy="523220"/>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BI – Strategic Reporting</a:t>
            </a:r>
            <a:endParaRPr lang="en-US" sz="1400" b="1" dirty="0">
              <a:solidFill>
                <a:srgbClr val="1E4191"/>
              </a:solidFill>
            </a:endParaRPr>
          </a:p>
        </p:txBody>
      </p:sp>
      <p:cxnSp>
        <p:nvCxnSpPr>
          <p:cNvPr id="72" name="Straight Connector 71"/>
          <p:cNvCxnSpPr/>
          <p:nvPr/>
        </p:nvCxnSpPr>
        <p:spPr>
          <a:xfrm>
            <a:off x="3200795" y="3438659"/>
            <a:ext cx="1247446" cy="1282243"/>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73" name="Straight Connector 72"/>
          <p:cNvCxnSpPr/>
          <p:nvPr/>
        </p:nvCxnSpPr>
        <p:spPr>
          <a:xfrm>
            <a:off x="2895995" y="3438659"/>
            <a:ext cx="495704" cy="1282243"/>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H="1">
            <a:off x="1655348" y="3438659"/>
            <a:ext cx="568970" cy="1216223"/>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75" name="Straight Connector 74"/>
          <p:cNvCxnSpPr/>
          <p:nvPr/>
        </p:nvCxnSpPr>
        <p:spPr>
          <a:xfrm flipH="1">
            <a:off x="3672120" y="1855384"/>
            <a:ext cx="1531720" cy="455418"/>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sp>
        <p:nvSpPr>
          <p:cNvPr id="76" name="Rectangle 75"/>
          <p:cNvSpPr/>
          <p:nvPr/>
        </p:nvSpPr>
        <p:spPr>
          <a:xfrm>
            <a:off x="5841323" y="1093763"/>
            <a:ext cx="2752923" cy="307777"/>
          </a:xfrm>
          <a:prstGeom prst="rect">
            <a:avLst/>
          </a:prstGeom>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mCrew – Mobile Reporting</a:t>
            </a:r>
          </a:p>
        </p:txBody>
      </p:sp>
      <p:cxnSp>
        <p:nvCxnSpPr>
          <p:cNvPr id="77" name="Straight Connector 76"/>
          <p:cNvCxnSpPr/>
          <p:nvPr/>
        </p:nvCxnSpPr>
        <p:spPr>
          <a:xfrm>
            <a:off x="2452918" y="3438659"/>
            <a:ext cx="0" cy="1234289"/>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cxnSp>
        <p:nvCxnSpPr>
          <p:cNvPr id="78" name="Straight Connector 77"/>
          <p:cNvCxnSpPr/>
          <p:nvPr/>
        </p:nvCxnSpPr>
        <p:spPr>
          <a:xfrm flipH="1">
            <a:off x="1103926" y="3438659"/>
            <a:ext cx="732322" cy="617144"/>
          </a:xfrm>
          <a:prstGeom prst="line">
            <a:avLst/>
          </a:prstGeom>
          <a:ln>
            <a:solidFill>
              <a:srgbClr val="1E4191"/>
            </a:solidFill>
          </a:ln>
        </p:spPr>
        <p:style>
          <a:lnRef idx="3">
            <a:schemeClr val="accent1"/>
          </a:lnRef>
          <a:fillRef idx="0">
            <a:schemeClr val="accent1"/>
          </a:fillRef>
          <a:effectRef idx="2">
            <a:schemeClr val="accent1"/>
          </a:effectRef>
          <a:fontRef idx="minor">
            <a:schemeClr val="tx1"/>
          </a:fontRef>
        </p:style>
      </p:cxnSp>
      <p:pic>
        <p:nvPicPr>
          <p:cNvPr id="79" name="Picture 7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6118" y="1241066"/>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0" name="Picture 7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38765" y="2020158"/>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 name="Picture 8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17785" y="2701427"/>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 name="Picture 8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17785" y="3694648"/>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3" name="Picture 8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01194" y="4452833"/>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4" name="Picture 8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03839" y="4797102"/>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5" name="Picture 8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5597" y="4835918"/>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6" name="Picture 8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29103" y="4808770"/>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7" name="Picture 8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81595" y="4797102"/>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8" name="Picture 8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3601" y="4736978"/>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9" name="Picture 8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480" y="3950741"/>
            <a:ext cx="942646" cy="94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0" name="Rectangle 89"/>
          <p:cNvSpPr/>
          <p:nvPr/>
        </p:nvSpPr>
        <p:spPr>
          <a:xfrm>
            <a:off x="1470087" y="5751416"/>
            <a:ext cx="1250663" cy="523220"/>
          </a:xfrm>
          <a:prstGeom prst="rect">
            <a:avLst/>
          </a:prstGeom>
        </p:spPr>
        <p:txBody>
          <a:bodyPr wrap="none">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lgn="ctr"/>
            <a:r>
              <a:rPr lang="en-US" sz="1400" b="1" dirty="0" smtClean="0">
                <a:solidFill>
                  <a:srgbClr val="1E4191"/>
                </a:solidFill>
              </a:rPr>
              <a:t>Hump/Scales</a:t>
            </a:r>
          </a:p>
          <a:p>
            <a:pPr algn="ctr"/>
            <a:endParaRPr lang="en-US" sz="1400" b="1" dirty="0">
              <a:solidFill>
                <a:srgbClr val="1E4191"/>
              </a:solidFill>
            </a:endParaRPr>
          </a:p>
        </p:txBody>
      </p:sp>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32" y="1191929"/>
            <a:ext cx="2735167" cy="1944432"/>
          </a:xfrm>
          <a:prstGeom prst="roundRect">
            <a:avLst>
              <a:gd name="adj" fmla="val 4167"/>
            </a:avLst>
          </a:prstGeom>
          <a:solidFill>
            <a:srgbClr val="FFFFFF"/>
          </a:solidFill>
          <a:ln w="76200" cap="sq">
            <a:solidFill>
              <a:srgbClr val="292929"/>
            </a:solidFill>
            <a:miter lim="800000"/>
          </a:ln>
          <a:effectLst>
            <a:outerShdw blurRad="50800" dist="38100" dir="5400000" algn="t" rotWithShape="0">
              <a:prstClr val="black">
                <a:alpha val="40000"/>
              </a:prstClr>
            </a:outerShdw>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p:txBody>
          <a:bodyPr/>
          <a:lstStyle/>
          <a:p>
            <a:r>
              <a:rPr lang="en-US" sz="2800" dirty="0" smtClean="0">
                <a:latin typeface="GE Inspira" panose="020F0603030400020203" pitchFamily="34" charset="0"/>
              </a:rPr>
              <a:t>RailConnect TMS Integration</a:t>
            </a:r>
            <a:endParaRPr lang="en-US" sz="2800" dirty="0">
              <a:latin typeface="GE Inspira" panose="020F0603030400020203" pitchFamily="34" charset="0"/>
            </a:endParaRPr>
          </a:p>
        </p:txBody>
      </p:sp>
    </p:spTree>
    <p:extLst>
      <p:ext uri="{BB962C8B-B14F-4D97-AF65-F5344CB8AC3E}">
        <p14:creationId xmlns:p14="http://schemas.microsoft.com/office/powerpoint/2010/main" val="321711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flipV="1">
            <a:off x="485259" y="893158"/>
            <a:ext cx="8382516" cy="21242"/>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5" name="Rectangle 9"/>
          <p:cNvSpPr txBox="1">
            <a:spLocks noChangeArrowheads="1"/>
          </p:cNvSpPr>
          <p:nvPr/>
        </p:nvSpPr>
        <p:spPr bwMode="auto">
          <a:xfrm>
            <a:off x="510430" y="1057348"/>
            <a:ext cx="8223995" cy="103772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53787" indent="-153787">
              <a:spcBef>
                <a:spcPts val="297"/>
              </a:spcBef>
              <a:spcAft>
                <a:spcPts val="449"/>
              </a:spcAft>
              <a:buClr>
                <a:srgbClr val="465E73"/>
              </a:buClr>
              <a:buSzPct val="90000"/>
              <a:buFont typeface="Wingdings" pitchFamily="2" charset="2"/>
              <a:buChar char="n"/>
            </a:pPr>
            <a:r>
              <a:rPr lang="en-US" sz="1100" kern="0" dirty="0">
                <a:solidFill>
                  <a:srgbClr val="1E4191"/>
                </a:solidFill>
                <a:latin typeface="GE Inspira" pitchFamily="34" charset="0"/>
                <a:cs typeface="Arial" charset="0"/>
              </a:rPr>
              <a:t>First Class I </a:t>
            </a:r>
            <a:r>
              <a:rPr lang="en-US" sz="1100" kern="0" dirty="0" smtClean="0">
                <a:solidFill>
                  <a:srgbClr val="1E4191"/>
                </a:solidFill>
                <a:latin typeface="GE Inspira" pitchFamily="34" charset="0"/>
                <a:cs typeface="Arial" charset="0"/>
              </a:rPr>
              <a:t>implementation went live in 2012</a:t>
            </a:r>
            <a:endParaRPr lang="en-US" sz="1100" kern="0" dirty="0">
              <a:solidFill>
                <a:srgbClr val="1E4191"/>
              </a:solidFill>
              <a:latin typeface="GE Inspira" pitchFamily="34" charset="0"/>
              <a:cs typeface="Arial" charset="0"/>
            </a:endParaRPr>
          </a:p>
          <a:p>
            <a:pPr marL="153787" indent="-153787">
              <a:spcBef>
                <a:spcPts val="297"/>
              </a:spcBef>
              <a:spcAft>
                <a:spcPts val="449"/>
              </a:spcAft>
              <a:buClr>
                <a:srgbClr val="465E73"/>
              </a:buClr>
              <a:buSzPct val="90000"/>
              <a:buFont typeface="Wingdings" pitchFamily="2" charset="2"/>
              <a:buChar char="n"/>
            </a:pPr>
            <a:r>
              <a:rPr lang="en-US" sz="1100" u="sng" kern="0" dirty="0">
                <a:solidFill>
                  <a:srgbClr val="1E4191"/>
                </a:solidFill>
                <a:latin typeface="GE Inspira" pitchFamily="34" charset="0"/>
                <a:cs typeface="Arial" charset="0"/>
              </a:rPr>
              <a:t>Payable Monthly Volume</a:t>
            </a:r>
            <a:r>
              <a:rPr lang="en-US" sz="1100" kern="0" dirty="0">
                <a:solidFill>
                  <a:srgbClr val="1E4191"/>
                </a:solidFill>
                <a:latin typeface="GE Inspira" pitchFamily="34" charset="0"/>
                <a:cs typeface="Arial" charset="0"/>
              </a:rPr>
              <a:t> - </a:t>
            </a:r>
            <a:r>
              <a:rPr lang="en-US" sz="1100" dirty="0">
                <a:solidFill>
                  <a:srgbClr val="1E4191"/>
                </a:solidFill>
                <a:latin typeface="GE Inspira" pitchFamily="34" charset="0"/>
              </a:rPr>
              <a:t>350 Payable Railroad Clients, 1.2 million cycles per month, 600k cars per month, $</a:t>
            </a:r>
            <a:r>
              <a:rPr lang="en-US" sz="1100" dirty="0" smtClean="0">
                <a:solidFill>
                  <a:srgbClr val="1E4191"/>
                </a:solidFill>
                <a:latin typeface="GE Inspira" pitchFamily="34" charset="0"/>
              </a:rPr>
              <a:t>29.5 </a:t>
            </a:r>
            <a:r>
              <a:rPr lang="en-US" sz="1100" dirty="0">
                <a:solidFill>
                  <a:srgbClr val="1E4191"/>
                </a:solidFill>
                <a:latin typeface="GE Inspira" pitchFamily="34" charset="0"/>
              </a:rPr>
              <a:t>million in carhire calculated, $8.1 million of reclaims</a:t>
            </a:r>
            <a:endParaRPr lang="en-US" sz="1100" kern="0" dirty="0">
              <a:solidFill>
                <a:srgbClr val="1E4191"/>
              </a:solidFill>
              <a:latin typeface="GE Inspira" pitchFamily="34" charset="0"/>
              <a:cs typeface="Arial" charset="0"/>
            </a:endParaRPr>
          </a:p>
          <a:p>
            <a:pPr marL="153787" indent="-153787">
              <a:spcBef>
                <a:spcPts val="297"/>
              </a:spcBef>
              <a:spcAft>
                <a:spcPts val="449"/>
              </a:spcAft>
              <a:buClr>
                <a:srgbClr val="465E73"/>
              </a:buClr>
              <a:buSzPct val="90000"/>
              <a:buFont typeface="Wingdings" pitchFamily="2" charset="2"/>
              <a:buChar char="n"/>
            </a:pPr>
            <a:r>
              <a:rPr lang="en-US" sz="1100" u="sng" kern="0" dirty="0">
                <a:solidFill>
                  <a:srgbClr val="1E4191"/>
                </a:solidFill>
                <a:latin typeface="GE Inspira" pitchFamily="34" charset="0"/>
                <a:cs typeface="Arial" charset="0"/>
              </a:rPr>
              <a:t>Receivable Monthly Volume</a:t>
            </a:r>
            <a:r>
              <a:rPr lang="en-US" sz="1100" kern="0" dirty="0">
                <a:solidFill>
                  <a:srgbClr val="1E4191"/>
                </a:solidFill>
                <a:latin typeface="GE Inspira" pitchFamily="34" charset="0"/>
                <a:cs typeface="Arial" charset="0"/>
              </a:rPr>
              <a:t> -115 equipment owner IDs, 75k railroad and privately marked cars, 42k trailers and containers processed, </a:t>
            </a:r>
            <a:r>
              <a:rPr lang="en-US" sz="1100" kern="0" dirty="0" smtClean="0">
                <a:solidFill>
                  <a:srgbClr val="1E4191"/>
                </a:solidFill>
                <a:latin typeface="GE Inspira" pitchFamily="34" charset="0"/>
                <a:cs typeface="Arial" charset="0"/>
              </a:rPr>
              <a:t>$36 </a:t>
            </a:r>
            <a:r>
              <a:rPr lang="en-US" sz="1100" kern="0" dirty="0">
                <a:solidFill>
                  <a:srgbClr val="1E4191"/>
                </a:solidFill>
                <a:latin typeface="GE Inspira" pitchFamily="34" charset="0"/>
                <a:cs typeface="Arial" charset="0"/>
              </a:rPr>
              <a:t>million collected per month</a:t>
            </a:r>
          </a:p>
        </p:txBody>
      </p:sp>
      <p:sp>
        <p:nvSpPr>
          <p:cNvPr id="6" name="Text Placeholder 30"/>
          <p:cNvSpPr txBox="1">
            <a:spLocks/>
          </p:cNvSpPr>
          <p:nvPr/>
        </p:nvSpPr>
        <p:spPr>
          <a:xfrm>
            <a:off x="3512398" y="790545"/>
            <a:ext cx="2098599" cy="200055"/>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300" b="1" dirty="0" smtClean="0">
                <a:solidFill>
                  <a:srgbClr val="1E4191"/>
                </a:solidFill>
                <a:latin typeface="GE Inspira" pitchFamily="34" charset="0"/>
                <a:cs typeface="Traditional Arabic" pitchFamily="18" charset="-78"/>
              </a:rPr>
              <a:t>Fact Sheet</a:t>
            </a:r>
            <a:endParaRPr lang="en-US" sz="1300" b="1" dirty="0">
              <a:solidFill>
                <a:srgbClr val="1E4191"/>
              </a:solidFill>
              <a:latin typeface="GE Inspira" pitchFamily="34" charset="0"/>
              <a:cs typeface="Traditional Arabic" pitchFamily="18" charset="-78"/>
            </a:endParaRPr>
          </a:p>
        </p:txBody>
      </p:sp>
      <p:sp>
        <p:nvSpPr>
          <p:cNvPr id="7" name="Rectangle 6"/>
          <p:cNvSpPr/>
          <p:nvPr/>
        </p:nvSpPr>
        <p:spPr>
          <a:xfrm>
            <a:off x="1642606" y="2552282"/>
            <a:ext cx="1845425" cy="252136"/>
          </a:xfrm>
          <a:prstGeom prst="rect">
            <a:avLst/>
          </a:prstGeom>
          <a:solidFill>
            <a:srgbClr val="6699CC"/>
          </a:solidFill>
          <a:ln>
            <a:solidFill>
              <a:schemeClr val="bg1">
                <a:lumMod val="50000"/>
              </a:schemeClr>
            </a:solidFill>
          </a:ln>
          <a:effectLst>
            <a:outerShdw blurRad="50800" dist="38100" dir="2700000" algn="tl" rotWithShape="0">
              <a:prstClr val="black">
                <a:alpha val="40000"/>
              </a:prstClr>
            </a:outerShdw>
          </a:effectLst>
        </p:spPr>
        <p:txBody>
          <a:bodyPr wrap="square" lIns="0" tIns="41010" rIns="0" bIns="41010" anchor="ctr">
            <a:spAutoFit/>
          </a:bodyPr>
          <a:lstStyle/>
          <a:p>
            <a:pPr algn="ctr" fontAlgn="base">
              <a:spcBef>
                <a:spcPct val="0"/>
              </a:spcBef>
              <a:spcAft>
                <a:spcPct val="0"/>
              </a:spcAft>
            </a:pPr>
            <a:r>
              <a:rPr lang="en-US" sz="1100" b="1" kern="0" dirty="0">
                <a:solidFill>
                  <a:schemeClr val="bg1"/>
                </a:solidFill>
                <a:latin typeface="GE Inspira" pitchFamily="34" charset="0"/>
                <a:cs typeface="Arial" charset="0"/>
              </a:rPr>
              <a:t>Carhire Payable</a:t>
            </a:r>
            <a:endParaRPr lang="en-US" sz="1100" b="1" dirty="0">
              <a:solidFill>
                <a:schemeClr val="bg1"/>
              </a:solidFill>
              <a:latin typeface="GE Inspira" pitchFamily="34" charset="0"/>
            </a:endParaRPr>
          </a:p>
        </p:txBody>
      </p:sp>
      <p:sp>
        <p:nvSpPr>
          <p:cNvPr id="8" name="Rectangle 7"/>
          <p:cNvSpPr/>
          <p:nvPr/>
        </p:nvSpPr>
        <p:spPr>
          <a:xfrm>
            <a:off x="3677775" y="2508922"/>
            <a:ext cx="1845425" cy="335817"/>
          </a:xfrm>
          <a:prstGeom prst="rect">
            <a:avLst/>
          </a:prstGeom>
          <a:solidFill>
            <a:srgbClr val="6699CC"/>
          </a:solidFill>
          <a:ln>
            <a:solidFill>
              <a:schemeClr val="bg1">
                <a:lumMod val="50000"/>
              </a:schemeClr>
            </a:solidFill>
          </a:ln>
          <a:effectLst>
            <a:outerShdw blurRad="50800" dist="38100" dir="2700000" algn="tl" rotWithShape="0">
              <a:prstClr val="black">
                <a:alpha val="40000"/>
              </a:prstClr>
            </a:outerShdw>
          </a:effectLst>
        </p:spPr>
        <p:txBody>
          <a:bodyPr wrap="none" lIns="82021" tIns="41010" rIns="82021" bIns="41010" anchor="ctr">
            <a:noAutofit/>
          </a:bodyPr>
          <a:lstStyle/>
          <a:p>
            <a:pPr algn="ctr" fontAlgn="base">
              <a:spcBef>
                <a:spcPct val="0"/>
              </a:spcBef>
              <a:spcAft>
                <a:spcPct val="0"/>
              </a:spcAft>
            </a:pPr>
            <a:r>
              <a:rPr lang="en-US" sz="1100" b="1" kern="0" dirty="0">
                <a:solidFill>
                  <a:schemeClr val="bg1"/>
                </a:solidFill>
                <a:latin typeface="GE Inspira" pitchFamily="34" charset="0"/>
                <a:cs typeface="Arial" charset="0"/>
              </a:rPr>
              <a:t>Carhire Receivables</a:t>
            </a:r>
            <a:endParaRPr lang="en-US" sz="1100" b="1" dirty="0">
              <a:solidFill>
                <a:schemeClr val="bg1"/>
              </a:solidFill>
              <a:latin typeface="GE Inspira" pitchFamily="34" charset="0"/>
            </a:endParaRPr>
          </a:p>
        </p:txBody>
      </p:sp>
      <p:sp>
        <p:nvSpPr>
          <p:cNvPr id="9" name="Rectangle 8"/>
          <p:cNvSpPr/>
          <p:nvPr/>
        </p:nvSpPr>
        <p:spPr>
          <a:xfrm>
            <a:off x="5712945" y="2508922"/>
            <a:ext cx="1845425" cy="335817"/>
          </a:xfrm>
          <a:prstGeom prst="rect">
            <a:avLst/>
          </a:prstGeom>
          <a:solidFill>
            <a:srgbClr val="6699CC"/>
          </a:solidFill>
          <a:ln>
            <a:solidFill>
              <a:schemeClr val="bg1">
                <a:lumMod val="50000"/>
              </a:schemeClr>
            </a:solidFill>
          </a:ln>
          <a:effectLst>
            <a:outerShdw blurRad="50800" dist="38100" dir="2700000" algn="tl" rotWithShape="0">
              <a:prstClr val="black">
                <a:alpha val="40000"/>
              </a:prstClr>
            </a:outerShdw>
          </a:effectLst>
        </p:spPr>
        <p:txBody>
          <a:bodyPr wrap="square" lIns="82021" tIns="41010" rIns="82021" bIns="41010" anchor="ctr">
            <a:noAutofit/>
          </a:bodyPr>
          <a:lstStyle/>
          <a:p>
            <a:pPr algn="ctr" fontAlgn="base">
              <a:spcBef>
                <a:spcPct val="0"/>
              </a:spcBef>
              <a:spcAft>
                <a:spcPct val="0"/>
              </a:spcAft>
            </a:pPr>
            <a:r>
              <a:rPr lang="en-US" sz="1100" b="1" kern="0" dirty="0">
                <a:solidFill>
                  <a:schemeClr val="bg1"/>
                </a:solidFill>
                <a:latin typeface="GE Inspira" pitchFamily="34" charset="0"/>
                <a:cs typeface="Arial" charset="0"/>
              </a:rPr>
              <a:t>Car Management Business Intelligence </a:t>
            </a:r>
            <a:endParaRPr lang="en-US" sz="1100" b="1" dirty="0">
              <a:solidFill>
                <a:schemeClr val="bg1"/>
              </a:solidFill>
              <a:latin typeface="GE Inspira" pitchFamily="34" charset="0"/>
            </a:endParaRPr>
          </a:p>
        </p:txBody>
      </p:sp>
      <p:sp>
        <p:nvSpPr>
          <p:cNvPr id="10" name="Rectangle 9"/>
          <p:cNvSpPr/>
          <p:nvPr/>
        </p:nvSpPr>
        <p:spPr>
          <a:xfrm>
            <a:off x="1642602" y="3908752"/>
            <a:ext cx="1845426" cy="759940"/>
          </a:xfrm>
          <a:prstGeom prst="rect">
            <a:avLst/>
          </a:prstGeom>
        </p:spPr>
        <p:txBody>
          <a:bodyPr wrap="square" lIns="82021" tIns="41010" rIns="82021" bIns="41010">
            <a:spAutoFit/>
          </a:bodyPr>
          <a:lstStyle/>
          <a:p>
            <a:pPr fontAlgn="base">
              <a:spcBef>
                <a:spcPct val="0"/>
              </a:spcBef>
              <a:spcAft>
                <a:spcPct val="0"/>
              </a:spcAft>
            </a:pPr>
            <a:r>
              <a:rPr lang="en-US" sz="1100" kern="0" dirty="0">
                <a:solidFill>
                  <a:srgbClr val="1E4191"/>
                </a:solidFill>
                <a:latin typeface="GE Inspira" pitchFamily="34" charset="0"/>
                <a:cs typeface="Arial" charset="0"/>
              </a:rPr>
              <a:t>Automates carhire processing to determine the amount due to or claims against car owners</a:t>
            </a:r>
            <a:endParaRPr lang="en-US" sz="1100" dirty="0">
              <a:solidFill>
                <a:srgbClr val="1E4191"/>
              </a:solidFill>
              <a:latin typeface="GE Inspira" pitchFamily="34" charset="0"/>
            </a:endParaRPr>
          </a:p>
        </p:txBody>
      </p:sp>
      <p:sp>
        <p:nvSpPr>
          <p:cNvPr id="11" name="Rectangle 10"/>
          <p:cNvSpPr/>
          <p:nvPr/>
        </p:nvSpPr>
        <p:spPr>
          <a:xfrm>
            <a:off x="3677775" y="3908753"/>
            <a:ext cx="1845425" cy="759929"/>
          </a:xfrm>
          <a:prstGeom prst="rect">
            <a:avLst/>
          </a:prstGeom>
        </p:spPr>
        <p:txBody>
          <a:bodyPr wrap="square" lIns="82021" tIns="41010" rIns="82021" bIns="41010">
            <a:spAutoFit/>
          </a:bodyPr>
          <a:lstStyle/>
          <a:p>
            <a:pPr fontAlgn="base">
              <a:spcBef>
                <a:spcPct val="0"/>
              </a:spcBef>
              <a:spcAft>
                <a:spcPct val="0"/>
              </a:spcAft>
            </a:pPr>
            <a:r>
              <a:rPr lang="en-US" sz="1100" kern="0" dirty="0">
                <a:solidFill>
                  <a:srgbClr val="1E4191"/>
                </a:solidFill>
                <a:latin typeface="GE Inspira" pitchFamily="34" charset="0"/>
                <a:cs typeface="Arial" charset="0"/>
              </a:rPr>
              <a:t>Provides a thorough audit of monthly carhire earnings and produces claims where shortages are detected</a:t>
            </a:r>
          </a:p>
        </p:txBody>
      </p:sp>
      <p:sp>
        <p:nvSpPr>
          <p:cNvPr id="12" name="Rectangle 11"/>
          <p:cNvSpPr/>
          <p:nvPr/>
        </p:nvSpPr>
        <p:spPr>
          <a:xfrm>
            <a:off x="5712942" y="3908752"/>
            <a:ext cx="1845426" cy="759968"/>
          </a:xfrm>
          <a:prstGeom prst="rect">
            <a:avLst/>
          </a:prstGeom>
        </p:spPr>
        <p:txBody>
          <a:bodyPr wrap="square" lIns="82021" tIns="41010" rIns="82021" bIns="41010">
            <a:spAutoFit/>
          </a:bodyPr>
          <a:lstStyle/>
          <a:p>
            <a:pPr fontAlgn="base">
              <a:spcBef>
                <a:spcPct val="0"/>
              </a:spcBef>
              <a:spcAft>
                <a:spcPct val="0"/>
              </a:spcAft>
            </a:pPr>
            <a:r>
              <a:rPr lang="en-US" sz="1100" kern="0" dirty="0">
                <a:solidFill>
                  <a:srgbClr val="1E4191"/>
                </a:solidFill>
                <a:latin typeface="GE Inspira" pitchFamily="34" charset="0"/>
                <a:cs typeface="Arial" charset="0"/>
              </a:rPr>
              <a:t>Daily operating KPI dashboards, reports, and data analytics that drive velocity on the railroad</a:t>
            </a:r>
            <a:endParaRPr lang="en-US" sz="1100" dirty="0">
              <a:solidFill>
                <a:srgbClr val="1E4191"/>
              </a:solidFill>
              <a:latin typeface="GE Inspira" pitchFamily="34" charset="0"/>
            </a:endParaRPr>
          </a:p>
        </p:txBody>
      </p:sp>
      <p:cxnSp>
        <p:nvCxnSpPr>
          <p:cNvPr id="14" name="Straight Connector 13"/>
          <p:cNvCxnSpPr/>
          <p:nvPr/>
        </p:nvCxnSpPr>
        <p:spPr bwMode="auto">
          <a:xfrm>
            <a:off x="1072221" y="2286000"/>
            <a:ext cx="6519363" cy="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5" name="Text Placeholder 30"/>
          <p:cNvSpPr txBox="1">
            <a:spLocks/>
          </p:cNvSpPr>
          <p:nvPr/>
        </p:nvSpPr>
        <p:spPr>
          <a:xfrm>
            <a:off x="3574213" y="2209800"/>
            <a:ext cx="2098599" cy="200055"/>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300" b="1" dirty="0">
                <a:solidFill>
                  <a:srgbClr val="1E4191"/>
                </a:solidFill>
                <a:latin typeface="GE Inspira" pitchFamily="34" charset="0"/>
                <a:cs typeface="Traditional Arabic" pitchFamily="18" charset="-78"/>
              </a:rPr>
              <a:t>Key Features</a:t>
            </a:r>
          </a:p>
        </p:txBody>
      </p:sp>
      <p:pic>
        <p:nvPicPr>
          <p:cNvPr id="16" name="Picture 15" descr="DASH3.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5982" y="2935504"/>
            <a:ext cx="1209004" cy="911711"/>
          </a:xfrm>
          <a:prstGeom prst="rect">
            <a:avLst/>
          </a:prstGeom>
          <a:effectLst>
            <a:outerShdw blurRad="50800" dist="38100" dir="2700000" sx="101000" sy="101000" algn="tl" rotWithShape="0">
              <a:prstClr val="black">
                <a:alpha val="40000"/>
              </a:prstClr>
            </a:outerShdw>
          </a:effec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07778" y="2935504"/>
            <a:ext cx="1315074" cy="91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3027626"/>
            <a:ext cx="1295684" cy="878840"/>
          </a:xfrm>
          <a:prstGeom prst="rect">
            <a:avLst/>
          </a:prstGeom>
          <a:noFill/>
          <a:ln w="9525">
            <a:noFill/>
            <a:miter lim="800000"/>
            <a:headEnd/>
            <a:tailEnd/>
          </a:ln>
          <a:effectLst/>
        </p:spPr>
      </p:pic>
      <p:pic>
        <p:nvPicPr>
          <p:cNvPr id="21"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00800" y="3408626"/>
            <a:ext cx="1289392" cy="246147"/>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914400" y="5047327"/>
            <a:ext cx="7620000" cy="1354217"/>
          </a:xfrm>
          <a:prstGeom prst="rect">
            <a:avLst/>
          </a:prstGeom>
        </p:spPr>
        <p:txBody>
          <a:bodyPr wrap="square">
            <a:spAutoFit/>
          </a:bodyPr>
          <a:lstStyle/>
          <a:p>
            <a:pPr>
              <a:buFont typeface="Wingdings" pitchFamily="2" charset="2"/>
              <a:buChar char="§"/>
            </a:pPr>
            <a:r>
              <a:rPr lang="en-US" sz="1100" b="1" dirty="0" smtClean="0">
                <a:solidFill>
                  <a:srgbClr val="1E4191"/>
                </a:solidFill>
                <a:latin typeface="GE Inspira" pitchFamily="34" charset="0"/>
              </a:rPr>
              <a:t> </a:t>
            </a:r>
            <a:r>
              <a:rPr lang="en-US" sz="1200" b="1" u="sng" dirty="0" smtClean="0">
                <a:solidFill>
                  <a:srgbClr val="1E4191"/>
                </a:solidFill>
                <a:latin typeface="GE Inspira" pitchFamily="34" charset="0"/>
              </a:rPr>
              <a:t>Reclaim Processing and Management</a:t>
            </a:r>
            <a:r>
              <a:rPr lang="en-US" sz="1200" b="1" dirty="0" smtClean="0">
                <a:solidFill>
                  <a:srgbClr val="1E4191"/>
                </a:solidFill>
                <a:latin typeface="GE Inspira" pitchFamily="34" charset="0"/>
              </a:rPr>
              <a:t> </a:t>
            </a:r>
            <a:r>
              <a:rPr lang="en-US" sz="1100" dirty="0" smtClean="0">
                <a:solidFill>
                  <a:srgbClr val="1E4191"/>
                </a:solidFill>
                <a:latin typeface="GE Inspira" pitchFamily="34" charset="0"/>
              </a:rPr>
              <a:t>– Full application of Reclaim adjustment </a:t>
            </a:r>
          </a:p>
          <a:p>
            <a:pPr>
              <a:buFont typeface="Wingdings" pitchFamily="2" charset="2"/>
              <a:buChar char="§"/>
            </a:pPr>
            <a:r>
              <a:rPr lang="en-US" sz="1100" b="1" dirty="0" smtClean="0">
                <a:solidFill>
                  <a:srgbClr val="1E4191"/>
                </a:solidFill>
                <a:latin typeface="GE Inspira" pitchFamily="34" charset="0"/>
              </a:rPr>
              <a:t> </a:t>
            </a:r>
            <a:r>
              <a:rPr lang="en-US" sz="1200" b="1" u="sng" dirty="0" smtClean="0">
                <a:solidFill>
                  <a:srgbClr val="1E4191"/>
                </a:solidFill>
                <a:latin typeface="GE Inspira" pitchFamily="34" charset="0"/>
              </a:rPr>
              <a:t>Automated Car Owner Reports</a:t>
            </a:r>
            <a:r>
              <a:rPr lang="en-US" sz="1200" b="1" dirty="0" smtClean="0">
                <a:solidFill>
                  <a:srgbClr val="1E4191"/>
                </a:solidFill>
                <a:latin typeface="GE Inspira" pitchFamily="34" charset="0"/>
              </a:rPr>
              <a:t> </a:t>
            </a:r>
            <a:r>
              <a:rPr lang="en-US" sz="1100" dirty="0" smtClean="0">
                <a:solidFill>
                  <a:srgbClr val="1E4191"/>
                </a:solidFill>
                <a:latin typeface="GE Inspira" pitchFamily="34" charset="0"/>
              </a:rPr>
              <a:t>– Reports sent to Equipment Owners automatically.</a:t>
            </a:r>
          </a:p>
          <a:p>
            <a:pPr>
              <a:buFont typeface="Wingdings" pitchFamily="2" charset="2"/>
              <a:buChar char="§"/>
            </a:pPr>
            <a:r>
              <a:rPr lang="en-US" sz="1100" dirty="0" smtClean="0">
                <a:solidFill>
                  <a:srgbClr val="1E4191"/>
                </a:solidFill>
                <a:latin typeface="GE Inspira" pitchFamily="34" charset="0"/>
              </a:rPr>
              <a:t> </a:t>
            </a:r>
            <a:r>
              <a:rPr lang="en-US" sz="1200" b="1" u="sng" dirty="0" smtClean="0">
                <a:solidFill>
                  <a:srgbClr val="1E4191"/>
                </a:solidFill>
                <a:latin typeface="GE Inspira" pitchFamily="34" charset="0"/>
              </a:rPr>
              <a:t>AAR Data Exchange Compliant</a:t>
            </a:r>
            <a:r>
              <a:rPr lang="en-US" sz="1200" b="1" dirty="0" smtClean="0">
                <a:solidFill>
                  <a:srgbClr val="1E4191"/>
                </a:solidFill>
                <a:latin typeface="GE Inspira" pitchFamily="34" charset="0"/>
              </a:rPr>
              <a:t> </a:t>
            </a:r>
            <a:r>
              <a:rPr lang="en-US" sz="1100" dirty="0" smtClean="0">
                <a:solidFill>
                  <a:srgbClr val="1E4191"/>
                </a:solidFill>
                <a:latin typeface="GE Inspira" pitchFamily="34" charset="0"/>
              </a:rPr>
              <a:t>– Seamless integration with industry standard AAR Data Exchange</a:t>
            </a:r>
          </a:p>
          <a:p>
            <a:pPr>
              <a:buFont typeface="Wingdings" pitchFamily="2" charset="2"/>
              <a:buChar char="§"/>
            </a:pPr>
            <a:r>
              <a:rPr lang="en-US" sz="1100" b="1" dirty="0" smtClean="0">
                <a:solidFill>
                  <a:srgbClr val="1E4191"/>
                </a:solidFill>
                <a:latin typeface="GE Inspira" pitchFamily="34" charset="0"/>
              </a:rPr>
              <a:t> </a:t>
            </a:r>
            <a:r>
              <a:rPr lang="en-US" sz="1200" b="1" u="sng" dirty="0" smtClean="0">
                <a:solidFill>
                  <a:srgbClr val="1E4191"/>
                </a:solidFill>
                <a:latin typeface="GE Inspira" pitchFamily="34" charset="0"/>
              </a:rPr>
              <a:t>Automated Audit Processes</a:t>
            </a:r>
            <a:r>
              <a:rPr lang="en-US" sz="1200" b="1" dirty="0" smtClean="0">
                <a:solidFill>
                  <a:srgbClr val="1E4191"/>
                </a:solidFill>
                <a:latin typeface="GE Inspira" pitchFamily="34" charset="0"/>
              </a:rPr>
              <a:t> </a:t>
            </a:r>
            <a:r>
              <a:rPr lang="en-US" sz="1100" b="1" dirty="0" smtClean="0">
                <a:solidFill>
                  <a:srgbClr val="1E4191"/>
                </a:solidFill>
                <a:latin typeface="GE Inspira" pitchFamily="34" charset="0"/>
              </a:rPr>
              <a:t>– </a:t>
            </a:r>
            <a:r>
              <a:rPr lang="en-US" sz="1100" dirty="0" smtClean="0">
                <a:solidFill>
                  <a:srgbClr val="1E4191"/>
                </a:solidFill>
                <a:latin typeface="GE Inspira" pitchFamily="34" charset="0"/>
              </a:rPr>
              <a:t>Ensures car hire rules and agreements are applied correctly and payments are accurate</a:t>
            </a:r>
          </a:p>
          <a:p>
            <a:pPr>
              <a:buFont typeface="Wingdings" pitchFamily="2" charset="2"/>
              <a:buChar char="§"/>
            </a:pPr>
            <a:r>
              <a:rPr lang="en-US" sz="1100" b="1" dirty="0" smtClean="0">
                <a:solidFill>
                  <a:srgbClr val="1E4191"/>
                </a:solidFill>
                <a:latin typeface="GE Inspira" pitchFamily="34" charset="0"/>
              </a:rPr>
              <a:t> </a:t>
            </a:r>
            <a:r>
              <a:rPr lang="en-US" sz="1200" b="1" u="sng" dirty="0" smtClean="0">
                <a:solidFill>
                  <a:srgbClr val="1E4191"/>
                </a:solidFill>
                <a:latin typeface="GE Inspira" pitchFamily="34" charset="0"/>
              </a:rPr>
              <a:t>Car Hire Payable Managed Services available</a:t>
            </a:r>
            <a:r>
              <a:rPr lang="en-US" sz="1100" b="1" dirty="0" smtClean="0">
                <a:solidFill>
                  <a:srgbClr val="1E4191"/>
                </a:solidFill>
                <a:latin typeface="GE Inspira" pitchFamily="34" charset="0"/>
              </a:rPr>
              <a:t> – </a:t>
            </a:r>
            <a:r>
              <a:rPr lang="en-US" sz="1100" dirty="0" smtClean="0">
                <a:solidFill>
                  <a:srgbClr val="1E4191"/>
                </a:solidFill>
                <a:latin typeface="GE Inspira" pitchFamily="34" charset="0"/>
              </a:rPr>
              <a:t>Managed Car Hire Audit Services available for higher level of analytics/diagnosis of over payments and adjustments of reclaims.</a:t>
            </a:r>
          </a:p>
          <a:p>
            <a:pPr>
              <a:buFont typeface="Wingdings" pitchFamily="2" charset="2"/>
              <a:buChar char="§"/>
            </a:pPr>
            <a:endParaRPr lang="en-US" sz="1100" dirty="0" smtClean="0">
              <a:solidFill>
                <a:srgbClr val="1E4191"/>
              </a:solidFill>
              <a:latin typeface="GE Inspira" pitchFamily="34" charset="0"/>
            </a:endParaRPr>
          </a:p>
        </p:txBody>
      </p:sp>
      <p:cxnSp>
        <p:nvCxnSpPr>
          <p:cNvPr id="23" name="Straight Connector 22"/>
          <p:cNvCxnSpPr/>
          <p:nvPr/>
        </p:nvCxnSpPr>
        <p:spPr bwMode="auto">
          <a:xfrm flipV="1">
            <a:off x="918391" y="4894927"/>
            <a:ext cx="7235009" cy="2640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24" name="TextBox 23"/>
          <p:cNvSpPr txBox="1"/>
          <p:nvPr/>
        </p:nvSpPr>
        <p:spPr>
          <a:xfrm>
            <a:off x="3049317" y="4770328"/>
            <a:ext cx="1672253" cy="276999"/>
          </a:xfrm>
          <a:prstGeom prst="rect">
            <a:avLst/>
          </a:prstGeom>
          <a:solidFill>
            <a:srgbClr val="FFFFFF"/>
          </a:solidFill>
        </p:spPr>
        <p:txBody>
          <a:bodyPr wrap="none" rtlCol="0">
            <a:spAutoFit/>
          </a:bodyPr>
          <a:lstStyle/>
          <a:p>
            <a:r>
              <a:rPr lang="en-US" sz="1200" b="1" dirty="0">
                <a:solidFill>
                  <a:srgbClr val="1E4191"/>
                </a:solidFill>
                <a:latin typeface="GE Inspira" pitchFamily="34" charset="0"/>
              </a:rPr>
              <a:t>E</a:t>
            </a:r>
            <a:r>
              <a:rPr lang="en-US" sz="1200" b="1" dirty="0" smtClean="0">
                <a:solidFill>
                  <a:srgbClr val="1E4191"/>
                </a:solidFill>
                <a:latin typeface="GE Inspira" pitchFamily="34" charset="0"/>
              </a:rPr>
              <a:t>MS </a:t>
            </a:r>
            <a:r>
              <a:rPr lang="en-US" sz="1200" b="1" baseline="30000" dirty="0" smtClean="0">
                <a:solidFill>
                  <a:srgbClr val="1E4191"/>
                </a:solidFill>
                <a:latin typeface="GE Inspira" pitchFamily="34" charset="0"/>
              </a:rPr>
              <a:t>®</a:t>
            </a:r>
            <a:r>
              <a:rPr lang="en-US" sz="1200" b="1" dirty="0" smtClean="0">
                <a:solidFill>
                  <a:srgbClr val="1E4191"/>
                </a:solidFill>
                <a:latin typeface="GE Inspira" pitchFamily="34" charset="0"/>
              </a:rPr>
              <a:t> Benefits / Value</a:t>
            </a:r>
            <a:endParaRPr lang="en-US" sz="1200" b="1" dirty="0">
              <a:solidFill>
                <a:srgbClr val="1E4191"/>
              </a:solidFill>
            </a:endParaRPr>
          </a:p>
        </p:txBody>
      </p:sp>
      <p:sp>
        <p:nvSpPr>
          <p:cNvPr id="25" name="Title 1"/>
          <p:cNvSpPr>
            <a:spLocks noGrp="1"/>
          </p:cNvSpPr>
          <p:nvPr>
            <p:ph type="title"/>
          </p:nvPr>
        </p:nvSpPr>
        <p:spPr>
          <a:xfrm>
            <a:off x="310289" y="94729"/>
            <a:ext cx="8309841" cy="516938"/>
          </a:xfrm>
        </p:spPr>
        <p:txBody>
          <a:bodyPr lIns="82048" tIns="41025" rIns="82048" bIns="41025">
            <a:noAutofit/>
          </a:bodyPr>
          <a:lstStyle/>
          <a:p>
            <a:r>
              <a:rPr lang="en-US" sz="2800" dirty="0">
                <a:latin typeface="GE Inspira" pitchFamily="34" charset="0"/>
              </a:rPr>
              <a:t>RailConnect </a:t>
            </a:r>
            <a:r>
              <a:rPr lang="en-US" dirty="0"/>
              <a:t>– </a:t>
            </a:r>
            <a:r>
              <a:rPr lang="en-US" sz="2400" dirty="0" smtClean="0">
                <a:latin typeface="GE Inspira" pitchFamily="34" charset="0"/>
              </a:rPr>
              <a:t>Equipment </a:t>
            </a:r>
            <a:r>
              <a:rPr lang="en-US" sz="2400" dirty="0">
                <a:latin typeface="GE Inspira" pitchFamily="34" charset="0"/>
              </a:rPr>
              <a:t>Management </a:t>
            </a:r>
            <a:r>
              <a:rPr lang="en-US" sz="2400" dirty="0" smtClean="0">
                <a:latin typeface="GE Inspira" pitchFamily="34" charset="0"/>
              </a:rPr>
              <a:t>System (EMS)</a:t>
            </a:r>
            <a:endParaRPr lang="en-US" sz="2400" dirty="0">
              <a:latin typeface="GE Inspira" pitchFamily="34" charset="0"/>
            </a:endParaRPr>
          </a:p>
        </p:txBody>
      </p:sp>
    </p:spTree>
    <p:extLst>
      <p:ext uri="{BB962C8B-B14F-4D97-AF65-F5344CB8AC3E}">
        <p14:creationId xmlns:p14="http://schemas.microsoft.com/office/powerpoint/2010/main" val="19730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89" y="218554"/>
            <a:ext cx="8833711" cy="516938"/>
          </a:xfrm>
        </p:spPr>
        <p:txBody>
          <a:bodyPr lIns="82048" tIns="41025" rIns="82048" bIns="41025">
            <a:noAutofit/>
          </a:bodyPr>
          <a:lstStyle/>
          <a:p>
            <a:r>
              <a:rPr lang="en-US" sz="2800" dirty="0">
                <a:latin typeface="GE Inspira" pitchFamily="34" charset="0"/>
              </a:rPr>
              <a:t>RailConnect </a:t>
            </a:r>
            <a:r>
              <a:rPr lang="en-US" sz="2800" dirty="0" smtClean="0">
                <a:latin typeface="GE Inspira" pitchFamily="34" charset="0"/>
              </a:rPr>
              <a:t>– </a:t>
            </a:r>
            <a:r>
              <a:rPr lang="en-US" sz="2400" dirty="0" smtClean="0">
                <a:latin typeface="GE Inspira" pitchFamily="34" charset="0"/>
              </a:rPr>
              <a:t>Revenue Management Advanced Analytics (RMAA)</a:t>
            </a:r>
            <a:endParaRPr lang="en-US" sz="2400" dirty="0">
              <a:latin typeface="GE Inspira" pitchFamily="34" charset="0"/>
            </a:endParaRPr>
          </a:p>
        </p:txBody>
      </p:sp>
      <p:grpSp>
        <p:nvGrpSpPr>
          <p:cNvPr id="6" name="Group 5"/>
          <p:cNvGrpSpPr/>
          <p:nvPr/>
        </p:nvGrpSpPr>
        <p:grpSpPr>
          <a:xfrm>
            <a:off x="160188" y="2539067"/>
            <a:ext cx="3511061" cy="3527833"/>
            <a:chOff x="383082" y="3530175"/>
            <a:chExt cx="3962147" cy="2740605"/>
          </a:xfrm>
        </p:grpSpPr>
        <p:cxnSp>
          <p:nvCxnSpPr>
            <p:cNvPr id="42" name="Straight Connector 41"/>
            <p:cNvCxnSpPr/>
            <p:nvPr/>
          </p:nvCxnSpPr>
          <p:spPr bwMode="auto">
            <a:xfrm>
              <a:off x="383082" y="3600633"/>
              <a:ext cx="3750006" cy="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43" name="Text Placeholder 30"/>
            <p:cNvSpPr txBox="1">
              <a:spLocks/>
            </p:cNvSpPr>
            <p:nvPr/>
          </p:nvSpPr>
          <p:spPr>
            <a:xfrm>
              <a:off x="1615288" y="3530175"/>
              <a:ext cx="1477399" cy="143458"/>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Family="34" charset="0"/>
                  <a:cs typeface="Traditional Arabic" pitchFamily="18" charset="-78"/>
                </a:rPr>
                <a:t>Key </a:t>
              </a:r>
              <a:r>
                <a:rPr lang="en-US" sz="1200" b="1" dirty="0" smtClean="0">
                  <a:solidFill>
                    <a:srgbClr val="1E4191"/>
                  </a:solidFill>
                  <a:latin typeface="GE Inspira" pitchFamily="34" charset="0"/>
                  <a:cs typeface="Traditional Arabic" pitchFamily="18" charset="-78"/>
                </a:rPr>
                <a:t>Features</a:t>
              </a:r>
              <a:endParaRPr lang="en-US" sz="1200" b="1" dirty="0">
                <a:solidFill>
                  <a:srgbClr val="1E4191"/>
                </a:solidFill>
                <a:latin typeface="GE Inspira" pitchFamily="34" charset="0"/>
                <a:cs typeface="Traditional Arabic" pitchFamily="18" charset="-78"/>
              </a:endParaRPr>
            </a:p>
          </p:txBody>
        </p:sp>
        <p:sp>
          <p:nvSpPr>
            <p:cNvPr id="48" name="Rectangle 9"/>
            <p:cNvSpPr txBox="1">
              <a:spLocks noChangeArrowheads="1"/>
            </p:cNvSpPr>
            <p:nvPr/>
          </p:nvSpPr>
          <p:spPr bwMode="auto">
            <a:xfrm>
              <a:off x="383083" y="3819527"/>
              <a:ext cx="3962146" cy="245125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Ready-made reporting solutions </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Can be used by non-technical users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Connects business processes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Supports decision-making</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Integrates data sources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Drives workflow</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Enables self-reporting</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Increases business velocity</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Establishes best practices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Easy to deploy and train</a:t>
              </a:r>
            </a:p>
          </p:txBody>
        </p:sp>
      </p:grpSp>
      <p:cxnSp>
        <p:nvCxnSpPr>
          <p:cNvPr id="11" name="Straight Connector 10"/>
          <p:cNvCxnSpPr/>
          <p:nvPr/>
        </p:nvCxnSpPr>
        <p:spPr bwMode="auto">
          <a:xfrm>
            <a:off x="267744" y="987552"/>
            <a:ext cx="59396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2" name="Rectangle 9"/>
          <p:cNvSpPr txBox="1">
            <a:spLocks noChangeArrowheads="1"/>
          </p:cNvSpPr>
          <p:nvPr/>
        </p:nvSpPr>
        <p:spPr bwMode="auto">
          <a:xfrm>
            <a:off x="292914" y="1105168"/>
            <a:ext cx="5914439"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REVENUE MANAGEMENT ADVANCED </a:t>
            </a:r>
            <a:r>
              <a:rPr lang="en-US" sz="1200" kern="0" dirty="0" smtClean="0">
                <a:solidFill>
                  <a:srgbClr val="1E4191"/>
                </a:solidFill>
                <a:latin typeface="GE Inspira" pitchFamily="34" charset="0"/>
                <a:cs typeface="Arial" charset="0"/>
              </a:rPr>
              <a:t>ANALYTICS - Business </a:t>
            </a:r>
            <a:r>
              <a:rPr lang="en-US" sz="1200" kern="0" dirty="0">
                <a:solidFill>
                  <a:srgbClr val="1E4191"/>
                </a:solidFill>
                <a:latin typeface="GE Inspira" pitchFamily="34" charset="0"/>
                <a:cs typeface="Arial" charset="0"/>
              </a:rPr>
              <a:t>Intelligence (BI) Service offering that specializes in revenue management. Providing fast, comprehensive, and user-friendly business solutions to support accounting &amp; decision-making</a:t>
            </a:r>
            <a:r>
              <a:rPr lang="en-US" sz="1200" kern="0" dirty="0" smtClean="0">
                <a:solidFill>
                  <a:srgbClr val="1E4191"/>
                </a:solidFill>
                <a:latin typeface="GE Inspira" pitchFamily="34" charset="0"/>
                <a:cs typeface="Arial" charset="0"/>
              </a:rPr>
              <a:t>.</a:t>
            </a:r>
            <a:endParaRPr lang="en-US" sz="1200" kern="0" dirty="0">
              <a:solidFill>
                <a:srgbClr val="1E4191"/>
              </a:solidFill>
              <a:latin typeface="GE Inspira" pitchFamily="34" charset="0"/>
              <a:cs typeface="Arial" charset="0"/>
            </a:endParaRPr>
          </a:p>
        </p:txBody>
      </p:sp>
      <p:grpSp>
        <p:nvGrpSpPr>
          <p:cNvPr id="13" name="Group 12"/>
          <p:cNvGrpSpPr/>
          <p:nvPr/>
        </p:nvGrpSpPr>
        <p:grpSpPr>
          <a:xfrm>
            <a:off x="3671249" y="2539067"/>
            <a:ext cx="2920051" cy="3999100"/>
            <a:chOff x="383082" y="3530175"/>
            <a:chExt cx="3962147" cy="3106709"/>
          </a:xfrm>
        </p:grpSpPr>
        <p:cxnSp>
          <p:nvCxnSpPr>
            <p:cNvPr id="14" name="Straight Connector 13"/>
            <p:cNvCxnSpPr/>
            <p:nvPr/>
          </p:nvCxnSpPr>
          <p:spPr bwMode="auto">
            <a:xfrm>
              <a:off x="383082" y="3600633"/>
              <a:ext cx="3750006" cy="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5" name="Text Placeholder 30"/>
            <p:cNvSpPr txBox="1">
              <a:spLocks/>
            </p:cNvSpPr>
            <p:nvPr/>
          </p:nvSpPr>
          <p:spPr>
            <a:xfrm>
              <a:off x="1615288" y="3530175"/>
              <a:ext cx="1477398" cy="143458"/>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smtClean="0">
                  <a:solidFill>
                    <a:srgbClr val="1E4191"/>
                  </a:solidFill>
                  <a:latin typeface="GE Inspira" pitchFamily="34" charset="0"/>
                  <a:cs typeface="Traditional Arabic" pitchFamily="18" charset="-78"/>
                </a:rPr>
                <a:t>Fact Sheet</a:t>
              </a:r>
              <a:endParaRPr lang="en-US" sz="1200" b="1" dirty="0">
                <a:solidFill>
                  <a:srgbClr val="1E4191"/>
                </a:solidFill>
                <a:latin typeface="GE Inspira" pitchFamily="34" charset="0"/>
                <a:cs typeface="Traditional Arabic" pitchFamily="18" charset="-78"/>
              </a:endParaRPr>
            </a:p>
          </p:txBody>
        </p:sp>
        <p:sp>
          <p:nvSpPr>
            <p:cNvPr id="16" name="Rectangle 9"/>
            <p:cNvSpPr txBox="1">
              <a:spLocks noChangeArrowheads="1"/>
            </p:cNvSpPr>
            <p:nvPr/>
          </p:nvSpPr>
          <p:spPr bwMode="auto">
            <a:xfrm>
              <a:off x="383084" y="3819526"/>
              <a:ext cx="3962145" cy="281735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Reduces costs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Improves cash flow</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Increases productivity</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Improves business performance</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Enables faster, better decisions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Increases accuracy &amp; consistency</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Improves cycle times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Improves revenue recognition</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Provides actionable knowledge</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Provides single source of </a:t>
              </a:r>
              <a:r>
                <a:rPr lang="en-US" sz="1200" kern="0" dirty="0" smtClean="0">
                  <a:solidFill>
                    <a:srgbClr val="1E4191"/>
                  </a:solidFill>
                  <a:latin typeface="GE Inspira" pitchFamily="34" charset="0"/>
                  <a:cs typeface="Arial" charset="0"/>
                </a:rPr>
                <a:t>information </a:t>
              </a:r>
              <a:endParaRPr lang="en-US" sz="1200" kern="0" dirty="0">
                <a:solidFill>
                  <a:srgbClr val="1E4191"/>
                </a:solidFill>
                <a:latin typeface="GE Inspira" pitchFamily="34" charset="0"/>
                <a:cs typeface="Arial" charset="0"/>
              </a:endParaRPr>
            </a:p>
            <a:p>
              <a:pPr marL="227013" indent="-227013">
                <a:spcBef>
                  <a:spcPts val="1077"/>
                </a:spcBef>
                <a:buClr>
                  <a:srgbClr val="17375E"/>
                </a:buClr>
                <a:buSzPct val="90000"/>
                <a:buFont typeface="Wingdings" pitchFamily="2" charset="2"/>
                <a:buChar char="n"/>
              </a:pPr>
              <a:endParaRPr lang="en-US" sz="1200" kern="0" dirty="0">
                <a:solidFill>
                  <a:srgbClr val="1E4191"/>
                </a:solidFill>
                <a:latin typeface="GE Inspira" pitchFamily="34" charset="0"/>
                <a:cs typeface="Arial" charset="0"/>
              </a:endParaRPr>
            </a:p>
          </p:txBody>
        </p:sp>
      </p:grpSp>
      <p:sp>
        <p:nvSpPr>
          <p:cNvPr id="17" name="Text Placeholder 30"/>
          <p:cNvSpPr txBox="1">
            <a:spLocks/>
          </p:cNvSpPr>
          <p:nvPr/>
        </p:nvSpPr>
        <p:spPr>
          <a:xfrm>
            <a:off x="2126874" y="884721"/>
            <a:ext cx="2098599" cy="200055"/>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300" b="1" dirty="0">
                <a:solidFill>
                  <a:schemeClr val="tx1">
                    <a:lumMod val="75000"/>
                  </a:schemeClr>
                </a:solidFill>
                <a:latin typeface="GE Inspira" pitchFamily="34" charset="0"/>
                <a:cs typeface="Traditional Arabic" pitchFamily="18" charset="-78"/>
              </a:rPr>
              <a:t>Product</a:t>
            </a:r>
            <a:r>
              <a:rPr lang="en-US" sz="1300" b="1" dirty="0">
                <a:solidFill>
                  <a:schemeClr val="accent1">
                    <a:lumMod val="75000"/>
                  </a:schemeClr>
                </a:solidFill>
                <a:latin typeface="GE Inspira" pitchFamily="34" charset="0"/>
                <a:cs typeface="Traditional Arabic" pitchFamily="18" charset="-78"/>
              </a:rPr>
              <a:t> </a:t>
            </a:r>
            <a:r>
              <a:rPr lang="en-US" sz="1300" b="1" dirty="0">
                <a:solidFill>
                  <a:schemeClr val="tx1">
                    <a:lumMod val="75000"/>
                  </a:schemeClr>
                </a:solidFill>
                <a:latin typeface="GE Inspira" pitchFamily="34" charset="0"/>
                <a:cs typeface="Traditional Arabic" pitchFamily="18" charset="-78"/>
              </a:rPr>
              <a:t>Description</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121" y="4010073"/>
            <a:ext cx="1461613" cy="991677"/>
          </a:xfrm>
          <a:prstGeom prst="rect">
            <a:avLst/>
          </a:prstGeom>
          <a:ln>
            <a:solidFill>
              <a:schemeClr val="tx1"/>
            </a:solidFill>
          </a:ln>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677" t="15243" r="22242" b="14260"/>
          <a:stretch/>
        </p:blipFill>
        <p:spPr>
          <a:xfrm>
            <a:off x="7071998" y="2255840"/>
            <a:ext cx="1542726" cy="983655"/>
          </a:xfrm>
          <a:prstGeom prst="rect">
            <a:avLst/>
          </a:prstGeom>
          <a:ln>
            <a:solidFill>
              <a:schemeClr val="tx1"/>
            </a:solidFill>
          </a:ln>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5661" y="3183499"/>
            <a:ext cx="1715894" cy="1025457"/>
          </a:xfrm>
          <a:prstGeom prst="rect">
            <a:avLst/>
          </a:prstGeom>
        </p:spPr>
      </p:pic>
      <p:pic>
        <p:nvPicPr>
          <p:cNvPr id="26" name="Picture 18" descr="http://franckginape.weebly.com/uploads/1/4/3/5/1435848/6754875.bmp?305x2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2660" y="4724850"/>
            <a:ext cx="2388895" cy="154146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3702" y="1163360"/>
            <a:ext cx="2111062" cy="1432315"/>
          </a:xfrm>
          <a:prstGeom prst="roundRect">
            <a:avLst>
              <a:gd name="adj" fmla="val 4167"/>
            </a:avLst>
          </a:prstGeom>
          <a:solidFill>
            <a:srgbClr val="FFFFFF"/>
          </a:solidFill>
          <a:ln w="76200" cap="sq">
            <a:solidFill>
              <a:srgbClr val="292929"/>
            </a:solidFill>
            <a:miter lim="800000"/>
          </a:ln>
          <a:effectLst>
            <a:outerShdw blurRad="50800" dist="38100" dir="5400000" algn="t" rotWithShape="0">
              <a:prstClr val="black">
                <a:alpha val="40000"/>
              </a:prstClr>
            </a:outerShdw>
          </a:effectLst>
          <a:scene3d>
            <a:camera prst="orthographicFront"/>
            <a:lightRig rig="threePt" dir="t">
              <a:rot lat="0" lon="0" rev="2700000"/>
            </a:lightRig>
          </a:scene3d>
          <a:sp3d>
            <a:bevelT h="38100"/>
            <a:contourClr>
              <a:srgbClr val="C0C0C0"/>
            </a:contourClr>
          </a:sp3d>
        </p:spPr>
      </p:pic>
      <p:graphicFrame>
        <p:nvGraphicFramePr>
          <p:cNvPr id="20" name="Diagram 19"/>
          <p:cNvGraphicFramePr/>
          <p:nvPr>
            <p:extLst>
              <p:ext uri="{D42A27DB-BD31-4B8C-83A1-F6EECF244321}">
                <p14:modId xmlns:p14="http://schemas.microsoft.com/office/powerpoint/2010/main" val="4198719407"/>
              </p:ext>
            </p:extLst>
          </p:nvPr>
        </p:nvGraphicFramePr>
        <p:xfrm>
          <a:off x="267744" y="1846874"/>
          <a:ext cx="6132036" cy="466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81738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RailConnect Advanced Analytics Road Map</a:t>
            </a:r>
            <a:endParaRPr lang="en-US" sz="2800" dirty="0"/>
          </a:p>
        </p:txBody>
      </p:sp>
      <p:pic>
        <p:nvPicPr>
          <p:cNvPr id="20" name="Picture 3" descr="combo-blu"/>
          <p:cNvPicPr>
            <a:picLocks noChangeAspect="1" noChangeArrowheads="1"/>
          </p:cNvPicPr>
          <p:nvPr/>
        </p:nvPicPr>
        <p:blipFill>
          <a:blip r:embed="rId2" cstate="print"/>
          <a:srcRect/>
          <a:stretch>
            <a:fillRect/>
          </a:stretch>
        </p:blipFill>
        <p:spPr bwMode="auto">
          <a:xfrm>
            <a:off x="6030832" y="1766056"/>
            <a:ext cx="3065462" cy="4330700"/>
          </a:xfrm>
          <a:prstGeom prst="rect">
            <a:avLst/>
          </a:prstGeom>
          <a:noFill/>
        </p:spPr>
      </p:pic>
      <p:pic>
        <p:nvPicPr>
          <p:cNvPr id="21" name="Picture 4" descr="combo-grn"/>
          <p:cNvPicPr>
            <a:picLocks noChangeAspect="1" noChangeArrowheads="1"/>
          </p:cNvPicPr>
          <p:nvPr/>
        </p:nvPicPr>
        <p:blipFill>
          <a:blip r:embed="rId3" cstate="print"/>
          <a:srcRect/>
          <a:stretch>
            <a:fillRect/>
          </a:stretch>
        </p:blipFill>
        <p:spPr bwMode="auto">
          <a:xfrm>
            <a:off x="3130402" y="1766056"/>
            <a:ext cx="3065462" cy="4305300"/>
          </a:xfrm>
          <a:prstGeom prst="rect">
            <a:avLst/>
          </a:prstGeom>
          <a:noFill/>
        </p:spPr>
      </p:pic>
      <p:pic>
        <p:nvPicPr>
          <p:cNvPr id="22" name="Picture 5" descr="combo-red"/>
          <p:cNvPicPr>
            <a:picLocks noChangeAspect="1" noChangeArrowheads="1"/>
          </p:cNvPicPr>
          <p:nvPr/>
        </p:nvPicPr>
        <p:blipFill>
          <a:blip r:embed="rId4" cstate="print"/>
          <a:srcRect/>
          <a:stretch>
            <a:fillRect/>
          </a:stretch>
        </p:blipFill>
        <p:spPr bwMode="auto">
          <a:xfrm>
            <a:off x="266232" y="1774007"/>
            <a:ext cx="3065462" cy="4292600"/>
          </a:xfrm>
          <a:prstGeom prst="rect">
            <a:avLst/>
          </a:prstGeom>
          <a:noFill/>
        </p:spPr>
      </p:pic>
      <p:sp>
        <p:nvSpPr>
          <p:cNvPr id="23" name="Rectangle 6"/>
          <p:cNvSpPr>
            <a:spLocks noChangeArrowheads="1"/>
          </p:cNvSpPr>
          <p:nvPr/>
        </p:nvSpPr>
        <p:spPr bwMode="auto">
          <a:xfrm>
            <a:off x="6327694" y="2098671"/>
            <a:ext cx="2063750" cy="553998"/>
          </a:xfrm>
          <a:prstGeom prst="rect">
            <a:avLst/>
          </a:prstGeom>
          <a:noFill/>
          <a:ln w="12700" algn="ctr">
            <a:noFill/>
            <a:miter lim="800000"/>
            <a:headEnd/>
            <a:tailEnd type="none" w="lg" len="sm"/>
          </a:ln>
          <a:effectLst/>
        </p:spPr>
        <p:txBody>
          <a:bodyPr lIns="0" tIns="0" rIns="0" bIns="0" anchor="ctr">
            <a:spAutoFit/>
          </a:bodyPr>
          <a:lstStyle/>
          <a:p>
            <a:pPr marL="111125" algn="l" eaLnBrk="0" hangingPunct="0">
              <a:lnSpc>
                <a:spcPct val="90000"/>
              </a:lnSpc>
              <a:buClr>
                <a:srgbClr val="FFFFFF"/>
              </a:buClr>
            </a:pPr>
            <a:r>
              <a:rPr lang="en-US" sz="2000" b="0" dirty="0" smtClean="0">
                <a:solidFill>
                  <a:srgbClr val="FFFFFF"/>
                </a:solidFill>
                <a:latin typeface="Segoe Semibold" pitchFamily="34" charset="0"/>
              </a:rPr>
              <a:t>Car Hire</a:t>
            </a:r>
          </a:p>
          <a:p>
            <a:pPr marL="111125" algn="l" eaLnBrk="0" hangingPunct="0">
              <a:lnSpc>
                <a:spcPct val="90000"/>
              </a:lnSpc>
              <a:buClr>
                <a:srgbClr val="FFFFFF"/>
              </a:buClr>
            </a:pPr>
            <a:r>
              <a:rPr lang="en-US" sz="2000" b="0" dirty="0" smtClean="0">
                <a:solidFill>
                  <a:srgbClr val="FFFFFF"/>
                </a:solidFill>
                <a:latin typeface="Segoe Semibold" pitchFamily="34" charset="0"/>
              </a:rPr>
              <a:t>Management</a:t>
            </a:r>
            <a:endParaRPr lang="en-US" sz="2000" b="0" dirty="0">
              <a:solidFill>
                <a:srgbClr val="FFFFFF"/>
              </a:solidFill>
              <a:latin typeface="Segoe Semibold" pitchFamily="34" charset="0"/>
            </a:endParaRPr>
          </a:p>
        </p:txBody>
      </p:sp>
      <p:sp>
        <p:nvSpPr>
          <p:cNvPr id="24" name="Rectangle 7"/>
          <p:cNvSpPr>
            <a:spLocks noChangeArrowheads="1"/>
          </p:cNvSpPr>
          <p:nvPr/>
        </p:nvSpPr>
        <p:spPr bwMode="auto">
          <a:xfrm>
            <a:off x="3455907" y="2099465"/>
            <a:ext cx="2287587" cy="553998"/>
          </a:xfrm>
          <a:prstGeom prst="rect">
            <a:avLst/>
          </a:prstGeom>
          <a:noFill/>
          <a:ln w="12700" algn="ctr">
            <a:noFill/>
            <a:miter lim="800000"/>
            <a:headEnd/>
            <a:tailEnd type="none" w="lg" len="sm"/>
          </a:ln>
          <a:effectLst/>
        </p:spPr>
        <p:txBody>
          <a:bodyPr lIns="0" tIns="0" rIns="0" bIns="0" anchor="ctr">
            <a:spAutoFit/>
          </a:bodyPr>
          <a:lstStyle/>
          <a:p>
            <a:pPr marL="111125" algn="l" eaLnBrk="0" hangingPunct="0">
              <a:lnSpc>
                <a:spcPct val="90000"/>
              </a:lnSpc>
              <a:buClr>
                <a:srgbClr val="FFFFFF"/>
              </a:buClr>
            </a:pPr>
            <a:r>
              <a:rPr lang="en-US" sz="2000" b="0" dirty="0" smtClean="0">
                <a:solidFill>
                  <a:srgbClr val="FFFFFF"/>
                </a:solidFill>
                <a:latin typeface="Segoe Semibold" pitchFamily="34" charset="0"/>
              </a:rPr>
              <a:t>Transportation Management</a:t>
            </a:r>
            <a:endParaRPr lang="en-US" sz="2000" b="0" dirty="0">
              <a:solidFill>
                <a:srgbClr val="FFFFFF"/>
              </a:solidFill>
              <a:latin typeface="Segoe Semibold" pitchFamily="34" charset="0"/>
            </a:endParaRPr>
          </a:p>
        </p:txBody>
      </p:sp>
      <p:pic>
        <p:nvPicPr>
          <p:cNvPr id="25" name="Picture 8" descr="arrow yellow vertical up trans persp"/>
          <p:cNvPicPr>
            <a:picLocks noChangeAspect="1" noChangeArrowheads="1"/>
          </p:cNvPicPr>
          <p:nvPr/>
        </p:nvPicPr>
        <p:blipFill>
          <a:blip r:embed="rId5" cstate="print"/>
          <a:srcRect/>
          <a:stretch>
            <a:fillRect/>
          </a:stretch>
        </p:blipFill>
        <p:spPr bwMode="auto">
          <a:xfrm>
            <a:off x="2792413" y="2209063"/>
            <a:ext cx="566737" cy="430213"/>
          </a:xfrm>
          <a:prstGeom prst="rect">
            <a:avLst/>
          </a:prstGeom>
          <a:noFill/>
          <a:effectLst>
            <a:outerShdw dist="17961" dir="2700000" algn="ctr" rotWithShape="0">
              <a:schemeClr val="bg2">
                <a:alpha val="50000"/>
              </a:schemeClr>
            </a:outerShdw>
          </a:effectLst>
        </p:spPr>
      </p:pic>
      <p:sp>
        <p:nvSpPr>
          <p:cNvPr id="26" name="Text Box 9"/>
          <p:cNvSpPr txBox="1">
            <a:spLocks noChangeArrowheads="1"/>
          </p:cNvSpPr>
          <p:nvPr/>
        </p:nvSpPr>
        <p:spPr bwMode="auto">
          <a:xfrm flipH="1">
            <a:off x="566657" y="2098671"/>
            <a:ext cx="2246312" cy="553998"/>
          </a:xfrm>
          <a:prstGeom prst="rect">
            <a:avLst/>
          </a:prstGeom>
          <a:noFill/>
          <a:ln w="12700" algn="ctr">
            <a:noFill/>
            <a:miter lim="800000"/>
            <a:headEnd/>
            <a:tailEnd/>
          </a:ln>
          <a:effectLst/>
        </p:spPr>
        <p:txBody>
          <a:bodyPr lIns="0" tIns="0" rIns="0" bIns="0" anchor="ctr">
            <a:spAutoFit/>
          </a:bodyPr>
          <a:lstStyle/>
          <a:p>
            <a:pPr marL="111125" algn="l" eaLnBrk="0" hangingPunct="0">
              <a:lnSpc>
                <a:spcPct val="90000"/>
              </a:lnSpc>
              <a:buClr>
                <a:srgbClr val="FFFFFF"/>
              </a:buClr>
            </a:pPr>
            <a:r>
              <a:rPr lang="en-US" sz="2000" b="0" dirty="0" smtClean="0">
                <a:solidFill>
                  <a:srgbClr val="FFFFFF"/>
                </a:solidFill>
                <a:latin typeface="Segoe Semibold" pitchFamily="34" charset="0"/>
              </a:rPr>
              <a:t>Revenue Management</a:t>
            </a:r>
            <a:endParaRPr lang="en-US" sz="2000" b="0" dirty="0">
              <a:solidFill>
                <a:srgbClr val="FFFFFF"/>
              </a:solidFill>
              <a:latin typeface="Segoe Semibold" pitchFamily="34" charset="0"/>
            </a:endParaRPr>
          </a:p>
        </p:txBody>
      </p:sp>
      <p:pic>
        <p:nvPicPr>
          <p:cNvPr id="27" name="Picture 10" descr="arrow yellow vertical up trans persp"/>
          <p:cNvPicPr>
            <a:picLocks noChangeAspect="1" noChangeArrowheads="1"/>
          </p:cNvPicPr>
          <p:nvPr/>
        </p:nvPicPr>
        <p:blipFill>
          <a:blip r:embed="rId5" cstate="print"/>
          <a:srcRect/>
          <a:stretch>
            <a:fillRect/>
          </a:stretch>
        </p:blipFill>
        <p:spPr bwMode="auto">
          <a:xfrm>
            <a:off x="5605463" y="2209063"/>
            <a:ext cx="566737" cy="430213"/>
          </a:xfrm>
          <a:prstGeom prst="rect">
            <a:avLst/>
          </a:prstGeom>
          <a:noFill/>
          <a:effectLst>
            <a:outerShdw dist="17961" dir="2700000" algn="ctr" rotWithShape="0">
              <a:schemeClr val="bg2">
                <a:alpha val="50000"/>
              </a:schemeClr>
            </a:outerShdw>
          </a:effectLst>
        </p:spPr>
      </p:pic>
      <p:sp>
        <p:nvSpPr>
          <p:cNvPr id="28" name="Line 11"/>
          <p:cNvSpPr>
            <a:spLocks noChangeShapeType="1"/>
          </p:cNvSpPr>
          <p:nvPr/>
        </p:nvSpPr>
        <p:spPr bwMode="auto">
          <a:xfrm>
            <a:off x="276225" y="2200842"/>
            <a:ext cx="5334000" cy="0"/>
          </a:xfrm>
          <a:prstGeom prst="line">
            <a:avLst/>
          </a:prstGeom>
          <a:noFill/>
          <a:ln w="38100">
            <a:noFill/>
            <a:round/>
            <a:headEnd/>
            <a:tailEnd type="none" w="lg" len="sm"/>
          </a:ln>
          <a:effectLst/>
        </p:spPr>
        <p:txBody>
          <a:bodyPr tIns="91440" bIns="91440">
            <a:spAutoFit/>
          </a:bodyPr>
          <a:lstStyle/>
          <a:p>
            <a:endParaRPr lang="en-US" dirty="0"/>
          </a:p>
        </p:txBody>
      </p:sp>
      <p:sp>
        <p:nvSpPr>
          <p:cNvPr id="29" name="Line 12"/>
          <p:cNvSpPr>
            <a:spLocks noChangeShapeType="1"/>
          </p:cNvSpPr>
          <p:nvPr/>
        </p:nvSpPr>
        <p:spPr bwMode="auto">
          <a:xfrm>
            <a:off x="268288" y="4035992"/>
            <a:ext cx="5334000" cy="0"/>
          </a:xfrm>
          <a:prstGeom prst="line">
            <a:avLst/>
          </a:prstGeom>
          <a:noFill/>
          <a:ln w="38100">
            <a:noFill/>
            <a:round/>
            <a:headEnd/>
            <a:tailEnd type="none" w="lg" len="sm"/>
          </a:ln>
          <a:effectLst/>
        </p:spPr>
        <p:txBody>
          <a:bodyPr tIns="91440" bIns="91440">
            <a:spAutoFit/>
          </a:bodyPr>
          <a:lstStyle/>
          <a:p>
            <a:endParaRPr lang="en-US" dirty="0"/>
          </a:p>
        </p:txBody>
      </p:sp>
      <p:sp>
        <p:nvSpPr>
          <p:cNvPr id="30" name="Line 13"/>
          <p:cNvSpPr>
            <a:spLocks noChangeShapeType="1"/>
          </p:cNvSpPr>
          <p:nvPr/>
        </p:nvSpPr>
        <p:spPr bwMode="auto">
          <a:xfrm>
            <a:off x="490538" y="1997642"/>
            <a:ext cx="5334000" cy="0"/>
          </a:xfrm>
          <a:prstGeom prst="line">
            <a:avLst/>
          </a:prstGeom>
          <a:noFill/>
          <a:ln w="38100" cap="sq">
            <a:noFill/>
            <a:round/>
            <a:headEnd/>
            <a:tailEnd type="none" w="lg" len="sm"/>
          </a:ln>
          <a:effectLst/>
        </p:spPr>
        <p:txBody>
          <a:bodyPr tIns="91440" bIns="91440">
            <a:spAutoFit/>
          </a:bodyPr>
          <a:lstStyle/>
          <a:p>
            <a:endParaRPr lang="en-US" dirty="0"/>
          </a:p>
        </p:txBody>
      </p:sp>
      <p:sp>
        <p:nvSpPr>
          <p:cNvPr id="31" name="Rectangle 18"/>
          <p:cNvSpPr>
            <a:spLocks noChangeArrowheads="1"/>
          </p:cNvSpPr>
          <p:nvPr/>
        </p:nvSpPr>
        <p:spPr bwMode="auto">
          <a:xfrm>
            <a:off x="3341607" y="2956600"/>
            <a:ext cx="2573337" cy="2603790"/>
          </a:xfrm>
          <a:prstGeom prst="rect">
            <a:avLst/>
          </a:prstGeom>
          <a:noFill/>
          <a:ln w="9525" algn="ctr">
            <a:noFill/>
            <a:miter lim="800000"/>
            <a:headEnd type="none" w="sm" len="sm"/>
            <a:tailEnd type="none" w="sm" len="sm"/>
          </a:ln>
          <a:effectLst/>
        </p:spPr>
        <p:txBody>
          <a:bodyPr>
            <a:spAutoFit/>
          </a:bodyPr>
          <a:lstStyle/>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Daily Operating Reports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Station Dwell</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Idle Equipment </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Online Inventory</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Gross Ton Miles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Train Management</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Interchange Reports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Car Movement History</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Key Operating Metrics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Customer Cycle &amp; Demurrage </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Event Reporting Automation</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Inbound Cars </a:t>
            </a:r>
          </a:p>
        </p:txBody>
      </p:sp>
      <p:sp>
        <p:nvSpPr>
          <p:cNvPr id="32" name="Rectangle 19"/>
          <p:cNvSpPr>
            <a:spLocks noChangeArrowheads="1"/>
          </p:cNvSpPr>
          <p:nvPr/>
        </p:nvSpPr>
        <p:spPr bwMode="auto">
          <a:xfrm>
            <a:off x="6151482" y="2989762"/>
            <a:ext cx="2698320" cy="2711512"/>
          </a:xfrm>
          <a:prstGeom prst="rect">
            <a:avLst/>
          </a:prstGeom>
          <a:noFill/>
          <a:ln w="9525" algn="ctr">
            <a:noFill/>
            <a:miter lim="800000"/>
            <a:headEnd type="none" w="sm" len="sm"/>
            <a:tailEnd type="none" w="sm" len="sm"/>
          </a:ln>
          <a:effectLst/>
        </p:spPr>
        <p:txBody>
          <a:bodyPr wrap="square">
            <a:spAutoFit/>
          </a:bodyPr>
          <a:lstStyle/>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rPr>
              <a:t>Car Hire Expense</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Car Hire Earnings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Equipment Utilization</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Cycle Times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Audit &amp; Reclaims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LCS Reporting</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Exception &amp; Error Reporting</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What If Scenarios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Fleet Management </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KPI’s That Drive Car Hire</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Reconciliation with TMS Events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Car Hire Rates </a:t>
            </a:r>
            <a:endParaRPr lang="en-US" sz="1200" dirty="0" smtClean="0">
              <a:solidFill>
                <a:schemeClr val="bg1"/>
              </a:solidFill>
              <a:ea typeface="Osaka"/>
              <a:cs typeface="Osaka"/>
            </a:endParaRPr>
          </a:p>
          <a:p>
            <a:pPr marL="231775" indent="-231775" algn="l">
              <a:buClr>
                <a:srgbClr val="FFCC99"/>
              </a:buClr>
            </a:pPr>
            <a:endParaRPr lang="en-US" sz="700" b="0" dirty="0">
              <a:solidFill>
                <a:schemeClr val="bg1"/>
              </a:solidFill>
              <a:latin typeface="Segoe Semibold" pitchFamily="34" charset="0"/>
            </a:endParaRPr>
          </a:p>
        </p:txBody>
      </p:sp>
      <p:sp>
        <p:nvSpPr>
          <p:cNvPr id="33" name="Rectangle 20"/>
          <p:cNvSpPr>
            <a:spLocks noChangeArrowheads="1"/>
          </p:cNvSpPr>
          <p:nvPr/>
        </p:nvSpPr>
        <p:spPr bwMode="auto">
          <a:xfrm>
            <a:off x="422194" y="2956627"/>
            <a:ext cx="2623157" cy="2603790"/>
          </a:xfrm>
          <a:prstGeom prst="rect">
            <a:avLst/>
          </a:prstGeom>
          <a:noFill/>
          <a:ln w="9525" algn="ctr">
            <a:noFill/>
            <a:miter lim="800000"/>
            <a:headEnd type="none" w="sm" len="sm"/>
            <a:tailEnd type="none" w="sm" len="sm"/>
          </a:ln>
          <a:effectLst/>
        </p:spPr>
        <p:txBody>
          <a:bodyPr wrap="square">
            <a:spAutoFit/>
          </a:bodyPr>
          <a:lstStyle/>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Interline Accounting</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Freight Rating &amp; Invoicing</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Month-end Accounting</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Switching &amp; Haulage</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Incidental Charges</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Revenue Audit</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Variance </a:t>
            </a:r>
            <a:r>
              <a:rPr lang="en-US" sz="1200" dirty="0">
                <a:solidFill>
                  <a:schemeClr val="bg1"/>
                </a:solidFill>
                <a:latin typeface="Century" pitchFamily="18" charset="0"/>
                <a:ea typeface="MS PGothic" pitchFamily="34" charset="-128"/>
                <a:cs typeface="Osaka"/>
              </a:rPr>
              <a:t>Analysis </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Performance Management</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Financial Revenue Reporting</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Consolidated Revenue Analytics </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Revenue by Customer </a:t>
            </a:r>
          </a:p>
          <a:p>
            <a:pPr marL="171450" indent="-171450">
              <a:lnSpc>
                <a:spcPct val="95000"/>
              </a:lnSpc>
              <a:spcBef>
                <a:spcPct val="20000"/>
              </a:spcBef>
              <a:buClr>
                <a:schemeClr val="bg1"/>
              </a:buClr>
              <a:buFont typeface="Arial" pitchFamily="34" charset="0"/>
              <a:buChar char="•"/>
            </a:pPr>
            <a:r>
              <a:rPr lang="en-US" sz="1200" dirty="0" smtClean="0">
                <a:solidFill>
                  <a:schemeClr val="bg1"/>
                </a:solidFill>
                <a:latin typeface="Century" pitchFamily="18" charset="0"/>
                <a:ea typeface="MS PGothic" pitchFamily="34" charset="-128"/>
                <a:cs typeface="Osaka"/>
              </a:rPr>
              <a:t>Revenue Ton Miles </a:t>
            </a:r>
            <a:endParaRPr lang="en-US" sz="1200" dirty="0">
              <a:solidFill>
                <a:schemeClr val="bg1"/>
              </a:solidFill>
              <a:ea typeface="Osaka"/>
              <a:cs typeface="Osaka"/>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6229" y="1165199"/>
            <a:ext cx="688662" cy="68667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5784" y="1129475"/>
            <a:ext cx="793847" cy="722401"/>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6639" y="1143179"/>
            <a:ext cx="793847" cy="722401"/>
          </a:xfrm>
          <a:prstGeom prst="rect">
            <a:avLst/>
          </a:prstGeom>
        </p:spPr>
      </p:pic>
    </p:spTree>
    <p:extLst>
      <p:ext uri="{BB962C8B-B14F-4D97-AF65-F5344CB8AC3E}">
        <p14:creationId xmlns:p14="http://schemas.microsoft.com/office/powerpoint/2010/main" val="23218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16"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737" y="1311966"/>
            <a:ext cx="8248258" cy="657798"/>
          </a:xfrm>
        </p:spPr>
        <p:txBody>
          <a:bodyPr/>
          <a:lstStyle/>
          <a:p>
            <a:r>
              <a:rPr lang="en-US" dirty="0" smtClean="0"/>
              <a:t>Extended Portfolio</a:t>
            </a:r>
            <a:endParaRPr lang="en-US" dirty="0"/>
          </a:p>
        </p:txBody>
      </p:sp>
    </p:spTree>
    <p:extLst>
      <p:ext uri="{BB962C8B-B14F-4D97-AF65-F5344CB8AC3E}">
        <p14:creationId xmlns:p14="http://schemas.microsoft.com/office/powerpoint/2010/main" val="1670468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82" y="228684"/>
            <a:ext cx="8309841" cy="354395"/>
          </a:xfrm>
        </p:spPr>
        <p:txBody>
          <a:bodyPr lIns="82048" tIns="41025" rIns="82048" bIns="41025">
            <a:noAutofit/>
          </a:bodyPr>
          <a:lstStyle/>
          <a:p>
            <a:r>
              <a:rPr lang="en-US" sz="2800" dirty="0">
                <a:latin typeface="GE Inspira Medium" pitchFamily="34" charset="0"/>
              </a:rPr>
              <a:t>OASIS – Intermodal Terminal Operations</a:t>
            </a:r>
            <a:endParaRPr lang="en-US" sz="2800" dirty="0">
              <a:solidFill>
                <a:srgbClr val="17375E"/>
              </a:solidFill>
              <a:latin typeface="GE Inspira Medium" pitchFamily="34" charset="0"/>
            </a:endParaRPr>
          </a:p>
        </p:txBody>
      </p:sp>
      <p:grpSp>
        <p:nvGrpSpPr>
          <p:cNvPr id="3" name="Group 4"/>
          <p:cNvGrpSpPr/>
          <p:nvPr/>
        </p:nvGrpSpPr>
        <p:grpSpPr>
          <a:xfrm>
            <a:off x="435237" y="1112037"/>
            <a:ext cx="5843357" cy="1732851"/>
            <a:chOff x="433482" y="1032154"/>
            <a:chExt cx="5939609" cy="1732851"/>
          </a:xfrm>
        </p:grpSpPr>
        <p:cxnSp>
          <p:nvCxnSpPr>
            <p:cNvPr id="35" name="Straight Connector 34"/>
            <p:cNvCxnSpPr/>
            <p:nvPr/>
          </p:nvCxnSpPr>
          <p:spPr bwMode="auto">
            <a:xfrm>
              <a:off x="433482" y="1126503"/>
              <a:ext cx="59396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36" name="Text Placeholder 30"/>
            <p:cNvSpPr txBox="1">
              <a:spLocks/>
            </p:cNvSpPr>
            <p:nvPr/>
          </p:nvSpPr>
          <p:spPr>
            <a:xfrm>
              <a:off x="2353988" y="1032154"/>
              <a:ext cx="2098599"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
                  <a:cs typeface="Traditional Arabic" pitchFamily="18" charset="-78"/>
                </a:rPr>
                <a:t>Product Description</a:t>
              </a:r>
            </a:p>
          </p:txBody>
        </p:sp>
        <p:sp>
          <p:nvSpPr>
            <p:cNvPr id="41" name="Rectangle 9"/>
            <p:cNvSpPr txBox="1">
              <a:spLocks noChangeArrowheads="1"/>
            </p:cNvSpPr>
            <p:nvPr/>
          </p:nvSpPr>
          <p:spPr bwMode="auto">
            <a:xfrm>
              <a:off x="458652" y="1374881"/>
              <a:ext cx="5914439" cy="139012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OASIS is a Terminal Operating System (TOS) that is used to optimize, manage, and provide visibility into the container handling process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OASIS allows operators to enhance yard and gate efficiency, reduce operating costs, increase yard and equipment utilization, boost throughput to handle increased capacity, and minimize errors and improve customer service</a:t>
              </a:r>
            </a:p>
            <a:p>
              <a:pPr marL="153841" indent="-153841">
                <a:spcBef>
                  <a:spcPts val="1077"/>
                </a:spcBef>
                <a:buClr>
                  <a:srgbClr val="17375E"/>
                </a:buClr>
                <a:buSzPct val="90000"/>
                <a:buFont typeface="Wingdings" pitchFamily="2" charset="2"/>
                <a:buChar char="n"/>
              </a:pPr>
              <a:endParaRPr lang="en-US" sz="1200" kern="0" dirty="0">
                <a:solidFill>
                  <a:srgbClr val="1E4191"/>
                </a:solidFill>
                <a:latin typeface="GE Inspira Pitch"/>
                <a:cs typeface="Arial" charset="0"/>
              </a:endParaRPr>
            </a:p>
          </p:txBody>
        </p:sp>
      </p:grpSp>
      <p:cxnSp>
        <p:nvCxnSpPr>
          <p:cNvPr id="42" name="Straight Connector 41"/>
          <p:cNvCxnSpPr/>
          <p:nvPr/>
        </p:nvCxnSpPr>
        <p:spPr bwMode="auto">
          <a:xfrm flipV="1">
            <a:off x="476925" y="3014570"/>
            <a:ext cx="3021562" cy="11652"/>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43" name="Text Placeholder 30"/>
          <p:cNvSpPr txBox="1">
            <a:spLocks/>
          </p:cNvSpPr>
          <p:nvPr/>
        </p:nvSpPr>
        <p:spPr>
          <a:xfrm>
            <a:off x="1262723" y="2922237"/>
            <a:ext cx="1517505"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
                <a:cs typeface="Traditional Arabic" pitchFamily="18" charset="-78"/>
              </a:rPr>
              <a:t>Key Features</a:t>
            </a:r>
          </a:p>
        </p:txBody>
      </p:sp>
      <p:sp>
        <p:nvSpPr>
          <p:cNvPr id="48" name="Rectangle 9"/>
          <p:cNvSpPr txBox="1">
            <a:spLocks noChangeArrowheads="1"/>
          </p:cNvSpPr>
          <p:nvPr/>
        </p:nvSpPr>
        <p:spPr bwMode="auto">
          <a:xfrm>
            <a:off x="476926" y="3281636"/>
            <a:ext cx="3107523" cy="25083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In-Gate Out-Gate Processing</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Work Order Management</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Container Inventory/Chassis Management</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Train Loading and Unloading</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Business Intelligence and Reporting</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Most </a:t>
            </a:r>
            <a:r>
              <a:rPr lang="en-US" sz="1200" kern="0" dirty="0">
                <a:solidFill>
                  <a:srgbClr val="1E4191"/>
                </a:solidFill>
                <a:latin typeface="GE Inspira Pitch"/>
                <a:cs typeface="Arial" charset="0"/>
              </a:rPr>
              <a:t>of the North American Class I railroads use OASIS to help operate their respective inland terminals</a:t>
            </a:r>
          </a:p>
          <a:p>
            <a:pPr marL="153841" indent="-153841">
              <a:spcBef>
                <a:spcPts val="1077"/>
              </a:spcBef>
              <a:buClr>
                <a:srgbClr val="17375E"/>
              </a:buClr>
              <a:buSzPct val="90000"/>
              <a:buFont typeface="Wingdings" pitchFamily="2" charset="2"/>
              <a:buChar char="n"/>
            </a:pPr>
            <a:endParaRPr lang="en-US" sz="1200" kern="0" dirty="0">
              <a:solidFill>
                <a:srgbClr val="1E4191"/>
              </a:solidFill>
              <a:latin typeface="GE Inspira Pitch"/>
              <a:cs typeface="Arial" charset="0"/>
            </a:endParaRPr>
          </a:p>
        </p:txBody>
      </p:sp>
      <p:sp>
        <p:nvSpPr>
          <p:cNvPr id="31" name="Slide Number Placeholder 5"/>
          <p:cNvSpPr txBox="1">
            <a:spLocks/>
          </p:cNvSpPr>
          <p:nvPr/>
        </p:nvSpPr>
        <p:spPr>
          <a:xfrm>
            <a:off x="8661240" y="6477625"/>
            <a:ext cx="427920" cy="292610"/>
          </a:xfrm>
          <a:prstGeom prst="rect">
            <a:avLst/>
          </a:prstGeom>
        </p:spPr>
        <p:txBody>
          <a:bodyPr lIns="91429" tIns="45714" rIns="91429" bIns="457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8ECBCEF-34BA-4546-BF9A-7A1F57AFAEEA}" type="slidenum">
              <a:rPr lang="en-US" sz="800" b="1">
                <a:solidFill>
                  <a:srgbClr val="FFFFFF"/>
                </a:solidFill>
              </a:rPr>
              <a:pPr algn="ctr">
                <a:defRPr/>
              </a:pPr>
              <a:t>15</a:t>
            </a:fld>
            <a:endParaRPr lang="en-US" sz="800" b="1" dirty="0">
              <a:solidFill>
                <a:srgbClr val="FFFFFF"/>
              </a:solidFill>
            </a:endParaRPr>
          </a:p>
        </p:txBody>
      </p:sp>
      <p:grpSp>
        <p:nvGrpSpPr>
          <p:cNvPr id="10" name="Group 9"/>
          <p:cNvGrpSpPr/>
          <p:nvPr/>
        </p:nvGrpSpPr>
        <p:grpSpPr>
          <a:xfrm>
            <a:off x="6582036" y="1204370"/>
            <a:ext cx="2350042" cy="3373841"/>
            <a:chOff x="6582036" y="1204370"/>
            <a:chExt cx="2350042" cy="3373841"/>
          </a:xfrm>
        </p:grpSpPr>
        <p:pic>
          <p:nvPicPr>
            <p:cNvPr id="16" name="Picture 15" descr="GateDashboard.jpeg"/>
            <p:cNvPicPr>
              <a:picLocks noChangeAspect="1"/>
            </p:cNvPicPr>
            <p:nvPr/>
          </p:nvPicPr>
          <p:blipFill>
            <a:blip r:embed="rId3" cstate="print"/>
            <a:stretch>
              <a:fillRect/>
            </a:stretch>
          </p:blipFill>
          <p:spPr>
            <a:xfrm>
              <a:off x="6582036" y="3281636"/>
              <a:ext cx="2350042" cy="1296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cranes_web_resolution-16.jpg"/>
            <p:cNvPicPr>
              <a:picLocks noChangeAspect="1"/>
            </p:cNvPicPr>
            <p:nvPr/>
          </p:nvPicPr>
          <p:blipFill>
            <a:blip r:embed="rId4" cstate="print"/>
            <a:stretch>
              <a:fillRect/>
            </a:stretch>
          </p:blipFill>
          <p:spPr>
            <a:xfrm>
              <a:off x="6692586" y="1204370"/>
              <a:ext cx="2128943" cy="1419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9" name="Group 8"/>
          <p:cNvGrpSpPr/>
          <p:nvPr/>
        </p:nvGrpSpPr>
        <p:grpSpPr>
          <a:xfrm>
            <a:off x="3866661" y="2914916"/>
            <a:ext cx="2411934" cy="3334161"/>
            <a:chOff x="4093426" y="2739356"/>
            <a:chExt cx="2411934" cy="3334161"/>
          </a:xfrm>
        </p:grpSpPr>
        <p:cxnSp>
          <p:nvCxnSpPr>
            <p:cNvPr id="18" name="Straight Connector 17"/>
            <p:cNvCxnSpPr/>
            <p:nvPr/>
          </p:nvCxnSpPr>
          <p:spPr bwMode="auto">
            <a:xfrm>
              <a:off x="4093426" y="2830226"/>
              <a:ext cx="2411934" cy="5806"/>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9" name="Text Placeholder 30"/>
            <p:cNvSpPr txBox="1">
              <a:spLocks/>
            </p:cNvSpPr>
            <p:nvPr/>
          </p:nvSpPr>
          <p:spPr>
            <a:xfrm>
              <a:off x="4719723" y="2739356"/>
              <a:ext cx="1407477"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smtClean="0">
                  <a:solidFill>
                    <a:srgbClr val="1E4191"/>
                  </a:solidFill>
                  <a:latin typeface="GE Inspira Pitch"/>
                  <a:cs typeface="Traditional Arabic" pitchFamily="18" charset="-78"/>
                </a:rPr>
                <a:t>Quick Facts</a:t>
              </a:r>
              <a:endParaRPr lang="en-US" sz="1200" b="1" dirty="0">
                <a:solidFill>
                  <a:srgbClr val="1E4191"/>
                </a:solidFill>
                <a:latin typeface="GE Inspira Pitch"/>
                <a:cs typeface="Traditional Arabic" pitchFamily="18" charset="-78"/>
              </a:endParaRPr>
            </a:p>
          </p:txBody>
        </p:sp>
        <p:sp>
          <p:nvSpPr>
            <p:cNvPr id="20" name="Rectangle 9"/>
            <p:cNvSpPr txBox="1">
              <a:spLocks noChangeArrowheads="1"/>
            </p:cNvSpPr>
            <p:nvPr/>
          </p:nvSpPr>
          <p:spPr bwMode="auto">
            <a:xfrm>
              <a:off x="4093427" y="3065001"/>
              <a:ext cx="2411933" cy="30085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Installed at more than </a:t>
              </a:r>
              <a:r>
                <a:rPr lang="en-US" sz="1200" kern="0" dirty="0" smtClean="0">
                  <a:solidFill>
                    <a:srgbClr val="1E4191"/>
                  </a:solidFill>
                  <a:latin typeface="GE Inspira Pitch"/>
                  <a:cs typeface="Arial" charset="0"/>
                </a:rPr>
                <a:t>100 </a:t>
              </a:r>
              <a:r>
                <a:rPr lang="en-US" sz="1200" kern="0" dirty="0">
                  <a:solidFill>
                    <a:srgbClr val="1E4191"/>
                  </a:solidFill>
                  <a:latin typeface="GE Inspira Pitch"/>
                  <a:cs typeface="Arial" charset="0"/>
                </a:rPr>
                <a:t>intermodal terminals across North America</a:t>
              </a:r>
            </a:p>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Most of the North American Class I railroads use OASIS to help operate their respective inland terminals</a:t>
              </a:r>
            </a:p>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Handles more than </a:t>
              </a:r>
              <a:r>
                <a:rPr lang="en-US" sz="1200" kern="0" dirty="0" smtClean="0">
                  <a:solidFill>
                    <a:srgbClr val="1E4191"/>
                  </a:solidFill>
                  <a:latin typeface="GE Inspira Pitch"/>
                  <a:cs typeface="Arial" charset="0"/>
                </a:rPr>
                <a:t>25M </a:t>
              </a:r>
              <a:r>
                <a:rPr lang="en-US" sz="1200" kern="0" dirty="0">
                  <a:solidFill>
                    <a:srgbClr val="1E4191"/>
                  </a:solidFill>
                  <a:latin typeface="GE Inspira Pitch"/>
                  <a:cs typeface="Arial" charset="0"/>
                </a:rPr>
                <a:t>lifts and </a:t>
              </a:r>
              <a:r>
                <a:rPr lang="en-US" sz="1200" kern="0" dirty="0" smtClean="0">
                  <a:solidFill>
                    <a:srgbClr val="1E4191"/>
                  </a:solidFill>
                  <a:latin typeface="GE Inspira Pitch"/>
                  <a:cs typeface="Arial" charset="0"/>
                </a:rPr>
                <a:t>25M </a:t>
              </a:r>
              <a:r>
                <a:rPr lang="en-US" sz="1200" kern="0" dirty="0">
                  <a:solidFill>
                    <a:srgbClr val="1E4191"/>
                  </a:solidFill>
                  <a:latin typeface="GE Inspira Pitch"/>
                  <a:cs typeface="Arial" charset="0"/>
                </a:rPr>
                <a:t>gate moves a year</a:t>
              </a:r>
            </a:p>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Terminals operated by OASIS experience monetary saving and improved efficiency, reducing operating expenses by over $</a:t>
              </a:r>
              <a:r>
                <a:rPr lang="en-US" sz="1200" kern="0" dirty="0" smtClean="0">
                  <a:solidFill>
                    <a:srgbClr val="1E4191"/>
                  </a:solidFill>
                  <a:latin typeface="GE Inspira Pitch"/>
                  <a:cs typeface="Arial" charset="0"/>
                </a:rPr>
                <a:t>45M annually</a:t>
              </a:r>
              <a:endParaRPr lang="en-US" sz="1200" kern="0" dirty="0">
                <a:solidFill>
                  <a:srgbClr val="1E4191"/>
                </a:solidFill>
                <a:latin typeface="GE Inspira Pitch"/>
                <a:cs typeface="Arial" charset="0"/>
              </a:endParaRPr>
            </a:p>
          </p:txBody>
        </p:sp>
      </p:grpSp>
    </p:spTree>
    <p:extLst>
      <p:ext uri="{BB962C8B-B14F-4D97-AF65-F5344CB8AC3E}">
        <p14:creationId xmlns:p14="http://schemas.microsoft.com/office/powerpoint/2010/main" val="3911939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485900"/>
            <a:ext cx="9144000" cy="41275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91429" tIns="45714" rIns="91429" bIns="45714"/>
          <a:lstStyle/>
          <a:p>
            <a:pPr>
              <a:defRPr/>
            </a:pPr>
            <a:endParaRPr lang="en-US">
              <a:solidFill>
                <a:srgbClr val="1E4191"/>
              </a:solidFill>
            </a:endParaRPr>
          </a:p>
        </p:txBody>
      </p:sp>
      <p:sp>
        <p:nvSpPr>
          <p:cNvPr id="27651" name="Oval 3"/>
          <p:cNvSpPr>
            <a:spLocks noChangeAspect="1"/>
          </p:cNvSpPr>
          <p:nvPr/>
        </p:nvSpPr>
        <p:spPr bwMode="auto">
          <a:xfrm>
            <a:off x="3062289" y="2098676"/>
            <a:ext cx="2911475" cy="291147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9" tIns="45714" rIns="91429" bIns="45714"/>
          <a:lstStyle/>
          <a:p>
            <a:endParaRPr lang="en-US">
              <a:solidFill>
                <a:srgbClr val="1E4191"/>
              </a:solidFill>
            </a:endParaRPr>
          </a:p>
        </p:txBody>
      </p:sp>
      <p:sp>
        <p:nvSpPr>
          <p:cNvPr id="27652" name="Rectangle 2"/>
          <p:cNvSpPr>
            <a:spLocks noChangeArrowheads="1"/>
          </p:cNvSpPr>
          <p:nvPr/>
        </p:nvSpPr>
        <p:spPr bwMode="auto">
          <a:xfrm>
            <a:off x="288925" y="295275"/>
            <a:ext cx="845978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lnSpc>
                <a:spcPct val="90000"/>
              </a:lnSpc>
            </a:pPr>
            <a:endParaRPr lang="en-US" sz="4000" dirty="0">
              <a:solidFill>
                <a:srgbClr val="1E4191"/>
              </a:solidFill>
            </a:endParaRPr>
          </a:p>
        </p:txBody>
      </p:sp>
      <p:sp>
        <p:nvSpPr>
          <p:cNvPr id="27653" name="Rectangle 18"/>
          <p:cNvSpPr>
            <a:spLocks noGrp="1" noChangeArrowheads="1"/>
          </p:cNvSpPr>
          <p:nvPr>
            <p:ph type="title"/>
          </p:nvPr>
        </p:nvSpPr>
        <p:spPr>
          <a:xfrm>
            <a:off x="288925" y="295275"/>
            <a:ext cx="8309841" cy="986469"/>
          </a:xfrm>
        </p:spPr>
        <p:txBody>
          <a:bodyPr/>
          <a:lstStyle/>
          <a:p>
            <a:pPr eaLnBrk="1" hangingPunct="1"/>
            <a:r>
              <a:rPr lang="en-US" sz="3200" dirty="0" smtClean="0"/>
              <a:t>Real-time Network Optimization</a:t>
            </a:r>
            <a:br>
              <a:rPr lang="en-US" sz="3200" dirty="0" smtClean="0"/>
            </a:br>
            <a:r>
              <a:rPr lang="en-US" sz="2800" dirty="0">
                <a:solidFill>
                  <a:schemeClr val="accent2"/>
                </a:solidFill>
              </a:rPr>
              <a:t>Automated solutions for a dynamic environment</a:t>
            </a:r>
            <a:r>
              <a:rPr lang="en-US" sz="2800" dirty="0" smtClean="0">
                <a:solidFill>
                  <a:schemeClr val="accent2"/>
                </a:solidFill>
              </a:rPr>
              <a:t/>
            </a:r>
            <a:br>
              <a:rPr lang="en-US" sz="2800" dirty="0" smtClean="0">
                <a:solidFill>
                  <a:schemeClr val="accent2"/>
                </a:solidFill>
              </a:rPr>
            </a:br>
            <a:endParaRPr lang="en-US" sz="2800" dirty="0" smtClean="0"/>
          </a:p>
        </p:txBody>
      </p:sp>
      <p:pic>
        <p:nvPicPr>
          <p:cNvPr id="27657" name="Picture 4" descr="gear-arrow"/>
          <p:cNvPicPr>
            <a:picLocks noChangeAspect="1" noChangeArrowheads="1"/>
          </p:cNvPicPr>
          <p:nvPr/>
        </p:nvPicPr>
        <p:blipFill>
          <a:blip r:embed="rId3" cstate="print">
            <a:extLst>
              <a:ext uri="{28A0092B-C50C-407E-A947-70E740481C1C}">
                <a14:useLocalDpi xmlns:a14="http://schemas.microsoft.com/office/drawing/2010/main" val="0"/>
              </a:ext>
            </a:extLst>
          </a:blip>
          <a:srcRect t="645"/>
          <a:stretch>
            <a:fillRect/>
          </a:stretch>
        </p:blipFill>
        <p:spPr bwMode="auto">
          <a:xfrm>
            <a:off x="3252708" y="2645986"/>
            <a:ext cx="2475848" cy="181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7029" name="Picture 7" descr="npo00001d"/>
          <p:cNvPicPr>
            <a:picLocks noChangeArrowheads="1"/>
          </p:cNvPicPr>
          <p:nvPr/>
        </p:nvPicPr>
        <p:blipFill>
          <a:blip r:embed="rId4" cstate="print"/>
          <a:srcRect/>
          <a:stretch>
            <a:fillRect/>
          </a:stretch>
        </p:blipFill>
        <p:spPr bwMode="auto">
          <a:xfrm>
            <a:off x="2055813" y="2187576"/>
            <a:ext cx="1554162" cy="912813"/>
          </a:xfrm>
          <a:prstGeom prst="rect">
            <a:avLst/>
          </a:prstGeom>
          <a:noFill/>
          <a:ln w="19050">
            <a:solidFill>
              <a:schemeClr val="tx1">
                <a:lumMod val="75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7030" name="Picture 6" descr="mow5"/>
          <p:cNvPicPr>
            <a:picLocks noChangeArrowheads="1"/>
          </p:cNvPicPr>
          <p:nvPr/>
        </p:nvPicPr>
        <p:blipFill>
          <a:blip r:embed="rId5" cstate="print"/>
          <a:srcRect/>
          <a:stretch>
            <a:fillRect/>
          </a:stretch>
        </p:blipFill>
        <p:spPr bwMode="auto">
          <a:xfrm>
            <a:off x="5500688" y="2187576"/>
            <a:ext cx="1554162" cy="912813"/>
          </a:xfrm>
          <a:prstGeom prst="rect">
            <a:avLst/>
          </a:prstGeom>
          <a:noFill/>
          <a:ln w="19050">
            <a:solidFill>
              <a:schemeClr val="tx1">
                <a:lumMod val="75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60" name="Text Box 8"/>
          <p:cNvSpPr txBox="1">
            <a:spLocks noChangeArrowheads="1"/>
          </p:cNvSpPr>
          <p:nvPr/>
        </p:nvSpPr>
        <p:spPr bwMode="auto">
          <a:xfrm>
            <a:off x="1506685" y="1738313"/>
            <a:ext cx="2764196" cy="4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sz="2000" b="1" dirty="0">
                <a:solidFill>
                  <a:srgbClr val="1E4191"/>
                </a:solidFill>
                <a:latin typeface="GE Inspira" pitchFamily="34" charset="0"/>
              </a:rPr>
              <a:t>Operational Objectives</a:t>
            </a:r>
          </a:p>
        </p:txBody>
      </p:sp>
      <p:sp>
        <p:nvSpPr>
          <p:cNvPr id="27662" name="Text Box 10"/>
          <p:cNvSpPr txBox="1">
            <a:spLocks noChangeArrowheads="1"/>
          </p:cNvSpPr>
          <p:nvPr/>
        </p:nvSpPr>
        <p:spPr bwMode="auto">
          <a:xfrm>
            <a:off x="1867673" y="3617981"/>
            <a:ext cx="1879018" cy="4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sz="2000" b="1" dirty="0">
                <a:solidFill>
                  <a:srgbClr val="1E4191"/>
                </a:solidFill>
                <a:latin typeface="GE Inspira" pitchFamily="34" charset="0"/>
              </a:rPr>
              <a:t>Optimized Plan</a:t>
            </a:r>
          </a:p>
        </p:txBody>
      </p:sp>
      <p:sp>
        <p:nvSpPr>
          <p:cNvPr id="27663" name="Text Box 11"/>
          <p:cNvSpPr txBox="1">
            <a:spLocks noChangeArrowheads="1"/>
          </p:cNvSpPr>
          <p:nvPr/>
        </p:nvSpPr>
        <p:spPr bwMode="auto">
          <a:xfrm>
            <a:off x="5554943" y="1752563"/>
            <a:ext cx="1494298" cy="4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sz="2000" b="1" dirty="0">
                <a:solidFill>
                  <a:srgbClr val="1E4191"/>
                </a:solidFill>
                <a:latin typeface="GE Inspira" pitchFamily="34" charset="0"/>
              </a:rPr>
              <a:t>Constraints</a:t>
            </a:r>
          </a:p>
        </p:txBody>
      </p:sp>
      <p:sp>
        <p:nvSpPr>
          <p:cNvPr id="27664" name="Text Box 12"/>
          <p:cNvSpPr txBox="1">
            <a:spLocks noChangeArrowheads="1"/>
          </p:cNvSpPr>
          <p:nvPr/>
        </p:nvSpPr>
        <p:spPr bwMode="auto">
          <a:xfrm>
            <a:off x="5261470" y="3642427"/>
            <a:ext cx="2052078" cy="4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algn="r"/>
            <a:r>
              <a:rPr lang="en-US" sz="2000" b="1" dirty="0">
                <a:solidFill>
                  <a:srgbClr val="1E4191"/>
                </a:solidFill>
                <a:latin typeface="GE Inspira" pitchFamily="34" charset="0"/>
              </a:rPr>
              <a:t>Real-time Status</a:t>
            </a:r>
          </a:p>
        </p:txBody>
      </p:sp>
      <p:pic>
        <p:nvPicPr>
          <p:cNvPr id="897041" name="Picture 17" descr="fast-train"/>
          <p:cNvPicPr>
            <a:picLocks noChangeArrowheads="1"/>
          </p:cNvPicPr>
          <p:nvPr/>
        </p:nvPicPr>
        <p:blipFill>
          <a:blip r:embed="rId6" cstate="print"/>
          <a:srcRect/>
          <a:stretch>
            <a:fillRect/>
          </a:stretch>
        </p:blipFill>
        <p:spPr bwMode="auto">
          <a:xfrm>
            <a:off x="5500688" y="4017963"/>
            <a:ext cx="1554162" cy="914400"/>
          </a:xfrm>
          <a:prstGeom prst="rect">
            <a:avLst/>
          </a:prstGeom>
          <a:noFill/>
          <a:ln w="19050">
            <a:solidFill>
              <a:schemeClr val="tx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66" name="Text Box 20"/>
          <p:cNvSpPr txBox="1">
            <a:spLocks noChangeArrowheads="1"/>
          </p:cNvSpPr>
          <p:nvPr/>
        </p:nvSpPr>
        <p:spPr bwMode="auto">
          <a:xfrm>
            <a:off x="7076435" y="3965165"/>
            <a:ext cx="2116778" cy="138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buClr>
                <a:srgbClr val="1E4191"/>
              </a:buClr>
              <a:buSzPct val="60000"/>
              <a:buFontTx/>
              <a:buChar char="•"/>
            </a:pPr>
            <a:r>
              <a:rPr lang="en-US" sz="1200" dirty="0">
                <a:solidFill>
                  <a:srgbClr val="1E4191"/>
                </a:solidFill>
              </a:rPr>
              <a:t>Train Location</a:t>
            </a:r>
          </a:p>
          <a:p>
            <a:pPr eaLnBrk="1" hangingPunct="1">
              <a:buClr>
                <a:srgbClr val="1E4191"/>
              </a:buClr>
              <a:buSzPct val="60000"/>
              <a:buFontTx/>
              <a:buChar char="•"/>
            </a:pPr>
            <a:r>
              <a:rPr lang="en-US" sz="1200" dirty="0">
                <a:solidFill>
                  <a:srgbClr val="1E4191"/>
                </a:solidFill>
              </a:rPr>
              <a:t>Delay Reports</a:t>
            </a:r>
          </a:p>
          <a:p>
            <a:pPr eaLnBrk="1" hangingPunct="1">
              <a:buClr>
                <a:srgbClr val="1E4191"/>
              </a:buClr>
              <a:buSzPct val="60000"/>
              <a:buFontTx/>
              <a:buChar char="•"/>
            </a:pPr>
            <a:r>
              <a:rPr lang="en-US" sz="1200" dirty="0">
                <a:solidFill>
                  <a:srgbClr val="1E4191"/>
                </a:solidFill>
              </a:rPr>
              <a:t>Temporary Track Obstructions</a:t>
            </a:r>
          </a:p>
          <a:p>
            <a:pPr eaLnBrk="1" hangingPunct="1">
              <a:buClr>
                <a:srgbClr val="1E4191"/>
              </a:buClr>
              <a:buSzPct val="60000"/>
              <a:buFontTx/>
              <a:buChar char="•"/>
            </a:pPr>
            <a:r>
              <a:rPr lang="en-US" sz="1200" dirty="0">
                <a:solidFill>
                  <a:srgbClr val="1E4191"/>
                </a:solidFill>
              </a:rPr>
              <a:t>Rolling stock/car  and Crew status</a:t>
            </a:r>
          </a:p>
          <a:p>
            <a:pPr eaLnBrk="1" hangingPunct="1">
              <a:buClr>
                <a:srgbClr val="1E4191"/>
              </a:buClr>
              <a:buSzPct val="60000"/>
              <a:buFontTx/>
              <a:buChar char="•"/>
            </a:pPr>
            <a:r>
              <a:rPr lang="en-US" sz="1200" dirty="0">
                <a:solidFill>
                  <a:srgbClr val="1E4191"/>
                </a:solidFill>
              </a:rPr>
              <a:t>Dispatcher inputs</a:t>
            </a:r>
          </a:p>
        </p:txBody>
      </p:sp>
      <p:sp>
        <p:nvSpPr>
          <p:cNvPr id="27667" name="Text Box 21"/>
          <p:cNvSpPr txBox="1">
            <a:spLocks noChangeArrowheads="1"/>
          </p:cNvSpPr>
          <p:nvPr/>
        </p:nvSpPr>
        <p:spPr bwMode="auto">
          <a:xfrm>
            <a:off x="7055005" y="2152423"/>
            <a:ext cx="2047875"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buClr>
                <a:srgbClr val="1E4191"/>
              </a:buClr>
              <a:buSzPct val="60000"/>
              <a:buFontTx/>
              <a:buChar char="•"/>
            </a:pPr>
            <a:r>
              <a:rPr lang="en-US" sz="1200" dirty="0">
                <a:solidFill>
                  <a:srgbClr val="1E4191"/>
                </a:solidFill>
              </a:rPr>
              <a:t>Track Constraints</a:t>
            </a:r>
          </a:p>
          <a:p>
            <a:pPr eaLnBrk="1" hangingPunct="1">
              <a:buClr>
                <a:srgbClr val="1E4191"/>
              </a:buClr>
              <a:buSzPct val="60000"/>
              <a:buFontTx/>
              <a:buChar char="•"/>
            </a:pPr>
            <a:r>
              <a:rPr lang="en-US" sz="1200" dirty="0">
                <a:solidFill>
                  <a:srgbClr val="1E4191"/>
                </a:solidFill>
              </a:rPr>
              <a:t>Permanent Speed Restrictions</a:t>
            </a:r>
          </a:p>
          <a:p>
            <a:pPr eaLnBrk="1" hangingPunct="1">
              <a:buClr>
                <a:srgbClr val="1E4191"/>
              </a:buClr>
              <a:buSzPct val="60000"/>
              <a:buFontTx/>
              <a:buChar char="•"/>
            </a:pPr>
            <a:r>
              <a:rPr lang="en-US" sz="1200" dirty="0">
                <a:solidFill>
                  <a:srgbClr val="1E4191"/>
                </a:solidFill>
              </a:rPr>
              <a:t>yard/depot Capacities</a:t>
            </a:r>
          </a:p>
        </p:txBody>
      </p:sp>
      <p:sp>
        <p:nvSpPr>
          <p:cNvPr id="27668" name="Text Box 22"/>
          <p:cNvSpPr txBox="1">
            <a:spLocks noChangeArrowheads="1"/>
          </p:cNvSpPr>
          <p:nvPr/>
        </p:nvSpPr>
        <p:spPr bwMode="auto">
          <a:xfrm>
            <a:off x="68264" y="2159533"/>
            <a:ext cx="1987549"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buClr>
                <a:srgbClr val="1E4191"/>
              </a:buClr>
              <a:buSzPct val="60000"/>
              <a:buFontTx/>
              <a:buChar char="•"/>
            </a:pPr>
            <a:r>
              <a:rPr lang="en-US" sz="1200" dirty="0">
                <a:solidFill>
                  <a:srgbClr val="1E4191"/>
                </a:solidFill>
              </a:rPr>
              <a:t>Timetable</a:t>
            </a:r>
          </a:p>
          <a:p>
            <a:pPr eaLnBrk="1" hangingPunct="1">
              <a:buClr>
                <a:srgbClr val="1E4191"/>
              </a:buClr>
              <a:buSzPct val="60000"/>
              <a:buFontTx/>
              <a:buChar char="•"/>
            </a:pPr>
            <a:r>
              <a:rPr lang="en-US" sz="1200" dirty="0">
                <a:solidFill>
                  <a:srgbClr val="1E4191"/>
                </a:solidFill>
              </a:rPr>
              <a:t>Configurable Business Objectives</a:t>
            </a:r>
          </a:p>
          <a:p>
            <a:pPr eaLnBrk="1" hangingPunct="1">
              <a:buClr>
                <a:srgbClr val="1E4191"/>
              </a:buClr>
              <a:buSzPct val="60000"/>
              <a:buFontTx/>
              <a:buChar char="•"/>
            </a:pPr>
            <a:r>
              <a:rPr lang="en-US" sz="1200" dirty="0">
                <a:solidFill>
                  <a:srgbClr val="1E4191"/>
                </a:solidFill>
              </a:rPr>
              <a:t>Dynamic train priority</a:t>
            </a:r>
          </a:p>
        </p:txBody>
      </p:sp>
      <p:sp>
        <p:nvSpPr>
          <p:cNvPr id="27669" name="Text Box 23"/>
          <p:cNvSpPr txBox="1">
            <a:spLocks noChangeArrowheads="1"/>
          </p:cNvSpPr>
          <p:nvPr/>
        </p:nvSpPr>
        <p:spPr bwMode="auto">
          <a:xfrm>
            <a:off x="68263" y="3977862"/>
            <a:ext cx="2089150" cy="12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buClr>
                <a:srgbClr val="1E4191"/>
              </a:buClr>
              <a:buSzPct val="60000"/>
              <a:buFontTx/>
              <a:buChar char="•"/>
            </a:pPr>
            <a:r>
              <a:rPr lang="en-US" sz="1200" dirty="0">
                <a:solidFill>
                  <a:srgbClr val="1E4191"/>
                </a:solidFill>
              </a:rPr>
              <a:t>Real-time train trip optimization</a:t>
            </a:r>
          </a:p>
          <a:p>
            <a:pPr eaLnBrk="1" hangingPunct="1">
              <a:buClr>
                <a:srgbClr val="1E4191"/>
              </a:buClr>
              <a:buSzPct val="60000"/>
              <a:buFontTx/>
              <a:buChar char="•"/>
            </a:pPr>
            <a:r>
              <a:rPr lang="en-US" sz="1200" dirty="0">
                <a:solidFill>
                  <a:srgbClr val="1E4191"/>
                </a:solidFill>
              </a:rPr>
              <a:t>Up to 12 hours planning horizon</a:t>
            </a:r>
          </a:p>
          <a:p>
            <a:pPr eaLnBrk="1" hangingPunct="1">
              <a:buClr>
                <a:srgbClr val="1E4191"/>
              </a:buClr>
              <a:buSzPct val="60000"/>
              <a:buFontTx/>
              <a:buChar char="•"/>
            </a:pPr>
            <a:r>
              <a:rPr lang="en-US" sz="1200" dirty="0">
                <a:solidFill>
                  <a:srgbClr val="1E4191"/>
                </a:solidFill>
              </a:rPr>
              <a:t>“What if“ analysis</a:t>
            </a:r>
          </a:p>
          <a:p>
            <a:pPr eaLnBrk="1" hangingPunct="1">
              <a:buClr>
                <a:srgbClr val="1E4191"/>
              </a:buClr>
              <a:buSzPct val="60000"/>
              <a:buFontTx/>
              <a:buChar char="•"/>
            </a:pPr>
            <a:r>
              <a:rPr lang="en-US" sz="1200" dirty="0">
                <a:solidFill>
                  <a:srgbClr val="1E4191"/>
                </a:solidFill>
              </a:rPr>
              <a:t>Auto Route Setting</a:t>
            </a:r>
          </a:p>
        </p:txBody>
      </p:sp>
      <p:sp>
        <p:nvSpPr>
          <p:cNvPr id="27656" name="TextBox 4"/>
          <p:cNvSpPr txBox="1">
            <a:spLocks noChangeArrowheads="1"/>
          </p:cNvSpPr>
          <p:nvPr/>
        </p:nvSpPr>
        <p:spPr bwMode="auto">
          <a:xfrm>
            <a:off x="1340293" y="5474254"/>
            <a:ext cx="6463414" cy="400097"/>
          </a:xfrm>
          <a:prstGeom prst="rect">
            <a:avLst/>
          </a:prstGeom>
          <a:solidFill>
            <a:schemeClr val="tx1"/>
          </a:solidFill>
          <a:ln>
            <a:noFill/>
          </a:ln>
          <a:effectLst>
            <a:outerShdw blurRad="50800" dist="50800" dir="5400000" algn="ctr" rotWithShape="0">
              <a:srgbClr val="7A7A7A"/>
            </a:outerShdw>
          </a:effectLst>
          <a:extLst/>
        </p:spPr>
        <p:txBody>
          <a:bodyPr wrap="none" lIns="91429" tIns="45714" rIns="91429" bIns="45714">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algn="ctr"/>
            <a:r>
              <a:rPr lang="en-US" sz="2000" b="1" dirty="0">
                <a:solidFill>
                  <a:srgbClr val="FFFFFF"/>
                </a:solidFill>
              </a:rPr>
              <a:t>Improving Velocity/Punctuality…Managing exceptions</a:t>
            </a:r>
          </a:p>
        </p:txBody>
      </p:sp>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4167" y="4011076"/>
            <a:ext cx="1555807" cy="968338"/>
          </a:xfrm>
          <a:prstGeom prst="rect">
            <a:avLst/>
          </a:prstGeom>
          <a:noFill/>
          <a:ln w="19050">
            <a:solidFill>
              <a:schemeClr val="tx1">
                <a:lumMod val="75000"/>
              </a:schemeClr>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713748" y="0"/>
            <a:ext cx="1420132" cy="276999"/>
          </a:xfrm>
          <a:prstGeom prst="rect">
            <a:avLst/>
          </a:prstGeom>
          <a:noFill/>
        </p:spPr>
        <p:txBody>
          <a:bodyPr wrap="none" rtlCol="0">
            <a:spAutoFit/>
          </a:bodyPr>
          <a:lstStyle/>
          <a:p>
            <a:r>
              <a:rPr lang="en-US" sz="1200" b="1" dirty="0" smtClean="0"/>
              <a:t>Railroad Segment</a:t>
            </a:r>
            <a:endParaRPr lang="en-US" sz="1200" b="1" dirty="0"/>
          </a:p>
        </p:txBody>
      </p:sp>
    </p:spTree>
    <p:extLst>
      <p:ext uri="{BB962C8B-B14F-4D97-AF65-F5344CB8AC3E}">
        <p14:creationId xmlns:p14="http://schemas.microsoft.com/office/powerpoint/2010/main" val="59661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01" y="278916"/>
            <a:ext cx="8309841" cy="387438"/>
          </a:xfrm>
        </p:spPr>
        <p:txBody>
          <a:bodyPr>
            <a:normAutofit/>
          </a:bodyPr>
          <a:lstStyle/>
          <a:p>
            <a:r>
              <a:rPr lang="en-US" sz="2800" dirty="0" smtClean="0">
                <a:solidFill>
                  <a:schemeClr val="tx1"/>
                </a:solidFill>
              </a:rPr>
              <a:t>Yard Planner – Yard Operations Optimization</a:t>
            </a:r>
            <a:endParaRPr lang="en-US" sz="2800" dirty="0">
              <a:solidFill>
                <a:schemeClr val="tx1"/>
              </a:solidFill>
            </a:endParaRPr>
          </a:p>
        </p:txBody>
      </p:sp>
      <p:grpSp>
        <p:nvGrpSpPr>
          <p:cNvPr id="6" name="Group 5"/>
          <p:cNvGrpSpPr/>
          <p:nvPr/>
        </p:nvGrpSpPr>
        <p:grpSpPr>
          <a:xfrm>
            <a:off x="333140" y="1349316"/>
            <a:ext cx="5939609" cy="1548186"/>
            <a:chOff x="415651" y="1171965"/>
            <a:chExt cx="5939609" cy="1548186"/>
          </a:xfrm>
        </p:grpSpPr>
        <p:cxnSp>
          <p:nvCxnSpPr>
            <p:cNvPr id="24" name="Straight Connector 23"/>
            <p:cNvCxnSpPr/>
            <p:nvPr/>
          </p:nvCxnSpPr>
          <p:spPr bwMode="auto">
            <a:xfrm>
              <a:off x="415651" y="1266315"/>
              <a:ext cx="59396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25" name="Text Placeholder 30"/>
            <p:cNvSpPr txBox="1">
              <a:spLocks/>
            </p:cNvSpPr>
            <p:nvPr/>
          </p:nvSpPr>
          <p:spPr>
            <a:xfrm>
              <a:off x="2337890" y="1171965"/>
              <a:ext cx="2098599" cy="184666"/>
            </a:xfrm>
            <a:prstGeom prst="rect">
              <a:avLst/>
            </a:prstGeom>
            <a:solidFill>
              <a:schemeClr val="bg1"/>
            </a:solidFill>
          </p:spPr>
          <p:txBody>
            <a:bodyPr vert="horz" wrap="square" lIns="0" tIns="0" rIns="0" bIns="0" rtlCol="0">
              <a:spAutoFit/>
            </a:bodyPr>
            <a:lstStyle/>
            <a:p>
              <a:pPr marL="0" lvl="1" algn="ctr" defTabSz="820487">
                <a:spcBef>
                  <a:spcPts val="179"/>
                </a:spcBef>
                <a:buClr>
                  <a:srgbClr val="9A9A9A"/>
                </a:buClr>
                <a:buSzPct val="115000"/>
              </a:pPr>
              <a:r>
                <a:rPr lang="en-US" sz="1200" b="1" dirty="0">
                  <a:latin typeface="+mn-lt"/>
                  <a:cs typeface="Traditional Arabic" pitchFamily="18" charset="-78"/>
                </a:rPr>
                <a:t>Product Description</a:t>
              </a:r>
            </a:p>
          </p:txBody>
        </p:sp>
        <p:sp>
          <p:nvSpPr>
            <p:cNvPr id="26" name="Rectangle 9"/>
            <p:cNvSpPr txBox="1">
              <a:spLocks noChangeArrowheads="1"/>
            </p:cNvSpPr>
            <p:nvPr/>
          </p:nvSpPr>
          <p:spPr bwMode="auto">
            <a:xfrm>
              <a:off x="440821" y="1514693"/>
              <a:ext cx="5914439" cy="120545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defTabSz="820487">
                <a:spcBef>
                  <a:spcPts val="1077"/>
                </a:spcBef>
                <a:buClr>
                  <a:srgbClr val="465E73"/>
                </a:buClr>
                <a:buSzPct val="90000"/>
                <a:buFont typeface="Wingdings" pitchFamily="2" charset="2"/>
                <a:buChar char="n"/>
              </a:pPr>
              <a:r>
                <a:rPr lang="en-US" sz="1200" kern="0" dirty="0">
                  <a:latin typeface="+mn-lt"/>
                  <a:cs typeface="Arial" charset="0"/>
                </a:rPr>
                <a:t>Yard Planner is a yard optimization planning system used by a yard master to forecast the optimal movement of car inventory through the </a:t>
              </a:r>
              <a:r>
                <a:rPr lang="en-US" sz="1200" kern="0" dirty="0" smtClean="0">
                  <a:latin typeface="+mn-lt"/>
                  <a:cs typeface="Arial" charset="0"/>
                </a:rPr>
                <a:t>yard</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Product goal is to reduce </a:t>
              </a:r>
              <a:r>
                <a:rPr lang="en-US" sz="1200" kern="0" dirty="0">
                  <a:latin typeface="+mn-lt"/>
                  <a:cs typeface="Arial" charset="0"/>
                </a:rPr>
                <a:t>car dwell time and improve car connection performance</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Yard Planner provides yard state and operating plan visualizations, leveraging best in class tools and while focusing on user experience design </a:t>
              </a:r>
              <a:endParaRPr lang="en-US" sz="1200" kern="0" dirty="0">
                <a:latin typeface="+mn-lt"/>
                <a:cs typeface="Arial" charset="0"/>
              </a:endParaRPr>
            </a:p>
          </p:txBody>
        </p:sp>
      </p:grpSp>
      <p:grpSp>
        <p:nvGrpSpPr>
          <p:cNvPr id="8" name="Group 7"/>
          <p:cNvGrpSpPr/>
          <p:nvPr/>
        </p:nvGrpSpPr>
        <p:grpSpPr>
          <a:xfrm>
            <a:off x="361450" y="3217305"/>
            <a:ext cx="3319214" cy="2762234"/>
            <a:chOff x="482552" y="2988374"/>
            <a:chExt cx="3319214" cy="2762234"/>
          </a:xfrm>
        </p:grpSpPr>
        <p:sp>
          <p:nvSpPr>
            <p:cNvPr id="27" name="Rectangle 9"/>
            <p:cNvSpPr txBox="1">
              <a:spLocks noChangeArrowheads="1"/>
            </p:cNvSpPr>
            <p:nvPr/>
          </p:nvSpPr>
          <p:spPr bwMode="auto">
            <a:xfrm>
              <a:off x="500690" y="3339692"/>
              <a:ext cx="3301076" cy="24109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Train departure driven heuristic algorithm designed to optimize all facets of yard including resources and track constraints</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Web-based application simplifies deployment and end user access opportunities</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Utilizing SWCOE Industrial Internet Design System (IIDS)</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Large focus in user experience (UX) as a key product differentiator</a:t>
              </a:r>
            </a:p>
            <a:p>
              <a:pPr marL="227013" indent="-227013" defTabSz="820487">
                <a:spcBef>
                  <a:spcPts val="1077"/>
                </a:spcBef>
                <a:buClr>
                  <a:srgbClr val="465E73"/>
                </a:buClr>
                <a:buSzPct val="90000"/>
                <a:buFont typeface="Wingdings" pitchFamily="2" charset="2"/>
                <a:buChar char="n"/>
              </a:pPr>
              <a:endParaRPr lang="en-US" sz="1200" kern="0" dirty="0">
                <a:latin typeface="+mn-lt"/>
                <a:cs typeface="Arial" charset="0"/>
              </a:endParaRPr>
            </a:p>
          </p:txBody>
        </p:sp>
        <p:cxnSp>
          <p:nvCxnSpPr>
            <p:cNvPr id="18" name="Straight Connector 17"/>
            <p:cNvCxnSpPr/>
            <p:nvPr/>
          </p:nvCxnSpPr>
          <p:spPr bwMode="auto">
            <a:xfrm flipV="1">
              <a:off x="482552" y="3088432"/>
              <a:ext cx="1059130" cy="3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9" name="Text Placeholder 30"/>
            <p:cNvSpPr txBox="1">
              <a:spLocks/>
            </p:cNvSpPr>
            <p:nvPr/>
          </p:nvSpPr>
          <p:spPr>
            <a:xfrm>
              <a:off x="1252974" y="2988374"/>
              <a:ext cx="1449754" cy="184666"/>
            </a:xfrm>
            <a:prstGeom prst="rect">
              <a:avLst/>
            </a:prstGeom>
            <a:solidFill>
              <a:schemeClr val="bg1"/>
            </a:solidFill>
          </p:spPr>
          <p:txBody>
            <a:bodyPr vert="horz" wrap="square" lIns="0" tIns="0" rIns="0" bIns="0" rtlCol="0">
              <a:spAutoFit/>
            </a:bodyPr>
            <a:lstStyle/>
            <a:p>
              <a:pPr marL="0" lvl="1" algn="ctr" defTabSz="820487">
                <a:spcBef>
                  <a:spcPts val="179"/>
                </a:spcBef>
                <a:buClr>
                  <a:srgbClr val="9A9A9A"/>
                </a:buClr>
                <a:buSzPct val="115000"/>
              </a:pPr>
              <a:r>
                <a:rPr lang="en-US" sz="1200" b="1" dirty="0">
                  <a:latin typeface="+mn-lt"/>
                  <a:cs typeface="Traditional Arabic" pitchFamily="18" charset="-78"/>
                </a:rPr>
                <a:t>Key Features</a:t>
              </a:r>
            </a:p>
          </p:txBody>
        </p:sp>
        <p:cxnSp>
          <p:nvCxnSpPr>
            <p:cNvPr id="46" name="Straight Connector 45"/>
            <p:cNvCxnSpPr/>
            <p:nvPr/>
          </p:nvCxnSpPr>
          <p:spPr bwMode="auto">
            <a:xfrm flipV="1">
              <a:off x="2716896" y="3095716"/>
              <a:ext cx="1084870" cy="2"/>
            </a:xfrm>
            <a:prstGeom prst="line">
              <a:avLst/>
            </a:prstGeom>
            <a:solidFill>
              <a:schemeClr val="accent1"/>
            </a:solidFill>
            <a:ln w="19050" cap="flat" cmpd="sng" algn="ctr">
              <a:solidFill>
                <a:srgbClr val="17375E"/>
              </a:solidFill>
              <a:prstDash val="solid"/>
              <a:round/>
              <a:headEnd type="none" w="med" len="med"/>
              <a:tailEnd type="none" w="med" len="med"/>
            </a:ln>
            <a:effectLst/>
          </p:spPr>
        </p:cxnSp>
      </p:grpSp>
      <p:grpSp>
        <p:nvGrpSpPr>
          <p:cNvPr id="11" name="Group 10"/>
          <p:cNvGrpSpPr/>
          <p:nvPr/>
        </p:nvGrpSpPr>
        <p:grpSpPr>
          <a:xfrm>
            <a:off x="3823228" y="3228581"/>
            <a:ext cx="2783951" cy="2938637"/>
            <a:chOff x="3819038" y="2737527"/>
            <a:chExt cx="2783951" cy="2938637"/>
          </a:xfrm>
        </p:grpSpPr>
        <p:sp>
          <p:nvSpPr>
            <p:cNvPr id="17" name="Rectangle 9"/>
            <p:cNvSpPr txBox="1">
              <a:spLocks noChangeArrowheads="1"/>
            </p:cNvSpPr>
            <p:nvPr/>
          </p:nvSpPr>
          <p:spPr bwMode="auto">
            <a:xfrm>
              <a:off x="3819038" y="3080582"/>
              <a:ext cx="2783951" cy="259558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Joint development partnership with Norfolk Southern</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60% of car life spent in a yard; 70% of that time  within the yard is idle</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Integration with Movement Planner could have significant impact to network performance</a:t>
              </a:r>
            </a:p>
            <a:p>
              <a:pPr marL="227013" indent="-227013" defTabSz="820487">
                <a:spcBef>
                  <a:spcPts val="1077"/>
                </a:spcBef>
                <a:buClr>
                  <a:srgbClr val="465E73"/>
                </a:buClr>
                <a:buSzPct val="90000"/>
                <a:buFont typeface="Wingdings" pitchFamily="2" charset="2"/>
                <a:buChar char="n"/>
              </a:pPr>
              <a:r>
                <a:rPr lang="en-US" sz="1200" kern="0" dirty="0" err="1" smtClean="0">
                  <a:latin typeface="+mn-lt"/>
                  <a:cs typeface="Arial" charset="0"/>
                </a:rPr>
                <a:t>Brosnan</a:t>
              </a:r>
              <a:r>
                <a:rPr lang="en-US" sz="1200" kern="0" dirty="0" smtClean="0">
                  <a:latin typeface="+mn-lt"/>
                  <a:cs typeface="Arial" charset="0"/>
                </a:rPr>
                <a:t> Yard (Macon, GA) pilot scheduled for Q4, 2013</a:t>
              </a:r>
            </a:p>
            <a:p>
              <a:pPr marL="227013" indent="-227013" defTabSz="820487">
                <a:spcBef>
                  <a:spcPts val="1077"/>
                </a:spcBef>
                <a:buClr>
                  <a:srgbClr val="465E73"/>
                </a:buClr>
                <a:buSzPct val="90000"/>
                <a:buFont typeface="Wingdings" pitchFamily="2" charset="2"/>
                <a:buChar char="n"/>
              </a:pPr>
              <a:r>
                <a:rPr lang="en-US" sz="1200" kern="0" dirty="0" smtClean="0">
                  <a:latin typeface="+mn-lt"/>
                  <a:cs typeface="Arial" charset="0"/>
                </a:rPr>
                <a:t>Full production system implementation in 2014</a:t>
              </a:r>
              <a:endParaRPr lang="en-US" sz="1200" kern="0" dirty="0">
                <a:latin typeface="+mn-lt"/>
                <a:cs typeface="Arial" charset="0"/>
              </a:endParaRPr>
            </a:p>
          </p:txBody>
        </p:sp>
        <p:grpSp>
          <p:nvGrpSpPr>
            <p:cNvPr id="9" name="Group 8"/>
            <p:cNvGrpSpPr/>
            <p:nvPr/>
          </p:nvGrpSpPr>
          <p:grpSpPr>
            <a:xfrm>
              <a:off x="3905480" y="2737527"/>
              <a:ext cx="2697509" cy="184666"/>
              <a:chOff x="4041847" y="3014280"/>
              <a:chExt cx="3672229" cy="184666"/>
            </a:xfrm>
          </p:grpSpPr>
          <p:cxnSp>
            <p:nvCxnSpPr>
              <p:cNvPr id="20" name="Straight Connector 19"/>
              <p:cNvCxnSpPr/>
              <p:nvPr/>
            </p:nvCxnSpPr>
            <p:spPr bwMode="auto">
              <a:xfrm flipV="1">
                <a:off x="4041847" y="3106613"/>
                <a:ext cx="3672229" cy="1954"/>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21" name="Text Placeholder 30"/>
              <p:cNvSpPr txBox="1">
                <a:spLocks/>
              </p:cNvSpPr>
              <p:nvPr/>
            </p:nvSpPr>
            <p:spPr>
              <a:xfrm>
                <a:off x="5162252" y="3014280"/>
                <a:ext cx="1403338" cy="184666"/>
              </a:xfrm>
              <a:prstGeom prst="rect">
                <a:avLst/>
              </a:prstGeom>
              <a:solidFill>
                <a:schemeClr val="bg1"/>
              </a:solidFill>
            </p:spPr>
            <p:txBody>
              <a:bodyPr vert="horz" wrap="square" lIns="0" tIns="0" rIns="0" bIns="0" rtlCol="0">
                <a:spAutoFit/>
              </a:bodyPr>
              <a:lstStyle/>
              <a:p>
                <a:pPr marL="0" lvl="1" algn="ctr" defTabSz="820487">
                  <a:spcBef>
                    <a:spcPts val="179"/>
                  </a:spcBef>
                  <a:buClr>
                    <a:srgbClr val="9A9A9A"/>
                  </a:buClr>
                  <a:buSzPct val="115000"/>
                </a:pPr>
                <a:r>
                  <a:rPr lang="en-US" sz="1200" b="1" dirty="0" smtClean="0">
                    <a:latin typeface="+mn-lt"/>
                    <a:cs typeface="Traditional Arabic" pitchFamily="18" charset="-78"/>
                  </a:rPr>
                  <a:t>Quick Facts</a:t>
                </a:r>
                <a:endParaRPr lang="en-US" sz="1200" b="1" dirty="0">
                  <a:latin typeface="+mn-lt"/>
                  <a:cs typeface="Traditional Arabic" pitchFamily="18" charset="-78"/>
                </a:endParaRPr>
              </a:p>
            </p:txBody>
          </p:sp>
        </p:grpSp>
      </p:grpSp>
      <p:pic>
        <p:nvPicPr>
          <p:cNvPr id="22" name="Picture 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206" y="1474492"/>
            <a:ext cx="1645920"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179" y="3317636"/>
            <a:ext cx="2642156" cy="2109221"/>
          </a:xfrm>
          <a:prstGeom prst="rect">
            <a:avLst/>
          </a:prstGeom>
        </p:spPr>
      </p:pic>
    </p:spTree>
    <p:extLst>
      <p:ext uri="{BB962C8B-B14F-4D97-AF65-F5344CB8AC3E}">
        <p14:creationId xmlns:p14="http://schemas.microsoft.com/office/powerpoint/2010/main" val="4081215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http://www.10east.com/files/images/recon_small.png"/>
          <p:cNvPicPr>
            <a:picLocks noChangeAspect="1" noChangeArrowheads="1"/>
          </p:cNvPicPr>
          <p:nvPr/>
        </p:nvPicPr>
        <p:blipFill>
          <a:blip r:embed="rId2" cstate="print"/>
          <a:srcRect/>
          <a:stretch>
            <a:fillRect/>
          </a:stretch>
        </p:blipFill>
        <p:spPr bwMode="auto">
          <a:xfrm>
            <a:off x="7483042" y="1116347"/>
            <a:ext cx="1260484" cy="1846171"/>
          </a:xfrm>
          <a:prstGeom prst="rect">
            <a:avLst/>
          </a:prstGeom>
          <a:ln>
            <a:noFill/>
          </a:ln>
          <a:effectLst>
            <a:softEdge rad="112500"/>
          </a:effectLst>
        </p:spPr>
      </p:pic>
      <p:sp>
        <p:nvSpPr>
          <p:cNvPr id="2" name="Title 1"/>
          <p:cNvSpPr>
            <a:spLocks noGrp="1"/>
          </p:cNvSpPr>
          <p:nvPr>
            <p:ph type="title"/>
          </p:nvPr>
        </p:nvSpPr>
        <p:spPr>
          <a:xfrm>
            <a:off x="326377" y="313379"/>
            <a:ext cx="8762783" cy="586586"/>
          </a:xfrm>
          <a:effectLst/>
        </p:spPr>
        <p:txBody>
          <a:bodyPr lIns="82048" tIns="41025" rIns="82048" bIns="41025">
            <a:noAutofit/>
          </a:bodyPr>
          <a:lstStyle/>
          <a:p>
            <a:r>
              <a:rPr lang="en-US" sz="2800" dirty="0">
                <a:solidFill>
                  <a:schemeClr val="tx1"/>
                </a:solidFill>
                <a:latin typeface="GE Inspira Medium" pitchFamily="34" charset="0"/>
              </a:rPr>
              <a:t>RailDOCS – </a:t>
            </a:r>
            <a:r>
              <a:rPr lang="en-US" sz="2800" dirty="0" smtClean="0">
                <a:solidFill>
                  <a:schemeClr val="tx1"/>
                </a:solidFill>
                <a:latin typeface="GE Inspira Medium" pitchFamily="34" charset="0"/>
              </a:rPr>
              <a:t>Wayside Asset </a:t>
            </a:r>
            <a:r>
              <a:rPr lang="en-US" sz="2800" dirty="0">
                <a:solidFill>
                  <a:schemeClr val="tx1"/>
                </a:solidFill>
                <a:latin typeface="GE Inspira Medium" pitchFamily="34" charset="0"/>
              </a:rPr>
              <a:t>Management</a:t>
            </a:r>
          </a:p>
        </p:txBody>
      </p:sp>
      <p:cxnSp>
        <p:nvCxnSpPr>
          <p:cNvPr id="35" name="Straight Connector 34"/>
          <p:cNvCxnSpPr/>
          <p:nvPr/>
        </p:nvCxnSpPr>
        <p:spPr bwMode="auto">
          <a:xfrm>
            <a:off x="433483" y="1362415"/>
            <a:ext cx="59396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36" name="Text Placeholder 30"/>
          <p:cNvSpPr txBox="1">
            <a:spLocks/>
          </p:cNvSpPr>
          <p:nvPr/>
        </p:nvSpPr>
        <p:spPr>
          <a:xfrm>
            <a:off x="2353989" y="1268067"/>
            <a:ext cx="2098599"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
                <a:cs typeface="Traditional Arabic" pitchFamily="18" charset="-78"/>
              </a:rPr>
              <a:t>Product Description</a:t>
            </a:r>
          </a:p>
        </p:txBody>
      </p:sp>
      <p:sp>
        <p:nvSpPr>
          <p:cNvPr id="41" name="Rectangle 9"/>
          <p:cNvSpPr txBox="1">
            <a:spLocks noChangeArrowheads="1"/>
          </p:cNvSpPr>
          <p:nvPr/>
        </p:nvSpPr>
        <p:spPr bwMode="auto">
          <a:xfrm>
            <a:off x="458653" y="1595667"/>
            <a:ext cx="6834601" cy="6950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RailDOCS is an integrated software solution that provides a platform for configuration management, testing, inspecting, and maintaining signal and communications equipment and track</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Ensures compliance with railroad and government requirements</a:t>
            </a:r>
          </a:p>
        </p:txBody>
      </p:sp>
      <p:grpSp>
        <p:nvGrpSpPr>
          <p:cNvPr id="5" name="Group 4"/>
          <p:cNvGrpSpPr/>
          <p:nvPr/>
        </p:nvGrpSpPr>
        <p:grpSpPr>
          <a:xfrm>
            <a:off x="356129" y="2747306"/>
            <a:ext cx="3345363" cy="3487328"/>
            <a:chOff x="433483" y="3017969"/>
            <a:chExt cx="4148963" cy="3487328"/>
          </a:xfrm>
        </p:grpSpPr>
        <p:cxnSp>
          <p:nvCxnSpPr>
            <p:cNvPr id="42" name="Straight Connector 41"/>
            <p:cNvCxnSpPr/>
            <p:nvPr/>
          </p:nvCxnSpPr>
          <p:spPr bwMode="auto">
            <a:xfrm>
              <a:off x="433483" y="3119423"/>
              <a:ext cx="4148963" cy="9096"/>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43" name="Text Placeholder 30"/>
            <p:cNvSpPr txBox="1">
              <a:spLocks/>
            </p:cNvSpPr>
            <p:nvPr/>
          </p:nvSpPr>
          <p:spPr>
            <a:xfrm>
              <a:off x="1594696" y="3017969"/>
              <a:ext cx="1681576"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
                  <a:cs typeface="Traditional Arabic" pitchFamily="18" charset="-78"/>
                </a:rPr>
                <a:t>Key Features</a:t>
              </a:r>
            </a:p>
          </p:txBody>
        </p:sp>
        <p:sp>
          <p:nvSpPr>
            <p:cNvPr id="48" name="Rectangle 9"/>
            <p:cNvSpPr txBox="1">
              <a:spLocks noChangeArrowheads="1"/>
            </p:cNvSpPr>
            <p:nvPr/>
          </p:nvSpPr>
          <p:spPr bwMode="auto">
            <a:xfrm>
              <a:off x="433484" y="3355717"/>
              <a:ext cx="4148961" cy="31495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u="sng" kern="0" dirty="0">
                  <a:solidFill>
                    <a:srgbClr val="1E4191"/>
                  </a:solidFill>
                  <a:latin typeface="GE Inspira Pitch"/>
                  <a:cs typeface="Arial" charset="0"/>
                </a:rPr>
                <a:t>Tests and Inspections System</a:t>
              </a:r>
              <a:r>
                <a:rPr lang="en-US" sz="1200" kern="0" dirty="0">
                  <a:solidFill>
                    <a:srgbClr val="1E4191"/>
                  </a:solidFill>
                  <a:latin typeface="GE Inspira Pitch"/>
                  <a:cs typeface="Arial" charset="0"/>
                </a:rPr>
                <a:t> – Used to standardize, plan, report and schedule routine testing and inspection activities</a:t>
              </a:r>
              <a:endParaRPr lang="en-US" sz="1200" u="sng" kern="0" dirty="0">
                <a:solidFill>
                  <a:srgbClr val="1E4191"/>
                </a:solidFill>
                <a:latin typeface="GE Inspira Pitch"/>
                <a:cs typeface="Arial" charset="0"/>
              </a:endParaRPr>
            </a:p>
            <a:p>
              <a:pPr marL="227013" indent="-227013">
                <a:spcBef>
                  <a:spcPts val="1077"/>
                </a:spcBef>
                <a:buClr>
                  <a:srgbClr val="17375E"/>
                </a:buClr>
                <a:buSzPct val="90000"/>
                <a:buFont typeface="Wingdings" pitchFamily="2" charset="2"/>
                <a:buChar char="n"/>
              </a:pPr>
              <a:r>
                <a:rPr lang="en-US" sz="1200" u="sng" kern="0" dirty="0">
                  <a:solidFill>
                    <a:srgbClr val="1E4191"/>
                  </a:solidFill>
                  <a:latin typeface="GE Inspira Pitch"/>
                  <a:cs typeface="Arial" charset="0"/>
                </a:rPr>
                <a:t>Configuration Management System </a:t>
              </a:r>
              <a:r>
                <a:rPr lang="en-US" sz="1200" kern="0" dirty="0">
                  <a:solidFill>
                    <a:srgbClr val="1E4191"/>
                  </a:solidFill>
                  <a:latin typeface="GE Inspira Pitch"/>
                  <a:cs typeface="Arial" charset="0"/>
                </a:rPr>
                <a:t> – Manages configurations and guidelines for every component and identifies how these components work together</a:t>
              </a:r>
            </a:p>
            <a:p>
              <a:pPr marL="227013" indent="-227013">
                <a:spcBef>
                  <a:spcPts val="1077"/>
                </a:spcBef>
                <a:buClr>
                  <a:srgbClr val="17375E"/>
                </a:buClr>
                <a:buSzPct val="90000"/>
                <a:buFont typeface="Wingdings" pitchFamily="2" charset="2"/>
                <a:buChar char="n"/>
              </a:pPr>
              <a:r>
                <a:rPr lang="en-US" sz="1200" u="sng" kern="0" dirty="0">
                  <a:solidFill>
                    <a:srgbClr val="1E4191"/>
                  </a:solidFill>
                  <a:latin typeface="GE Inspira Pitch"/>
                  <a:cs typeface="Arial" charset="0"/>
                </a:rPr>
                <a:t>Signal Maintenance Auditing</a:t>
              </a:r>
              <a:r>
                <a:rPr lang="en-US" sz="1200" kern="0" dirty="0">
                  <a:solidFill>
                    <a:srgbClr val="1E4191"/>
                  </a:solidFill>
                  <a:latin typeface="GE Inspira Pitch"/>
                  <a:cs typeface="Arial" charset="0"/>
                </a:rPr>
                <a:t> – Ensures the content and timeliness of testing and inspection records</a:t>
              </a:r>
            </a:p>
            <a:p>
              <a:pPr marL="227013" indent="-227013">
                <a:spcBef>
                  <a:spcPts val="1077"/>
                </a:spcBef>
                <a:buClr>
                  <a:srgbClr val="17375E"/>
                </a:buClr>
                <a:buSzPct val="90000"/>
                <a:buFont typeface="Wingdings" pitchFamily="2" charset="2"/>
                <a:buChar char="n"/>
              </a:pPr>
              <a:r>
                <a:rPr lang="en-US" sz="1200" u="sng" kern="0" dirty="0">
                  <a:solidFill>
                    <a:srgbClr val="1E4191"/>
                  </a:solidFill>
                  <a:latin typeface="GE Inspira Pitch"/>
                  <a:cs typeface="Arial" charset="0"/>
                </a:rPr>
                <a:t>Employee Mgt (Hours of Service) </a:t>
              </a:r>
              <a:r>
                <a:rPr lang="en-US" sz="1200" kern="0" dirty="0">
                  <a:solidFill>
                    <a:srgbClr val="1E4191"/>
                  </a:solidFill>
                  <a:latin typeface="GE Inspira Pitch"/>
                  <a:cs typeface="Arial" charset="0"/>
                </a:rPr>
                <a:t>– Tracks and provides management of employee time and availability </a:t>
              </a:r>
            </a:p>
            <a:p>
              <a:pPr marL="153841" indent="-153841">
                <a:spcBef>
                  <a:spcPts val="1077"/>
                </a:spcBef>
                <a:buClr>
                  <a:srgbClr val="17375E"/>
                </a:buClr>
                <a:buSzPct val="90000"/>
                <a:buFont typeface="Wingdings" pitchFamily="2" charset="2"/>
                <a:buChar char="n"/>
              </a:pPr>
              <a:endParaRPr lang="en-US" sz="1200" u="sng" kern="0" dirty="0">
                <a:solidFill>
                  <a:srgbClr val="1E4191"/>
                </a:solidFill>
                <a:latin typeface="GE Inspira Pitch"/>
                <a:cs typeface="Arial" charset="0"/>
              </a:endParaRPr>
            </a:p>
          </p:txBody>
        </p:sp>
      </p:grpSp>
      <p:sp>
        <p:nvSpPr>
          <p:cNvPr id="27" name="Slide Number Placeholder 5"/>
          <p:cNvSpPr txBox="1">
            <a:spLocks/>
          </p:cNvSpPr>
          <p:nvPr/>
        </p:nvSpPr>
        <p:spPr>
          <a:xfrm>
            <a:off x="8661240" y="6477625"/>
            <a:ext cx="427920" cy="292610"/>
          </a:xfrm>
          <a:prstGeom prst="rect">
            <a:avLst/>
          </a:prstGeom>
        </p:spPr>
        <p:txBody>
          <a:bodyPr lIns="91429" tIns="45714" rIns="91429" bIns="457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8ECBCEF-34BA-4546-BF9A-7A1F57AFAEEA}" type="slidenum">
              <a:rPr lang="en-US" sz="800" b="1">
                <a:solidFill>
                  <a:srgbClr val="FFFFFF"/>
                </a:solidFill>
              </a:rPr>
              <a:pPr algn="ctr">
                <a:defRPr/>
              </a:pPr>
              <a:t>18</a:t>
            </a:fld>
            <a:endParaRPr lang="en-US" sz="800" b="1" dirty="0">
              <a:solidFill>
                <a:srgbClr val="FFFFFF"/>
              </a:solidFill>
            </a:endParaRPr>
          </a:p>
        </p:txBody>
      </p:sp>
      <p:pic>
        <p:nvPicPr>
          <p:cNvPr id="30723" name="Picture 3" descr="L:\Photos\Mobile Devices\Great_CMS_Field_01.png"/>
          <p:cNvPicPr>
            <a:picLocks noChangeAspect="1" noChangeArrowheads="1"/>
          </p:cNvPicPr>
          <p:nvPr/>
        </p:nvPicPr>
        <p:blipFill rotWithShape="1">
          <a:blip r:embed="rId3" cstate="print"/>
          <a:srcRect r="6318" b="14394"/>
          <a:stretch/>
        </p:blipFill>
        <p:spPr bwMode="auto">
          <a:xfrm>
            <a:off x="6680557" y="3123251"/>
            <a:ext cx="2251303" cy="1331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oup 5"/>
          <p:cNvGrpSpPr/>
          <p:nvPr/>
        </p:nvGrpSpPr>
        <p:grpSpPr>
          <a:xfrm>
            <a:off x="3935578" y="2762107"/>
            <a:ext cx="2660074" cy="2740038"/>
            <a:chOff x="3713018" y="2740170"/>
            <a:chExt cx="2660074" cy="2740038"/>
          </a:xfrm>
        </p:grpSpPr>
        <p:cxnSp>
          <p:nvCxnSpPr>
            <p:cNvPr id="16" name="Straight Connector 15"/>
            <p:cNvCxnSpPr/>
            <p:nvPr/>
          </p:nvCxnSpPr>
          <p:spPr bwMode="auto">
            <a:xfrm>
              <a:off x="3713018" y="2834518"/>
              <a:ext cx="2660073"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7" name="Text Placeholder 30"/>
            <p:cNvSpPr txBox="1">
              <a:spLocks/>
            </p:cNvSpPr>
            <p:nvPr/>
          </p:nvSpPr>
          <p:spPr>
            <a:xfrm>
              <a:off x="4312864" y="2740170"/>
              <a:ext cx="1419149"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smtClean="0">
                  <a:solidFill>
                    <a:srgbClr val="1E4191"/>
                  </a:solidFill>
                  <a:latin typeface="GE Inspira Pitch"/>
                  <a:cs typeface="Traditional Arabic" pitchFamily="18" charset="-78"/>
                </a:rPr>
                <a:t>Quick Facts</a:t>
              </a:r>
              <a:endParaRPr lang="en-US" sz="1200" b="1" dirty="0">
                <a:solidFill>
                  <a:srgbClr val="1E4191"/>
                </a:solidFill>
                <a:latin typeface="GE Inspira Pitch"/>
                <a:cs typeface="Traditional Arabic" pitchFamily="18" charset="-78"/>
              </a:endParaRPr>
            </a:p>
          </p:txBody>
        </p:sp>
        <p:sp>
          <p:nvSpPr>
            <p:cNvPr id="18" name="Rectangle 9"/>
            <p:cNvSpPr txBox="1">
              <a:spLocks noChangeArrowheads="1"/>
            </p:cNvSpPr>
            <p:nvPr/>
          </p:nvSpPr>
          <p:spPr bwMode="auto">
            <a:xfrm>
              <a:off x="3713019" y="3069292"/>
              <a:ext cx="2660073" cy="24109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Over 4,700 active users</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Track </a:t>
              </a:r>
              <a:r>
                <a:rPr lang="en-US" sz="1200" kern="0" dirty="0">
                  <a:solidFill>
                    <a:srgbClr val="1E4191"/>
                  </a:solidFill>
                  <a:latin typeface="GE Inspira Pitch"/>
                  <a:cs typeface="Arial" charset="0"/>
                </a:rPr>
                <a:t>over 1,000,000 separate configurable items in over 150,000 products</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Process </a:t>
              </a:r>
              <a:r>
                <a:rPr lang="en-US" sz="1200" kern="0" dirty="0">
                  <a:solidFill>
                    <a:srgbClr val="1E4191"/>
                  </a:solidFill>
                  <a:latin typeface="GE Inspira Pitch"/>
                  <a:cs typeface="Arial" charset="0"/>
                </a:rPr>
                <a:t>an average of 3,000 test and inspection forms submitted daily</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Store </a:t>
              </a:r>
              <a:r>
                <a:rPr lang="en-US" sz="1200" kern="0" dirty="0">
                  <a:solidFill>
                    <a:srgbClr val="1E4191"/>
                  </a:solidFill>
                  <a:latin typeface="GE Inspira Pitch"/>
                  <a:cs typeface="Arial" charset="0"/>
                </a:rPr>
                <a:t>over </a:t>
              </a:r>
              <a:r>
                <a:rPr lang="en-US" sz="1200" kern="0" dirty="0" smtClean="0">
                  <a:solidFill>
                    <a:srgbClr val="1E4191"/>
                  </a:solidFill>
                  <a:latin typeface="GE Inspira Pitch"/>
                  <a:cs typeface="Arial" charset="0"/>
                </a:rPr>
                <a:t>4.6M </a:t>
              </a:r>
              <a:r>
                <a:rPr lang="en-US" sz="1200" kern="0" dirty="0">
                  <a:solidFill>
                    <a:srgbClr val="1E4191"/>
                  </a:solidFill>
                  <a:latin typeface="GE Inspira Pitch"/>
                  <a:cs typeface="Arial" charset="0"/>
                </a:rPr>
                <a:t>test forms for over 100,000 locations</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Manage over </a:t>
              </a:r>
              <a:r>
                <a:rPr lang="en-US" sz="1200" kern="0" dirty="0">
                  <a:solidFill>
                    <a:srgbClr val="1E4191"/>
                  </a:solidFill>
                  <a:latin typeface="GE Inspira Pitch"/>
                  <a:cs typeface="Arial" charset="0"/>
                </a:rPr>
                <a:t>600,000 drawings </a:t>
              </a:r>
              <a:r>
                <a:rPr lang="en-US" sz="1200" kern="0" dirty="0" smtClean="0">
                  <a:solidFill>
                    <a:srgbClr val="1E4191"/>
                  </a:solidFill>
                  <a:latin typeface="GE Inspira Pitch"/>
                  <a:cs typeface="Arial" charset="0"/>
                </a:rPr>
                <a:t>with </a:t>
              </a:r>
              <a:r>
                <a:rPr lang="en-US" sz="1200" kern="0" dirty="0">
                  <a:solidFill>
                    <a:srgbClr val="1E4191"/>
                  </a:solidFill>
                  <a:latin typeface="GE Inspira Pitch"/>
                  <a:cs typeface="Arial" charset="0"/>
                </a:rPr>
                <a:t>the </a:t>
              </a:r>
              <a:r>
                <a:rPr lang="en-US" sz="1200" kern="0" dirty="0" smtClean="0">
                  <a:solidFill>
                    <a:srgbClr val="1E4191"/>
                  </a:solidFill>
                  <a:latin typeface="GE Inspira Pitch"/>
                  <a:cs typeface="Arial" charset="0"/>
                </a:rPr>
                <a:t>Plan </a:t>
              </a:r>
              <a:r>
                <a:rPr lang="en-US" sz="1200" kern="0" dirty="0">
                  <a:solidFill>
                    <a:srgbClr val="1E4191"/>
                  </a:solidFill>
                  <a:latin typeface="GE Inspira Pitch"/>
                  <a:cs typeface="Arial" charset="0"/>
                </a:rPr>
                <a:t>Management Program</a:t>
              </a:r>
            </a:p>
          </p:txBody>
        </p:sp>
      </p:grpSp>
    </p:spTree>
    <p:extLst>
      <p:ext uri="{BB962C8B-B14F-4D97-AF65-F5344CB8AC3E}">
        <p14:creationId xmlns:p14="http://schemas.microsoft.com/office/powerpoint/2010/main" val="2485760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L:\Marketing Information\Pictures\ExpressYard\ExpressYard_Hi-Rez_Jpegs\_MG_5458-01.jpg"/>
          <p:cNvPicPr>
            <a:picLocks noChangeAspect="1" noChangeArrowheads="1"/>
          </p:cNvPicPr>
          <p:nvPr/>
        </p:nvPicPr>
        <p:blipFill rotWithShape="1">
          <a:blip r:embed="rId2" cstate="print"/>
          <a:srcRect l="14400" t="27256"/>
          <a:stretch/>
        </p:blipFill>
        <p:spPr bwMode="auto">
          <a:xfrm>
            <a:off x="7271073" y="1170720"/>
            <a:ext cx="1543751" cy="1909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16201" y="278916"/>
            <a:ext cx="8309841" cy="387438"/>
          </a:xfrm>
        </p:spPr>
        <p:txBody>
          <a:bodyPr>
            <a:normAutofit/>
          </a:bodyPr>
          <a:lstStyle/>
          <a:p>
            <a:r>
              <a:rPr lang="en-US" sz="2800" dirty="0">
                <a:solidFill>
                  <a:schemeClr val="tx1"/>
                </a:solidFill>
              </a:rPr>
              <a:t>EXPRESSYARD – </a:t>
            </a:r>
            <a:r>
              <a:rPr lang="en-US" sz="2800" dirty="0" smtClean="0">
                <a:solidFill>
                  <a:schemeClr val="tx1"/>
                </a:solidFill>
              </a:rPr>
              <a:t>Railcar Maintenance Management</a:t>
            </a:r>
            <a:endParaRPr lang="en-US" sz="2800" dirty="0">
              <a:solidFill>
                <a:schemeClr val="tx1"/>
              </a:solidFill>
            </a:endParaRPr>
          </a:p>
        </p:txBody>
      </p:sp>
      <p:grpSp>
        <p:nvGrpSpPr>
          <p:cNvPr id="6" name="Group 5"/>
          <p:cNvGrpSpPr/>
          <p:nvPr/>
        </p:nvGrpSpPr>
        <p:grpSpPr>
          <a:xfrm>
            <a:off x="333140" y="1349316"/>
            <a:ext cx="5939609" cy="1222456"/>
            <a:chOff x="415651" y="1171965"/>
            <a:chExt cx="5939609" cy="1222456"/>
          </a:xfrm>
        </p:grpSpPr>
        <p:cxnSp>
          <p:nvCxnSpPr>
            <p:cNvPr id="24" name="Straight Connector 23"/>
            <p:cNvCxnSpPr/>
            <p:nvPr/>
          </p:nvCxnSpPr>
          <p:spPr bwMode="auto">
            <a:xfrm>
              <a:off x="415651" y="1266315"/>
              <a:ext cx="59396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25" name="Text Placeholder 30"/>
            <p:cNvSpPr txBox="1">
              <a:spLocks/>
            </p:cNvSpPr>
            <p:nvPr/>
          </p:nvSpPr>
          <p:spPr>
            <a:xfrm>
              <a:off x="2337890" y="1171965"/>
              <a:ext cx="2098599" cy="184666"/>
            </a:xfrm>
            <a:prstGeom prst="rect">
              <a:avLst/>
            </a:prstGeom>
            <a:solidFill>
              <a:schemeClr val="bg1"/>
            </a:solidFill>
          </p:spPr>
          <p:txBody>
            <a:bodyPr vert="horz" wrap="square" lIns="0" tIns="0" rIns="0" bIns="0" rtlCol="0">
              <a:spAutoFit/>
            </a:bodyPr>
            <a:lstStyle/>
            <a:p>
              <a:pPr marL="0" lvl="1" algn="ctr" defTabSz="820487">
                <a:spcBef>
                  <a:spcPts val="179"/>
                </a:spcBef>
                <a:buClr>
                  <a:srgbClr val="9A9A9A"/>
                </a:buClr>
                <a:buSzPct val="115000"/>
              </a:pPr>
              <a:r>
                <a:rPr lang="en-US" sz="1200" b="1" dirty="0">
                  <a:solidFill>
                    <a:srgbClr val="1E4191"/>
                  </a:solidFill>
                  <a:latin typeface="GE Inspira Pitch"/>
                  <a:cs typeface="Traditional Arabic" pitchFamily="18" charset="-78"/>
                </a:rPr>
                <a:t>Product Description</a:t>
              </a:r>
            </a:p>
          </p:txBody>
        </p:sp>
        <p:sp>
          <p:nvSpPr>
            <p:cNvPr id="26" name="Rectangle 9"/>
            <p:cNvSpPr txBox="1">
              <a:spLocks noChangeArrowheads="1"/>
            </p:cNvSpPr>
            <p:nvPr/>
          </p:nvSpPr>
          <p:spPr bwMode="auto">
            <a:xfrm>
              <a:off x="440821" y="1514693"/>
              <a:ext cx="5914439" cy="8797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Manage </a:t>
              </a:r>
              <a:r>
                <a:rPr lang="en-US" sz="1200" kern="0" dirty="0">
                  <a:solidFill>
                    <a:srgbClr val="1E4191"/>
                  </a:solidFill>
                  <a:latin typeface="GE Inspira Pitch"/>
                  <a:cs typeface="Arial" charset="0"/>
                </a:rPr>
                <a:t>freight car repair billing, parts inventory, employee labor hours, early warnings, and maintenance advisories for railcars</a:t>
              </a:r>
            </a:p>
            <a:p>
              <a:pPr marL="227013" indent="-227013" defTabSz="820487">
                <a:spcBef>
                  <a:spcPts val="1077"/>
                </a:spcBef>
                <a:buClr>
                  <a:srgbClr val="465E73"/>
                </a:buClr>
                <a:buSzPct val="90000"/>
                <a:buFont typeface="Wingdings" pitchFamily="2" charset="2"/>
                <a:buChar char="n"/>
              </a:pPr>
              <a:r>
                <a:rPr lang="en-US" sz="1200" kern="0" dirty="0">
                  <a:solidFill>
                    <a:srgbClr val="1E4191"/>
                  </a:solidFill>
                  <a:latin typeface="GE Inspira Pitch"/>
                  <a:cs typeface="Arial" charset="0"/>
                </a:rPr>
                <a:t>EXPRESSYARD allows equipment owners and railcar repair shops to streamline and integrate operations and ensure compliance with repair billing standards</a:t>
              </a:r>
            </a:p>
          </p:txBody>
        </p:sp>
      </p:grpSp>
      <p:grpSp>
        <p:nvGrpSpPr>
          <p:cNvPr id="8" name="Group 7"/>
          <p:cNvGrpSpPr/>
          <p:nvPr/>
        </p:nvGrpSpPr>
        <p:grpSpPr>
          <a:xfrm>
            <a:off x="298711" y="2963305"/>
            <a:ext cx="3420667" cy="2014387"/>
            <a:chOff x="419813" y="2988374"/>
            <a:chExt cx="3420667" cy="2014387"/>
          </a:xfrm>
        </p:grpSpPr>
        <p:sp>
          <p:nvSpPr>
            <p:cNvPr id="27" name="Rectangle 9"/>
            <p:cNvSpPr txBox="1">
              <a:spLocks noChangeArrowheads="1"/>
            </p:cNvSpPr>
            <p:nvPr/>
          </p:nvSpPr>
          <p:spPr bwMode="auto">
            <a:xfrm>
              <a:off x="500690" y="3339692"/>
              <a:ext cx="3019591" cy="51039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defTabSz="820487">
                <a:spcBef>
                  <a:spcPts val="1077"/>
                </a:spcBef>
                <a:buClr>
                  <a:srgbClr val="465E73"/>
                </a:buClr>
                <a:buSzPct val="90000"/>
                <a:buFont typeface="Wingdings" pitchFamily="2" charset="2"/>
                <a:buChar char="n"/>
              </a:pPr>
              <a:r>
                <a:rPr lang="en-US" sz="1200" kern="0" dirty="0">
                  <a:solidFill>
                    <a:srgbClr val="1E4191"/>
                  </a:solidFill>
                  <a:latin typeface="GE Inspira Pitch"/>
                  <a:cs typeface="Arial" charset="0"/>
                </a:rPr>
                <a:t>Capture repair data and calculates billing</a:t>
              </a:r>
            </a:p>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Utilize </a:t>
              </a:r>
              <a:r>
                <a:rPr lang="en-US" sz="1200" kern="0" dirty="0">
                  <a:solidFill>
                    <a:srgbClr val="1E4191"/>
                  </a:solidFill>
                  <a:latin typeface="GE Inspira Pitch"/>
                  <a:cs typeface="Arial" charset="0"/>
                </a:rPr>
                <a:t>wireless handheld to capture data in field</a:t>
              </a:r>
            </a:p>
          </p:txBody>
        </p:sp>
        <p:cxnSp>
          <p:nvCxnSpPr>
            <p:cNvPr id="18" name="Straight Connector 17"/>
            <p:cNvCxnSpPr/>
            <p:nvPr/>
          </p:nvCxnSpPr>
          <p:spPr bwMode="auto">
            <a:xfrm flipV="1">
              <a:off x="482552" y="3088432"/>
              <a:ext cx="1059130" cy="3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9" name="Text Placeholder 30"/>
            <p:cNvSpPr txBox="1">
              <a:spLocks/>
            </p:cNvSpPr>
            <p:nvPr/>
          </p:nvSpPr>
          <p:spPr>
            <a:xfrm>
              <a:off x="1252974" y="2988374"/>
              <a:ext cx="1449754" cy="184666"/>
            </a:xfrm>
            <a:prstGeom prst="rect">
              <a:avLst/>
            </a:prstGeom>
            <a:solidFill>
              <a:schemeClr val="bg1"/>
            </a:solidFill>
          </p:spPr>
          <p:txBody>
            <a:bodyPr vert="horz" wrap="square" lIns="0" tIns="0" rIns="0" bIns="0" rtlCol="0">
              <a:spAutoFit/>
            </a:bodyPr>
            <a:lstStyle/>
            <a:p>
              <a:pPr marL="0" lvl="1" algn="ctr" defTabSz="820487">
                <a:spcBef>
                  <a:spcPts val="179"/>
                </a:spcBef>
                <a:buClr>
                  <a:srgbClr val="9A9A9A"/>
                </a:buClr>
                <a:buSzPct val="115000"/>
              </a:pPr>
              <a:r>
                <a:rPr lang="en-US" sz="1200" b="1" dirty="0">
                  <a:solidFill>
                    <a:srgbClr val="1E4191"/>
                  </a:solidFill>
                  <a:latin typeface="GE Inspira Pitch"/>
                  <a:cs typeface="Traditional Arabic" pitchFamily="18" charset="-78"/>
                </a:rPr>
                <a:t>Key Features</a:t>
              </a:r>
            </a:p>
          </p:txBody>
        </p:sp>
        <p:sp>
          <p:nvSpPr>
            <p:cNvPr id="57" name="Rectangle 56"/>
            <p:cNvSpPr/>
            <p:nvPr/>
          </p:nvSpPr>
          <p:spPr>
            <a:xfrm>
              <a:off x="419813" y="4069184"/>
              <a:ext cx="3420667" cy="267507"/>
            </a:xfrm>
            <a:prstGeom prst="rect">
              <a:avLst/>
            </a:prstGeom>
          </p:spPr>
          <p:txBody>
            <a:bodyPr wrap="square" lIns="82039" tIns="41020" rIns="82039" bIns="41020">
              <a:spAutoFit/>
            </a:bodyPr>
            <a:lstStyle/>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Manage </a:t>
              </a:r>
              <a:r>
                <a:rPr lang="en-US" sz="1200" kern="0" dirty="0">
                  <a:solidFill>
                    <a:srgbClr val="1E4191"/>
                  </a:solidFill>
                  <a:latin typeface="GE Inspira Pitch"/>
                  <a:cs typeface="Arial" charset="0"/>
                </a:rPr>
                <a:t>the inventory / part control process</a:t>
              </a:r>
            </a:p>
          </p:txBody>
        </p:sp>
        <p:sp>
          <p:nvSpPr>
            <p:cNvPr id="59" name="Rectangle 58"/>
            <p:cNvSpPr/>
            <p:nvPr/>
          </p:nvSpPr>
          <p:spPr>
            <a:xfrm>
              <a:off x="424003" y="4409524"/>
              <a:ext cx="3403981" cy="593237"/>
            </a:xfrm>
            <a:prstGeom prst="rect">
              <a:avLst/>
            </a:prstGeom>
          </p:spPr>
          <p:txBody>
            <a:bodyPr wrap="square" lIns="82039" tIns="41020" rIns="82039" bIns="41020">
              <a:spAutoFit/>
            </a:bodyPr>
            <a:lstStyle/>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Provide early </a:t>
              </a:r>
              <a:r>
                <a:rPr lang="en-US" sz="1200" kern="0" dirty="0">
                  <a:solidFill>
                    <a:srgbClr val="1E4191"/>
                  </a:solidFill>
                  <a:latin typeface="GE Inspira Pitch"/>
                  <a:cs typeface="Arial" charset="0"/>
                </a:rPr>
                <a:t>warning and maintenance advisory</a:t>
              </a:r>
            </a:p>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Produce  </a:t>
              </a:r>
              <a:r>
                <a:rPr lang="en-US" sz="1200" kern="0" dirty="0">
                  <a:solidFill>
                    <a:srgbClr val="1E4191"/>
                  </a:solidFill>
                  <a:latin typeface="GE Inspira Pitch"/>
                  <a:cs typeface="Arial" charset="0"/>
                </a:rPr>
                <a:t>repair invoice for car owners</a:t>
              </a:r>
            </a:p>
          </p:txBody>
        </p:sp>
        <p:cxnSp>
          <p:nvCxnSpPr>
            <p:cNvPr id="46" name="Straight Connector 45"/>
            <p:cNvCxnSpPr/>
            <p:nvPr/>
          </p:nvCxnSpPr>
          <p:spPr bwMode="auto">
            <a:xfrm flipV="1">
              <a:off x="2716896" y="3095716"/>
              <a:ext cx="1084870" cy="2"/>
            </a:xfrm>
            <a:prstGeom prst="line">
              <a:avLst/>
            </a:prstGeom>
            <a:solidFill>
              <a:schemeClr val="accent1"/>
            </a:solidFill>
            <a:ln w="19050" cap="flat" cmpd="sng" algn="ctr">
              <a:solidFill>
                <a:srgbClr val="17375E"/>
              </a:solidFill>
              <a:prstDash val="solid"/>
              <a:round/>
              <a:headEnd type="none" w="med" len="med"/>
              <a:tailEnd type="none" w="med" len="med"/>
            </a:ln>
            <a:effectLst/>
          </p:spPr>
        </p:cxnSp>
      </p:grpSp>
      <p:pic>
        <p:nvPicPr>
          <p:cNvPr id="31746" name="Picture 2" descr="L:\Marketing Information\Pictures\ExpressYard\ExpressYard_Hi-Rez_Jpegs\_MG_5428-01.jpg"/>
          <p:cNvPicPr>
            <a:picLocks noChangeAspect="1" noChangeArrowheads="1"/>
          </p:cNvPicPr>
          <p:nvPr/>
        </p:nvPicPr>
        <p:blipFill rotWithShape="1">
          <a:blip r:embed="rId3" cstate="print"/>
          <a:srcRect l="13718" t="8833" r="10520" b="17100"/>
          <a:stretch/>
        </p:blipFill>
        <p:spPr bwMode="auto">
          <a:xfrm>
            <a:off x="6919952" y="3482035"/>
            <a:ext cx="2070429" cy="1309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p:cNvGrpSpPr/>
          <p:nvPr/>
        </p:nvGrpSpPr>
        <p:grpSpPr>
          <a:xfrm>
            <a:off x="3823228" y="2974581"/>
            <a:ext cx="2783951" cy="2199974"/>
            <a:chOff x="3819038" y="2737527"/>
            <a:chExt cx="2783951" cy="2199974"/>
          </a:xfrm>
        </p:grpSpPr>
        <p:sp>
          <p:nvSpPr>
            <p:cNvPr id="17" name="Rectangle 9"/>
            <p:cNvSpPr txBox="1">
              <a:spLocks noChangeArrowheads="1"/>
            </p:cNvSpPr>
            <p:nvPr/>
          </p:nvSpPr>
          <p:spPr bwMode="auto">
            <a:xfrm>
              <a:off x="3819038" y="3080582"/>
              <a:ext cx="2783951" cy="185691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Over </a:t>
              </a:r>
              <a:r>
                <a:rPr lang="en-US" sz="1200" kern="0" dirty="0">
                  <a:solidFill>
                    <a:srgbClr val="1E4191"/>
                  </a:solidFill>
                  <a:latin typeface="GE Inspira Pitch"/>
                  <a:cs typeface="Arial" charset="0"/>
                </a:rPr>
                <a:t>126 </a:t>
              </a:r>
              <a:r>
                <a:rPr lang="en-US" sz="1200" kern="0" dirty="0" smtClean="0">
                  <a:solidFill>
                    <a:srgbClr val="1E4191"/>
                  </a:solidFill>
                  <a:latin typeface="GE Inspira Pitch"/>
                  <a:cs typeface="Arial" charset="0"/>
                </a:rPr>
                <a:t>companies, 425 </a:t>
              </a:r>
              <a:r>
                <a:rPr lang="en-US" sz="1200" kern="0" dirty="0">
                  <a:solidFill>
                    <a:srgbClr val="1E4191"/>
                  </a:solidFill>
                  <a:latin typeface="GE Inspira Pitch"/>
                  <a:cs typeface="Arial" charset="0"/>
                </a:rPr>
                <a:t>repair </a:t>
              </a:r>
              <a:r>
                <a:rPr lang="en-US" sz="1200" kern="0" dirty="0" smtClean="0">
                  <a:solidFill>
                    <a:srgbClr val="1E4191"/>
                  </a:solidFill>
                  <a:latin typeface="GE Inspira Pitch"/>
                  <a:cs typeface="Arial" charset="0"/>
                </a:rPr>
                <a:t>shops</a:t>
              </a:r>
              <a:endParaRPr lang="en-US" sz="1200" kern="0" dirty="0">
                <a:solidFill>
                  <a:srgbClr val="1E4191"/>
                </a:solidFill>
                <a:latin typeface="GE Inspira Pitch"/>
                <a:cs typeface="Arial" charset="0"/>
              </a:endParaRPr>
            </a:p>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More than </a:t>
              </a:r>
              <a:r>
                <a:rPr lang="en-US" sz="1200" kern="0" dirty="0">
                  <a:solidFill>
                    <a:srgbClr val="1E4191"/>
                  </a:solidFill>
                  <a:latin typeface="GE Inspira Pitch"/>
                  <a:cs typeface="Arial" charset="0"/>
                </a:rPr>
                <a:t>350,000 repairs per </a:t>
              </a:r>
              <a:r>
                <a:rPr lang="en-US" sz="1200" kern="0" dirty="0" smtClean="0">
                  <a:solidFill>
                    <a:srgbClr val="1E4191"/>
                  </a:solidFill>
                  <a:latin typeface="GE Inspira Pitch"/>
                  <a:cs typeface="Arial" charset="0"/>
                </a:rPr>
                <a:t>month</a:t>
              </a:r>
              <a:endParaRPr lang="en-US" sz="1200" kern="0" dirty="0">
                <a:solidFill>
                  <a:srgbClr val="1E4191"/>
                </a:solidFill>
                <a:latin typeface="GE Inspira Pitch"/>
                <a:cs typeface="Arial" charset="0"/>
              </a:endParaRPr>
            </a:p>
            <a:p>
              <a:pPr marL="227013" indent="-227013" defTabSz="820487">
                <a:spcBef>
                  <a:spcPts val="1077"/>
                </a:spcBef>
                <a:buClr>
                  <a:srgbClr val="465E73"/>
                </a:buClr>
                <a:buSzPct val="90000"/>
                <a:buFont typeface="Wingdings" pitchFamily="2" charset="2"/>
                <a:buChar char="n"/>
              </a:pPr>
              <a:r>
                <a:rPr lang="en-US" sz="1200" kern="0" dirty="0">
                  <a:solidFill>
                    <a:srgbClr val="1E4191"/>
                  </a:solidFill>
                  <a:latin typeface="GE Inspira Pitch"/>
                  <a:cs typeface="Arial" charset="0"/>
                </a:rPr>
                <a:t>Servers handle </a:t>
              </a:r>
              <a:r>
                <a:rPr lang="en-US" sz="1200" kern="0" dirty="0" smtClean="0">
                  <a:solidFill>
                    <a:srgbClr val="1E4191"/>
                  </a:solidFill>
                  <a:latin typeface="GE Inspira Pitch"/>
                  <a:cs typeface="Arial" charset="0"/>
                </a:rPr>
                <a:t>3.2M </a:t>
              </a:r>
              <a:r>
                <a:rPr lang="en-US" sz="1200" kern="0" dirty="0">
                  <a:solidFill>
                    <a:srgbClr val="1E4191"/>
                  </a:solidFill>
                  <a:latin typeface="GE Inspira Pitch"/>
                  <a:cs typeface="Arial" charset="0"/>
                </a:rPr>
                <a:t>transactions per month</a:t>
              </a:r>
            </a:p>
            <a:p>
              <a:pPr marL="227013" indent="-227013" defTabSz="820487">
                <a:spcBef>
                  <a:spcPts val="1077"/>
                </a:spcBef>
                <a:buClr>
                  <a:srgbClr val="465E73"/>
                </a:buClr>
                <a:buSzPct val="90000"/>
                <a:buFont typeface="Wingdings" pitchFamily="2" charset="2"/>
                <a:buChar char="n"/>
              </a:pPr>
              <a:r>
                <a:rPr lang="en-US" sz="1200" kern="0" dirty="0" smtClean="0">
                  <a:solidFill>
                    <a:srgbClr val="1E4191"/>
                  </a:solidFill>
                  <a:latin typeface="GE Inspira Pitch"/>
                  <a:cs typeface="Arial" charset="0"/>
                </a:rPr>
                <a:t>Customers save over </a:t>
              </a:r>
              <a:r>
                <a:rPr lang="en-US" sz="1200" kern="0" dirty="0">
                  <a:solidFill>
                    <a:srgbClr val="1E4191"/>
                  </a:solidFill>
                  <a:latin typeface="GE Inspira Pitch"/>
                  <a:cs typeface="Arial" charset="0"/>
                </a:rPr>
                <a:t>$</a:t>
              </a:r>
              <a:r>
                <a:rPr lang="en-US" sz="1200" kern="0" dirty="0" smtClean="0">
                  <a:solidFill>
                    <a:srgbClr val="1E4191"/>
                  </a:solidFill>
                  <a:latin typeface="GE Inspira Pitch"/>
                  <a:cs typeface="Arial" charset="0"/>
                </a:rPr>
                <a:t>34M </a:t>
              </a:r>
              <a:r>
                <a:rPr lang="en-US" sz="1200" kern="0" dirty="0">
                  <a:solidFill>
                    <a:srgbClr val="1E4191"/>
                  </a:solidFill>
                  <a:latin typeface="GE Inspira Pitch"/>
                  <a:cs typeface="Arial" charset="0"/>
                </a:rPr>
                <a:t>per year in time and money</a:t>
              </a:r>
            </a:p>
            <a:p>
              <a:pPr marL="153823" indent="-153823" defTabSz="820487">
                <a:spcBef>
                  <a:spcPts val="1077"/>
                </a:spcBef>
                <a:buClr>
                  <a:srgbClr val="465E73"/>
                </a:buClr>
                <a:buSzPct val="90000"/>
                <a:buFont typeface="Wingdings" pitchFamily="2" charset="2"/>
                <a:buChar char="n"/>
              </a:pPr>
              <a:endParaRPr lang="en-US" sz="1200" kern="0" dirty="0">
                <a:solidFill>
                  <a:srgbClr val="1E4191"/>
                </a:solidFill>
                <a:latin typeface="GE Inspira Pitch"/>
                <a:cs typeface="Arial" charset="0"/>
              </a:endParaRPr>
            </a:p>
          </p:txBody>
        </p:sp>
        <p:grpSp>
          <p:nvGrpSpPr>
            <p:cNvPr id="9" name="Group 8"/>
            <p:cNvGrpSpPr/>
            <p:nvPr/>
          </p:nvGrpSpPr>
          <p:grpSpPr>
            <a:xfrm>
              <a:off x="3905480" y="2737527"/>
              <a:ext cx="2697509" cy="184666"/>
              <a:chOff x="4041847" y="3014280"/>
              <a:chExt cx="3672229" cy="184666"/>
            </a:xfrm>
          </p:grpSpPr>
          <p:cxnSp>
            <p:nvCxnSpPr>
              <p:cNvPr id="20" name="Straight Connector 19"/>
              <p:cNvCxnSpPr/>
              <p:nvPr/>
            </p:nvCxnSpPr>
            <p:spPr bwMode="auto">
              <a:xfrm flipV="1">
                <a:off x="4041847" y="3106613"/>
                <a:ext cx="3672229" cy="1954"/>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21" name="Text Placeholder 30"/>
              <p:cNvSpPr txBox="1">
                <a:spLocks/>
              </p:cNvSpPr>
              <p:nvPr/>
            </p:nvSpPr>
            <p:spPr>
              <a:xfrm>
                <a:off x="5162252" y="3014280"/>
                <a:ext cx="1403338" cy="184666"/>
              </a:xfrm>
              <a:prstGeom prst="rect">
                <a:avLst/>
              </a:prstGeom>
              <a:solidFill>
                <a:schemeClr val="bg1"/>
              </a:solidFill>
            </p:spPr>
            <p:txBody>
              <a:bodyPr vert="horz" wrap="square" lIns="0" tIns="0" rIns="0" bIns="0" rtlCol="0">
                <a:spAutoFit/>
              </a:bodyPr>
              <a:lstStyle/>
              <a:p>
                <a:pPr marL="0" lvl="1" algn="ctr" defTabSz="820487">
                  <a:spcBef>
                    <a:spcPts val="179"/>
                  </a:spcBef>
                  <a:buClr>
                    <a:srgbClr val="9A9A9A"/>
                  </a:buClr>
                  <a:buSzPct val="115000"/>
                </a:pPr>
                <a:r>
                  <a:rPr lang="en-US" sz="1200" b="1" dirty="0" smtClean="0">
                    <a:solidFill>
                      <a:srgbClr val="1E4191"/>
                    </a:solidFill>
                    <a:latin typeface="GE Inspira Pitch"/>
                    <a:cs typeface="Traditional Arabic" pitchFamily="18" charset="-78"/>
                  </a:rPr>
                  <a:t>Quick Facts</a:t>
                </a:r>
                <a:endParaRPr lang="en-US" sz="1200" b="1" dirty="0">
                  <a:solidFill>
                    <a:srgbClr val="1E4191"/>
                  </a:solidFill>
                  <a:latin typeface="GE Inspira Pitch"/>
                  <a:cs typeface="Traditional Arabic" pitchFamily="18" charset="-78"/>
                </a:endParaRPr>
              </a:p>
            </p:txBody>
          </p:sp>
        </p:grpSp>
      </p:grpSp>
    </p:spTree>
    <p:extLst>
      <p:ext uri="{BB962C8B-B14F-4D97-AF65-F5344CB8AC3E}">
        <p14:creationId xmlns:p14="http://schemas.microsoft.com/office/powerpoint/2010/main" val="1382571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Notice of Non-Disclosure</a:t>
            </a:r>
            <a:endParaRPr lang="en-US" dirty="0"/>
          </a:p>
        </p:txBody>
      </p:sp>
      <p:sp>
        <p:nvSpPr>
          <p:cNvPr id="4" name="Content Placeholder 3"/>
          <p:cNvSpPr>
            <a:spLocks noGrp="1"/>
          </p:cNvSpPr>
          <p:nvPr>
            <p:ph idx="1"/>
          </p:nvPr>
        </p:nvSpPr>
        <p:spPr>
          <a:xfrm>
            <a:off x="385763" y="1727200"/>
            <a:ext cx="8459788" cy="4237038"/>
          </a:xfrm>
        </p:spPr>
        <p:txBody>
          <a:bodyPr/>
          <a:lstStyle/>
          <a:p>
            <a:r>
              <a:rPr lang="en-US" sz="2000" dirty="0" smtClean="0"/>
              <a:t> 	The </a:t>
            </a:r>
            <a:r>
              <a:rPr lang="en-US" sz="2000" dirty="0"/>
              <a:t>information, data, analyses, charts, graphs, and other content (the “Content”) of this presentation contain the proprietary and confidential information of General Electric Company and its affiliates (“GE”) and should not be copied or modified or divulged or disclosed to any third parties at any time without the express written consent of GE. GE </a:t>
            </a:r>
            <a:r>
              <a:rPr lang="en-US" sz="2000" dirty="0" smtClean="0"/>
              <a:t>intends </a:t>
            </a:r>
            <a:r>
              <a:rPr lang="en-US" sz="2000" dirty="0"/>
              <a:t>for this Content to </a:t>
            </a:r>
            <a:r>
              <a:rPr lang="en-US" sz="2000" dirty="0" smtClean="0"/>
              <a:t>receive </a:t>
            </a:r>
            <a:r>
              <a:rPr lang="en-US" sz="2000" dirty="0"/>
              <a:t>all </a:t>
            </a:r>
            <a:r>
              <a:rPr lang="en-US" sz="2000" dirty="0" smtClean="0"/>
              <a:t>protections available to GE under intellectual property rights and laws, </a:t>
            </a:r>
            <a:r>
              <a:rPr lang="en-US" sz="2000" dirty="0"/>
              <a:t>and that GE shall have all rights to enforce such </a:t>
            </a:r>
            <a:r>
              <a:rPr lang="en-US" sz="2000" dirty="0" smtClean="0"/>
              <a:t>protections. This Content is provided “as is” and for informational purposes only, and GE assumes no liability whatsoever for its use.</a:t>
            </a:r>
            <a:endParaRPr lang="en-US" sz="2000" dirty="0"/>
          </a:p>
        </p:txBody>
      </p:sp>
    </p:spTree>
    <p:extLst>
      <p:ext uri="{BB962C8B-B14F-4D97-AF65-F5344CB8AC3E}">
        <p14:creationId xmlns:p14="http://schemas.microsoft.com/office/powerpoint/2010/main" val="2199681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a:off x="439142" y="1117764"/>
            <a:ext cx="58279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36" name="Text Placeholder 30"/>
          <p:cNvSpPr txBox="1">
            <a:spLocks/>
          </p:cNvSpPr>
          <p:nvPr/>
        </p:nvSpPr>
        <p:spPr>
          <a:xfrm>
            <a:off x="2323531" y="1023415"/>
            <a:ext cx="2059133"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
                <a:cs typeface="Traditional Arabic" pitchFamily="18" charset="-78"/>
              </a:rPr>
              <a:t>Product Description</a:t>
            </a:r>
          </a:p>
        </p:txBody>
      </p:sp>
      <p:sp>
        <p:nvSpPr>
          <p:cNvPr id="41" name="Rectangle 9"/>
          <p:cNvSpPr txBox="1">
            <a:spLocks noChangeArrowheads="1"/>
          </p:cNvSpPr>
          <p:nvPr/>
        </p:nvSpPr>
        <p:spPr bwMode="auto">
          <a:xfrm>
            <a:off x="352611" y="1366143"/>
            <a:ext cx="5914440" cy="204158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err="1">
                <a:solidFill>
                  <a:srgbClr val="1E4191"/>
                </a:solidFill>
                <a:latin typeface="GE Inspira Pitch"/>
                <a:cs typeface="Arial" charset="0"/>
              </a:rPr>
              <a:t>ShipperConnect</a:t>
            </a:r>
            <a:r>
              <a:rPr lang="en-US" sz="1200" kern="0" dirty="0">
                <a:solidFill>
                  <a:srgbClr val="1E4191"/>
                </a:solidFill>
                <a:latin typeface="GE Inspira Pitch"/>
                <a:cs typeface="Arial" charset="0"/>
              </a:rPr>
              <a:t> </a:t>
            </a:r>
            <a:r>
              <a:rPr lang="en-US" sz="1200" kern="0" dirty="0" smtClean="0">
                <a:solidFill>
                  <a:srgbClr val="1E4191"/>
                </a:solidFill>
                <a:latin typeface="GE Inspira Pitch"/>
                <a:cs typeface="Arial" charset="0"/>
              </a:rPr>
              <a:t>is a transportation management and rail supply chain execution software platform </a:t>
            </a:r>
            <a:r>
              <a:rPr lang="en-US" sz="1200" kern="0" dirty="0">
                <a:solidFill>
                  <a:srgbClr val="1E4191"/>
                </a:solidFill>
                <a:latin typeface="GE Inspira Pitch"/>
                <a:cs typeface="Arial" charset="0"/>
              </a:rPr>
              <a:t>for rail shippers and 3PLs</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Complete and consolidated </a:t>
            </a:r>
            <a:r>
              <a:rPr lang="en-US" sz="1200" kern="0" dirty="0">
                <a:solidFill>
                  <a:srgbClr val="1E4191"/>
                </a:solidFill>
                <a:latin typeface="GE Inspira Pitch"/>
                <a:cs typeface="Arial" charset="0"/>
              </a:rPr>
              <a:t>information from over 500 railroads </a:t>
            </a:r>
            <a:r>
              <a:rPr lang="en-US" sz="1200" kern="0" dirty="0" smtClean="0">
                <a:solidFill>
                  <a:srgbClr val="1E4191"/>
                </a:solidFill>
                <a:latin typeface="GE Inspira Pitch"/>
                <a:cs typeface="Arial" charset="0"/>
              </a:rPr>
              <a:t>on location, status, </a:t>
            </a:r>
            <a:r>
              <a:rPr lang="en-US" sz="1200" kern="0" dirty="0">
                <a:solidFill>
                  <a:srgbClr val="1E4191"/>
                </a:solidFill>
                <a:latin typeface="GE Inspira Pitch"/>
                <a:cs typeface="Arial" charset="0"/>
              </a:rPr>
              <a:t>and ETAs of </a:t>
            </a:r>
            <a:r>
              <a:rPr lang="en-US" sz="1200" kern="0" dirty="0" smtClean="0">
                <a:solidFill>
                  <a:srgbClr val="1E4191"/>
                </a:solidFill>
                <a:latin typeface="GE Inspira Pitch"/>
                <a:cs typeface="Arial" charset="0"/>
              </a:rPr>
              <a:t>rail assets </a:t>
            </a:r>
            <a:r>
              <a:rPr lang="en-US" sz="1200" kern="0" dirty="0">
                <a:solidFill>
                  <a:srgbClr val="1E4191"/>
                </a:solidFill>
                <a:latin typeface="GE Inspira Pitch"/>
                <a:cs typeface="Arial" charset="0"/>
              </a:rPr>
              <a:t>and </a:t>
            </a:r>
            <a:r>
              <a:rPr lang="en-US" sz="1200" kern="0" dirty="0" smtClean="0">
                <a:solidFill>
                  <a:srgbClr val="1E4191"/>
                </a:solidFill>
                <a:latin typeface="GE Inspira Pitch"/>
                <a:cs typeface="Arial" charset="0"/>
              </a:rPr>
              <a:t>shipment inventory</a:t>
            </a:r>
            <a:endParaRPr lang="en-US" sz="1200" kern="0" dirty="0">
              <a:solidFill>
                <a:srgbClr val="1E4191"/>
              </a:solidFill>
              <a:latin typeface="GE Inspira Pitch"/>
              <a:cs typeface="Arial" charset="0"/>
            </a:endParaRP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
                <a:cs typeface="Arial" charset="0"/>
              </a:rPr>
              <a:t>Comprehensive e-Commerce </a:t>
            </a:r>
            <a:r>
              <a:rPr lang="en-US" sz="1200" kern="0" dirty="0">
                <a:solidFill>
                  <a:srgbClr val="1E4191"/>
                </a:solidFill>
                <a:latin typeface="GE Inspira Pitch"/>
                <a:cs typeface="Arial" charset="0"/>
              </a:rPr>
              <a:t>platform for shippers to communicate billing, car orders, and other information with railroads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Enables </a:t>
            </a:r>
            <a:r>
              <a:rPr lang="en-US" sz="1200" kern="0" dirty="0" smtClean="0">
                <a:solidFill>
                  <a:srgbClr val="1E4191"/>
                </a:solidFill>
                <a:latin typeface="GE Inspira Pitch"/>
                <a:cs typeface="Arial" charset="0"/>
              </a:rPr>
              <a:t>inventory management across the rail supply and terminal network</a:t>
            </a:r>
            <a:endParaRPr lang="en-US" sz="1200" kern="0" dirty="0">
              <a:solidFill>
                <a:srgbClr val="1E4191"/>
              </a:solidFill>
              <a:latin typeface="GE Inspira Pitch"/>
              <a:cs typeface="Arial" charset="0"/>
            </a:endParaRPr>
          </a:p>
          <a:p>
            <a:pPr marL="153841" indent="-153841">
              <a:spcBef>
                <a:spcPts val="1077"/>
              </a:spcBef>
              <a:buClr>
                <a:srgbClr val="17375E"/>
              </a:buClr>
              <a:buSzPct val="90000"/>
              <a:buFont typeface="Wingdings" pitchFamily="2" charset="2"/>
              <a:buChar char="n"/>
            </a:pPr>
            <a:endParaRPr lang="en-US" sz="1200" kern="0" dirty="0">
              <a:solidFill>
                <a:srgbClr val="1E4191"/>
              </a:solidFill>
              <a:latin typeface="GE Inspira Pitch"/>
              <a:cs typeface="Arial" charset="0"/>
            </a:endParaRPr>
          </a:p>
        </p:txBody>
      </p:sp>
      <p:grpSp>
        <p:nvGrpSpPr>
          <p:cNvPr id="6" name="Group 5"/>
          <p:cNvGrpSpPr/>
          <p:nvPr/>
        </p:nvGrpSpPr>
        <p:grpSpPr>
          <a:xfrm>
            <a:off x="356477" y="3631595"/>
            <a:ext cx="3345021" cy="2139413"/>
            <a:chOff x="356477" y="3631595"/>
            <a:chExt cx="3345021" cy="2139413"/>
          </a:xfrm>
        </p:grpSpPr>
        <p:cxnSp>
          <p:nvCxnSpPr>
            <p:cNvPr id="42" name="Straight Connector 41"/>
            <p:cNvCxnSpPr/>
            <p:nvPr/>
          </p:nvCxnSpPr>
          <p:spPr bwMode="auto">
            <a:xfrm>
              <a:off x="356477" y="3725944"/>
              <a:ext cx="3345021" cy="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43" name="Text Placeholder 30"/>
            <p:cNvSpPr txBox="1">
              <a:spLocks/>
            </p:cNvSpPr>
            <p:nvPr/>
          </p:nvSpPr>
          <p:spPr>
            <a:xfrm>
              <a:off x="1033140" y="3631595"/>
              <a:ext cx="1306748"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
                  <a:cs typeface="Traditional Arabic" pitchFamily="18" charset="-78"/>
                </a:rPr>
                <a:t>Key Features</a:t>
              </a:r>
            </a:p>
          </p:txBody>
        </p:sp>
        <p:sp>
          <p:nvSpPr>
            <p:cNvPr id="48" name="Rectangle 9"/>
            <p:cNvSpPr txBox="1">
              <a:spLocks noChangeArrowheads="1"/>
            </p:cNvSpPr>
            <p:nvPr/>
          </p:nvSpPr>
          <p:spPr bwMode="auto">
            <a:xfrm>
              <a:off x="356478" y="3957691"/>
              <a:ext cx="3206031" cy="181331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Web Portal for Railroad Communication</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Rail Yard Management</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Transload Management</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Asset Management</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Freight Rate Management</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Demurrage Management</a:t>
              </a:r>
            </a:p>
          </p:txBody>
        </p:sp>
      </p:grpSp>
      <p:sp>
        <p:nvSpPr>
          <p:cNvPr id="3" name="Title 2"/>
          <p:cNvSpPr>
            <a:spLocks noGrp="1"/>
          </p:cNvSpPr>
          <p:nvPr>
            <p:ph type="title"/>
          </p:nvPr>
        </p:nvSpPr>
        <p:spPr>
          <a:xfrm>
            <a:off x="345297" y="226771"/>
            <a:ext cx="8593877" cy="478754"/>
          </a:xfrm>
        </p:spPr>
        <p:txBody>
          <a:bodyPr lIns="82048" tIns="41025" rIns="82048" bIns="41025">
            <a:noAutofit/>
          </a:bodyPr>
          <a:lstStyle/>
          <a:p>
            <a:r>
              <a:rPr lang="en-US" sz="2800" dirty="0">
                <a:latin typeface="GE Inspira Medium" pitchFamily="34" charset="0"/>
              </a:rPr>
              <a:t>ShipperConnect – Rail </a:t>
            </a:r>
            <a:r>
              <a:rPr lang="en-US" sz="2800" dirty="0" smtClean="0">
                <a:latin typeface="GE Inspira Medium" pitchFamily="34" charset="0"/>
              </a:rPr>
              <a:t>Supply Chain Execution</a:t>
            </a:r>
            <a:endParaRPr lang="en-US" sz="2800" dirty="0">
              <a:latin typeface="GE Inspira Medium" pitchFamily="34" charset="0"/>
            </a:endParaRPr>
          </a:p>
        </p:txBody>
      </p:sp>
      <p:sp>
        <p:nvSpPr>
          <p:cNvPr id="32" name="Slide Number Placeholder 5"/>
          <p:cNvSpPr txBox="1">
            <a:spLocks/>
          </p:cNvSpPr>
          <p:nvPr/>
        </p:nvSpPr>
        <p:spPr>
          <a:xfrm>
            <a:off x="8661240" y="6477625"/>
            <a:ext cx="427920" cy="292610"/>
          </a:xfrm>
          <a:prstGeom prst="rect">
            <a:avLst/>
          </a:prstGeom>
        </p:spPr>
        <p:txBody>
          <a:bodyPr lIns="91429" tIns="45714" rIns="91429" bIns="457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8ECBCEF-34BA-4546-BF9A-7A1F57AFAEEA}" type="slidenum">
              <a:rPr lang="en-US" sz="800" b="1">
                <a:solidFill>
                  <a:srgbClr val="FFFFFF"/>
                </a:solidFill>
              </a:rPr>
              <a:pPr algn="ctr">
                <a:defRPr/>
              </a:pPr>
              <a:t>20</a:t>
            </a:fld>
            <a:endParaRPr lang="en-US" sz="800" b="1" dirty="0">
              <a:solidFill>
                <a:srgbClr val="FFFFFF"/>
              </a:solidFill>
            </a:endParaRPr>
          </a:p>
        </p:txBody>
      </p:sp>
      <p:grpSp>
        <p:nvGrpSpPr>
          <p:cNvPr id="17" name="Group 16"/>
          <p:cNvGrpSpPr/>
          <p:nvPr/>
        </p:nvGrpSpPr>
        <p:grpSpPr>
          <a:xfrm>
            <a:off x="4020249" y="3631595"/>
            <a:ext cx="2660074" cy="2044977"/>
            <a:chOff x="3713018" y="2811725"/>
            <a:chExt cx="2660074" cy="2044977"/>
          </a:xfrm>
        </p:grpSpPr>
        <p:cxnSp>
          <p:nvCxnSpPr>
            <p:cNvPr id="18" name="Straight Connector 17"/>
            <p:cNvCxnSpPr/>
            <p:nvPr/>
          </p:nvCxnSpPr>
          <p:spPr bwMode="auto">
            <a:xfrm>
              <a:off x="3713018" y="2906074"/>
              <a:ext cx="2660073"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9" name="Text Placeholder 30"/>
            <p:cNvSpPr txBox="1">
              <a:spLocks/>
            </p:cNvSpPr>
            <p:nvPr/>
          </p:nvSpPr>
          <p:spPr>
            <a:xfrm>
              <a:off x="4195949" y="2811725"/>
              <a:ext cx="1694213" cy="184666"/>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smtClean="0">
                  <a:solidFill>
                    <a:srgbClr val="1E4191"/>
                  </a:solidFill>
                  <a:latin typeface="GE Inspira Pitch"/>
                  <a:cs typeface="Traditional Arabic" pitchFamily="18" charset="-78"/>
                </a:rPr>
                <a:t>Quick Facts</a:t>
              </a:r>
              <a:endParaRPr lang="en-US" sz="1200" b="1" dirty="0">
                <a:solidFill>
                  <a:srgbClr val="1E4191"/>
                </a:solidFill>
                <a:latin typeface="GE Inspira Pitch"/>
                <a:cs typeface="Traditional Arabic" pitchFamily="18" charset="-78"/>
              </a:endParaRPr>
            </a:p>
          </p:txBody>
        </p:sp>
        <p:sp>
          <p:nvSpPr>
            <p:cNvPr id="20" name="Rectangle 9"/>
            <p:cNvSpPr txBox="1">
              <a:spLocks noChangeArrowheads="1"/>
            </p:cNvSpPr>
            <p:nvPr/>
          </p:nvSpPr>
          <p:spPr bwMode="auto">
            <a:xfrm>
              <a:off x="3713019" y="3140848"/>
              <a:ext cx="2660073" cy="17158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4,000 Active Customers billing and requesting switching via the internet</a:t>
              </a:r>
            </a:p>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130 Industrial Shippers using Track and Trace</a:t>
              </a:r>
            </a:p>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30 Shippers Using </a:t>
              </a:r>
              <a:r>
                <a:rPr lang="en-US" sz="1200" kern="0" dirty="0" smtClean="0">
                  <a:solidFill>
                    <a:srgbClr val="1E4191"/>
                  </a:solidFill>
                  <a:latin typeface="GE Inspira Pitch"/>
                  <a:cs typeface="Arial" charset="0"/>
                </a:rPr>
                <a:t>Yard Management</a:t>
              </a:r>
              <a:endParaRPr lang="en-US" sz="1200" kern="0" dirty="0">
                <a:solidFill>
                  <a:srgbClr val="1E4191"/>
                </a:solidFill>
                <a:latin typeface="GE Inspira Pitch"/>
                <a:cs typeface="Arial" charset="0"/>
              </a:endParaRPr>
            </a:p>
            <a:p>
              <a:pPr marL="153841" indent="-153841">
                <a:spcBef>
                  <a:spcPts val="1077"/>
                </a:spcBef>
                <a:buClr>
                  <a:srgbClr val="17375E"/>
                </a:buClr>
                <a:buSzPct val="90000"/>
                <a:buFont typeface="Wingdings" pitchFamily="2" charset="2"/>
                <a:buChar char="n"/>
              </a:pPr>
              <a:r>
                <a:rPr lang="en-US" sz="1200" kern="0" dirty="0">
                  <a:solidFill>
                    <a:srgbClr val="1E4191"/>
                  </a:solidFill>
                  <a:latin typeface="GE Inspira Pitch"/>
                  <a:cs typeface="Arial" charset="0"/>
                </a:rPr>
                <a:t>1,500 Separate Customers On-line and ready for new services</a:t>
              </a:r>
            </a:p>
          </p:txBody>
        </p:sp>
      </p:grpSp>
      <p:grpSp>
        <p:nvGrpSpPr>
          <p:cNvPr id="7" name="Group 6"/>
          <p:cNvGrpSpPr/>
          <p:nvPr/>
        </p:nvGrpSpPr>
        <p:grpSpPr>
          <a:xfrm>
            <a:off x="7083571" y="1208081"/>
            <a:ext cx="1819981" cy="4787518"/>
            <a:chOff x="7127461" y="1208081"/>
            <a:chExt cx="1819981" cy="4787518"/>
          </a:xfrm>
        </p:grpSpPr>
        <p:pic>
          <p:nvPicPr>
            <p:cNvPr id="33794" name="Picture 2" descr="C:\Documents and Settings\paul.RAILCARMGT\My Documents\Corporate Marketing\Pictures\paper loading boxcar.jpg"/>
            <p:cNvPicPr>
              <a:picLocks noChangeAspect="1" noChangeArrowheads="1"/>
            </p:cNvPicPr>
            <p:nvPr/>
          </p:nvPicPr>
          <p:blipFill>
            <a:blip r:embed="rId2" cstate="print"/>
            <a:srcRect/>
            <a:stretch>
              <a:fillRect/>
            </a:stretch>
          </p:blipFill>
          <p:spPr bwMode="auto">
            <a:xfrm>
              <a:off x="7127461" y="2817389"/>
              <a:ext cx="1819981" cy="1180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5" name="Picture 3" descr="L:\Photos\Computers and Office\BI screens.tif"/>
            <p:cNvPicPr>
              <a:picLocks noChangeAspect="1" noChangeArrowheads="1"/>
            </p:cNvPicPr>
            <p:nvPr/>
          </p:nvPicPr>
          <p:blipFill>
            <a:blip r:embed="rId3" cstate="print"/>
            <a:srcRect/>
            <a:stretch>
              <a:fillRect/>
            </a:stretch>
          </p:blipFill>
          <p:spPr bwMode="auto">
            <a:xfrm>
              <a:off x="7199704" y="1208081"/>
              <a:ext cx="1675496" cy="1415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 descr="L:\Photos\Rail\Commercial Use\Beauty Shots\shutterstock_15778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712" t="39666" r="1412" b="33119"/>
            <a:stretch/>
          </p:blipFill>
          <p:spPr bwMode="auto">
            <a:xfrm>
              <a:off x="7127461" y="4103827"/>
              <a:ext cx="1819981" cy="1891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2970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42900" y="221719"/>
            <a:ext cx="8459788" cy="9985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en-US" sz="2800" dirty="0" smtClean="0"/>
              <a:t>Our solutions portfolio today</a:t>
            </a:r>
            <a:endParaRPr lang="en-US" sz="2800" dirty="0"/>
          </a:p>
        </p:txBody>
      </p:sp>
      <p:pic>
        <p:nvPicPr>
          <p:cNvPr id="32" name="Picture 31" descr="Industrial Landscape 11 20 5 (3).jpg - Windows Photo Viewer"/>
          <p:cNvPicPr>
            <a:picLocks noChangeAspect="1"/>
          </p:cNvPicPr>
          <p:nvPr/>
        </p:nvPicPr>
        <p:blipFill rotWithShape="1">
          <a:blip r:embed="rId3">
            <a:extLst>
              <a:ext uri="{28A0092B-C50C-407E-A947-70E740481C1C}">
                <a14:useLocalDpi xmlns:a14="http://schemas.microsoft.com/office/drawing/2010/main" val="0"/>
              </a:ext>
            </a:extLst>
          </a:blip>
          <a:srcRect l="27186" t="25976" r="17829" b="18715"/>
          <a:stretch/>
        </p:blipFill>
        <p:spPr>
          <a:xfrm>
            <a:off x="91438" y="1174176"/>
            <a:ext cx="5569574" cy="4077095"/>
          </a:xfrm>
          <a:prstGeom prst="rect">
            <a:avLst/>
          </a:prstGeom>
          <a:ln>
            <a:solidFill>
              <a:schemeClr val="bg1">
                <a:lumMod val="65000"/>
              </a:schemeClr>
            </a:solidFill>
          </a:ln>
        </p:spPr>
      </p:pic>
      <p:sp>
        <p:nvSpPr>
          <p:cNvPr id="12" name="TextBox 11"/>
          <p:cNvSpPr txBox="1"/>
          <p:nvPr/>
        </p:nvSpPr>
        <p:spPr>
          <a:xfrm>
            <a:off x="1352359" y="5549644"/>
            <a:ext cx="6709913" cy="646331"/>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defPPr>
              <a:defRPr lang="en-US"/>
            </a:defPPr>
            <a:lvl1pPr marL="0" algn="ctr" defTabSz="914400" eaLnBrk="1" latinLnBrk="0" hangingPunct="1">
              <a:defRPr sz="1800" b="1">
                <a:solidFill>
                  <a:srgbClr val="1E4191"/>
                </a:solidFill>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r>
              <a:rPr lang="en-US" dirty="0" smtClean="0"/>
              <a:t>Shared interest in creating new value through integration of systems, data and operations</a:t>
            </a:r>
            <a:endParaRPr lang="en-US" dirty="0"/>
          </a:p>
        </p:txBody>
      </p:sp>
      <p:sp>
        <p:nvSpPr>
          <p:cNvPr id="15" name="TextBox 8"/>
          <p:cNvSpPr txBox="1">
            <a:spLocks noChangeArrowheads="1"/>
          </p:cNvSpPr>
          <p:nvPr/>
        </p:nvSpPr>
        <p:spPr bwMode="auto">
          <a:xfrm>
            <a:off x="5797557" y="1164077"/>
            <a:ext cx="2915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accent2"/>
                </a:solidFill>
                <a:latin typeface="GE Inspira Pitch" charset="0"/>
                <a:ea typeface="MS PGothic" charset="0"/>
                <a:cs typeface="MS PGothic" charset="0"/>
              </a:defRPr>
            </a:lvl1pPr>
            <a:lvl2pPr marL="742950" indent="-285750" eaLnBrk="0" hangingPunct="0">
              <a:defRPr sz="1200">
                <a:solidFill>
                  <a:schemeClr val="accent2"/>
                </a:solidFill>
                <a:latin typeface="GE Inspira Pitch" charset="0"/>
                <a:ea typeface="MS PGothic" charset="0"/>
                <a:cs typeface="MS PGothic" charset="0"/>
              </a:defRPr>
            </a:lvl2pPr>
            <a:lvl3pPr marL="1143000" indent="-228600" eaLnBrk="0" hangingPunct="0">
              <a:defRPr sz="1200">
                <a:solidFill>
                  <a:schemeClr val="accent2"/>
                </a:solidFill>
                <a:latin typeface="GE Inspira Pitch" charset="0"/>
                <a:ea typeface="MS PGothic" charset="0"/>
                <a:cs typeface="MS PGothic" charset="0"/>
              </a:defRPr>
            </a:lvl3pPr>
            <a:lvl4pPr marL="1600200" indent="-228600" eaLnBrk="0" hangingPunct="0">
              <a:defRPr sz="1200">
                <a:solidFill>
                  <a:schemeClr val="accent2"/>
                </a:solidFill>
                <a:latin typeface="GE Inspira Pitch" charset="0"/>
                <a:ea typeface="MS PGothic" charset="0"/>
                <a:cs typeface="MS PGothic" charset="0"/>
              </a:defRPr>
            </a:lvl4pPr>
            <a:lvl5pPr marL="2057400" indent="-228600" eaLnBrk="0" hangingPunct="0">
              <a:defRPr sz="1200">
                <a:solidFill>
                  <a:schemeClr val="accent2"/>
                </a:solidFill>
                <a:latin typeface="GE Inspira Pitch" charset="0"/>
                <a:ea typeface="MS PGothic" charset="0"/>
                <a:cs typeface="MS PGothic" charset="0"/>
              </a:defRPr>
            </a:lvl5pPr>
            <a:lvl6pPr marL="25146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6pPr>
            <a:lvl7pPr marL="29718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7pPr>
            <a:lvl8pPr marL="34290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8pPr>
            <a:lvl9pPr marL="38862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9pPr>
          </a:lstStyle>
          <a:p>
            <a:pPr eaLnBrk="1" hangingPunct="1"/>
            <a:r>
              <a:rPr lang="en-US" sz="1800" b="1" u="sng" dirty="0" smtClean="0">
                <a:solidFill>
                  <a:srgbClr val="2A497A"/>
                </a:solidFill>
                <a:latin typeface="GE Inspira pitch"/>
                <a:cs typeface="GE Inspira pitch"/>
              </a:rPr>
              <a:t>Big Industry Challenges:</a:t>
            </a:r>
          </a:p>
        </p:txBody>
      </p:sp>
      <p:sp>
        <p:nvSpPr>
          <p:cNvPr id="17" name="TextBox 8"/>
          <p:cNvSpPr txBox="1">
            <a:spLocks noChangeArrowheads="1"/>
          </p:cNvSpPr>
          <p:nvPr/>
        </p:nvSpPr>
        <p:spPr bwMode="auto">
          <a:xfrm>
            <a:off x="5797557" y="1592261"/>
            <a:ext cx="3176626" cy="1384995"/>
          </a:xfrm>
          <a:prstGeom prst="rect">
            <a:avLst/>
          </a:prstGeom>
          <a:noFill/>
          <a:extLst/>
        </p:spPr>
        <p:txBody>
          <a:bodyPr wrap="square" rtlCol="0">
            <a:spAutoFit/>
          </a:bodyPr>
          <a:lstStyle>
            <a:defPPr>
              <a:defRPr lang="en-US"/>
            </a:defPPr>
            <a:lvl1pPr marL="285750" indent="-285750">
              <a:buFont typeface="Arial" pitchFamily="34" charset="0"/>
              <a:buChar char="•"/>
              <a:defRPr sz="1400"/>
            </a:lvl1pPr>
          </a:lstStyle>
          <a:p>
            <a:r>
              <a:rPr lang="en-US" dirty="0" smtClean="0">
                <a:solidFill>
                  <a:srgbClr val="1E4191"/>
                </a:solidFill>
              </a:rPr>
              <a:t>High </a:t>
            </a:r>
            <a:r>
              <a:rPr lang="en-US" dirty="0">
                <a:solidFill>
                  <a:srgbClr val="1E4191"/>
                </a:solidFill>
              </a:rPr>
              <a:t>operating </a:t>
            </a:r>
            <a:r>
              <a:rPr lang="en-US" dirty="0" smtClean="0">
                <a:solidFill>
                  <a:srgbClr val="1E4191"/>
                </a:solidFill>
              </a:rPr>
              <a:t>&amp; capital costs</a:t>
            </a:r>
            <a:endParaRPr lang="en-US" dirty="0">
              <a:solidFill>
                <a:srgbClr val="1E4191"/>
              </a:solidFill>
            </a:endParaRPr>
          </a:p>
          <a:p>
            <a:r>
              <a:rPr lang="en-US" dirty="0" smtClean="0">
                <a:solidFill>
                  <a:srgbClr val="1E4191"/>
                </a:solidFill>
              </a:rPr>
              <a:t>Capacity constraints, aligning capacity with demand</a:t>
            </a:r>
            <a:endParaRPr lang="en-US" dirty="0">
              <a:solidFill>
                <a:srgbClr val="1E4191"/>
              </a:solidFill>
            </a:endParaRPr>
          </a:p>
          <a:p>
            <a:r>
              <a:rPr lang="en-US" dirty="0">
                <a:solidFill>
                  <a:srgbClr val="1E4191"/>
                </a:solidFill>
              </a:rPr>
              <a:t>High customer order </a:t>
            </a:r>
            <a:r>
              <a:rPr lang="en-US" dirty="0" smtClean="0">
                <a:solidFill>
                  <a:srgbClr val="1E4191"/>
                </a:solidFill>
              </a:rPr>
              <a:t>fulfillment </a:t>
            </a:r>
            <a:r>
              <a:rPr lang="en-US" dirty="0">
                <a:solidFill>
                  <a:srgbClr val="1E4191"/>
                </a:solidFill>
              </a:rPr>
              <a:t>expectations</a:t>
            </a:r>
          </a:p>
          <a:p>
            <a:endParaRPr lang="en-US" dirty="0">
              <a:solidFill>
                <a:srgbClr val="1E4191"/>
              </a:solidFill>
            </a:endParaRPr>
          </a:p>
        </p:txBody>
      </p:sp>
      <p:sp>
        <p:nvSpPr>
          <p:cNvPr id="11" name="TextBox 8"/>
          <p:cNvSpPr txBox="1">
            <a:spLocks noChangeArrowheads="1"/>
          </p:cNvSpPr>
          <p:nvPr/>
        </p:nvSpPr>
        <p:spPr bwMode="auto">
          <a:xfrm>
            <a:off x="5806264" y="3066919"/>
            <a:ext cx="2915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accent2"/>
                </a:solidFill>
                <a:latin typeface="GE Inspira Pitch" charset="0"/>
                <a:ea typeface="MS PGothic" charset="0"/>
                <a:cs typeface="MS PGothic" charset="0"/>
              </a:defRPr>
            </a:lvl1pPr>
            <a:lvl2pPr marL="742950" indent="-285750" eaLnBrk="0" hangingPunct="0">
              <a:defRPr sz="1200">
                <a:solidFill>
                  <a:schemeClr val="accent2"/>
                </a:solidFill>
                <a:latin typeface="GE Inspira Pitch" charset="0"/>
                <a:ea typeface="MS PGothic" charset="0"/>
                <a:cs typeface="MS PGothic" charset="0"/>
              </a:defRPr>
            </a:lvl2pPr>
            <a:lvl3pPr marL="1143000" indent="-228600" eaLnBrk="0" hangingPunct="0">
              <a:defRPr sz="1200">
                <a:solidFill>
                  <a:schemeClr val="accent2"/>
                </a:solidFill>
                <a:latin typeface="GE Inspira Pitch" charset="0"/>
                <a:ea typeface="MS PGothic" charset="0"/>
                <a:cs typeface="MS PGothic" charset="0"/>
              </a:defRPr>
            </a:lvl3pPr>
            <a:lvl4pPr marL="1600200" indent="-228600" eaLnBrk="0" hangingPunct="0">
              <a:defRPr sz="1200">
                <a:solidFill>
                  <a:schemeClr val="accent2"/>
                </a:solidFill>
                <a:latin typeface="GE Inspira Pitch" charset="0"/>
                <a:ea typeface="MS PGothic" charset="0"/>
                <a:cs typeface="MS PGothic" charset="0"/>
              </a:defRPr>
            </a:lvl4pPr>
            <a:lvl5pPr marL="2057400" indent="-228600" eaLnBrk="0" hangingPunct="0">
              <a:defRPr sz="1200">
                <a:solidFill>
                  <a:schemeClr val="accent2"/>
                </a:solidFill>
                <a:latin typeface="GE Inspira Pitch" charset="0"/>
                <a:ea typeface="MS PGothic" charset="0"/>
                <a:cs typeface="MS PGothic" charset="0"/>
              </a:defRPr>
            </a:lvl5pPr>
            <a:lvl6pPr marL="25146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6pPr>
            <a:lvl7pPr marL="29718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7pPr>
            <a:lvl8pPr marL="34290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8pPr>
            <a:lvl9pPr marL="3886200" indent="-228600" eaLnBrk="0" fontAlgn="base" hangingPunct="0">
              <a:spcBef>
                <a:spcPct val="0"/>
              </a:spcBef>
              <a:spcAft>
                <a:spcPct val="0"/>
              </a:spcAft>
              <a:defRPr sz="1200">
                <a:solidFill>
                  <a:schemeClr val="accent2"/>
                </a:solidFill>
                <a:latin typeface="GE Inspira Pitch" charset="0"/>
                <a:ea typeface="MS PGothic" charset="0"/>
                <a:cs typeface="MS PGothic" charset="0"/>
              </a:defRPr>
            </a:lvl9pPr>
          </a:lstStyle>
          <a:p>
            <a:pPr eaLnBrk="1" hangingPunct="1"/>
            <a:r>
              <a:rPr lang="en-US" sz="1800" b="1" u="sng" dirty="0" smtClean="0">
                <a:solidFill>
                  <a:srgbClr val="2A497A"/>
                </a:solidFill>
                <a:latin typeface="GE Inspira pitch"/>
                <a:cs typeface="GE Inspira pitch"/>
              </a:rPr>
              <a:t>Industry Imperatives:</a:t>
            </a:r>
          </a:p>
        </p:txBody>
      </p:sp>
      <p:sp>
        <p:nvSpPr>
          <p:cNvPr id="13" name="TextBox 8"/>
          <p:cNvSpPr txBox="1">
            <a:spLocks noChangeArrowheads="1"/>
          </p:cNvSpPr>
          <p:nvPr/>
        </p:nvSpPr>
        <p:spPr bwMode="auto">
          <a:xfrm>
            <a:off x="5806264" y="3416725"/>
            <a:ext cx="3176626" cy="2031325"/>
          </a:xfrm>
          <a:prstGeom prst="rect">
            <a:avLst/>
          </a:prstGeom>
          <a:noFill/>
          <a:extLst/>
        </p:spPr>
        <p:txBody>
          <a:bodyPr wrap="square" rtlCol="0">
            <a:spAutoFit/>
          </a:bodyPr>
          <a:lstStyle>
            <a:defPPr>
              <a:defRPr lang="en-US"/>
            </a:defPPr>
            <a:lvl1pPr marL="285750" indent="-285750">
              <a:buFont typeface="Arial" pitchFamily="34" charset="0"/>
              <a:buChar char="•"/>
              <a:defRPr sz="1400"/>
            </a:lvl1pPr>
          </a:lstStyle>
          <a:p>
            <a:r>
              <a:rPr lang="en-US" dirty="0" smtClean="0">
                <a:solidFill>
                  <a:srgbClr val="1E4191"/>
                </a:solidFill>
              </a:rPr>
              <a:t>“Integrated” solutions vs. “point” solutions</a:t>
            </a:r>
          </a:p>
          <a:p>
            <a:r>
              <a:rPr lang="en-US" dirty="0" smtClean="0">
                <a:solidFill>
                  <a:srgbClr val="1E4191"/>
                </a:solidFill>
              </a:rPr>
              <a:t>Increased visibility into business process and operations</a:t>
            </a:r>
          </a:p>
          <a:p>
            <a:r>
              <a:rPr lang="en-US" dirty="0" smtClean="0">
                <a:solidFill>
                  <a:srgbClr val="1E4191"/>
                </a:solidFill>
              </a:rPr>
              <a:t>Increased collaboration between value chain partners</a:t>
            </a:r>
          </a:p>
          <a:p>
            <a:r>
              <a:rPr lang="en-US" dirty="0" smtClean="0">
                <a:solidFill>
                  <a:srgbClr val="1E4191"/>
                </a:solidFill>
              </a:rPr>
              <a:t>Real-time  communications and data sharing for faster decisions</a:t>
            </a:r>
            <a:endParaRPr lang="en-US" dirty="0">
              <a:solidFill>
                <a:srgbClr val="1E4191"/>
              </a:solidFill>
            </a:endParaRPr>
          </a:p>
          <a:p>
            <a:endParaRPr lang="en-US" dirty="0">
              <a:solidFill>
                <a:srgbClr val="1E4191"/>
              </a:solidFill>
            </a:endParaRPr>
          </a:p>
        </p:txBody>
      </p:sp>
    </p:spTree>
    <p:extLst>
      <p:ext uri="{BB962C8B-B14F-4D97-AF65-F5344CB8AC3E}">
        <p14:creationId xmlns:p14="http://schemas.microsoft.com/office/powerpoint/2010/main" val="1356617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4010"/>
            <a:ext cx="8459788" cy="562181"/>
          </a:xfrm>
        </p:spPr>
        <p:txBody>
          <a:bodyPr/>
          <a:lstStyle/>
          <a:p>
            <a:r>
              <a:rPr lang="en-US" sz="2800" dirty="0" smtClean="0"/>
              <a:t>Focus on two core markets: railroads and rail shippers</a:t>
            </a:r>
            <a:endParaRPr lang="en-US" sz="2800" dirty="0"/>
          </a:p>
        </p:txBody>
      </p:sp>
      <p:sp>
        <p:nvSpPr>
          <p:cNvPr id="3" name="TextBox 2"/>
          <p:cNvSpPr txBox="1"/>
          <p:nvPr/>
        </p:nvSpPr>
        <p:spPr>
          <a:xfrm>
            <a:off x="1712343" y="843169"/>
            <a:ext cx="1345240" cy="338554"/>
          </a:xfrm>
          <a:prstGeom prst="rect">
            <a:avLst/>
          </a:prstGeom>
          <a:noFill/>
        </p:spPr>
        <p:txBody>
          <a:bodyPr wrap="none" rtlCol="0">
            <a:spAutoFit/>
          </a:bodyPr>
          <a:lstStyle/>
          <a:p>
            <a:r>
              <a:rPr lang="en-US" sz="1600" b="1" dirty="0" smtClean="0">
                <a:solidFill>
                  <a:srgbClr val="4157AD"/>
                </a:solidFill>
                <a:latin typeface="GE Inspira Pitch"/>
              </a:rPr>
              <a:t>Rail Carriers</a:t>
            </a:r>
            <a:endParaRPr lang="en-US" sz="1600" b="1" dirty="0">
              <a:solidFill>
                <a:srgbClr val="4157AD"/>
              </a:solidFill>
              <a:latin typeface="GE Inspira Pitch"/>
            </a:endParaRPr>
          </a:p>
        </p:txBody>
      </p:sp>
      <p:sp>
        <p:nvSpPr>
          <p:cNvPr id="4" name="TextBox 3"/>
          <p:cNvSpPr txBox="1"/>
          <p:nvPr/>
        </p:nvSpPr>
        <p:spPr>
          <a:xfrm>
            <a:off x="6401714" y="843169"/>
            <a:ext cx="1393330" cy="338554"/>
          </a:xfrm>
          <a:prstGeom prst="rect">
            <a:avLst/>
          </a:prstGeom>
          <a:noFill/>
        </p:spPr>
        <p:txBody>
          <a:bodyPr wrap="none" rtlCol="0">
            <a:spAutoFit/>
          </a:bodyPr>
          <a:lstStyle/>
          <a:p>
            <a:r>
              <a:rPr lang="en-US" sz="1600" b="1" dirty="0" smtClean="0">
                <a:solidFill>
                  <a:srgbClr val="4157AD"/>
                </a:solidFill>
                <a:latin typeface="GE Inspira Pitch"/>
              </a:rPr>
              <a:t>Rail Shippers</a:t>
            </a:r>
            <a:endParaRPr lang="en-US" sz="1600" b="1" dirty="0">
              <a:solidFill>
                <a:srgbClr val="4157AD"/>
              </a:solidFill>
              <a:latin typeface="GE Inspira Pitch"/>
            </a:endParaRPr>
          </a:p>
        </p:txBody>
      </p:sp>
      <p:grpSp>
        <p:nvGrpSpPr>
          <p:cNvPr id="5" name="Group 4"/>
          <p:cNvGrpSpPr/>
          <p:nvPr/>
        </p:nvGrpSpPr>
        <p:grpSpPr>
          <a:xfrm>
            <a:off x="407642" y="1713942"/>
            <a:ext cx="981607" cy="425206"/>
            <a:chOff x="152400" y="5411200"/>
            <a:chExt cx="1738977" cy="684800"/>
          </a:xfrm>
        </p:grpSpPr>
        <p:pic>
          <p:nvPicPr>
            <p:cNvPr id="6" name="Content Placeholder 3" descr="CSXT.gif"/>
            <p:cNvPicPr>
              <a:picLocks noChangeAspect="1"/>
            </p:cNvPicPr>
            <p:nvPr/>
          </p:nvPicPr>
          <p:blipFill>
            <a:blip r:embed="rId2" cstate="print"/>
            <a:srcRect/>
            <a:stretch>
              <a:fillRect/>
            </a:stretch>
          </p:blipFill>
          <p:spPr>
            <a:xfrm>
              <a:off x="1544520" y="5489604"/>
              <a:ext cx="346857" cy="180869"/>
            </a:xfrm>
            <a:prstGeom prst="rect">
              <a:avLst/>
            </a:prstGeom>
          </p:spPr>
        </p:pic>
        <p:pic>
          <p:nvPicPr>
            <p:cNvPr id="7" name="Picture 3" descr="cn"/>
            <p:cNvPicPr>
              <a:picLocks noChangeAspect="1" noChangeArrowheads="1"/>
            </p:cNvPicPr>
            <p:nvPr/>
          </p:nvPicPr>
          <p:blipFill>
            <a:blip r:embed="rId3" cstate="print"/>
            <a:srcRect/>
            <a:stretch>
              <a:fillRect/>
            </a:stretch>
          </p:blipFill>
          <p:spPr>
            <a:xfrm>
              <a:off x="642784" y="5913879"/>
              <a:ext cx="308018" cy="130176"/>
            </a:xfrm>
            <a:prstGeom prst="rect">
              <a:avLst/>
            </a:prstGeom>
            <a:noFill/>
            <a:ln/>
            <a:effectLst/>
          </p:spPr>
        </p:pic>
        <p:pic>
          <p:nvPicPr>
            <p:cNvPr id="8" name="Picture 12" descr="ns"/>
            <p:cNvPicPr>
              <a:picLocks noChangeAspect="1" noChangeArrowheads="1"/>
            </p:cNvPicPr>
            <p:nvPr/>
          </p:nvPicPr>
          <p:blipFill>
            <a:blip r:embed="rId4" cstate="print"/>
            <a:srcRect/>
            <a:stretch>
              <a:fillRect/>
            </a:stretch>
          </p:blipFill>
          <p:spPr bwMode="auto">
            <a:xfrm>
              <a:off x="437638" y="5433783"/>
              <a:ext cx="454501" cy="181933"/>
            </a:xfrm>
            <a:prstGeom prst="rect">
              <a:avLst/>
            </a:prstGeom>
            <a:noFill/>
          </p:spPr>
        </p:pic>
        <p:pic>
          <p:nvPicPr>
            <p:cNvPr id="9" name="Picture 96" descr="http://www.koze950.com/wp-content/uploads/2010/12/union-pacific.png"/>
            <p:cNvPicPr>
              <a:picLocks noChangeAspect="1" noChangeArrowheads="1"/>
            </p:cNvPicPr>
            <p:nvPr/>
          </p:nvPicPr>
          <p:blipFill>
            <a:blip r:embed="rId5" cstate="print"/>
            <a:srcRect/>
            <a:stretch>
              <a:fillRect/>
            </a:stretch>
          </p:blipFill>
          <p:spPr bwMode="auto">
            <a:xfrm>
              <a:off x="1430308" y="5861934"/>
              <a:ext cx="228424" cy="234066"/>
            </a:xfrm>
            <a:prstGeom prst="rect">
              <a:avLst/>
            </a:prstGeom>
            <a:noFill/>
          </p:spPr>
        </p:pic>
        <p:pic>
          <p:nvPicPr>
            <p:cNvPr id="10" name="Picture 98" descr="coverlogo.gif"/>
            <p:cNvPicPr>
              <a:picLocks noChangeAspect="1" noChangeArrowheads="1"/>
            </p:cNvPicPr>
            <p:nvPr/>
          </p:nvPicPr>
          <p:blipFill rotWithShape="1">
            <a:blip r:embed="rId6" cstate="print"/>
            <a:srcRect r="46630"/>
            <a:stretch/>
          </p:blipFill>
          <p:spPr bwMode="auto">
            <a:xfrm>
              <a:off x="816261" y="5693189"/>
              <a:ext cx="1025236" cy="144490"/>
            </a:xfrm>
            <a:prstGeom prst="rect">
              <a:avLst/>
            </a:prstGeom>
            <a:noFill/>
          </p:spPr>
        </p:pic>
        <p:pic>
          <p:nvPicPr>
            <p:cNvPr id="11" name="Picture 94" descr="http://www.dccinstalled.com/v/vspfiles/assets/images/kansas_city_southern_herald.jpg"/>
            <p:cNvPicPr>
              <a:picLocks noChangeAspect="1" noChangeArrowheads="1"/>
            </p:cNvPicPr>
            <p:nvPr/>
          </p:nvPicPr>
          <p:blipFill>
            <a:blip r:embed="rId7" cstate="print"/>
            <a:srcRect/>
            <a:stretch>
              <a:fillRect/>
            </a:stretch>
          </p:blipFill>
          <p:spPr bwMode="auto">
            <a:xfrm>
              <a:off x="1041826" y="5411200"/>
              <a:ext cx="287053" cy="259273"/>
            </a:xfrm>
            <a:prstGeom prst="rect">
              <a:avLst/>
            </a:prstGeom>
            <a:noFill/>
          </p:spPr>
        </p:pic>
        <p:pic>
          <p:nvPicPr>
            <p:cNvPr id="12" name="Picture 11" descr="bnsflogo1trans.gif"/>
            <p:cNvPicPr>
              <a:picLocks noChangeAspect="1"/>
            </p:cNvPicPr>
            <p:nvPr/>
          </p:nvPicPr>
          <p:blipFill>
            <a:blip r:embed="rId8" cstate="print"/>
            <a:srcRect/>
            <a:stretch>
              <a:fillRect/>
            </a:stretch>
          </p:blipFill>
          <p:spPr bwMode="auto">
            <a:xfrm>
              <a:off x="152400" y="5670473"/>
              <a:ext cx="490384" cy="138312"/>
            </a:xfrm>
            <a:prstGeom prst="rect">
              <a:avLst/>
            </a:prstGeom>
            <a:noFill/>
            <a:ln w="9525">
              <a:noFill/>
              <a:miter lim="800000"/>
              <a:headEnd/>
              <a:tailEnd/>
            </a:ln>
          </p:spPr>
        </p:pic>
      </p:grpSp>
      <p:grpSp>
        <p:nvGrpSpPr>
          <p:cNvPr id="13" name="Group 12"/>
          <p:cNvGrpSpPr/>
          <p:nvPr/>
        </p:nvGrpSpPr>
        <p:grpSpPr>
          <a:xfrm>
            <a:off x="1759017" y="1722820"/>
            <a:ext cx="1072182" cy="404736"/>
            <a:chOff x="2575913" y="5501291"/>
            <a:chExt cx="1899435" cy="717014"/>
          </a:xfrm>
        </p:grpSpPr>
        <p:pic>
          <p:nvPicPr>
            <p:cNvPr id="14" name="Picture 7" descr="GWI"/>
            <p:cNvPicPr>
              <a:picLocks noChangeAspect="1" noChangeArrowheads="1"/>
            </p:cNvPicPr>
            <p:nvPr/>
          </p:nvPicPr>
          <p:blipFill>
            <a:blip r:embed="rId9" cstate="print"/>
            <a:srcRect/>
            <a:stretch>
              <a:fillRect/>
            </a:stretch>
          </p:blipFill>
          <p:spPr bwMode="auto">
            <a:xfrm>
              <a:off x="4069887" y="5586231"/>
              <a:ext cx="405461" cy="259273"/>
            </a:xfrm>
            <a:prstGeom prst="rect">
              <a:avLst/>
            </a:prstGeom>
            <a:noFill/>
          </p:spPr>
        </p:pic>
        <p:pic>
          <p:nvPicPr>
            <p:cNvPr id="15" name="Picture 4" descr="RailAmerica logo">
              <a:hlinkClick r:id="rId10"/>
            </p:cNvPr>
            <p:cNvPicPr>
              <a:picLocks noChangeAspect="1" noChangeArrowheads="1"/>
            </p:cNvPicPr>
            <p:nvPr/>
          </p:nvPicPr>
          <p:blipFill>
            <a:blip r:embed="rId11" cstate="print"/>
            <a:srcRect/>
            <a:stretch>
              <a:fillRect/>
            </a:stretch>
          </p:blipFill>
          <p:spPr bwMode="auto">
            <a:xfrm>
              <a:off x="2888688" y="6019567"/>
              <a:ext cx="744017" cy="193794"/>
            </a:xfrm>
            <a:prstGeom prst="rect">
              <a:avLst/>
            </a:prstGeom>
            <a:noFill/>
          </p:spPr>
        </p:pic>
        <p:pic>
          <p:nvPicPr>
            <p:cNvPr id="16" name="Picture 24" descr="SRYLogo"/>
            <p:cNvPicPr>
              <a:picLocks noChangeAspect="1" noChangeArrowheads="1"/>
            </p:cNvPicPr>
            <p:nvPr/>
          </p:nvPicPr>
          <p:blipFill>
            <a:blip r:embed="rId12" cstate="print"/>
            <a:srcRect/>
            <a:stretch>
              <a:fillRect/>
            </a:stretch>
          </p:blipFill>
          <p:spPr bwMode="auto">
            <a:xfrm>
              <a:off x="3918879" y="6044055"/>
              <a:ext cx="424521" cy="174250"/>
            </a:xfrm>
            <a:prstGeom prst="rect">
              <a:avLst/>
            </a:prstGeom>
            <a:noFill/>
          </p:spPr>
        </p:pic>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5913" y="5529846"/>
              <a:ext cx="451266" cy="34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0603" y="5752856"/>
              <a:ext cx="1019284" cy="2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4692" b="32654"/>
            <a:stretch/>
          </p:blipFill>
          <p:spPr bwMode="auto">
            <a:xfrm>
              <a:off x="3192602" y="5501291"/>
              <a:ext cx="762577" cy="16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r="56906" b="34711"/>
          <a:stretch/>
        </p:blipFill>
        <p:spPr>
          <a:xfrm>
            <a:off x="3335278" y="1782386"/>
            <a:ext cx="287904" cy="168011"/>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03911" y="1768817"/>
            <a:ext cx="185579" cy="197951"/>
          </a:xfrm>
          <a:prstGeom prst="rect">
            <a:avLst/>
          </a:prstGeom>
        </p:spPr>
      </p:pic>
      <p:pic>
        <p:nvPicPr>
          <p:cNvPr id="22" name="Picture 2" descr="https://encrypted-tbn0.google.com/images?q=tbn:ANd9GcQXnMrrYNcxs-iIXerygs5JBc08I18kN8mLM-VlwX_iMAPVZ7lv"/>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69184" y="1782386"/>
            <a:ext cx="232581" cy="1610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encrypted-tbn3.google.com/images?q=tbn:ANd9GcSTUxlxXtlp_a80mFXMIhbdXuCFw0saq5Bm16HTPV4CUKukrfm_E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69847" y="1762549"/>
            <a:ext cx="324545" cy="1627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80934" y="1722478"/>
            <a:ext cx="281887" cy="21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7500410" y="1558286"/>
            <a:ext cx="1030915" cy="539798"/>
            <a:chOff x="4689823" y="5148957"/>
            <a:chExt cx="1509361" cy="790319"/>
          </a:xfrm>
        </p:grpSpPr>
        <p:pic>
          <p:nvPicPr>
            <p:cNvPr id="26" name="Picture 18" descr="http://www.nationalgypsum.com/images/logoLower.gif"/>
            <p:cNvPicPr>
              <a:picLocks noChangeAspect="1" noChangeArrowheads="1"/>
            </p:cNvPicPr>
            <p:nvPr/>
          </p:nvPicPr>
          <p:blipFill>
            <a:blip r:embed="rId21" cstate="print"/>
            <a:srcRect/>
            <a:stretch>
              <a:fillRect/>
            </a:stretch>
          </p:blipFill>
          <p:spPr bwMode="auto">
            <a:xfrm>
              <a:off x="5378577" y="5502610"/>
              <a:ext cx="502583" cy="301247"/>
            </a:xfrm>
            <a:prstGeom prst="rect">
              <a:avLst/>
            </a:prstGeom>
            <a:noFill/>
          </p:spPr>
        </p:pic>
        <p:pic>
          <p:nvPicPr>
            <p:cNvPr id="27" name="Picture 52" descr="http://www.nis4signs.com/graphics/omnisource.gif"/>
            <p:cNvPicPr>
              <a:picLocks noChangeAspect="1" noChangeArrowheads="1"/>
            </p:cNvPicPr>
            <p:nvPr/>
          </p:nvPicPr>
          <p:blipFill>
            <a:blip r:embed="rId22" cstate="print"/>
            <a:srcRect/>
            <a:stretch>
              <a:fillRect/>
            </a:stretch>
          </p:blipFill>
          <p:spPr bwMode="auto">
            <a:xfrm>
              <a:off x="4736452" y="5148957"/>
              <a:ext cx="759043" cy="502035"/>
            </a:xfrm>
            <a:prstGeom prst="rect">
              <a:avLst/>
            </a:prstGeom>
            <a:noFill/>
          </p:spPr>
        </p:pic>
        <p:pic>
          <p:nvPicPr>
            <p:cNvPr id="28" name="Picture 12" descr="http://miklaszconsulting.com/pics/clients/bnsf_logistics.gif"/>
            <p:cNvPicPr>
              <a:picLocks noChangeAspect="1" noChangeArrowheads="1"/>
            </p:cNvPicPr>
            <p:nvPr/>
          </p:nvPicPr>
          <p:blipFill>
            <a:blip r:embed="rId23" cstate="print"/>
            <a:srcRect/>
            <a:stretch>
              <a:fillRect/>
            </a:stretch>
          </p:blipFill>
          <p:spPr bwMode="auto">
            <a:xfrm>
              <a:off x="4689823" y="5530071"/>
              <a:ext cx="503778" cy="227360"/>
            </a:xfrm>
            <a:prstGeom prst="rect">
              <a:avLst/>
            </a:prstGeom>
            <a:noFill/>
          </p:spPr>
        </p:pic>
        <p:pic>
          <p:nvPicPr>
            <p:cNvPr id="29" name="Picture 30" descr="http://buildtheworld.harsco.com/images/minerals_logo.jpg"/>
            <p:cNvPicPr>
              <a:picLocks noChangeAspect="1" noChangeArrowheads="1"/>
            </p:cNvPicPr>
            <p:nvPr/>
          </p:nvPicPr>
          <p:blipFill>
            <a:blip r:embed="rId24" cstate="print"/>
            <a:srcRect/>
            <a:stretch>
              <a:fillRect/>
            </a:stretch>
          </p:blipFill>
          <p:spPr bwMode="auto">
            <a:xfrm>
              <a:off x="5519012" y="5345983"/>
              <a:ext cx="561523" cy="117582"/>
            </a:xfrm>
            <a:prstGeom prst="rect">
              <a:avLst/>
            </a:prstGeom>
            <a:noFill/>
          </p:spPr>
        </p:pic>
        <p:pic>
          <p:nvPicPr>
            <p:cNvPr id="30" name="Picture 68" descr="http://www.itmworld.com/cat_images/pics_itm/RESEARCH_univar_20070309144902.gif"/>
            <p:cNvPicPr>
              <a:picLocks noChangeAspect="1" noChangeArrowheads="1"/>
            </p:cNvPicPr>
            <p:nvPr/>
          </p:nvPicPr>
          <p:blipFill>
            <a:blip r:embed="rId25" cstate="print"/>
            <a:srcRect/>
            <a:stretch>
              <a:fillRect/>
            </a:stretch>
          </p:blipFill>
          <p:spPr bwMode="auto">
            <a:xfrm>
              <a:off x="5897530" y="5458502"/>
              <a:ext cx="301654" cy="212177"/>
            </a:xfrm>
            <a:prstGeom prst="rect">
              <a:avLst/>
            </a:prstGeom>
            <a:noFill/>
          </p:spPr>
        </p:pic>
        <p:pic>
          <p:nvPicPr>
            <p:cNvPr id="31" name="Picture 76" descr="http://2.bp.blogspot.com/_laLDV529L9k/TKb4NrSHNUI/AAAAAAAAAGg/MYrS42HQS-4/s1600/Weatherford+Logo-734028.jpg"/>
            <p:cNvPicPr>
              <a:picLocks noChangeAspect="1" noChangeArrowheads="1"/>
            </p:cNvPicPr>
            <p:nvPr/>
          </p:nvPicPr>
          <p:blipFill>
            <a:blip r:embed="rId26" cstate="print"/>
            <a:srcRect/>
            <a:stretch>
              <a:fillRect/>
            </a:stretch>
          </p:blipFill>
          <p:spPr bwMode="auto">
            <a:xfrm>
              <a:off x="5203246" y="5746712"/>
              <a:ext cx="473581" cy="192564"/>
            </a:xfrm>
            <a:prstGeom prst="rect">
              <a:avLst/>
            </a:prstGeom>
            <a:noFill/>
          </p:spPr>
        </p:pic>
      </p:grpSp>
      <p:cxnSp>
        <p:nvCxnSpPr>
          <p:cNvPr id="32" name="Straight Connector 31"/>
          <p:cNvCxnSpPr/>
          <p:nvPr/>
        </p:nvCxnSpPr>
        <p:spPr bwMode="auto">
          <a:xfrm>
            <a:off x="990719" y="1168793"/>
            <a:ext cx="27716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2376531" y="1175665"/>
            <a:ext cx="0" cy="4305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3762344" y="1175665"/>
            <a:ext cx="0" cy="4305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990719" y="1175665"/>
            <a:ext cx="0" cy="4305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535305" y="1266447"/>
            <a:ext cx="910827" cy="276999"/>
          </a:xfrm>
          <a:prstGeom prst="rect">
            <a:avLst/>
          </a:prstGeom>
          <a:solidFill>
            <a:schemeClr val="bg1"/>
          </a:solidFill>
        </p:spPr>
        <p:txBody>
          <a:bodyPr wrap="none" rtlCol="0">
            <a:spAutoFit/>
          </a:bodyPr>
          <a:lstStyle/>
          <a:p>
            <a:pPr algn="ctr"/>
            <a:r>
              <a:rPr lang="en-US" sz="1200" b="1" dirty="0" smtClean="0">
                <a:solidFill>
                  <a:srgbClr val="4157AD"/>
                </a:solidFill>
                <a:latin typeface="GE Inspira Pitch"/>
              </a:rPr>
              <a:t>NA Class 1</a:t>
            </a:r>
            <a:endParaRPr lang="en-US" sz="1200" b="1" dirty="0">
              <a:solidFill>
                <a:srgbClr val="4157AD"/>
              </a:solidFill>
              <a:latin typeface="GE Inspira Pitch"/>
            </a:endParaRPr>
          </a:p>
        </p:txBody>
      </p:sp>
      <p:sp>
        <p:nvSpPr>
          <p:cNvPr id="37" name="TextBox 36"/>
          <p:cNvSpPr txBox="1"/>
          <p:nvPr/>
        </p:nvSpPr>
        <p:spPr>
          <a:xfrm>
            <a:off x="1798937" y="1266447"/>
            <a:ext cx="1057405" cy="276999"/>
          </a:xfrm>
          <a:prstGeom prst="rect">
            <a:avLst/>
          </a:prstGeom>
          <a:solidFill>
            <a:schemeClr val="bg1"/>
          </a:solidFill>
        </p:spPr>
        <p:txBody>
          <a:bodyPr wrap="none" rtlCol="0">
            <a:spAutoFit/>
          </a:bodyPr>
          <a:lstStyle/>
          <a:p>
            <a:pPr algn="ctr"/>
            <a:r>
              <a:rPr lang="en-US" sz="1200" b="1" dirty="0" smtClean="0">
                <a:solidFill>
                  <a:srgbClr val="4157AD"/>
                </a:solidFill>
                <a:latin typeface="GE Inspira Pitch"/>
              </a:rPr>
              <a:t>NA </a:t>
            </a:r>
            <a:r>
              <a:rPr lang="en-US" sz="1200" b="1" dirty="0" err="1" smtClean="0">
                <a:solidFill>
                  <a:srgbClr val="4157AD"/>
                </a:solidFill>
                <a:latin typeface="GE Inspira Pitch"/>
              </a:rPr>
              <a:t>Shortline</a:t>
            </a:r>
            <a:endParaRPr lang="en-US" sz="1200" b="1" dirty="0">
              <a:solidFill>
                <a:srgbClr val="4157AD"/>
              </a:solidFill>
              <a:latin typeface="GE Inspira Pitch"/>
            </a:endParaRPr>
          </a:p>
        </p:txBody>
      </p:sp>
      <p:sp>
        <p:nvSpPr>
          <p:cNvPr id="38" name="TextBox 37"/>
          <p:cNvSpPr txBox="1"/>
          <p:nvPr/>
        </p:nvSpPr>
        <p:spPr>
          <a:xfrm>
            <a:off x="3209147" y="1266447"/>
            <a:ext cx="1106393" cy="276999"/>
          </a:xfrm>
          <a:prstGeom prst="rect">
            <a:avLst/>
          </a:prstGeom>
          <a:solidFill>
            <a:schemeClr val="bg1"/>
          </a:solidFill>
        </p:spPr>
        <p:txBody>
          <a:bodyPr wrap="none" rtlCol="0">
            <a:spAutoFit/>
          </a:bodyPr>
          <a:lstStyle/>
          <a:p>
            <a:pPr algn="ctr"/>
            <a:r>
              <a:rPr lang="en-US" sz="1200" b="1" dirty="0" smtClean="0">
                <a:solidFill>
                  <a:srgbClr val="4157AD"/>
                </a:solidFill>
                <a:latin typeface="GE Inspira Pitch"/>
              </a:rPr>
              <a:t>International</a:t>
            </a:r>
            <a:endParaRPr lang="en-US" sz="1200" b="1" dirty="0">
              <a:solidFill>
                <a:srgbClr val="4157AD"/>
              </a:solidFill>
              <a:latin typeface="GE Inspira Pitch"/>
            </a:endParaRPr>
          </a:p>
        </p:txBody>
      </p:sp>
      <p:cxnSp>
        <p:nvCxnSpPr>
          <p:cNvPr id="39" name="Straight Connector 38"/>
          <p:cNvCxnSpPr/>
          <p:nvPr/>
        </p:nvCxnSpPr>
        <p:spPr bwMode="auto">
          <a:xfrm>
            <a:off x="6143416" y="1168793"/>
            <a:ext cx="17973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7940769" y="1168793"/>
            <a:ext cx="0" cy="4305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6141886" y="1168793"/>
            <a:ext cx="0" cy="4305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5370160" y="1266447"/>
            <a:ext cx="1691040" cy="276999"/>
          </a:xfrm>
          <a:prstGeom prst="rect">
            <a:avLst/>
          </a:prstGeom>
          <a:solidFill>
            <a:schemeClr val="bg1"/>
          </a:solidFill>
        </p:spPr>
        <p:txBody>
          <a:bodyPr wrap="none" rtlCol="0">
            <a:spAutoFit/>
          </a:bodyPr>
          <a:lstStyle/>
          <a:p>
            <a:pPr algn="ctr"/>
            <a:r>
              <a:rPr lang="en-US" sz="1200" b="1" dirty="0" smtClean="0">
                <a:solidFill>
                  <a:srgbClr val="4157AD"/>
                </a:solidFill>
                <a:latin typeface="GE Inspira Pitch"/>
              </a:rPr>
              <a:t>Integrated Mine/Rail</a:t>
            </a:r>
            <a:endParaRPr lang="en-US" sz="1200" b="1" dirty="0">
              <a:solidFill>
                <a:srgbClr val="4157AD"/>
              </a:solidFill>
              <a:latin typeface="GE Inspira Pitch"/>
            </a:endParaRPr>
          </a:p>
        </p:txBody>
      </p:sp>
      <p:sp>
        <p:nvSpPr>
          <p:cNvPr id="43" name="TextBox 42"/>
          <p:cNvSpPr txBox="1"/>
          <p:nvPr/>
        </p:nvSpPr>
        <p:spPr>
          <a:xfrm>
            <a:off x="7414006" y="1266447"/>
            <a:ext cx="1124027" cy="276999"/>
          </a:xfrm>
          <a:prstGeom prst="rect">
            <a:avLst/>
          </a:prstGeom>
          <a:solidFill>
            <a:schemeClr val="bg1"/>
          </a:solidFill>
        </p:spPr>
        <p:txBody>
          <a:bodyPr wrap="none" rtlCol="0">
            <a:spAutoFit/>
          </a:bodyPr>
          <a:lstStyle/>
          <a:p>
            <a:pPr algn="ctr"/>
            <a:r>
              <a:rPr lang="en-US" sz="1200" b="1" dirty="0" smtClean="0">
                <a:solidFill>
                  <a:srgbClr val="4157AD"/>
                </a:solidFill>
                <a:latin typeface="GE Inspira Pitch"/>
              </a:rPr>
              <a:t>Bulk Shippers</a:t>
            </a:r>
            <a:endParaRPr lang="en-US" sz="1200" b="1" dirty="0">
              <a:solidFill>
                <a:srgbClr val="4157AD"/>
              </a:solidFill>
              <a:latin typeface="GE Inspira Pitch"/>
            </a:endParaRPr>
          </a:p>
        </p:txBody>
      </p:sp>
      <p:cxnSp>
        <p:nvCxnSpPr>
          <p:cNvPr id="45" name="Straight Connector 44"/>
          <p:cNvCxnSpPr/>
          <p:nvPr/>
        </p:nvCxnSpPr>
        <p:spPr bwMode="auto">
          <a:xfrm flipH="1">
            <a:off x="4684883" y="1101430"/>
            <a:ext cx="13494" cy="501657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49"/>
          <p:cNvGrpSpPr/>
          <p:nvPr/>
        </p:nvGrpSpPr>
        <p:grpSpPr>
          <a:xfrm>
            <a:off x="683074" y="2334439"/>
            <a:ext cx="3575862" cy="2506638"/>
            <a:chOff x="250259" y="2187685"/>
            <a:chExt cx="4141220" cy="2880280"/>
          </a:xfrm>
        </p:grpSpPr>
        <p:sp>
          <p:nvSpPr>
            <p:cNvPr id="58" name="Rectangle 57"/>
            <p:cNvSpPr/>
            <p:nvPr/>
          </p:nvSpPr>
          <p:spPr bwMode="auto">
            <a:xfrm>
              <a:off x="250259" y="2187685"/>
              <a:ext cx="4141220" cy="288028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pic>
          <p:nvPicPr>
            <p:cNvPr id="84" name="Object 1027" descr="C:\DOCUME~1\208007~1\LOCALS~1\Temp\npo000080.tmp"/>
            <p:cNvPicPr>
              <a:picLocks noChangeAspect="1" noChangeArrowheads="1"/>
            </p:cNvPicPr>
            <p:nvPr/>
          </p:nvPicPr>
          <p:blipFill rotWithShape="1">
            <a:blip r:embed="rId27">
              <a:extLst>
                <a:ext uri="{28A0092B-C50C-407E-A947-70E740481C1C}">
                  <a14:useLocalDpi xmlns:a14="http://schemas.microsoft.com/office/drawing/2010/main" val="0"/>
                </a:ext>
              </a:extLst>
            </a:blip>
            <a:srcRect l="6252" t="9387" r="60572" b="69039"/>
            <a:stretch/>
          </p:blipFill>
          <p:spPr bwMode="auto">
            <a:xfrm rot="1086997">
              <a:off x="1408293" y="2666255"/>
              <a:ext cx="2085024" cy="9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 63"/>
            <p:cNvGrpSpPr/>
            <p:nvPr/>
          </p:nvGrpSpPr>
          <p:grpSpPr>
            <a:xfrm rot="16200000">
              <a:off x="1823969" y="2835839"/>
              <a:ext cx="1063157" cy="1827593"/>
              <a:chOff x="3445013" y="2980606"/>
              <a:chExt cx="1063157" cy="1827593"/>
            </a:xfrm>
            <a:solidFill>
              <a:schemeClr val="tx1"/>
            </a:solidFill>
          </p:grpSpPr>
          <p:sp>
            <p:nvSpPr>
              <p:cNvPr id="149" name="Right Arrow 148"/>
              <p:cNvSpPr/>
              <p:nvPr/>
            </p:nvSpPr>
            <p:spPr bwMode="auto">
              <a:xfrm>
                <a:off x="3445013" y="2980606"/>
                <a:ext cx="1063157" cy="510892"/>
              </a:xfrm>
              <a:prstGeom prst="rightArrow">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50" name="Right Arrow 149"/>
              <p:cNvSpPr/>
              <p:nvPr/>
            </p:nvSpPr>
            <p:spPr bwMode="auto">
              <a:xfrm>
                <a:off x="3445013" y="3419506"/>
                <a:ext cx="1063157" cy="510892"/>
              </a:xfrm>
              <a:prstGeom prst="rightArrow">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51" name="Right Arrow 150"/>
              <p:cNvSpPr/>
              <p:nvPr/>
            </p:nvSpPr>
            <p:spPr bwMode="auto">
              <a:xfrm>
                <a:off x="3445013" y="3858406"/>
                <a:ext cx="1063157" cy="510892"/>
              </a:xfrm>
              <a:prstGeom prst="rightArrow">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52" name="Right Arrow 151"/>
              <p:cNvSpPr/>
              <p:nvPr/>
            </p:nvSpPr>
            <p:spPr bwMode="auto">
              <a:xfrm>
                <a:off x="3445013" y="4297307"/>
                <a:ext cx="1063157" cy="510892"/>
              </a:xfrm>
              <a:prstGeom prst="rightArrow">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grpSp>
        <p:grpSp>
          <p:nvGrpSpPr>
            <p:cNvPr id="48" name="Group 47"/>
            <p:cNvGrpSpPr/>
            <p:nvPr/>
          </p:nvGrpSpPr>
          <p:grpSpPr>
            <a:xfrm>
              <a:off x="463489" y="2768712"/>
              <a:ext cx="576791" cy="561703"/>
              <a:chOff x="463489" y="2768712"/>
              <a:chExt cx="576791" cy="561703"/>
            </a:xfrm>
          </p:grpSpPr>
          <p:sp>
            <p:nvSpPr>
              <p:cNvPr id="60" name="Oval 59"/>
              <p:cNvSpPr/>
              <p:nvPr/>
            </p:nvSpPr>
            <p:spPr bwMode="auto">
              <a:xfrm>
                <a:off x="463489" y="2768712"/>
                <a:ext cx="576791" cy="561703"/>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US" sz="1200" dirty="0" smtClean="0">
                  <a:solidFill>
                    <a:srgbClr val="FFFFFF"/>
                  </a:solidFill>
                  <a:latin typeface="GE Inspira" pitchFamily="34" charset="0"/>
                </a:endParaRPr>
              </a:p>
            </p:txBody>
          </p:sp>
          <p:sp>
            <p:nvSpPr>
              <p:cNvPr id="61" name="TextBox 60"/>
              <p:cNvSpPr txBox="1"/>
              <p:nvPr/>
            </p:nvSpPr>
            <p:spPr>
              <a:xfrm>
                <a:off x="477322" y="2818731"/>
                <a:ext cx="549125" cy="461665"/>
              </a:xfrm>
              <a:prstGeom prst="rect">
                <a:avLst/>
              </a:prstGeom>
              <a:noFill/>
            </p:spPr>
            <p:txBody>
              <a:bodyPr wrap="none" rtlCol="0">
                <a:spAutoFit/>
              </a:bodyPr>
              <a:lstStyle/>
              <a:p>
                <a:pPr algn="ctr"/>
                <a:r>
                  <a:rPr lang="en-US" sz="1200" b="1" dirty="0" smtClean="0">
                    <a:solidFill>
                      <a:srgbClr val="FFFFFF"/>
                    </a:solidFill>
                    <a:latin typeface="GE Inspira Pitch"/>
                  </a:rPr>
                  <a:t>Point</a:t>
                </a:r>
                <a:br>
                  <a:rPr lang="en-US" sz="1200" b="1" dirty="0" smtClean="0">
                    <a:solidFill>
                      <a:srgbClr val="FFFFFF"/>
                    </a:solidFill>
                    <a:latin typeface="GE Inspira Pitch"/>
                  </a:rPr>
                </a:br>
                <a:r>
                  <a:rPr lang="en-US" sz="1200" b="1" dirty="0" smtClean="0">
                    <a:solidFill>
                      <a:srgbClr val="FFFFFF"/>
                    </a:solidFill>
                    <a:latin typeface="GE Inspira Pitch"/>
                  </a:rPr>
                  <a:t>“A”</a:t>
                </a:r>
              </a:p>
            </p:txBody>
          </p:sp>
        </p:grpSp>
        <p:grpSp>
          <p:nvGrpSpPr>
            <p:cNvPr id="47" name="Group 46"/>
            <p:cNvGrpSpPr/>
            <p:nvPr/>
          </p:nvGrpSpPr>
          <p:grpSpPr>
            <a:xfrm>
              <a:off x="3688197" y="2776737"/>
              <a:ext cx="576791" cy="561703"/>
              <a:chOff x="3688197" y="2776737"/>
              <a:chExt cx="576791" cy="561703"/>
            </a:xfrm>
          </p:grpSpPr>
          <p:sp>
            <p:nvSpPr>
              <p:cNvPr id="107" name="Oval 106"/>
              <p:cNvSpPr/>
              <p:nvPr/>
            </p:nvSpPr>
            <p:spPr bwMode="auto">
              <a:xfrm>
                <a:off x="3688197" y="2776737"/>
                <a:ext cx="576791" cy="561703"/>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US" sz="1200" dirty="0" smtClean="0">
                  <a:solidFill>
                    <a:srgbClr val="FFFFFF"/>
                  </a:solidFill>
                  <a:latin typeface="GE Inspira" pitchFamily="34" charset="0"/>
                </a:endParaRPr>
              </a:p>
            </p:txBody>
          </p:sp>
          <p:sp>
            <p:nvSpPr>
              <p:cNvPr id="108" name="TextBox 107"/>
              <p:cNvSpPr txBox="1"/>
              <p:nvPr/>
            </p:nvSpPr>
            <p:spPr>
              <a:xfrm>
                <a:off x="3702030" y="2826756"/>
                <a:ext cx="549125" cy="461665"/>
              </a:xfrm>
              <a:prstGeom prst="rect">
                <a:avLst/>
              </a:prstGeom>
              <a:noFill/>
            </p:spPr>
            <p:txBody>
              <a:bodyPr wrap="none" rtlCol="0">
                <a:spAutoFit/>
              </a:bodyPr>
              <a:lstStyle/>
              <a:p>
                <a:pPr algn="ctr"/>
                <a:r>
                  <a:rPr lang="en-US" sz="1200" b="1" dirty="0" smtClean="0">
                    <a:solidFill>
                      <a:srgbClr val="FFFFFF"/>
                    </a:solidFill>
                    <a:latin typeface="GE Inspira Pitch"/>
                  </a:rPr>
                  <a:t>Point</a:t>
                </a:r>
                <a:br>
                  <a:rPr lang="en-US" sz="1200" b="1" dirty="0" smtClean="0">
                    <a:solidFill>
                      <a:srgbClr val="FFFFFF"/>
                    </a:solidFill>
                    <a:latin typeface="GE Inspira Pitch"/>
                  </a:rPr>
                </a:br>
                <a:r>
                  <a:rPr lang="en-US" sz="1200" b="1" dirty="0" smtClean="0">
                    <a:solidFill>
                      <a:srgbClr val="FFFFFF"/>
                    </a:solidFill>
                    <a:latin typeface="GE Inspira Pitch"/>
                  </a:rPr>
                  <a:t>“B”</a:t>
                </a:r>
              </a:p>
            </p:txBody>
          </p:sp>
        </p:grpSp>
        <p:grpSp>
          <p:nvGrpSpPr>
            <p:cNvPr id="63" name="Group 62"/>
            <p:cNvGrpSpPr/>
            <p:nvPr/>
          </p:nvGrpSpPr>
          <p:grpSpPr>
            <a:xfrm rot="16200000">
              <a:off x="1894562" y="3042371"/>
              <a:ext cx="876298" cy="1630701"/>
              <a:chOff x="404851" y="3281549"/>
              <a:chExt cx="876298" cy="1630701"/>
            </a:xfrm>
            <a:noFill/>
          </p:grpSpPr>
          <p:sp>
            <p:nvSpPr>
              <p:cNvPr id="109" name="TextBox 108"/>
              <p:cNvSpPr txBox="1"/>
              <p:nvPr/>
            </p:nvSpPr>
            <p:spPr>
              <a:xfrm>
                <a:off x="410781" y="3281549"/>
                <a:ext cx="865947" cy="314001"/>
              </a:xfrm>
              <a:prstGeom prst="rect">
                <a:avLst/>
              </a:prstGeom>
              <a:grpFill/>
            </p:spPr>
            <p:txBody>
              <a:bodyPr wrap="none" rtlCol="0">
                <a:spAutoFit/>
              </a:bodyPr>
              <a:lstStyle/>
              <a:p>
                <a:r>
                  <a:rPr lang="en-US" sz="1200" b="1" dirty="0" smtClean="0">
                    <a:solidFill>
                      <a:srgbClr val="FFFFFF"/>
                    </a:solidFill>
                    <a:latin typeface="GE Inspira Pitch"/>
                  </a:rPr>
                  <a:t>Shippers</a:t>
                </a:r>
                <a:endParaRPr lang="en-US" sz="1200" b="1" dirty="0">
                  <a:solidFill>
                    <a:srgbClr val="FFFFFF"/>
                  </a:solidFill>
                  <a:latin typeface="GE Inspira Pitch"/>
                </a:endParaRPr>
              </a:p>
            </p:txBody>
          </p:sp>
          <p:sp>
            <p:nvSpPr>
              <p:cNvPr id="110" name="TextBox 109"/>
              <p:cNvSpPr txBox="1"/>
              <p:nvPr/>
            </p:nvSpPr>
            <p:spPr>
              <a:xfrm>
                <a:off x="412255" y="3720449"/>
                <a:ext cx="865947" cy="314001"/>
              </a:xfrm>
              <a:prstGeom prst="rect">
                <a:avLst/>
              </a:prstGeom>
              <a:grpFill/>
            </p:spPr>
            <p:txBody>
              <a:bodyPr wrap="none" rtlCol="0">
                <a:spAutoFit/>
              </a:bodyPr>
              <a:lstStyle/>
              <a:p>
                <a:r>
                  <a:rPr lang="en-US" sz="1200" b="1" dirty="0" smtClean="0">
                    <a:solidFill>
                      <a:srgbClr val="FFFFFF"/>
                    </a:solidFill>
                    <a:latin typeface="GE Inspira Pitch"/>
                  </a:rPr>
                  <a:t>Shippers</a:t>
                </a:r>
                <a:endParaRPr lang="en-US" sz="1200" b="1" dirty="0">
                  <a:solidFill>
                    <a:srgbClr val="FFFFFF"/>
                  </a:solidFill>
                  <a:latin typeface="GE Inspira Pitch"/>
                </a:endParaRPr>
              </a:p>
            </p:txBody>
          </p:sp>
          <p:sp>
            <p:nvSpPr>
              <p:cNvPr id="111" name="TextBox 110"/>
              <p:cNvSpPr txBox="1"/>
              <p:nvPr/>
            </p:nvSpPr>
            <p:spPr>
              <a:xfrm>
                <a:off x="404851" y="4159349"/>
                <a:ext cx="865947" cy="314001"/>
              </a:xfrm>
              <a:prstGeom prst="rect">
                <a:avLst/>
              </a:prstGeom>
              <a:grpFill/>
            </p:spPr>
            <p:txBody>
              <a:bodyPr wrap="none" rtlCol="0">
                <a:spAutoFit/>
              </a:bodyPr>
              <a:lstStyle/>
              <a:p>
                <a:r>
                  <a:rPr lang="en-US" sz="1200" b="1" dirty="0" smtClean="0">
                    <a:solidFill>
                      <a:srgbClr val="FFFFFF"/>
                    </a:solidFill>
                    <a:latin typeface="GE Inspira Pitch"/>
                  </a:rPr>
                  <a:t>Shippers</a:t>
                </a:r>
                <a:endParaRPr lang="en-US" sz="1200" b="1" dirty="0">
                  <a:solidFill>
                    <a:srgbClr val="FFFFFF"/>
                  </a:solidFill>
                  <a:latin typeface="GE Inspira Pitch"/>
                </a:endParaRPr>
              </a:p>
            </p:txBody>
          </p:sp>
          <p:sp>
            <p:nvSpPr>
              <p:cNvPr id="117" name="TextBox 116"/>
              <p:cNvSpPr txBox="1"/>
              <p:nvPr/>
            </p:nvSpPr>
            <p:spPr>
              <a:xfrm>
                <a:off x="415202" y="4598249"/>
                <a:ext cx="865947" cy="314001"/>
              </a:xfrm>
              <a:prstGeom prst="rect">
                <a:avLst/>
              </a:prstGeom>
              <a:grpFill/>
            </p:spPr>
            <p:txBody>
              <a:bodyPr wrap="none" rtlCol="0">
                <a:spAutoFit/>
              </a:bodyPr>
              <a:lstStyle/>
              <a:p>
                <a:r>
                  <a:rPr lang="en-US" sz="1200" b="1" dirty="0" smtClean="0">
                    <a:solidFill>
                      <a:srgbClr val="FFFFFF"/>
                    </a:solidFill>
                    <a:latin typeface="GE Inspira Pitch"/>
                  </a:rPr>
                  <a:t>Shippers</a:t>
                </a:r>
                <a:endParaRPr lang="en-US" sz="1200" b="1" dirty="0">
                  <a:solidFill>
                    <a:srgbClr val="FFFFFF"/>
                  </a:solidFill>
                  <a:latin typeface="GE Inspira Pitch"/>
                </a:endParaRPr>
              </a:p>
            </p:txBody>
          </p:sp>
        </p:grpSp>
        <p:sp>
          <p:nvSpPr>
            <p:cNvPr id="118" name="TextBox 117"/>
            <p:cNvSpPr txBox="1"/>
            <p:nvPr/>
          </p:nvSpPr>
          <p:spPr>
            <a:xfrm>
              <a:off x="512146" y="4513432"/>
              <a:ext cx="3740983" cy="338554"/>
            </a:xfrm>
            <a:prstGeom prst="rect">
              <a:avLst/>
            </a:prstGeom>
            <a:noFill/>
          </p:spPr>
          <p:txBody>
            <a:bodyPr wrap="square" rtlCol="0">
              <a:spAutoFit/>
            </a:bodyPr>
            <a:lstStyle/>
            <a:p>
              <a:r>
                <a:rPr lang="en-US" sz="1400" b="1" dirty="0" smtClean="0">
                  <a:solidFill>
                    <a:srgbClr val="4157AD"/>
                  </a:solidFill>
                  <a:latin typeface="GE Inspira Pitch"/>
                </a:rPr>
                <a:t>Objective:  Most efficient rail network</a:t>
              </a:r>
              <a:endParaRPr lang="en-US" sz="1400" b="1" dirty="0">
                <a:solidFill>
                  <a:srgbClr val="4157AD"/>
                </a:solidFill>
                <a:latin typeface="GE Inspira Pitch"/>
              </a:endParaRPr>
            </a:p>
          </p:txBody>
        </p:sp>
      </p:grpSp>
      <p:grpSp>
        <p:nvGrpSpPr>
          <p:cNvPr id="49" name="Group 48"/>
          <p:cNvGrpSpPr/>
          <p:nvPr/>
        </p:nvGrpSpPr>
        <p:grpSpPr>
          <a:xfrm>
            <a:off x="5214849" y="2342464"/>
            <a:ext cx="3596701" cy="2506638"/>
            <a:chOff x="4782034" y="2195710"/>
            <a:chExt cx="4165354" cy="2880280"/>
          </a:xfrm>
        </p:grpSpPr>
        <p:sp>
          <p:nvSpPr>
            <p:cNvPr id="100" name="Rectangle 99"/>
            <p:cNvSpPr/>
            <p:nvPr/>
          </p:nvSpPr>
          <p:spPr bwMode="auto">
            <a:xfrm>
              <a:off x="4782034" y="2195710"/>
              <a:ext cx="4141220" cy="288028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grpSp>
          <p:nvGrpSpPr>
            <p:cNvPr id="46" name="Group 45"/>
            <p:cNvGrpSpPr/>
            <p:nvPr/>
          </p:nvGrpSpPr>
          <p:grpSpPr>
            <a:xfrm>
              <a:off x="6492325" y="2266063"/>
              <a:ext cx="576791" cy="561703"/>
              <a:chOff x="6492325" y="2266063"/>
              <a:chExt cx="576791" cy="561703"/>
            </a:xfrm>
          </p:grpSpPr>
          <p:sp>
            <p:nvSpPr>
              <p:cNvPr id="120" name="Oval 119"/>
              <p:cNvSpPr/>
              <p:nvPr/>
            </p:nvSpPr>
            <p:spPr bwMode="auto">
              <a:xfrm>
                <a:off x="6492325" y="2266063"/>
                <a:ext cx="576791" cy="561703"/>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US" sz="1200" dirty="0" smtClean="0">
                  <a:solidFill>
                    <a:srgbClr val="FFFFFF"/>
                  </a:solidFill>
                  <a:latin typeface="GE Inspira" pitchFamily="34" charset="0"/>
                </a:endParaRPr>
              </a:p>
            </p:txBody>
          </p:sp>
          <p:sp>
            <p:nvSpPr>
              <p:cNvPr id="121" name="TextBox 120"/>
              <p:cNvSpPr txBox="1"/>
              <p:nvPr/>
            </p:nvSpPr>
            <p:spPr>
              <a:xfrm>
                <a:off x="6506158" y="2316082"/>
                <a:ext cx="549125" cy="461665"/>
              </a:xfrm>
              <a:prstGeom prst="rect">
                <a:avLst/>
              </a:prstGeom>
              <a:noFill/>
            </p:spPr>
            <p:txBody>
              <a:bodyPr wrap="none" rtlCol="0">
                <a:spAutoFit/>
              </a:bodyPr>
              <a:lstStyle/>
              <a:p>
                <a:pPr algn="ctr"/>
                <a:r>
                  <a:rPr lang="en-US" sz="1200" b="1" dirty="0" smtClean="0">
                    <a:solidFill>
                      <a:srgbClr val="FFFFFF"/>
                    </a:solidFill>
                    <a:latin typeface="GE Inspira Pitch"/>
                  </a:rPr>
                  <a:t>Point</a:t>
                </a:r>
                <a:br>
                  <a:rPr lang="en-US" sz="1200" b="1" dirty="0" smtClean="0">
                    <a:solidFill>
                      <a:srgbClr val="FFFFFF"/>
                    </a:solidFill>
                    <a:latin typeface="GE Inspira Pitch"/>
                  </a:rPr>
                </a:br>
                <a:r>
                  <a:rPr lang="en-US" sz="1200" b="1" dirty="0" smtClean="0">
                    <a:solidFill>
                      <a:srgbClr val="FFFFFF"/>
                    </a:solidFill>
                    <a:latin typeface="GE Inspira Pitch"/>
                  </a:rPr>
                  <a:t>“A”</a:t>
                </a:r>
              </a:p>
            </p:txBody>
          </p:sp>
        </p:grpSp>
        <p:grpSp>
          <p:nvGrpSpPr>
            <p:cNvPr id="44" name="Group 43"/>
            <p:cNvGrpSpPr/>
            <p:nvPr/>
          </p:nvGrpSpPr>
          <p:grpSpPr>
            <a:xfrm>
              <a:off x="6465301" y="4447032"/>
              <a:ext cx="576791" cy="561703"/>
              <a:chOff x="6465301" y="4447032"/>
              <a:chExt cx="576791" cy="561703"/>
            </a:xfrm>
          </p:grpSpPr>
          <p:sp>
            <p:nvSpPr>
              <p:cNvPr id="123" name="Oval 122"/>
              <p:cNvSpPr/>
              <p:nvPr/>
            </p:nvSpPr>
            <p:spPr bwMode="auto">
              <a:xfrm>
                <a:off x="6465301" y="4447032"/>
                <a:ext cx="576791" cy="561703"/>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US" sz="1200" dirty="0" smtClean="0">
                  <a:solidFill>
                    <a:srgbClr val="FFFFFF"/>
                  </a:solidFill>
                  <a:latin typeface="GE Inspira" pitchFamily="34" charset="0"/>
                </a:endParaRPr>
              </a:p>
            </p:txBody>
          </p:sp>
          <p:sp>
            <p:nvSpPr>
              <p:cNvPr id="124" name="TextBox 123"/>
              <p:cNvSpPr txBox="1"/>
              <p:nvPr/>
            </p:nvSpPr>
            <p:spPr>
              <a:xfrm>
                <a:off x="6479134" y="4497051"/>
                <a:ext cx="549125" cy="461665"/>
              </a:xfrm>
              <a:prstGeom prst="rect">
                <a:avLst/>
              </a:prstGeom>
              <a:noFill/>
            </p:spPr>
            <p:txBody>
              <a:bodyPr wrap="none" rtlCol="0">
                <a:spAutoFit/>
              </a:bodyPr>
              <a:lstStyle/>
              <a:p>
                <a:pPr algn="ctr"/>
                <a:r>
                  <a:rPr lang="en-US" sz="1200" b="1" dirty="0" smtClean="0">
                    <a:solidFill>
                      <a:srgbClr val="FFFFFF"/>
                    </a:solidFill>
                    <a:latin typeface="GE Inspira Pitch"/>
                  </a:rPr>
                  <a:t>Point</a:t>
                </a:r>
                <a:br>
                  <a:rPr lang="en-US" sz="1200" b="1" dirty="0" smtClean="0">
                    <a:solidFill>
                      <a:srgbClr val="FFFFFF"/>
                    </a:solidFill>
                    <a:latin typeface="GE Inspira Pitch"/>
                  </a:rPr>
                </a:br>
                <a:r>
                  <a:rPr lang="en-US" sz="1200" b="1" dirty="0" smtClean="0">
                    <a:solidFill>
                      <a:srgbClr val="FFFFFF"/>
                    </a:solidFill>
                    <a:latin typeface="GE Inspira Pitch"/>
                  </a:rPr>
                  <a:t>“B”</a:t>
                </a:r>
              </a:p>
            </p:txBody>
          </p:sp>
        </p:grpSp>
        <p:sp>
          <p:nvSpPr>
            <p:cNvPr id="129" name="TextBox 128"/>
            <p:cNvSpPr txBox="1"/>
            <p:nvPr/>
          </p:nvSpPr>
          <p:spPr>
            <a:xfrm>
              <a:off x="7292553" y="2619111"/>
              <a:ext cx="1654835" cy="1343885"/>
            </a:xfrm>
            <a:prstGeom prst="rect">
              <a:avLst/>
            </a:prstGeom>
            <a:noFill/>
          </p:spPr>
          <p:txBody>
            <a:bodyPr wrap="none" rtlCol="0">
              <a:spAutoFit/>
            </a:bodyPr>
            <a:lstStyle/>
            <a:p>
              <a:r>
                <a:rPr lang="en-US" sz="1400" b="1" dirty="0" smtClean="0">
                  <a:solidFill>
                    <a:srgbClr val="4157AD"/>
                  </a:solidFill>
                  <a:latin typeface="GE Inspira Pitch"/>
                </a:rPr>
                <a:t>Objective:</a:t>
              </a:r>
            </a:p>
            <a:p>
              <a:endParaRPr lang="en-US" sz="1400" b="1" dirty="0" smtClean="0">
                <a:solidFill>
                  <a:srgbClr val="4157AD"/>
                </a:solidFill>
                <a:latin typeface="GE Inspira Pitch"/>
              </a:endParaRPr>
            </a:p>
            <a:p>
              <a:r>
                <a:rPr lang="en-US" sz="1400" b="1" dirty="0" smtClean="0">
                  <a:solidFill>
                    <a:srgbClr val="4157AD"/>
                  </a:solidFill>
                  <a:latin typeface="GE Inspira Pitch"/>
                </a:rPr>
                <a:t>Most effective</a:t>
              </a:r>
              <a:br>
                <a:rPr lang="en-US" sz="1400" b="1" dirty="0" smtClean="0">
                  <a:solidFill>
                    <a:srgbClr val="4157AD"/>
                  </a:solidFill>
                  <a:latin typeface="GE Inspira Pitch"/>
                </a:rPr>
              </a:br>
              <a:r>
                <a:rPr lang="en-US" sz="1400" b="1" dirty="0" smtClean="0">
                  <a:solidFill>
                    <a:srgbClr val="4157AD"/>
                  </a:solidFill>
                  <a:latin typeface="GE Inspira Pitch"/>
                </a:rPr>
                <a:t>transportation </a:t>
              </a:r>
              <a:br>
                <a:rPr lang="en-US" sz="1400" b="1" dirty="0" smtClean="0">
                  <a:solidFill>
                    <a:srgbClr val="4157AD"/>
                  </a:solidFill>
                  <a:latin typeface="GE Inspira Pitch"/>
                </a:rPr>
              </a:br>
              <a:r>
                <a:rPr lang="en-US" sz="1400" b="1" dirty="0" smtClean="0">
                  <a:solidFill>
                    <a:srgbClr val="4157AD"/>
                  </a:solidFill>
                  <a:latin typeface="GE Inspira Pitch"/>
                </a:rPr>
                <a:t>mode</a:t>
              </a:r>
              <a:endParaRPr lang="en-US" sz="1400" b="1" dirty="0">
                <a:solidFill>
                  <a:srgbClr val="4157AD"/>
                </a:solidFill>
                <a:latin typeface="GE Inspira Pitch"/>
              </a:endParaRPr>
            </a:p>
          </p:txBody>
        </p:sp>
        <p:pic>
          <p:nvPicPr>
            <p:cNvPr id="136" name="Picture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4993" y="3113245"/>
              <a:ext cx="4762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92439" y="3661753"/>
              <a:ext cx="303068" cy="38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78626" y="4147909"/>
              <a:ext cx="575614"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ight Arrow 144"/>
            <p:cNvSpPr/>
            <p:nvPr/>
          </p:nvSpPr>
          <p:spPr bwMode="auto">
            <a:xfrm>
              <a:off x="5360392" y="2716734"/>
              <a:ext cx="1063157" cy="51089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46" name="Right Arrow 145"/>
            <p:cNvSpPr/>
            <p:nvPr/>
          </p:nvSpPr>
          <p:spPr bwMode="auto">
            <a:xfrm>
              <a:off x="5360392" y="3155634"/>
              <a:ext cx="1063157" cy="51089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47" name="Right Arrow 146"/>
            <p:cNvSpPr/>
            <p:nvPr/>
          </p:nvSpPr>
          <p:spPr bwMode="auto">
            <a:xfrm>
              <a:off x="5360392" y="3594534"/>
              <a:ext cx="1063157" cy="51089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48" name="Right Arrow 147"/>
            <p:cNvSpPr/>
            <p:nvPr/>
          </p:nvSpPr>
          <p:spPr bwMode="auto">
            <a:xfrm>
              <a:off x="5360392" y="4033435"/>
              <a:ext cx="1063157" cy="51089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4157AD"/>
                </a:solidFill>
              </a:endParaRPr>
            </a:p>
          </p:txBody>
        </p:sp>
        <p:sp>
          <p:nvSpPr>
            <p:cNvPr id="125" name="TextBox 124"/>
            <p:cNvSpPr txBox="1"/>
            <p:nvPr/>
          </p:nvSpPr>
          <p:spPr>
            <a:xfrm>
              <a:off x="5581607" y="2838609"/>
              <a:ext cx="608812" cy="304014"/>
            </a:xfrm>
            <a:prstGeom prst="rect">
              <a:avLst/>
            </a:prstGeom>
            <a:noFill/>
          </p:spPr>
          <p:txBody>
            <a:bodyPr wrap="none" rtlCol="0">
              <a:spAutoFit/>
            </a:bodyPr>
            <a:lstStyle/>
            <a:p>
              <a:pPr algn="ctr"/>
              <a:r>
                <a:rPr lang="en-US" sz="1200" b="1" dirty="0" smtClean="0">
                  <a:solidFill>
                    <a:srgbClr val="FFFFFF"/>
                  </a:solidFill>
                  <a:latin typeface="GE Inspira Pitch"/>
                </a:rPr>
                <a:t>Road</a:t>
              </a:r>
              <a:endParaRPr lang="en-US" sz="1200" b="1" dirty="0">
                <a:solidFill>
                  <a:srgbClr val="FFFFFF"/>
                </a:solidFill>
                <a:latin typeface="GE Inspira Pitch"/>
              </a:endParaRPr>
            </a:p>
          </p:txBody>
        </p:sp>
        <p:sp>
          <p:nvSpPr>
            <p:cNvPr id="126" name="TextBox 125"/>
            <p:cNvSpPr txBox="1"/>
            <p:nvPr/>
          </p:nvSpPr>
          <p:spPr>
            <a:xfrm>
              <a:off x="5631432" y="3263987"/>
              <a:ext cx="509161" cy="304014"/>
            </a:xfrm>
            <a:prstGeom prst="rect">
              <a:avLst/>
            </a:prstGeom>
            <a:noFill/>
          </p:spPr>
          <p:txBody>
            <a:bodyPr wrap="none" rtlCol="0">
              <a:spAutoFit/>
            </a:bodyPr>
            <a:lstStyle/>
            <a:p>
              <a:pPr algn="ctr"/>
              <a:r>
                <a:rPr lang="en-US" sz="1200" b="1" dirty="0" smtClean="0">
                  <a:solidFill>
                    <a:srgbClr val="FFFFFF"/>
                  </a:solidFill>
                  <a:latin typeface="GE Inspira Pitch"/>
                </a:rPr>
                <a:t>Rail</a:t>
              </a:r>
              <a:endParaRPr lang="en-US" sz="1200" b="1" dirty="0">
                <a:solidFill>
                  <a:srgbClr val="FFFFFF"/>
                </a:solidFill>
                <a:latin typeface="GE Inspira Pitch"/>
              </a:endParaRPr>
            </a:p>
          </p:txBody>
        </p:sp>
        <p:sp>
          <p:nvSpPr>
            <p:cNvPr id="127" name="TextBox 126"/>
            <p:cNvSpPr txBox="1"/>
            <p:nvPr/>
          </p:nvSpPr>
          <p:spPr>
            <a:xfrm>
              <a:off x="5505143" y="3706555"/>
              <a:ext cx="761743" cy="304014"/>
            </a:xfrm>
            <a:prstGeom prst="rect">
              <a:avLst/>
            </a:prstGeom>
            <a:noFill/>
          </p:spPr>
          <p:txBody>
            <a:bodyPr wrap="none" rtlCol="0">
              <a:spAutoFit/>
            </a:bodyPr>
            <a:lstStyle/>
            <a:p>
              <a:pPr algn="ctr"/>
              <a:r>
                <a:rPr lang="en-US" sz="1200" b="1" dirty="0" smtClean="0">
                  <a:solidFill>
                    <a:srgbClr val="FFFFFF"/>
                  </a:solidFill>
                  <a:latin typeface="GE Inspira Pitch"/>
                </a:rPr>
                <a:t>Marine</a:t>
              </a:r>
              <a:endParaRPr lang="en-US" sz="1200" b="1" dirty="0">
                <a:solidFill>
                  <a:srgbClr val="FFFFFF"/>
                </a:solidFill>
                <a:latin typeface="GE Inspira Pitch"/>
              </a:endParaRPr>
            </a:p>
          </p:txBody>
        </p:sp>
        <p:sp>
          <p:nvSpPr>
            <p:cNvPr id="128" name="TextBox 127"/>
            <p:cNvSpPr txBox="1"/>
            <p:nvPr/>
          </p:nvSpPr>
          <p:spPr>
            <a:xfrm>
              <a:off x="5319993" y="4120201"/>
              <a:ext cx="1132041" cy="307777"/>
            </a:xfrm>
            <a:prstGeom prst="rect">
              <a:avLst/>
            </a:prstGeom>
            <a:noFill/>
          </p:spPr>
          <p:txBody>
            <a:bodyPr wrap="none" rtlCol="0">
              <a:spAutoFit/>
            </a:bodyPr>
            <a:lstStyle/>
            <a:p>
              <a:pPr algn="ctr"/>
              <a:r>
                <a:rPr lang="en-US" sz="1200" b="1" dirty="0" err="1" smtClean="0">
                  <a:solidFill>
                    <a:srgbClr val="FFFFFF"/>
                  </a:solidFill>
                  <a:latin typeface="GE Inspira Pitch"/>
                </a:rPr>
                <a:t>Multimodes</a:t>
              </a:r>
              <a:endParaRPr lang="en-US" sz="1200" b="1" dirty="0">
                <a:solidFill>
                  <a:srgbClr val="FFFFFF"/>
                </a:solidFill>
                <a:latin typeface="GE Inspira Pitch"/>
              </a:endParaRPr>
            </a:p>
          </p:txBody>
        </p:sp>
        <p:pic>
          <p:nvPicPr>
            <p:cNvPr id="135"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62140" y="2855948"/>
              <a:ext cx="611187" cy="31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5" name="Content Placeholder 2"/>
          <p:cNvSpPr txBox="1">
            <a:spLocks/>
          </p:cNvSpPr>
          <p:nvPr/>
        </p:nvSpPr>
        <p:spPr>
          <a:xfrm>
            <a:off x="5370160" y="5025296"/>
            <a:ext cx="3089372" cy="1124046"/>
          </a:xfrm>
          <a:prstGeom prst="rect">
            <a:avLst/>
          </a:prstGeom>
        </p:spPr>
        <p:txBody>
          <a:bodyPr/>
          <a:lstStyle>
            <a:lvl1pPr algn="l" rtl="0" eaLnBrk="1" fontAlgn="base" hangingPunct="1">
              <a:lnSpc>
                <a:spcPct val="90000"/>
              </a:lnSpc>
              <a:spcBef>
                <a:spcPct val="50000"/>
              </a:spcBef>
              <a:spcAft>
                <a:spcPct val="0"/>
              </a:spcAft>
              <a:buClr>
                <a:srgbClr val="004880"/>
              </a:buClr>
              <a:defRPr sz="28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28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28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2800">
                <a:solidFill>
                  <a:srgbClr val="1E4191"/>
                </a:solidFill>
                <a:latin typeface="+mn-lt"/>
              </a:defRPr>
            </a:lvl4pPr>
            <a:lvl5pPr marL="1546225" indent="-285750" algn="l" rtl="0" eaLnBrk="1" fontAlgn="base" hangingPunct="1">
              <a:lnSpc>
                <a:spcPct val="90000"/>
              </a:lnSpc>
              <a:spcBef>
                <a:spcPct val="0"/>
              </a:spcBef>
              <a:spcAft>
                <a:spcPct val="0"/>
              </a:spcAft>
              <a:buClr>
                <a:srgbClr val="004880"/>
              </a:buClr>
              <a:buChar char="–"/>
              <a:defRPr sz="28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a:lstStyle>
          <a:p>
            <a:pPr marL="177800" lvl="1" indent="-176213"/>
            <a:r>
              <a:rPr lang="en-US" sz="1100" b="1" dirty="0" smtClean="0"/>
              <a:t>Rail shippers </a:t>
            </a:r>
            <a:r>
              <a:rPr lang="en-US" sz="1100" dirty="0" smtClean="0"/>
              <a:t>require rail supply chain execution software and solutions</a:t>
            </a:r>
          </a:p>
          <a:p>
            <a:pPr marL="177800" lvl="1" indent="-176213"/>
            <a:r>
              <a:rPr lang="en-US" sz="1100" dirty="0" smtClean="0"/>
              <a:t>Key Issues</a:t>
            </a:r>
          </a:p>
          <a:p>
            <a:pPr marL="581025" lvl="2" indent="-176213"/>
            <a:r>
              <a:rPr lang="en-US" sz="1100" dirty="0" smtClean="0"/>
              <a:t>Rail Renaissance is driving volume</a:t>
            </a:r>
          </a:p>
          <a:p>
            <a:pPr marL="581025" lvl="2" indent="-176213"/>
            <a:r>
              <a:rPr lang="en-US" sz="1100" dirty="0" smtClean="0"/>
              <a:t>Demand for process automation</a:t>
            </a:r>
          </a:p>
          <a:p>
            <a:pPr marL="581025" lvl="2" indent="-176213"/>
            <a:r>
              <a:rPr lang="en-US" sz="1100" dirty="0" smtClean="0"/>
              <a:t>Increased </a:t>
            </a:r>
            <a:r>
              <a:rPr lang="en-US" sz="1100" dirty="0" err="1" smtClean="0"/>
              <a:t>SaaS</a:t>
            </a:r>
            <a:r>
              <a:rPr lang="en-US" sz="1100" dirty="0" smtClean="0"/>
              <a:t> adoption and use</a:t>
            </a:r>
            <a:endParaRPr lang="en-US" sz="1100" dirty="0"/>
          </a:p>
        </p:txBody>
      </p:sp>
      <p:sp>
        <p:nvSpPr>
          <p:cNvPr id="96" name="Content Placeholder 2"/>
          <p:cNvSpPr txBox="1">
            <a:spLocks/>
          </p:cNvSpPr>
          <p:nvPr/>
        </p:nvSpPr>
        <p:spPr>
          <a:xfrm>
            <a:off x="850594" y="5021391"/>
            <a:ext cx="3282073" cy="1443398"/>
          </a:xfrm>
          <a:prstGeom prst="rect">
            <a:avLst/>
          </a:prstGeom>
        </p:spPr>
        <p:txBody>
          <a:bodyPr/>
          <a:lstStyle>
            <a:lvl1pPr algn="l" rtl="0" eaLnBrk="1" fontAlgn="base" hangingPunct="1">
              <a:lnSpc>
                <a:spcPct val="90000"/>
              </a:lnSpc>
              <a:spcBef>
                <a:spcPct val="50000"/>
              </a:spcBef>
              <a:spcAft>
                <a:spcPct val="0"/>
              </a:spcAft>
              <a:buClr>
                <a:srgbClr val="004880"/>
              </a:buClr>
              <a:defRPr sz="28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28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28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2800">
                <a:solidFill>
                  <a:srgbClr val="1E4191"/>
                </a:solidFill>
                <a:latin typeface="+mn-lt"/>
              </a:defRPr>
            </a:lvl4pPr>
            <a:lvl5pPr marL="1546225" indent="-285750" algn="l" rtl="0" eaLnBrk="1" fontAlgn="base" hangingPunct="1">
              <a:lnSpc>
                <a:spcPct val="90000"/>
              </a:lnSpc>
              <a:spcBef>
                <a:spcPct val="0"/>
              </a:spcBef>
              <a:spcAft>
                <a:spcPct val="0"/>
              </a:spcAft>
              <a:buClr>
                <a:srgbClr val="004880"/>
              </a:buClr>
              <a:buChar char="–"/>
              <a:defRPr sz="28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a:lstStyle>
          <a:p>
            <a:pPr marL="177800" lvl="1" indent="-176213"/>
            <a:r>
              <a:rPr lang="en-US" sz="1100" b="1" dirty="0" smtClean="0"/>
              <a:t>Railroads</a:t>
            </a:r>
            <a:r>
              <a:rPr lang="en-US" sz="1100" dirty="0" smtClean="0"/>
              <a:t> require software and solutions for operations, assets, and network optimization</a:t>
            </a:r>
          </a:p>
          <a:p>
            <a:pPr marL="177800" lvl="1" indent="-176213"/>
            <a:r>
              <a:rPr lang="en-US" sz="1100" dirty="0" smtClean="0"/>
              <a:t>Key Priorities</a:t>
            </a:r>
          </a:p>
          <a:p>
            <a:pPr marL="395288" lvl="2" indent="-163513"/>
            <a:r>
              <a:rPr lang="en-US" sz="1100" dirty="0" smtClean="0"/>
              <a:t>Integrate legacy systems </a:t>
            </a:r>
          </a:p>
          <a:p>
            <a:pPr marL="395288" lvl="2" indent="-163513"/>
            <a:r>
              <a:rPr lang="en-US" sz="1100" dirty="0" smtClean="0"/>
              <a:t>Enterprise Asset Management</a:t>
            </a:r>
          </a:p>
          <a:p>
            <a:pPr marL="395288" lvl="2" indent="-163513"/>
            <a:r>
              <a:rPr lang="en-US" sz="1100" dirty="0" smtClean="0"/>
              <a:t>Intelligence / Analytics</a:t>
            </a:r>
          </a:p>
        </p:txBody>
      </p:sp>
    </p:spTree>
    <p:extLst>
      <p:ext uri="{BB962C8B-B14F-4D97-AF65-F5344CB8AC3E}">
        <p14:creationId xmlns:p14="http://schemas.microsoft.com/office/powerpoint/2010/main" val="349009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3691"/>
            <a:ext cx="8651912" cy="767636"/>
          </a:xfrm>
        </p:spPr>
        <p:txBody>
          <a:bodyPr/>
          <a:lstStyle/>
          <a:p>
            <a:r>
              <a:rPr lang="en-US" sz="2800" dirty="0" smtClean="0"/>
              <a:t>A strong foundation of capabilities …</a:t>
            </a:r>
            <a:endParaRPr lang="en-US" sz="2800" dirty="0"/>
          </a:p>
        </p:txBody>
      </p:sp>
      <p:sp>
        <p:nvSpPr>
          <p:cNvPr id="24" name="Right Arrow 23"/>
          <p:cNvSpPr/>
          <p:nvPr/>
        </p:nvSpPr>
        <p:spPr bwMode="auto">
          <a:xfrm>
            <a:off x="6216289" y="4992021"/>
            <a:ext cx="471116" cy="488132"/>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1E4191"/>
              </a:solidFill>
              <a:latin typeface="GE Inspira" pitchFamily="34" charset="0"/>
            </a:endParaRPr>
          </a:p>
        </p:txBody>
      </p:sp>
      <p:sp>
        <p:nvSpPr>
          <p:cNvPr id="25" name="TextBox 24"/>
          <p:cNvSpPr txBox="1"/>
          <p:nvPr/>
        </p:nvSpPr>
        <p:spPr>
          <a:xfrm>
            <a:off x="6704185" y="4990077"/>
            <a:ext cx="2290627" cy="584775"/>
          </a:xfrm>
          <a:prstGeom prst="rect">
            <a:avLst/>
          </a:prstGeom>
          <a:noFill/>
        </p:spPr>
        <p:txBody>
          <a:bodyPr wrap="none" rtlCol="0">
            <a:spAutoFit/>
          </a:bodyPr>
          <a:lstStyle/>
          <a:p>
            <a:r>
              <a:rPr lang="en-US" sz="1600" b="1" dirty="0" smtClean="0">
                <a:solidFill>
                  <a:srgbClr val="1E4191"/>
                </a:solidFill>
                <a:latin typeface="GE Inspira Pitch"/>
              </a:rPr>
              <a:t>Healthy Assets </a:t>
            </a:r>
          </a:p>
          <a:p>
            <a:r>
              <a:rPr lang="en-US" sz="1600" b="1" i="1" dirty="0">
                <a:solidFill>
                  <a:srgbClr val="1E4191">
                    <a:lumMod val="40000"/>
                    <a:lumOff val="60000"/>
                  </a:srgbClr>
                </a:solidFill>
                <a:latin typeface="GE Inspira Pitch"/>
              </a:rPr>
              <a:t>Available for a </a:t>
            </a:r>
            <a:r>
              <a:rPr lang="en-US" sz="1600" b="1" i="1" dirty="0" smtClean="0">
                <a:solidFill>
                  <a:srgbClr val="1E4191">
                    <a:lumMod val="40000"/>
                    <a:lumOff val="60000"/>
                  </a:srgbClr>
                </a:solidFill>
                <a:latin typeface="GE Inspira Pitch"/>
              </a:rPr>
              <a:t>mission</a:t>
            </a:r>
            <a:endParaRPr lang="en-US" sz="1600" b="1" i="1" dirty="0">
              <a:solidFill>
                <a:srgbClr val="1E4191">
                  <a:lumMod val="40000"/>
                  <a:lumOff val="60000"/>
                </a:srgbClr>
              </a:solidFill>
              <a:latin typeface="GE Inspira Pitch"/>
            </a:endParaRPr>
          </a:p>
        </p:txBody>
      </p:sp>
      <p:sp>
        <p:nvSpPr>
          <p:cNvPr id="26" name="Right Arrow 25"/>
          <p:cNvSpPr/>
          <p:nvPr/>
        </p:nvSpPr>
        <p:spPr bwMode="auto">
          <a:xfrm>
            <a:off x="6216289" y="3306611"/>
            <a:ext cx="471116" cy="488132"/>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1E4191"/>
              </a:solidFill>
              <a:latin typeface="GE Inspira" pitchFamily="34" charset="0"/>
            </a:endParaRPr>
          </a:p>
        </p:txBody>
      </p:sp>
      <p:sp>
        <p:nvSpPr>
          <p:cNvPr id="27" name="TextBox 26"/>
          <p:cNvSpPr txBox="1"/>
          <p:nvPr/>
        </p:nvSpPr>
        <p:spPr>
          <a:xfrm>
            <a:off x="6704185" y="3339988"/>
            <a:ext cx="1834156" cy="584775"/>
          </a:xfrm>
          <a:prstGeom prst="rect">
            <a:avLst/>
          </a:prstGeom>
          <a:noFill/>
        </p:spPr>
        <p:txBody>
          <a:bodyPr wrap="none" rtlCol="0">
            <a:spAutoFit/>
          </a:bodyPr>
          <a:lstStyle/>
          <a:p>
            <a:r>
              <a:rPr lang="en-US" sz="1600" b="1" dirty="0" smtClean="0">
                <a:solidFill>
                  <a:srgbClr val="1E4191"/>
                </a:solidFill>
                <a:latin typeface="GE Inspira Pitch"/>
              </a:rPr>
              <a:t>Mission Executed </a:t>
            </a:r>
          </a:p>
          <a:p>
            <a:r>
              <a:rPr lang="en-US" sz="1600" b="1" i="1" dirty="0">
                <a:solidFill>
                  <a:srgbClr val="1E4191">
                    <a:lumMod val="40000"/>
                    <a:lumOff val="60000"/>
                  </a:srgbClr>
                </a:solidFill>
                <a:latin typeface="GE Inspira Pitch"/>
              </a:rPr>
              <a:t>Safely &amp; </a:t>
            </a:r>
            <a:r>
              <a:rPr lang="en-US" sz="1600" b="1" i="1" dirty="0" smtClean="0">
                <a:solidFill>
                  <a:srgbClr val="1E4191">
                    <a:lumMod val="40000"/>
                    <a:lumOff val="60000"/>
                  </a:srgbClr>
                </a:solidFill>
                <a:latin typeface="GE Inspira Pitch"/>
              </a:rPr>
              <a:t>on-time</a:t>
            </a:r>
            <a:endParaRPr lang="en-US" sz="1600" b="1" i="1" dirty="0">
              <a:solidFill>
                <a:srgbClr val="1E4191">
                  <a:lumMod val="40000"/>
                  <a:lumOff val="60000"/>
                </a:srgbClr>
              </a:solidFill>
              <a:latin typeface="GE Inspira Pitch"/>
            </a:endParaRPr>
          </a:p>
        </p:txBody>
      </p:sp>
      <p:sp>
        <p:nvSpPr>
          <p:cNvPr id="28" name="Right Arrow 27"/>
          <p:cNvSpPr/>
          <p:nvPr/>
        </p:nvSpPr>
        <p:spPr bwMode="auto">
          <a:xfrm>
            <a:off x="6216289" y="1610742"/>
            <a:ext cx="471116" cy="488132"/>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latin typeface="GE Inspira" pitchFamily="34" charset="0"/>
            </a:endParaRPr>
          </a:p>
        </p:txBody>
      </p:sp>
      <p:sp>
        <p:nvSpPr>
          <p:cNvPr id="29" name="TextBox 28"/>
          <p:cNvSpPr txBox="1"/>
          <p:nvPr/>
        </p:nvSpPr>
        <p:spPr>
          <a:xfrm>
            <a:off x="6654081" y="1584192"/>
            <a:ext cx="2230675" cy="584775"/>
          </a:xfrm>
          <a:prstGeom prst="rect">
            <a:avLst/>
          </a:prstGeom>
          <a:noFill/>
        </p:spPr>
        <p:txBody>
          <a:bodyPr wrap="none" rtlCol="0">
            <a:spAutoFit/>
          </a:bodyPr>
          <a:lstStyle/>
          <a:p>
            <a:r>
              <a:rPr lang="en-US" sz="1600" b="1" dirty="0" smtClean="0">
                <a:solidFill>
                  <a:srgbClr val="1E4191"/>
                </a:solidFill>
                <a:latin typeface="GE Inspira Pitch"/>
              </a:rPr>
              <a:t>Multiple Missions</a:t>
            </a:r>
          </a:p>
          <a:p>
            <a:r>
              <a:rPr lang="en-US" sz="1600" b="1" i="1" dirty="0" smtClean="0">
                <a:solidFill>
                  <a:srgbClr val="1E4191">
                    <a:lumMod val="40000"/>
                    <a:lumOff val="60000"/>
                  </a:srgbClr>
                </a:solidFill>
                <a:latin typeface="GE Inspira Pitch"/>
              </a:rPr>
              <a:t>Optimized for velocity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08" y="1120924"/>
            <a:ext cx="5235330" cy="485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utoShape 2056"/>
          <p:cNvSpPr>
            <a:spLocks noChangeArrowheads="1"/>
          </p:cNvSpPr>
          <p:nvPr/>
        </p:nvSpPr>
        <p:spPr bwMode="auto">
          <a:xfrm>
            <a:off x="477674" y="1120924"/>
            <a:ext cx="444308" cy="4859505"/>
          </a:xfrm>
          <a:prstGeom prst="upArrow">
            <a:avLst>
              <a:gd name="adj1" fmla="val 50000"/>
              <a:gd name="adj2" fmla="val 184247"/>
            </a:avLst>
          </a:prstGeom>
          <a:gradFill rotWithShape="0">
            <a:gsLst>
              <a:gs pos="79000">
                <a:srgbClr val="99CCFF"/>
              </a:gs>
              <a:gs pos="100000">
                <a:srgbClr val="99CCFF">
                  <a:gamma/>
                  <a:tint val="0"/>
                  <a:invGamma/>
                </a:srgbClr>
              </a:gs>
            </a:gsLst>
            <a:lin ang="5400000" scaled="1"/>
          </a:gradFill>
          <a:ln>
            <a:noFill/>
          </a:ln>
          <a:effectLst/>
        </p:spPr>
        <p:txBody>
          <a:bodyPr wrap="none" anchor="ctr"/>
          <a:lstStyle/>
          <a:p>
            <a:pPr algn="ctr"/>
            <a:endParaRPr lang="en-US" b="1">
              <a:solidFill>
                <a:srgbClr val="1E4191"/>
              </a:solidFill>
              <a:latin typeface="GE Inspira" pitchFamily="34" charset="0"/>
            </a:endParaRPr>
          </a:p>
        </p:txBody>
      </p:sp>
      <p:sp>
        <p:nvSpPr>
          <p:cNvPr id="3" name="Rounded Rectangle 2"/>
          <p:cNvSpPr/>
          <p:nvPr/>
        </p:nvSpPr>
        <p:spPr>
          <a:xfrm>
            <a:off x="132156" y="4377850"/>
            <a:ext cx="8862656" cy="1602579"/>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rot="16200000">
            <a:off x="-16602" y="4998229"/>
            <a:ext cx="697627" cy="338554"/>
          </a:xfrm>
          <a:prstGeom prst="rect">
            <a:avLst/>
          </a:prstGeom>
          <a:noFill/>
        </p:spPr>
        <p:txBody>
          <a:bodyPr wrap="none" rtlCol="0">
            <a:spAutoFit/>
          </a:bodyPr>
          <a:lstStyle/>
          <a:p>
            <a:r>
              <a:rPr lang="en-US" sz="1600" b="1" dirty="0" smtClean="0">
                <a:solidFill>
                  <a:srgbClr val="1E4191"/>
                </a:solidFill>
              </a:rPr>
              <a:t>Asset</a:t>
            </a:r>
            <a:endParaRPr lang="en-US" sz="1600" b="1" dirty="0">
              <a:solidFill>
                <a:srgbClr val="1E4191"/>
              </a:solidFill>
            </a:endParaRPr>
          </a:p>
        </p:txBody>
      </p:sp>
      <p:sp>
        <p:nvSpPr>
          <p:cNvPr id="17" name="TextBox 16"/>
          <p:cNvSpPr txBox="1"/>
          <p:nvPr/>
        </p:nvSpPr>
        <p:spPr>
          <a:xfrm rot="16200000">
            <a:off x="-279751" y="2614556"/>
            <a:ext cx="1223925" cy="338554"/>
          </a:xfrm>
          <a:prstGeom prst="rect">
            <a:avLst/>
          </a:prstGeom>
          <a:noFill/>
        </p:spPr>
        <p:txBody>
          <a:bodyPr wrap="none" rtlCol="0">
            <a:spAutoFit/>
          </a:bodyPr>
          <a:lstStyle/>
          <a:p>
            <a:r>
              <a:rPr lang="en-US" sz="1600" b="1" dirty="0" smtClean="0">
                <a:solidFill>
                  <a:srgbClr val="1E4191"/>
                </a:solidFill>
              </a:rPr>
              <a:t>Operations</a:t>
            </a:r>
            <a:endParaRPr lang="en-US" sz="1600" b="1" dirty="0">
              <a:solidFill>
                <a:srgbClr val="1E4191"/>
              </a:solidFill>
            </a:endParaRPr>
          </a:p>
        </p:txBody>
      </p:sp>
    </p:spTree>
    <p:extLst>
      <p:ext uri="{BB962C8B-B14F-4D97-AF65-F5344CB8AC3E}">
        <p14:creationId xmlns:p14="http://schemas.microsoft.com/office/powerpoint/2010/main" val="52358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a:off x="186398" y="3967070"/>
            <a:ext cx="8852827" cy="2011764"/>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sp>
        <p:nvSpPr>
          <p:cNvPr id="2" name="Title 1"/>
          <p:cNvSpPr>
            <a:spLocks noGrp="1"/>
          </p:cNvSpPr>
          <p:nvPr>
            <p:ph type="title"/>
          </p:nvPr>
        </p:nvSpPr>
        <p:spPr>
          <a:xfrm>
            <a:off x="128634" y="214314"/>
            <a:ext cx="9015366" cy="595311"/>
          </a:xfrm>
        </p:spPr>
        <p:txBody>
          <a:bodyPr/>
          <a:lstStyle/>
          <a:p>
            <a:r>
              <a:rPr lang="en-US" sz="2400" dirty="0" smtClean="0"/>
              <a:t>Vision for tomorrow - connected systems, data analytics, mobile</a:t>
            </a:r>
            <a:endParaRPr lang="en-US" sz="2400" dirty="0"/>
          </a:p>
        </p:txBody>
      </p:sp>
      <p:sp>
        <p:nvSpPr>
          <p:cNvPr id="39" name="TextBox 38"/>
          <p:cNvSpPr txBox="1"/>
          <p:nvPr/>
        </p:nvSpPr>
        <p:spPr>
          <a:xfrm>
            <a:off x="6983196" y="4029247"/>
            <a:ext cx="1289135" cy="276999"/>
          </a:xfrm>
          <a:prstGeom prst="rect">
            <a:avLst/>
          </a:prstGeom>
          <a:noFill/>
        </p:spPr>
        <p:txBody>
          <a:bodyPr wrap="none" rtlCol="0">
            <a:spAutoFit/>
          </a:bodyPr>
          <a:lstStyle/>
          <a:p>
            <a:r>
              <a:rPr lang="en-US" sz="1200" b="1" dirty="0" err="1" smtClean="0">
                <a:solidFill>
                  <a:srgbClr val="FFFFFF"/>
                </a:solidFill>
              </a:rPr>
              <a:t>ShipperConnect</a:t>
            </a:r>
            <a:endParaRPr lang="en-US" sz="1200" b="1" dirty="0">
              <a:solidFill>
                <a:srgbClr val="FFFFFF"/>
              </a:solidFill>
            </a:endParaRPr>
          </a:p>
        </p:txBody>
      </p:sp>
      <p:sp>
        <p:nvSpPr>
          <p:cNvPr id="41" name="TextBox 40"/>
          <p:cNvSpPr txBox="1"/>
          <p:nvPr/>
        </p:nvSpPr>
        <p:spPr>
          <a:xfrm>
            <a:off x="6978636" y="4310622"/>
            <a:ext cx="2036135" cy="1384995"/>
          </a:xfrm>
          <a:prstGeom prst="rect">
            <a:avLst/>
          </a:prstGeom>
          <a:noFill/>
        </p:spPr>
        <p:txBody>
          <a:bodyPr wrap="none" rtlCol="0">
            <a:spAutoFit/>
          </a:bodyPr>
          <a:lstStyle/>
          <a:p>
            <a:pPr marL="114300" indent="-114300">
              <a:buFont typeface="Arial" pitchFamily="34" charset="0"/>
              <a:buChar char="•"/>
            </a:pPr>
            <a:r>
              <a:rPr lang="en-US" sz="1200" dirty="0" smtClean="0">
                <a:solidFill>
                  <a:srgbClr val="FFFFFF"/>
                </a:solidFill>
              </a:rPr>
              <a:t>Rail Track &amp; Trace</a:t>
            </a:r>
          </a:p>
          <a:p>
            <a:pPr marL="114300" indent="-114300">
              <a:buFont typeface="Arial" pitchFamily="34" charset="0"/>
              <a:buChar char="•"/>
            </a:pPr>
            <a:r>
              <a:rPr lang="en-US" sz="1200" dirty="0" smtClean="0">
                <a:solidFill>
                  <a:srgbClr val="FFFFFF"/>
                </a:solidFill>
              </a:rPr>
              <a:t>Electronic Bill of Lading</a:t>
            </a:r>
          </a:p>
          <a:p>
            <a:pPr marL="114300" indent="-114300">
              <a:buFont typeface="Arial" pitchFamily="34" charset="0"/>
              <a:buChar char="•"/>
            </a:pPr>
            <a:r>
              <a:rPr lang="en-US" sz="1200" dirty="0" smtClean="0">
                <a:solidFill>
                  <a:srgbClr val="FFFFFF"/>
                </a:solidFill>
              </a:rPr>
              <a:t>Yard Management</a:t>
            </a:r>
          </a:p>
          <a:p>
            <a:pPr marL="114300" indent="-114300">
              <a:buFont typeface="Arial" pitchFamily="34" charset="0"/>
              <a:buChar char="•"/>
            </a:pPr>
            <a:r>
              <a:rPr lang="en-US" sz="1200" dirty="0" smtClean="0">
                <a:solidFill>
                  <a:srgbClr val="FFFFFF"/>
                </a:solidFill>
              </a:rPr>
              <a:t>Demurrage Management</a:t>
            </a:r>
          </a:p>
          <a:p>
            <a:pPr marL="114300" indent="-114300">
              <a:buFont typeface="Arial" pitchFamily="34" charset="0"/>
              <a:buChar char="•"/>
            </a:pPr>
            <a:r>
              <a:rPr lang="en-US" sz="1200" dirty="0" err="1" smtClean="0">
                <a:solidFill>
                  <a:srgbClr val="FFFFFF"/>
                </a:solidFill>
              </a:rPr>
              <a:t>Transload</a:t>
            </a:r>
            <a:r>
              <a:rPr lang="en-US" sz="1200" dirty="0" smtClean="0">
                <a:solidFill>
                  <a:srgbClr val="FFFFFF"/>
                </a:solidFill>
              </a:rPr>
              <a:t> Management</a:t>
            </a:r>
          </a:p>
          <a:p>
            <a:pPr marL="114300" indent="-114300">
              <a:buFont typeface="Arial" pitchFamily="34" charset="0"/>
              <a:buChar char="•"/>
            </a:pPr>
            <a:r>
              <a:rPr lang="en-US" sz="1200" dirty="0" smtClean="0">
                <a:solidFill>
                  <a:srgbClr val="FFFFFF"/>
                </a:solidFill>
              </a:rPr>
              <a:t>Rail Fleet Optimization</a:t>
            </a:r>
          </a:p>
          <a:p>
            <a:pPr marL="114300" indent="-114300">
              <a:buFont typeface="Arial" pitchFamily="34" charset="0"/>
              <a:buChar char="•"/>
            </a:pPr>
            <a:r>
              <a:rPr lang="en-US" sz="1200" dirty="0" smtClean="0">
                <a:solidFill>
                  <a:srgbClr val="FFFFFF"/>
                </a:solidFill>
              </a:rPr>
              <a:t>Optimal Fleet Sizing</a:t>
            </a:r>
            <a:endParaRPr lang="en-US" sz="1200" dirty="0">
              <a:solidFill>
                <a:srgbClr val="FFFFFF"/>
              </a:solidFill>
            </a:endParaRPr>
          </a:p>
        </p:txBody>
      </p:sp>
      <p:sp>
        <p:nvSpPr>
          <p:cNvPr id="42" name="TextBox 41"/>
          <p:cNvSpPr txBox="1"/>
          <p:nvPr/>
        </p:nvSpPr>
        <p:spPr>
          <a:xfrm>
            <a:off x="585529" y="4042762"/>
            <a:ext cx="1021433" cy="276999"/>
          </a:xfrm>
          <a:prstGeom prst="rect">
            <a:avLst/>
          </a:prstGeom>
          <a:noFill/>
        </p:spPr>
        <p:txBody>
          <a:bodyPr wrap="none" rtlCol="0">
            <a:spAutoFit/>
          </a:bodyPr>
          <a:lstStyle/>
          <a:p>
            <a:r>
              <a:rPr lang="en-US" sz="1200" b="1" dirty="0" err="1" smtClean="0">
                <a:solidFill>
                  <a:srgbClr val="FFFFFF"/>
                </a:solidFill>
              </a:rPr>
              <a:t>RailConnect</a:t>
            </a:r>
            <a:endParaRPr lang="en-US" sz="1200" b="1" dirty="0">
              <a:solidFill>
                <a:srgbClr val="FFFFFF"/>
              </a:solidFill>
            </a:endParaRPr>
          </a:p>
        </p:txBody>
      </p:sp>
      <p:sp>
        <p:nvSpPr>
          <p:cNvPr id="43" name="TextBox 42"/>
          <p:cNvSpPr txBox="1"/>
          <p:nvPr/>
        </p:nvSpPr>
        <p:spPr>
          <a:xfrm>
            <a:off x="556370" y="4357947"/>
            <a:ext cx="2793457" cy="1200329"/>
          </a:xfrm>
          <a:prstGeom prst="rect">
            <a:avLst/>
          </a:prstGeom>
          <a:noFill/>
        </p:spPr>
        <p:txBody>
          <a:bodyPr wrap="none" rtlCol="0">
            <a:spAutoFit/>
          </a:bodyPr>
          <a:lstStyle/>
          <a:p>
            <a:pPr marL="114300" indent="-114300">
              <a:buFont typeface="Arial" pitchFamily="34" charset="0"/>
              <a:buChar char="•"/>
            </a:pPr>
            <a:r>
              <a:rPr lang="en-US" sz="1200" dirty="0" smtClean="0">
                <a:solidFill>
                  <a:srgbClr val="FFFFFF"/>
                </a:solidFill>
              </a:rPr>
              <a:t>Movement Planner</a:t>
            </a:r>
          </a:p>
          <a:p>
            <a:pPr marL="114300" indent="-114300">
              <a:buFont typeface="Arial" pitchFamily="34" charset="0"/>
              <a:buChar char="•"/>
            </a:pPr>
            <a:r>
              <a:rPr lang="en-US" sz="1200" dirty="0" smtClean="0">
                <a:solidFill>
                  <a:srgbClr val="FFFFFF"/>
                </a:solidFill>
              </a:rPr>
              <a:t>Yard Planner</a:t>
            </a:r>
          </a:p>
          <a:p>
            <a:pPr marL="114300" indent="-114300">
              <a:buFont typeface="Arial" pitchFamily="34" charset="0"/>
              <a:buChar char="•"/>
            </a:pPr>
            <a:endParaRPr lang="en-US" sz="1200" dirty="0" smtClean="0">
              <a:solidFill>
                <a:srgbClr val="FFFFFF"/>
              </a:solidFill>
            </a:endParaRPr>
          </a:p>
          <a:p>
            <a:pPr marL="114300" indent="-114300">
              <a:buFont typeface="Arial" pitchFamily="34" charset="0"/>
              <a:buChar char="•"/>
            </a:pPr>
            <a:r>
              <a:rPr lang="en-US" sz="1200" dirty="0" smtClean="0">
                <a:solidFill>
                  <a:srgbClr val="FFFFFF"/>
                </a:solidFill>
              </a:rPr>
              <a:t>Transportation Management System</a:t>
            </a:r>
          </a:p>
          <a:p>
            <a:pPr marL="114300" indent="-114300">
              <a:buFont typeface="Arial" pitchFamily="34" charset="0"/>
              <a:buChar char="•"/>
            </a:pPr>
            <a:r>
              <a:rPr lang="en-US" sz="1200" dirty="0" smtClean="0">
                <a:solidFill>
                  <a:srgbClr val="FFFFFF"/>
                </a:solidFill>
              </a:rPr>
              <a:t>Revenue Management System</a:t>
            </a:r>
          </a:p>
          <a:p>
            <a:pPr marL="114300" indent="-114300">
              <a:buFont typeface="Arial" pitchFamily="34" charset="0"/>
              <a:buChar char="•"/>
            </a:pPr>
            <a:r>
              <a:rPr lang="en-US" sz="1200" dirty="0" smtClean="0">
                <a:solidFill>
                  <a:srgbClr val="FFFFFF"/>
                </a:solidFill>
              </a:rPr>
              <a:t>Equipment Management System</a:t>
            </a:r>
          </a:p>
        </p:txBody>
      </p:sp>
      <p:sp>
        <p:nvSpPr>
          <p:cNvPr id="44" name="TextBox 43"/>
          <p:cNvSpPr txBox="1"/>
          <p:nvPr/>
        </p:nvSpPr>
        <p:spPr>
          <a:xfrm>
            <a:off x="186398" y="3651848"/>
            <a:ext cx="804579" cy="276999"/>
          </a:xfrm>
          <a:prstGeom prst="rect">
            <a:avLst/>
          </a:prstGeom>
          <a:noFill/>
        </p:spPr>
        <p:txBody>
          <a:bodyPr wrap="none" rtlCol="0">
            <a:spAutoFit/>
          </a:bodyPr>
          <a:lstStyle/>
          <a:p>
            <a:r>
              <a:rPr lang="en-US" sz="1200" b="1" dirty="0" smtClean="0">
                <a:solidFill>
                  <a:srgbClr val="1E4191"/>
                </a:solidFill>
              </a:rPr>
              <a:t>Products</a:t>
            </a:r>
            <a:endParaRPr lang="en-US" sz="1200" b="1" dirty="0">
              <a:solidFill>
                <a:srgbClr val="1E4191"/>
              </a:solidFill>
            </a:endParaRPr>
          </a:p>
        </p:txBody>
      </p:sp>
      <p:sp>
        <p:nvSpPr>
          <p:cNvPr id="46" name="TextBox 45"/>
          <p:cNvSpPr txBox="1"/>
          <p:nvPr/>
        </p:nvSpPr>
        <p:spPr>
          <a:xfrm>
            <a:off x="3783100" y="4040704"/>
            <a:ext cx="594330" cy="276999"/>
          </a:xfrm>
          <a:prstGeom prst="rect">
            <a:avLst/>
          </a:prstGeom>
          <a:noFill/>
        </p:spPr>
        <p:txBody>
          <a:bodyPr wrap="none" rtlCol="0">
            <a:spAutoFit/>
          </a:bodyPr>
          <a:lstStyle/>
          <a:p>
            <a:r>
              <a:rPr lang="en-US" sz="1200" b="1" dirty="0" smtClean="0">
                <a:solidFill>
                  <a:srgbClr val="FFFFFF"/>
                </a:solidFill>
              </a:rPr>
              <a:t>OASIS</a:t>
            </a:r>
            <a:endParaRPr lang="en-US" sz="1200" b="1" dirty="0">
              <a:solidFill>
                <a:srgbClr val="FFFFFF"/>
              </a:solidFill>
            </a:endParaRPr>
          </a:p>
        </p:txBody>
      </p:sp>
      <p:sp>
        <p:nvSpPr>
          <p:cNvPr id="47" name="TextBox 46"/>
          <p:cNvSpPr txBox="1"/>
          <p:nvPr/>
        </p:nvSpPr>
        <p:spPr>
          <a:xfrm>
            <a:off x="3800365" y="4303299"/>
            <a:ext cx="2875531" cy="276999"/>
          </a:xfrm>
          <a:prstGeom prst="rect">
            <a:avLst/>
          </a:prstGeom>
          <a:noFill/>
        </p:spPr>
        <p:txBody>
          <a:bodyPr wrap="none" rtlCol="0">
            <a:spAutoFit/>
          </a:bodyPr>
          <a:lstStyle/>
          <a:p>
            <a:pPr marL="114300" indent="-114300">
              <a:buFont typeface="Arial" pitchFamily="34" charset="0"/>
              <a:buChar char="•"/>
            </a:pPr>
            <a:r>
              <a:rPr lang="en-US" sz="1200" dirty="0" smtClean="0">
                <a:solidFill>
                  <a:srgbClr val="FFFFFF"/>
                </a:solidFill>
              </a:rPr>
              <a:t>Intermodal Terminal Operating System</a:t>
            </a:r>
          </a:p>
        </p:txBody>
      </p:sp>
      <p:sp>
        <p:nvSpPr>
          <p:cNvPr id="48" name="TextBox 47"/>
          <p:cNvSpPr txBox="1"/>
          <p:nvPr/>
        </p:nvSpPr>
        <p:spPr>
          <a:xfrm>
            <a:off x="3800365" y="4712278"/>
            <a:ext cx="1038298" cy="276999"/>
          </a:xfrm>
          <a:prstGeom prst="rect">
            <a:avLst/>
          </a:prstGeom>
          <a:noFill/>
        </p:spPr>
        <p:txBody>
          <a:bodyPr wrap="none" rtlCol="0">
            <a:spAutoFit/>
          </a:bodyPr>
          <a:lstStyle/>
          <a:p>
            <a:r>
              <a:rPr lang="en-US" sz="1200" b="1" dirty="0" err="1" smtClean="0">
                <a:solidFill>
                  <a:srgbClr val="FFFFFF"/>
                </a:solidFill>
              </a:rPr>
              <a:t>ExpressYard</a:t>
            </a:r>
            <a:endParaRPr lang="en-US" sz="1200" b="1" dirty="0">
              <a:solidFill>
                <a:srgbClr val="FFFFFF"/>
              </a:solidFill>
            </a:endParaRPr>
          </a:p>
        </p:txBody>
      </p:sp>
      <p:sp>
        <p:nvSpPr>
          <p:cNvPr id="49" name="TextBox 48"/>
          <p:cNvSpPr txBox="1"/>
          <p:nvPr/>
        </p:nvSpPr>
        <p:spPr>
          <a:xfrm>
            <a:off x="3800943" y="4974007"/>
            <a:ext cx="2255746" cy="276999"/>
          </a:xfrm>
          <a:prstGeom prst="rect">
            <a:avLst/>
          </a:prstGeom>
          <a:noFill/>
        </p:spPr>
        <p:txBody>
          <a:bodyPr wrap="none" rtlCol="0">
            <a:spAutoFit/>
          </a:bodyPr>
          <a:lstStyle/>
          <a:p>
            <a:pPr marL="114300" indent="-114300">
              <a:buFont typeface="Arial" pitchFamily="34" charset="0"/>
              <a:buChar char="•"/>
            </a:pPr>
            <a:r>
              <a:rPr lang="en-US" sz="1200" dirty="0" smtClean="0">
                <a:solidFill>
                  <a:srgbClr val="FFFFFF"/>
                </a:solidFill>
              </a:rPr>
              <a:t>Railcar Maintenance &amp; Repair</a:t>
            </a:r>
          </a:p>
        </p:txBody>
      </p:sp>
      <p:sp>
        <p:nvSpPr>
          <p:cNvPr id="50" name="TextBox 49"/>
          <p:cNvSpPr txBox="1"/>
          <p:nvPr/>
        </p:nvSpPr>
        <p:spPr>
          <a:xfrm>
            <a:off x="3801873" y="5372835"/>
            <a:ext cx="768159" cy="276999"/>
          </a:xfrm>
          <a:prstGeom prst="rect">
            <a:avLst/>
          </a:prstGeom>
          <a:noFill/>
        </p:spPr>
        <p:txBody>
          <a:bodyPr wrap="none" rtlCol="0">
            <a:spAutoFit/>
          </a:bodyPr>
          <a:lstStyle/>
          <a:p>
            <a:r>
              <a:rPr lang="en-US" sz="1200" b="1" dirty="0" err="1" smtClean="0">
                <a:solidFill>
                  <a:srgbClr val="FFFFFF"/>
                </a:solidFill>
              </a:rPr>
              <a:t>Raildocs</a:t>
            </a:r>
            <a:endParaRPr lang="en-US" sz="1200" b="1" dirty="0">
              <a:solidFill>
                <a:srgbClr val="FFFFFF"/>
              </a:solidFill>
            </a:endParaRPr>
          </a:p>
        </p:txBody>
      </p:sp>
      <p:sp>
        <p:nvSpPr>
          <p:cNvPr id="51" name="TextBox 50"/>
          <p:cNvSpPr txBox="1"/>
          <p:nvPr/>
        </p:nvSpPr>
        <p:spPr>
          <a:xfrm>
            <a:off x="3808660" y="5654210"/>
            <a:ext cx="2761140" cy="276999"/>
          </a:xfrm>
          <a:prstGeom prst="rect">
            <a:avLst/>
          </a:prstGeom>
          <a:noFill/>
        </p:spPr>
        <p:txBody>
          <a:bodyPr wrap="none" rtlCol="0">
            <a:spAutoFit/>
          </a:bodyPr>
          <a:lstStyle/>
          <a:p>
            <a:pPr marL="114300" indent="-114300">
              <a:buFont typeface="Arial" pitchFamily="34" charset="0"/>
              <a:buChar char="•"/>
            </a:pPr>
            <a:r>
              <a:rPr lang="en-US" sz="1200" dirty="0" smtClean="0">
                <a:solidFill>
                  <a:srgbClr val="FFFFFF"/>
                </a:solidFill>
              </a:rPr>
              <a:t>Wayside Asset Management System</a:t>
            </a:r>
          </a:p>
        </p:txBody>
      </p:sp>
      <p:sp>
        <p:nvSpPr>
          <p:cNvPr id="59" name="TextBox 58"/>
          <p:cNvSpPr txBox="1"/>
          <p:nvPr/>
        </p:nvSpPr>
        <p:spPr>
          <a:xfrm>
            <a:off x="3294287" y="3671021"/>
            <a:ext cx="3188245" cy="276999"/>
          </a:xfrm>
          <a:prstGeom prst="rect">
            <a:avLst/>
          </a:prstGeom>
          <a:noFill/>
        </p:spPr>
        <p:txBody>
          <a:bodyPr wrap="none" rtlCol="0">
            <a:spAutoFit/>
          </a:bodyPr>
          <a:lstStyle/>
          <a:p>
            <a:r>
              <a:rPr lang="en-US" sz="1200" b="1" dirty="0" smtClean="0">
                <a:solidFill>
                  <a:srgbClr val="1E4191"/>
                </a:solidFill>
              </a:rPr>
              <a:t>Network / Operations &amp; Asset Optimization</a:t>
            </a:r>
            <a:endParaRPr lang="en-US" sz="1200" b="1" dirty="0">
              <a:solidFill>
                <a:srgbClr val="1E4191"/>
              </a:solidFill>
            </a:endParaRPr>
          </a:p>
        </p:txBody>
      </p:sp>
      <p:grpSp>
        <p:nvGrpSpPr>
          <p:cNvPr id="79" name="Group 78"/>
          <p:cNvGrpSpPr/>
          <p:nvPr/>
        </p:nvGrpSpPr>
        <p:grpSpPr>
          <a:xfrm>
            <a:off x="128633" y="1056345"/>
            <a:ext cx="8910592" cy="2509778"/>
            <a:chOff x="128633" y="1350289"/>
            <a:chExt cx="8910592" cy="2509778"/>
          </a:xfrm>
        </p:grpSpPr>
        <p:grpSp>
          <p:nvGrpSpPr>
            <p:cNvPr id="19" name="Group 18"/>
            <p:cNvGrpSpPr/>
            <p:nvPr/>
          </p:nvGrpSpPr>
          <p:grpSpPr>
            <a:xfrm>
              <a:off x="128633" y="1658130"/>
              <a:ext cx="8815200" cy="2004554"/>
              <a:chOff x="80343" y="673392"/>
              <a:chExt cx="9063656" cy="2166629"/>
            </a:xfrm>
          </p:grpSpPr>
          <p:grpSp>
            <p:nvGrpSpPr>
              <p:cNvPr id="20" name="Group 19"/>
              <p:cNvGrpSpPr/>
              <p:nvPr/>
            </p:nvGrpSpPr>
            <p:grpSpPr>
              <a:xfrm>
                <a:off x="80343" y="833157"/>
                <a:ext cx="9063656" cy="2006864"/>
                <a:chOff x="80343" y="833157"/>
                <a:chExt cx="9063656" cy="2006864"/>
              </a:xfrm>
            </p:grpSpPr>
            <p:cxnSp>
              <p:nvCxnSpPr>
                <p:cNvPr id="23" name="Straight Connector 22"/>
                <p:cNvCxnSpPr/>
                <p:nvPr/>
              </p:nvCxnSpPr>
              <p:spPr>
                <a:xfrm>
                  <a:off x="216286" y="833157"/>
                  <a:ext cx="667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descr="C:\Documents and Settings\paul.RAILCARMGT\My Documents\Corporate Marketing\Pictures\Rail Yard.jpg"/>
                <p:cNvPicPr>
                  <a:picLocks noChangeAspect="1" noChangeArrowheads="1"/>
                </p:cNvPicPr>
                <p:nvPr/>
              </p:nvPicPr>
              <p:blipFill>
                <a:blip r:embed="rId2" cstate="print"/>
                <a:srcRect/>
                <a:stretch>
                  <a:fillRect/>
                </a:stretch>
              </p:blipFill>
              <p:spPr bwMode="auto">
                <a:xfrm>
                  <a:off x="3840338" y="996085"/>
                  <a:ext cx="1544514" cy="1229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mtm intermodal low res.jpg"/>
                <p:cNvPicPr>
                  <a:picLocks noChangeAspect="1"/>
                </p:cNvPicPr>
                <p:nvPr/>
              </p:nvPicPr>
              <p:blipFill rotWithShape="1">
                <a:blip r:embed="rId3" cstate="print"/>
                <a:srcRect r="26386"/>
                <a:stretch/>
              </p:blipFill>
              <p:spPr>
                <a:xfrm>
                  <a:off x="5553711" y="985452"/>
                  <a:ext cx="1346242" cy="1240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descr="GettyImages_85857339.jpg"/>
                <p:cNvPicPr>
                  <a:picLocks noChangeAspect="1"/>
                </p:cNvPicPr>
                <p:nvPr/>
              </p:nvPicPr>
              <p:blipFill rotWithShape="1">
                <a:blip r:embed="rId4" cstate="print"/>
                <a:srcRect l="29609" t="25184" r="21383" b="11898"/>
                <a:stretch/>
              </p:blipFill>
              <p:spPr>
                <a:xfrm>
                  <a:off x="7219143" y="1010180"/>
                  <a:ext cx="1676400" cy="121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53" t="6574" r="21974" b="12351"/>
                <a:stretch/>
              </p:blipFill>
              <p:spPr bwMode="auto">
                <a:xfrm>
                  <a:off x="201366" y="1010180"/>
                  <a:ext cx="1590138" cy="1190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8" name="TextBox 27"/>
                <p:cNvSpPr txBox="1"/>
                <p:nvPr/>
              </p:nvSpPr>
              <p:spPr>
                <a:xfrm>
                  <a:off x="3891513" y="2316801"/>
                  <a:ext cx="3125972" cy="523220"/>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1E4191"/>
                      </a:solidFill>
                    </a:rPr>
                    <a:t>Operations Mgmt.,</a:t>
                  </a:r>
                </a:p>
                <a:p>
                  <a:pPr algn="ctr" eaLnBrk="1" fontAlgn="auto" hangingPunct="1">
                    <a:spcBef>
                      <a:spcPts val="0"/>
                    </a:spcBef>
                    <a:spcAft>
                      <a:spcPts val="0"/>
                    </a:spcAft>
                    <a:defRPr/>
                  </a:pPr>
                  <a:r>
                    <a:rPr lang="en-US" sz="1400" b="1" kern="0" dirty="0" smtClean="0">
                      <a:solidFill>
                        <a:srgbClr val="1E4191"/>
                      </a:solidFill>
                    </a:rPr>
                    <a:t>Railroad</a:t>
                  </a:r>
                  <a:r>
                    <a:rPr lang="en-US" sz="1400" b="1" kern="0" dirty="0">
                      <a:solidFill>
                        <a:srgbClr val="1E4191"/>
                      </a:solidFill>
                    </a:rPr>
                    <a:t> </a:t>
                  </a:r>
                  <a:r>
                    <a:rPr lang="en-US" sz="1400" b="1" kern="0" dirty="0" smtClean="0">
                      <a:solidFill>
                        <a:srgbClr val="1E4191"/>
                      </a:solidFill>
                    </a:rPr>
                    <a:t>&amp; Terminals</a:t>
                  </a:r>
                  <a:endParaRPr lang="en-US" sz="1400" b="1" kern="0" dirty="0">
                    <a:solidFill>
                      <a:srgbClr val="1E4191"/>
                    </a:solidFill>
                  </a:endParaRPr>
                </a:p>
              </p:txBody>
            </p:sp>
            <p:sp>
              <p:nvSpPr>
                <p:cNvPr id="29" name="TextBox 28"/>
                <p:cNvSpPr txBox="1"/>
                <p:nvPr/>
              </p:nvSpPr>
              <p:spPr>
                <a:xfrm>
                  <a:off x="80343" y="2316801"/>
                  <a:ext cx="1747826" cy="523220"/>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1E4191"/>
                      </a:solidFill>
                    </a:rPr>
                    <a:t>Network Planning, Execution</a:t>
                  </a:r>
                  <a:endParaRPr lang="en-US" sz="1400" b="1" kern="0" dirty="0">
                    <a:solidFill>
                      <a:srgbClr val="1E4191"/>
                    </a:solidFill>
                  </a:endParaRPr>
                </a:p>
              </p:txBody>
            </p:sp>
            <p:sp>
              <p:nvSpPr>
                <p:cNvPr id="30" name="TextBox 29"/>
                <p:cNvSpPr txBox="1"/>
                <p:nvPr/>
              </p:nvSpPr>
              <p:spPr>
                <a:xfrm>
                  <a:off x="6941486" y="2325999"/>
                  <a:ext cx="2202513" cy="332662"/>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1E4191"/>
                      </a:solidFill>
                    </a:rPr>
                    <a:t>Supply Chain Execution</a:t>
                  </a:r>
                </a:p>
              </p:txBody>
            </p:sp>
            <p:pic>
              <p:nvPicPr>
                <p:cNvPr id="3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407" t="19844" r="4640" b="9980"/>
                <a:stretch/>
              </p:blipFill>
              <p:spPr bwMode="auto">
                <a:xfrm>
                  <a:off x="1996332" y="1002542"/>
                  <a:ext cx="1621634" cy="1207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2" name="TextBox 31"/>
                <p:cNvSpPr txBox="1"/>
                <p:nvPr/>
              </p:nvSpPr>
              <p:spPr>
                <a:xfrm>
                  <a:off x="2030216" y="2316801"/>
                  <a:ext cx="1747826" cy="523220"/>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1E4191"/>
                      </a:solidFill>
                    </a:rPr>
                    <a:t>Yard Planning, Execution</a:t>
                  </a:r>
                  <a:endParaRPr lang="en-US" sz="1400" b="1" kern="0" dirty="0">
                    <a:solidFill>
                      <a:srgbClr val="1E4191"/>
                    </a:solidFill>
                  </a:endParaRPr>
                </a:p>
              </p:txBody>
            </p:sp>
            <p:sp>
              <p:nvSpPr>
                <p:cNvPr id="33" name="Rectangle 32"/>
                <p:cNvSpPr/>
                <p:nvPr/>
              </p:nvSpPr>
              <p:spPr bwMode="auto">
                <a:xfrm>
                  <a:off x="7102549" y="903779"/>
                  <a:ext cx="1881963" cy="1402371"/>
                </a:xfrm>
                <a:prstGeom prst="rect">
                  <a:avLst/>
                </a:prstGeom>
                <a:noFill/>
                <a:ln w="190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sp>
              <p:nvSpPr>
                <p:cNvPr id="34" name="Left-Right Arrow 33"/>
                <p:cNvSpPr/>
                <p:nvPr/>
              </p:nvSpPr>
              <p:spPr bwMode="auto">
                <a:xfrm>
                  <a:off x="1456658" y="1600930"/>
                  <a:ext cx="830447" cy="154641"/>
                </a:xfrm>
                <a:prstGeom prst="leftRight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sp>
              <p:nvSpPr>
                <p:cNvPr id="35" name="Left-Right Arrow 34"/>
                <p:cNvSpPr/>
                <p:nvPr/>
              </p:nvSpPr>
              <p:spPr bwMode="auto">
                <a:xfrm>
                  <a:off x="3301430" y="1600930"/>
                  <a:ext cx="830447" cy="154641"/>
                </a:xfrm>
                <a:prstGeom prst="leftRight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sp>
              <p:nvSpPr>
                <p:cNvPr id="36" name="Left-Right Arrow 35"/>
                <p:cNvSpPr/>
                <p:nvPr/>
              </p:nvSpPr>
              <p:spPr bwMode="auto">
                <a:xfrm>
                  <a:off x="5041198" y="1600930"/>
                  <a:ext cx="830447" cy="154641"/>
                </a:xfrm>
                <a:prstGeom prst="leftRight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sp>
              <p:nvSpPr>
                <p:cNvPr id="37" name="Left-Right Arrow 36"/>
                <p:cNvSpPr/>
                <p:nvPr/>
              </p:nvSpPr>
              <p:spPr bwMode="auto">
                <a:xfrm>
                  <a:off x="6519541" y="1600930"/>
                  <a:ext cx="830447" cy="154641"/>
                </a:xfrm>
                <a:prstGeom prst="leftRight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grpSp>
          <p:sp>
            <p:nvSpPr>
              <p:cNvPr id="21" name="TextBox 20"/>
              <p:cNvSpPr txBox="1"/>
              <p:nvPr/>
            </p:nvSpPr>
            <p:spPr>
              <a:xfrm>
                <a:off x="7009399" y="673392"/>
                <a:ext cx="2105513" cy="276999"/>
              </a:xfrm>
              <a:prstGeom prst="rect">
                <a:avLst/>
              </a:prstGeom>
              <a:solidFill>
                <a:schemeClr val="bg1"/>
              </a:solidFill>
              <a:ln>
                <a:noFill/>
              </a:ln>
            </p:spPr>
            <p:txBody>
              <a:bodyPr wrap="none" rtlCol="0">
                <a:spAutoFit/>
              </a:bodyPr>
              <a:lstStyle/>
              <a:p>
                <a:r>
                  <a:rPr lang="en-US" sz="1200" b="1" dirty="0" smtClean="0">
                    <a:solidFill>
                      <a:srgbClr val="1E4191"/>
                    </a:solidFill>
                  </a:rPr>
                  <a:t>Rail Supply Chain Execution</a:t>
                </a:r>
                <a:endParaRPr lang="en-US" sz="1200" b="1" dirty="0">
                  <a:solidFill>
                    <a:srgbClr val="1E4191"/>
                  </a:solidFill>
                </a:endParaRPr>
              </a:p>
            </p:txBody>
          </p:sp>
          <p:sp>
            <p:nvSpPr>
              <p:cNvPr id="22" name="TextBox 21"/>
              <p:cNvSpPr txBox="1"/>
              <p:nvPr/>
            </p:nvSpPr>
            <p:spPr>
              <a:xfrm>
                <a:off x="2764017" y="681229"/>
                <a:ext cx="2026517" cy="276999"/>
              </a:xfrm>
              <a:prstGeom prst="rect">
                <a:avLst/>
              </a:prstGeom>
              <a:solidFill>
                <a:schemeClr val="bg1"/>
              </a:solidFill>
              <a:ln>
                <a:noFill/>
              </a:ln>
            </p:spPr>
            <p:txBody>
              <a:bodyPr wrap="none" rtlCol="0">
                <a:spAutoFit/>
              </a:bodyPr>
              <a:lstStyle/>
              <a:p>
                <a:r>
                  <a:rPr lang="en-US" sz="1200" b="1" dirty="0" smtClean="0">
                    <a:solidFill>
                      <a:srgbClr val="1E4191"/>
                    </a:solidFill>
                  </a:rPr>
                  <a:t>Rail Network Optimization</a:t>
                </a:r>
                <a:endParaRPr lang="en-US" sz="1200" b="1" dirty="0">
                  <a:solidFill>
                    <a:srgbClr val="1E4191"/>
                  </a:solidFill>
                </a:endParaRPr>
              </a:p>
            </p:txBody>
          </p:sp>
        </p:grpSp>
        <p:sp>
          <p:nvSpPr>
            <p:cNvPr id="57" name="TextBox 56"/>
            <p:cNvSpPr txBox="1"/>
            <p:nvPr/>
          </p:nvSpPr>
          <p:spPr>
            <a:xfrm>
              <a:off x="3242935" y="1422119"/>
              <a:ext cx="844655" cy="276999"/>
            </a:xfrm>
            <a:prstGeom prst="rect">
              <a:avLst/>
            </a:prstGeom>
            <a:noFill/>
            <a:ln>
              <a:noFill/>
            </a:ln>
          </p:spPr>
          <p:txBody>
            <a:bodyPr wrap="none" rtlCol="0">
              <a:spAutoFit/>
            </a:bodyPr>
            <a:lstStyle/>
            <a:p>
              <a:r>
                <a:rPr lang="en-US" sz="1200" b="1" dirty="0" smtClean="0">
                  <a:solidFill>
                    <a:srgbClr val="1E4191"/>
                  </a:solidFill>
                </a:rPr>
                <a:t>Railroads</a:t>
              </a:r>
              <a:endParaRPr lang="en-US" sz="1200" b="1" dirty="0">
                <a:solidFill>
                  <a:srgbClr val="1E4191"/>
                </a:solidFill>
              </a:endParaRPr>
            </a:p>
          </p:txBody>
        </p:sp>
        <p:sp>
          <p:nvSpPr>
            <p:cNvPr id="58" name="TextBox 57"/>
            <p:cNvSpPr txBox="1"/>
            <p:nvPr/>
          </p:nvSpPr>
          <p:spPr>
            <a:xfrm>
              <a:off x="7450436" y="1436019"/>
              <a:ext cx="1088760" cy="276999"/>
            </a:xfrm>
            <a:prstGeom prst="rect">
              <a:avLst/>
            </a:prstGeom>
            <a:noFill/>
          </p:spPr>
          <p:txBody>
            <a:bodyPr wrap="none" rtlCol="0">
              <a:spAutoFit/>
            </a:bodyPr>
            <a:lstStyle/>
            <a:p>
              <a:r>
                <a:rPr lang="en-US" sz="1200" b="1" dirty="0" smtClean="0">
                  <a:solidFill>
                    <a:srgbClr val="1E4191"/>
                  </a:solidFill>
                </a:rPr>
                <a:t>Rail Shippers</a:t>
              </a:r>
              <a:endParaRPr lang="en-US" sz="1200" b="1" dirty="0">
                <a:solidFill>
                  <a:srgbClr val="1E4191"/>
                </a:solidFill>
              </a:endParaRPr>
            </a:p>
          </p:txBody>
        </p:sp>
        <p:sp>
          <p:nvSpPr>
            <p:cNvPr id="60" name="Rounded Rectangle 59"/>
            <p:cNvSpPr/>
            <p:nvPr/>
          </p:nvSpPr>
          <p:spPr bwMode="auto">
            <a:xfrm>
              <a:off x="128633" y="1350289"/>
              <a:ext cx="8910592" cy="2509778"/>
            </a:xfrm>
            <a:prstGeom prst="roundRect">
              <a:avLst/>
            </a:prstGeom>
            <a:solidFill>
              <a:schemeClr val="bg1">
                <a:lumMod val="85000"/>
                <a:alpha val="10000"/>
              </a:schemeClr>
            </a:solid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1E4191"/>
                </a:solidFill>
              </a:endParaRPr>
            </a:p>
          </p:txBody>
        </p:sp>
      </p:grpSp>
      <p:cxnSp>
        <p:nvCxnSpPr>
          <p:cNvPr id="69" name="Straight Connector 68"/>
          <p:cNvCxnSpPr/>
          <p:nvPr/>
        </p:nvCxnSpPr>
        <p:spPr bwMode="auto">
          <a:xfrm>
            <a:off x="6776777" y="4023455"/>
            <a:ext cx="0" cy="1945854"/>
          </a:xfrm>
          <a:prstGeom prst="line">
            <a:avLst/>
          </a:prstGeom>
          <a:solidFill>
            <a:schemeClr val="accent1"/>
          </a:solidFill>
          <a:ln w="317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3539268" y="4023455"/>
            <a:ext cx="1438" cy="1925269"/>
          </a:xfrm>
          <a:prstGeom prst="line">
            <a:avLst/>
          </a:prstGeom>
          <a:solidFill>
            <a:schemeClr val="accent1"/>
          </a:solidFill>
          <a:ln w="317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743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29"/>
          <p:cNvSpPr>
            <a:spLocks noGrp="1" noChangeArrowheads="1"/>
          </p:cNvSpPr>
          <p:nvPr>
            <p:ph type="title"/>
          </p:nvPr>
        </p:nvSpPr>
        <p:spPr>
          <a:xfrm>
            <a:off x="342900" y="280988"/>
            <a:ext cx="8459788" cy="612963"/>
          </a:xfrm>
        </p:spPr>
        <p:txBody>
          <a:bodyPr/>
          <a:lstStyle/>
          <a:p>
            <a:pPr eaLnBrk="1" hangingPunct="1"/>
            <a:r>
              <a:rPr lang="en-US" sz="2800" dirty="0" smtClean="0"/>
              <a:t>RailConnect360 - unlocking new capabilities and value</a:t>
            </a:r>
          </a:p>
        </p:txBody>
      </p:sp>
      <p:sp>
        <p:nvSpPr>
          <p:cNvPr id="45" name="Rectangle 11"/>
          <p:cNvSpPr>
            <a:spLocks noChangeArrowheads="1"/>
          </p:cNvSpPr>
          <p:nvPr>
            <p:custDataLst>
              <p:tags r:id="rId1"/>
            </p:custDataLst>
          </p:nvPr>
        </p:nvSpPr>
        <p:spPr bwMode="gray">
          <a:xfrm>
            <a:off x="289422" y="1040590"/>
            <a:ext cx="77728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50" fontAlgn="auto">
              <a:spcBef>
                <a:spcPts val="0"/>
              </a:spcBef>
              <a:spcAft>
                <a:spcPts val="0"/>
              </a:spcAft>
              <a:buClr>
                <a:srgbClr val="002960"/>
              </a:buClr>
              <a:defRPr/>
            </a:pPr>
            <a:r>
              <a:rPr lang="en-US" sz="2000" b="1" kern="0" dirty="0" smtClean="0">
                <a:solidFill>
                  <a:srgbClr val="1E4191"/>
                </a:solidFill>
              </a:rPr>
              <a:t>Asset Optimization….</a:t>
            </a:r>
            <a:r>
              <a:rPr lang="en-US" sz="1800" b="1" i="1" dirty="0" smtClean="0">
                <a:solidFill>
                  <a:srgbClr val="1F91CD"/>
                </a:solidFill>
                <a:latin typeface="GE Inspira pitch"/>
                <a:ea typeface="MS PGothic" charset="0"/>
                <a:cs typeface="GE Inspira pitch"/>
              </a:rPr>
              <a:t>Increasing asset reliability</a:t>
            </a:r>
            <a:r>
              <a:rPr lang="en-US" sz="1800" b="1" i="1" dirty="0">
                <a:solidFill>
                  <a:srgbClr val="1F91CD"/>
                </a:solidFill>
                <a:latin typeface="GE Inspira pitch"/>
                <a:ea typeface="MS PGothic" charset="0"/>
                <a:cs typeface="GE Inspira pitch"/>
              </a:rPr>
              <a:t>, availability, utilization</a:t>
            </a:r>
          </a:p>
        </p:txBody>
      </p:sp>
      <p:sp>
        <p:nvSpPr>
          <p:cNvPr id="64" name="Line 1037"/>
          <p:cNvSpPr>
            <a:spLocks noChangeShapeType="1"/>
          </p:cNvSpPr>
          <p:nvPr/>
        </p:nvSpPr>
        <p:spPr bwMode="auto">
          <a:xfrm>
            <a:off x="344488" y="1441189"/>
            <a:ext cx="8328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1E4191"/>
              </a:solidFill>
            </a:endParaRPr>
          </a:p>
        </p:txBody>
      </p:sp>
      <p:sp>
        <p:nvSpPr>
          <p:cNvPr id="48" name="Rectangle 11"/>
          <p:cNvSpPr>
            <a:spLocks noChangeArrowheads="1"/>
          </p:cNvSpPr>
          <p:nvPr>
            <p:custDataLst>
              <p:tags r:id="rId2"/>
            </p:custDataLst>
          </p:nvPr>
        </p:nvSpPr>
        <p:spPr bwMode="gray">
          <a:xfrm>
            <a:off x="289422" y="3475536"/>
            <a:ext cx="88545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50" fontAlgn="auto">
              <a:spcBef>
                <a:spcPts val="0"/>
              </a:spcBef>
              <a:spcAft>
                <a:spcPts val="0"/>
              </a:spcAft>
              <a:buClr>
                <a:srgbClr val="002960"/>
              </a:buClr>
              <a:defRPr/>
            </a:pPr>
            <a:r>
              <a:rPr lang="en-US" sz="2000" b="1" kern="0" dirty="0" smtClean="0">
                <a:solidFill>
                  <a:srgbClr val="1E4191"/>
                </a:solidFill>
              </a:rPr>
              <a:t>Operations Optimization…</a:t>
            </a:r>
            <a:r>
              <a:rPr lang="en-US" sz="1800" b="1" i="1" dirty="0" smtClean="0">
                <a:solidFill>
                  <a:srgbClr val="1F91CD"/>
                </a:solidFill>
                <a:latin typeface="GE Inspira pitch"/>
                <a:ea typeface="MS PGothic" charset="0"/>
              </a:rPr>
              <a:t>Increasing e</a:t>
            </a:r>
            <a:r>
              <a:rPr lang="en-US" sz="1800" b="1" i="1" dirty="0" smtClean="0">
                <a:solidFill>
                  <a:srgbClr val="1F91CD"/>
                </a:solidFill>
                <a:latin typeface="GE Inspira pitch"/>
                <a:ea typeface="MS PGothic" charset="0"/>
                <a:cs typeface="GE Inspira pitch"/>
              </a:rPr>
              <a:t>fficiency</a:t>
            </a:r>
            <a:r>
              <a:rPr lang="en-US" sz="1800" b="1" i="1" dirty="0">
                <a:solidFill>
                  <a:srgbClr val="1F91CD"/>
                </a:solidFill>
                <a:latin typeface="GE Inspira pitch"/>
                <a:ea typeface="MS PGothic" charset="0"/>
                <a:cs typeface="GE Inspira pitch"/>
              </a:rPr>
              <a:t>, visibility, velocity/capacity</a:t>
            </a:r>
          </a:p>
        </p:txBody>
      </p:sp>
      <p:sp>
        <p:nvSpPr>
          <p:cNvPr id="3112" name="Line 1037"/>
          <p:cNvSpPr>
            <a:spLocks noChangeShapeType="1"/>
          </p:cNvSpPr>
          <p:nvPr/>
        </p:nvSpPr>
        <p:spPr bwMode="auto">
          <a:xfrm>
            <a:off x="344488" y="3884976"/>
            <a:ext cx="8328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1E4191"/>
              </a:solidFill>
            </a:endParaRPr>
          </a:p>
        </p:txBody>
      </p:sp>
      <p:grpSp>
        <p:nvGrpSpPr>
          <p:cNvPr id="3" name="Group 2"/>
          <p:cNvGrpSpPr/>
          <p:nvPr/>
        </p:nvGrpSpPr>
        <p:grpSpPr>
          <a:xfrm>
            <a:off x="279173" y="1867502"/>
            <a:ext cx="4768038" cy="915898"/>
            <a:chOff x="1431131" y="1511199"/>
            <a:chExt cx="4768038" cy="915898"/>
          </a:xfrm>
        </p:grpSpPr>
        <p:pic>
          <p:nvPicPr>
            <p:cNvPr id="7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57" t="22248" r="26517" b="5158"/>
            <a:stretch/>
          </p:blipFill>
          <p:spPr bwMode="auto">
            <a:xfrm>
              <a:off x="1431131" y="1512697"/>
              <a:ext cx="1541599" cy="912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3" name="Picture 4" descr="S:\Projects\ExpressYard\Marketing\Media\Pictures\ExpressYard_Hi-Rez_Jpegs\_MG_5484-01.jpg"/>
            <p:cNvPicPr>
              <a:picLocks noChangeArrowheads="1"/>
            </p:cNvPicPr>
            <p:nvPr/>
          </p:nvPicPr>
          <p:blipFill rotWithShape="1">
            <a:blip r:embed="rId6" cstate="print"/>
            <a:srcRect t="19628" b="26144"/>
            <a:stretch/>
          </p:blipFill>
          <p:spPr bwMode="auto">
            <a:xfrm>
              <a:off x="3039675" y="1511199"/>
              <a:ext cx="1545336" cy="914400"/>
            </a:xfrm>
            <a:prstGeom prst="rect">
              <a:avLst/>
            </a:prstGeom>
            <a:ln>
              <a:noFill/>
            </a:ln>
            <a:effectLst>
              <a:outerShdw blurRad="292100" dist="139700" dir="2700000" algn="tl" rotWithShape="0">
                <a:srgbClr val="333333">
                  <a:alpha val="65000"/>
                </a:srgbClr>
              </a:outerShdw>
            </a:effectLst>
          </p:spPr>
        </p:pic>
        <p:pic>
          <p:nvPicPr>
            <p:cNvPr id="84" name="Picture 83" descr="Speeding train.jpg"/>
            <p:cNvPicPr>
              <a:picLocks/>
            </p:cNvPicPr>
            <p:nvPr/>
          </p:nvPicPr>
          <p:blipFill>
            <a:blip r:embed="rId7" cstate="print"/>
            <a:stretch>
              <a:fillRect/>
            </a:stretch>
          </p:blipFill>
          <p:spPr>
            <a:xfrm>
              <a:off x="4653833" y="1512697"/>
              <a:ext cx="1545336" cy="914400"/>
            </a:xfrm>
            <a:prstGeom prst="rect">
              <a:avLst/>
            </a:prstGeom>
            <a:ln>
              <a:noFill/>
            </a:ln>
            <a:effectLst>
              <a:outerShdw blurRad="292100" dist="139700" dir="2700000" algn="tl" rotWithShape="0">
                <a:srgbClr val="333333">
                  <a:alpha val="65000"/>
                </a:srgbClr>
              </a:outerShdw>
            </a:effectLst>
          </p:spPr>
        </p:pic>
      </p:grpSp>
      <p:grpSp>
        <p:nvGrpSpPr>
          <p:cNvPr id="2" name="Group 1"/>
          <p:cNvGrpSpPr/>
          <p:nvPr/>
        </p:nvGrpSpPr>
        <p:grpSpPr>
          <a:xfrm>
            <a:off x="274497" y="4366737"/>
            <a:ext cx="4771775" cy="919928"/>
            <a:chOff x="1427394" y="3363701"/>
            <a:chExt cx="4771775" cy="919928"/>
          </a:xfrm>
        </p:grpSpPr>
        <p:pic>
          <p:nvPicPr>
            <p:cNvPr id="85" name="Picture 3"/>
            <p:cNvPicPr>
              <a:picLocks noChangeArrowheads="1"/>
            </p:cNvPicPr>
            <p:nvPr/>
          </p:nvPicPr>
          <p:blipFill rotWithShape="1">
            <a:blip r:embed="rId8" cstate="print">
              <a:extLst>
                <a:ext uri="{28A0092B-C50C-407E-A947-70E740481C1C}">
                  <a14:useLocalDpi xmlns:a14="http://schemas.microsoft.com/office/drawing/2010/main" val="0"/>
                </a:ext>
              </a:extLst>
            </a:blip>
            <a:srcRect l="17153" t="6574" r="3648" b="12351"/>
            <a:stretch/>
          </p:blipFill>
          <p:spPr bwMode="auto">
            <a:xfrm>
              <a:off x="1427394" y="3366201"/>
              <a:ext cx="1545336" cy="917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6" name="Picture 85"/>
            <p:cNvPicPr>
              <a:picLocks/>
            </p:cNvPicPr>
            <p:nvPr/>
          </p:nvPicPr>
          <p:blipFill rotWithShape="1">
            <a:blip r:embed="rId9" cstate="print">
              <a:extLst>
                <a:ext uri="{28A0092B-C50C-407E-A947-70E740481C1C}">
                  <a14:useLocalDpi xmlns:a14="http://schemas.microsoft.com/office/drawing/2010/main" val="0"/>
                </a:ext>
              </a:extLst>
            </a:blip>
            <a:srcRect b="14445"/>
            <a:stretch/>
          </p:blipFill>
          <p:spPr>
            <a:xfrm>
              <a:off x="3039675" y="3363701"/>
              <a:ext cx="1545336" cy="914400"/>
            </a:xfrm>
            <a:prstGeom prst="rect">
              <a:avLst/>
            </a:prstGeom>
            <a:ln>
              <a:noFill/>
            </a:ln>
            <a:effectLst>
              <a:outerShdw blurRad="292100" dist="139700" dir="2700000" algn="tl" rotWithShape="0">
                <a:srgbClr val="333333">
                  <a:alpha val="65000"/>
                </a:srgbClr>
              </a:outerShdw>
            </a:effectLst>
          </p:spPr>
        </p:pic>
        <p:pic>
          <p:nvPicPr>
            <p:cNvPr id="87" name="Picture 86" descr="cranes_tif300_original-2.jpg"/>
            <p:cNvPicPr>
              <a:picLocks/>
            </p:cNvPicPr>
            <p:nvPr/>
          </p:nvPicPr>
          <p:blipFill rotWithShape="1">
            <a:blip r:embed="rId10" cstate="print">
              <a:extLst>
                <a:ext uri="{28A0092B-C50C-407E-A947-70E740481C1C}">
                  <a14:useLocalDpi xmlns:a14="http://schemas.microsoft.com/office/drawing/2010/main" val="0"/>
                </a:ext>
              </a:extLst>
            </a:blip>
            <a:srcRect b="14444"/>
            <a:stretch/>
          </p:blipFill>
          <p:spPr>
            <a:xfrm>
              <a:off x="4653833" y="3363701"/>
              <a:ext cx="1545336" cy="914400"/>
            </a:xfrm>
            <a:prstGeom prst="rect">
              <a:avLst/>
            </a:prstGeom>
            <a:ln>
              <a:noFill/>
            </a:ln>
            <a:effectLst>
              <a:outerShdw blurRad="292100" dist="139700" dir="2700000" algn="tl" rotWithShape="0">
                <a:srgbClr val="333333">
                  <a:alpha val="65000"/>
                </a:srgbClr>
              </a:outerShdw>
            </a:effectLst>
          </p:spPr>
        </p:pic>
      </p:grpSp>
      <p:sp>
        <p:nvSpPr>
          <p:cNvPr id="5" name="TextBox 4"/>
          <p:cNvSpPr txBox="1"/>
          <p:nvPr/>
        </p:nvSpPr>
        <p:spPr>
          <a:xfrm>
            <a:off x="279173" y="1869000"/>
            <a:ext cx="911800" cy="246221"/>
          </a:xfrm>
          <a:prstGeom prst="rect">
            <a:avLst/>
          </a:prstGeom>
          <a:solidFill>
            <a:schemeClr val="tx1">
              <a:lumMod val="75000"/>
            </a:schemeClr>
          </a:solidFill>
        </p:spPr>
        <p:txBody>
          <a:bodyPr wrap="square" rtlCol="0">
            <a:spAutoFit/>
          </a:bodyPr>
          <a:lstStyle/>
          <a:p>
            <a:r>
              <a:rPr lang="en-US" sz="1000" dirty="0" smtClean="0">
                <a:solidFill>
                  <a:srgbClr val="FFFF00"/>
                </a:solidFill>
              </a:rPr>
              <a:t>Locomotives</a:t>
            </a:r>
            <a:endParaRPr lang="en-US" sz="1000" dirty="0">
              <a:solidFill>
                <a:srgbClr val="FFFF00"/>
              </a:solidFill>
            </a:endParaRPr>
          </a:p>
        </p:txBody>
      </p:sp>
      <p:sp>
        <p:nvSpPr>
          <p:cNvPr id="99" name="TextBox 98"/>
          <p:cNvSpPr txBox="1"/>
          <p:nvPr/>
        </p:nvSpPr>
        <p:spPr>
          <a:xfrm>
            <a:off x="1890766" y="1867502"/>
            <a:ext cx="911800" cy="246221"/>
          </a:xfrm>
          <a:prstGeom prst="rect">
            <a:avLst/>
          </a:prstGeom>
          <a:solidFill>
            <a:schemeClr val="tx1">
              <a:lumMod val="75000"/>
            </a:schemeClr>
          </a:solidFill>
        </p:spPr>
        <p:txBody>
          <a:bodyPr wrap="square" rtlCol="0">
            <a:spAutoFit/>
          </a:bodyPr>
          <a:lstStyle/>
          <a:p>
            <a:r>
              <a:rPr lang="en-US" sz="1000" dirty="0" smtClean="0">
                <a:solidFill>
                  <a:srgbClr val="FFFF00"/>
                </a:solidFill>
              </a:rPr>
              <a:t>Railcars</a:t>
            </a:r>
            <a:endParaRPr lang="en-US" sz="1000" dirty="0">
              <a:solidFill>
                <a:srgbClr val="FFFF00"/>
              </a:solidFill>
            </a:endParaRPr>
          </a:p>
        </p:txBody>
      </p:sp>
      <p:sp>
        <p:nvSpPr>
          <p:cNvPr id="100" name="TextBox 99"/>
          <p:cNvSpPr txBox="1"/>
          <p:nvPr/>
        </p:nvSpPr>
        <p:spPr>
          <a:xfrm>
            <a:off x="3501875" y="1867501"/>
            <a:ext cx="1067698" cy="246221"/>
          </a:xfrm>
          <a:prstGeom prst="rect">
            <a:avLst/>
          </a:prstGeom>
          <a:solidFill>
            <a:schemeClr val="tx1">
              <a:lumMod val="75000"/>
            </a:schemeClr>
          </a:solidFill>
        </p:spPr>
        <p:txBody>
          <a:bodyPr wrap="square" rtlCol="0">
            <a:spAutoFit/>
          </a:bodyPr>
          <a:lstStyle/>
          <a:p>
            <a:r>
              <a:rPr lang="en-US" sz="1000" dirty="0" smtClean="0">
                <a:solidFill>
                  <a:srgbClr val="FFFF00"/>
                </a:solidFill>
              </a:rPr>
              <a:t>Wayside Assets</a:t>
            </a:r>
            <a:endParaRPr lang="en-US" sz="1000" dirty="0">
              <a:solidFill>
                <a:srgbClr val="FFFF00"/>
              </a:solidFill>
            </a:endParaRPr>
          </a:p>
        </p:txBody>
      </p:sp>
      <p:sp>
        <p:nvSpPr>
          <p:cNvPr id="101" name="TextBox 100"/>
          <p:cNvSpPr txBox="1"/>
          <p:nvPr/>
        </p:nvSpPr>
        <p:spPr>
          <a:xfrm>
            <a:off x="274497" y="4369237"/>
            <a:ext cx="911800" cy="246221"/>
          </a:xfrm>
          <a:prstGeom prst="rect">
            <a:avLst/>
          </a:prstGeom>
          <a:solidFill>
            <a:schemeClr val="tx1">
              <a:lumMod val="75000"/>
            </a:schemeClr>
          </a:solidFill>
        </p:spPr>
        <p:txBody>
          <a:bodyPr wrap="square" rtlCol="0">
            <a:spAutoFit/>
          </a:bodyPr>
          <a:lstStyle/>
          <a:p>
            <a:r>
              <a:rPr lang="en-US" sz="1000" dirty="0" smtClean="0">
                <a:solidFill>
                  <a:srgbClr val="FFFF00"/>
                </a:solidFill>
              </a:rPr>
              <a:t>Railroads</a:t>
            </a:r>
            <a:endParaRPr lang="en-US" sz="1000" dirty="0">
              <a:solidFill>
                <a:srgbClr val="FFFF00"/>
              </a:solidFill>
            </a:endParaRPr>
          </a:p>
        </p:txBody>
      </p:sp>
      <p:sp>
        <p:nvSpPr>
          <p:cNvPr id="102" name="TextBox 101"/>
          <p:cNvSpPr txBox="1"/>
          <p:nvPr/>
        </p:nvSpPr>
        <p:spPr>
          <a:xfrm>
            <a:off x="1886090" y="4367739"/>
            <a:ext cx="911800" cy="246221"/>
          </a:xfrm>
          <a:prstGeom prst="rect">
            <a:avLst/>
          </a:prstGeom>
          <a:solidFill>
            <a:schemeClr val="tx1">
              <a:lumMod val="75000"/>
            </a:schemeClr>
          </a:solidFill>
        </p:spPr>
        <p:txBody>
          <a:bodyPr wrap="square" rtlCol="0">
            <a:spAutoFit/>
          </a:bodyPr>
          <a:lstStyle/>
          <a:p>
            <a:r>
              <a:rPr lang="en-US" sz="1000" dirty="0" smtClean="0">
                <a:solidFill>
                  <a:srgbClr val="FFFF00"/>
                </a:solidFill>
              </a:rPr>
              <a:t>Shippers</a:t>
            </a:r>
            <a:endParaRPr lang="en-US" sz="1000" dirty="0">
              <a:solidFill>
                <a:srgbClr val="FFFF00"/>
              </a:solidFill>
            </a:endParaRPr>
          </a:p>
        </p:txBody>
      </p:sp>
      <p:sp>
        <p:nvSpPr>
          <p:cNvPr id="103" name="TextBox 102"/>
          <p:cNvSpPr txBox="1"/>
          <p:nvPr/>
        </p:nvSpPr>
        <p:spPr>
          <a:xfrm>
            <a:off x="3497199" y="4367738"/>
            <a:ext cx="1067698" cy="246221"/>
          </a:xfrm>
          <a:prstGeom prst="rect">
            <a:avLst/>
          </a:prstGeom>
          <a:solidFill>
            <a:schemeClr val="tx1">
              <a:lumMod val="75000"/>
            </a:schemeClr>
          </a:solidFill>
        </p:spPr>
        <p:txBody>
          <a:bodyPr wrap="square" rtlCol="0">
            <a:spAutoFit/>
          </a:bodyPr>
          <a:lstStyle/>
          <a:p>
            <a:r>
              <a:rPr lang="en-US" sz="1000" dirty="0" smtClean="0">
                <a:solidFill>
                  <a:srgbClr val="FFFF00"/>
                </a:solidFill>
              </a:rPr>
              <a:t>Terminals</a:t>
            </a:r>
            <a:endParaRPr lang="en-US" sz="1000" dirty="0">
              <a:solidFill>
                <a:srgbClr val="FFFF00"/>
              </a:solidFill>
            </a:endParaRPr>
          </a:p>
        </p:txBody>
      </p:sp>
      <p:sp>
        <p:nvSpPr>
          <p:cNvPr id="6" name="TextBox 5"/>
          <p:cNvSpPr txBox="1"/>
          <p:nvPr/>
        </p:nvSpPr>
        <p:spPr>
          <a:xfrm>
            <a:off x="5445670" y="1757577"/>
            <a:ext cx="3476262" cy="1169551"/>
          </a:xfrm>
          <a:prstGeom prst="rect">
            <a:avLst/>
          </a:prstGeom>
          <a:noFill/>
        </p:spPr>
        <p:txBody>
          <a:bodyPr wrap="square" rtlCol="0">
            <a:spAutoFit/>
          </a:bodyPr>
          <a:lstStyle/>
          <a:p>
            <a:pPr marL="285750" indent="-285750">
              <a:buFont typeface="Arial" pitchFamily="34" charset="0"/>
              <a:buChar char="•"/>
            </a:pPr>
            <a:r>
              <a:rPr lang="en-US" sz="1400" dirty="0" smtClean="0">
                <a:solidFill>
                  <a:srgbClr val="1E4191"/>
                </a:solidFill>
              </a:rPr>
              <a:t>Make asset smarter, more self-aware, and more efficient</a:t>
            </a:r>
          </a:p>
          <a:p>
            <a:r>
              <a:rPr lang="en-US" sz="1400" dirty="0" smtClean="0">
                <a:solidFill>
                  <a:srgbClr val="1E4191"/>
                </a:solidFill>
              </a:rPr>
              <a:t> </a:t>
            </a:r>
          </a:p>
          <a:p>
            <a:pPr marL="285750" indent="-285750">
              <a:buFont typeface="Arial" pitchFamily="34" charset="0"/>
              <a:buChar char="•"/>
            </a:pPr>
            <a:r>
              <a:rPr lang="en-US" sz="1400" dirty="0" smtClean="0">
                <a:solidFill>
                  <a:srgbClr val="1E4191"/>
                </a:solidFill>
              </a:rPr>
              <a:t>Transition from “break-fix” to “</a:t>
            </a:r>
            <a:r>
              <a:rPr lang="en-US" sz="1400" dirty="0">
                <a:solidFill>
                  <a:srgbClr val="1E4191"/>
                </a:solidFill>
                <a:sym typeface="Wingdings"/>
              </a:rPr>
              <a:t>p</a:t>
            </a:r>
            <a:r>
              <a:rPr lang="en-US" sz="1400" dirty="0" smtClean="0">
                <a:solidFill>
                  <a:srgbClr val="1E4191"/>
                </a:solidFill>
              </a:rPr>
              <a:t>redict &amp; prevent” services model</a:t>
            </a:r>
            <a:endParaRPr lang="en-US" sz="1400" dirty="0">
              <a:solidFill>
                <a:srgbClr val="1E4191"/>
              </a:solidFill>
            </a:endParaRPr>
          </a:p>
        </p:txBody>
      </p:sp>
      <p:sp>
        <p:nvSpPr>
          <p:cNvPr id="39" name="TextBox 38"/>
          <p:cNvSpPr txBox="1"/>
          <p:nvPr/>
        </p:nvSpPr>
        <p:spPr>
          <a:xfrm>
            <a:off x="5445671" y="3987910"/>
            <a:ext cx="3476262" cy="1815882"/>
          </a:xfrm>
          <a:prstGeom prst="rect">
            <a:avLst/>
          </a:prstGeom>
          <a:noFill/>
        </p:spPr>
        <p:txBody>
          <a:bodyPr wrap="square" rtlCol="0">
            <a:spAutoFit/>
          </a:bodyPr>
          <a:lstStyle>
            <a:defPPr>
              <a:defRPr lang="en-US"/>
            </a:defPPr>
            <a:lvl1pPr marL="285750" indent="-285750">
              <a:buFont typeface="Arial" pitchFamily="34" charset="0"/>
              <a:buChar char="•"/>
              <a:defRPr sz="1400"/>
            </a:lvl1pPr>
          </a:lstStyle>
          <a:p>
            <a:r>
              <a:rPr lang="en-US" dirty="0" smtClean="0">
                <a:solidFill>
                  <a:srgbClr val="1E4191"/>
                </a:solidFill>
              </a:rPr>
              <a:t>Provide visibility </a:t>
            </a:r>
            <a:r>
              <a:rPr lang="en-US" dirty="0">
                <a:solidFill>
                  <a:srgbClr val="1E4191"/>
                </a:solidFill>
              </a:rPr>
              <a:t>into business processes and operations.</a:t>
            </a:r>
          </a:p>
          <a:p>
            <a:r>
              <a:rPr lang="en-US" dirty="0" smtClean="0">
                <a:solidFill>
                  <a:srgbClr val="1E4191"/>
                </a:solidFill>
              </a:rPr>
              <a:t>Automate </a:t>
            </a:r>
            <a:r>
              <a:rPr lang="en-US" dirty="0">
                <a:solidFill>
                  <a:srgbClr val="1E4191"/>
                </a:solidFill>
              </a:rPr>
              <a:t>manual processes</a:t>
            </a:r>
          </a:p>
          <a:p>
            <a:r>
              <a:rPr lang="en-US" dirty="0" smtClean="0">
                <a:solidFill>
                  <a:srgbClr val="1E4191"/>
                </a:solidFill>
              </a:rPr>
              <a:t>Improve </a:t>
            </a:r>
            <a:r>
              <a:rPr lang="en-US" dirty="0">
                <a:solidFill>
                  <a:srgbClr val="1E4191"/>
                </a:solidFill>
              </a:rPr>
              <a:t>information flow</a:t>
            </a:r>
          </a:p>
          <a:p>
            <a:r>
              <a:rPr lang="en-US" dirty="0" smtClean="0">
                <a:solidFill>
                  <a:srgbClr val="1E4191"/>
                </a:solidFill>
              </a:rPr>
              <a:t>Enable </a:t>
            </a:r>
            <a:r>
              <a:rPr lang="en-US" dirty="0">
                <a:solidFill>
                  <a:srgbClr val="1E4191"/>
                </a:solidFill>
              </a:rPr>
              <a:t>instant, automated decision </a:t>
            </a:r>
            <a:r>
              <a:rPr lang="en-US" dirty="0" smtClean="0">
                <a:solidFill>
                  <a:srgbClr val="1E4191"/>
                </a:solidFill>
              </a:rPr>
              <a:t>making</a:t>
            </a:r>
          </a:p>
          <a:p>
            <a:r>
              <a:rPr lang="en-US" dirty="0" smtClean="0">
                <a:solidFill>
                  <a:srgbClr val="1E4191"/>
                </a:solidFill>
              </a:rPr>
              <a:t>Increase real-time data sharing across network</a:t>
            </a:r>
          </a:p>
        </p:txBody>
      </p:sp>
      <p:sp>
        <p:nvSpPr>
          <p:cNvPr id="30" name="TextBox 29"/>
          <p:cNvSpPr txBox="1"/>
          <p:nvPr/>
        </p:nvSpPr>
        <p:spPr>
          <a:xfrm>
            <a:off x="1352359" y="6035944"/>
            <a:ext cx="6709913" cy="36933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defPPr>
              <a:defRPr lang="en-US"/>
            </a:defPPr>
            <a:lvl1pPr marL="0" algn="ctr" defTabSz="914400" eaLnBrk="1" latinLnBrk="0" hangingPunct="1">
              <a:defRPr sz="1800" b="1">
                <a:solidFill>
                  <a:srgbClr val="1E4191"/>
                </a:solidFill>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r>
              <a:rPr lang="en-US" dirty="0" smtClean="0"/>
              <a:t>Drive lower costs, less waste, and higher productivity</a:t>
            </a:r>
            <a:endParaRPr lang="en-US" dirty="0"/>
          </a:p>
        </p:txBody>
      </p:sp>
    </p:spTree>
    <p:extLst>
      <p:ext uri="{BB962C8B-B14F-4D97-AF65-F5344CB8AC3E}">
        <p14:creationId xmlns:p14="http://schemas.microsoft.com/office/powerpoint/2010/main" val="3907747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Documents and Settings\paul.RAILCARMGT\My Documents\Corporate Marketing\Pictures\Rail Yard.jpg"/>
          <p:cNvPicPr>
            <a:picLocks noChangeAspect="1" noChangeArrowheads="1"/>
          </p:cNvPicPr>
          <p:nvPr/>
        </p:nvPicPr>
        <p:blipFill rotWithShape="1">
          <a:blip r:embed="rId3" cstate="print"/>
          <a:srcRect l="34463" t="21065"/>
          <a:stretch/>
        </p:blipFill>
        <p:spPr bwMode="auto">
          <a:xfrm>
            <a:off x="7015859" y="2063063"/>
            <a:ext cx="1592270" cy="2930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10289" y="285229"/>
            <a:ext cx="8309841" cy="516938"/>
          </a:xfrm>
        </p:spPr>
        <p:txBody>
          <a:bodyPr lIns="82048" tIns="41025" rIns="82048" bIns="41025">
            <a:noAutofit/>
          </a:bodyPr>
          <a:lstStyle/>
          <a:p>
            <a:r>
              <a:rPr lang="en-US" sz="2800" dirty="0">
                <a:latin typeface="GE Inspira" pitchFamily="34" charset="0"/>
              </a:rPr>
              <a:t>RailConnect - </a:t>
            </a:r>
            <a:r>
              <a:rPr lang="en-US" sz="2400" dirty="0">
                <a:latin typeface="GE Inspira" pitchFamily="34" charset="0"/>
              </a:rPr>
              <a:t>Transportation Management </a:t>
            </a:r>
            <a:r>
              <a:rPr lang="en-US" sz="2400" dirty="0" smtClean="0">
                <a:latin typeface="GE Inspira" pitchFamily="34" charset="0"/>
              </a:rPr>
              <a:t>System (TMS)</a:t>
            </a:r>
            <a:endParaRPr lang="en-US" sz="2400" dirty="0">
              <a:latin typeface="GE Inspira" pitchFamily="34" charset="0"/>
            </a:endParaRPr>
          </a:p>
        </p:txBody>
      </p:sp>
      <p:grpSp>
        <p:nvGrpSpPr>
          <p:cNvPr id="6" name="Group 5"/>
          <p:cNvGrpSpPr/>
          <p:nvPr/>
        </p:nvGrpSpPr>
        <p:grpSpPr>
          <a:xfrm>
            <a:off x="160187" y="3043579"/>
            <a:ext cx="3511061" cy="3527832"/>
            <a:chOff x="383082" y="3530175"/>
            <a:chExt cx="3962147" cy="2740604"/>
          </a:xfrm>
        </p:grpSpPr>
        <p:cxnSp>
          <p:nvCxnSpPr>
            <p:cNvPr id="42" name="Straight Connector 41"/>
            <p:cNvCxnSpPr/>
            <p:nvPr/>
          </p:nvCxnSpPr>
          <p:spPr bwMode="auto">
            <a:xfrm>
              <a:off x="383082" y="3600633"/>
              <a:ext cx="3750006" cy="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43" name="Text Placeholder 30"/>
            <p:cNvSpPr txBox="1">
              <a:spLocks/>
            </p:cNvSpPr>
            <p:nvPr/>
          </p:nvSpPr>
          <p:spPr>
            <a:xfrm>
              <a:off x="1615288" y="3530175"/>
              <a:ext cx="1477399" cy="143458"/>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a:solidFill>
                    <a:srgbClr val="1E4191"/>
                  </a:solidFill>
                  <a:latin typeface="GE Inspira" pitchFamily="34" charset="0"/>
                  <a:cs typeface="Traditional Arabic" pitchFamily="18" charset="-78"/>
                </a:rPr>
                <a:t>Key </a:t>
              </a:r>
              <a:r>
                <a:rPr lang="en-US" sz="1200" b="1" dirty="0" smtClean="0">
                  <a:solidFill>
                    <a:srgbClr val="1E4191"/>
                  </a:solidFill>
                  <a:latin typeface="GE Inspira" pitchFamily="34" charset="0"/>
                  <a:cs typeface="Traditional Arabic" pitchFamily="18" charset="-78"/>
                </a:rPr>
                <a:t>Features</a:t>
              </a:r>
              <a:endParaRPr lang="en-US" sz="1200" b="1" dirty="0">
                <a:solidFill>
                  <a:srgbClr val="1E4191"/>
                </a:solidFill>
                <a:latin typeface="GE Inspira" pitchFamily="34" charset="0"/>
                <a:cs typeface="Traditional Arabic" pitchFamily="18" charset="-78"/>
              </a:endParaRPr>
            </a:p>
          </p:txBody>
        </p:sp>
        <p:sp>
          <p:nvSpPr>
            <p:cNvPr id="48" name="Rectangle 9"/>
            <p:cNvSpPr txBox="1">
              <a:spLocks noChangeArrowheads="1"/>
            </p:cNvSpPr>
            <p:nvPr/>
          </p:nvSpPr>
          <p:spPr bwMode="auto">
            <a:xfrm>
              <a:off x="383083" y="3819526"/>
              <a:ext cx="3962146" cy="245125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b="1" u="sng" kern="0" dirty="0">
                  <a:solidFill>
                    <a:srgbClr val="1E4191"/>
                  </a:solidFill>
                  <a:latin typeface="GE Inspira" pitchFamily="34" charset="0"/>
                  <a:cs typeface="Arial" charset="0"/>
                </a:rPr>
                <a:t>Car and Train Scheduling</a:t>
              </a:r>
              <a:r>
                <a:rPr lang="en-US" sz="1200" b="1" kern="0" dirty="0">
                  <a:solidFill>
                    <a:srgbClr val="1E4191"/>
                  </a:solidFill>
                  <a:latin typeface="GE Inspira" pitchFamily="34" charset="0"/>
                  <a:cs typeface="Arial" charset="0"/>
                </a:rPr>
                <a:t> </a:t>
              </a:r>
              <a:r>
                <a:rPr lang="en-US" sz="1200" kern="0" dirty="0" smtClean="0">
                  <a:solidFill>
                    <a:srgbClr val="1E4191"/>
                  </a:solidFill>
                  <a:latin typeface="GE Inspira" pitchFamily="34" charset="0"/>
                  <a:cs typeface="Arial" charset="0"/>
                </a:rPr>
                <a:t>– railcar </a:t>
              </a:r>
              <a:r>
                <a:rPr lang="en-US" sz="1200" kern="0" dirty="0">
                  <a:solidFill>
                    <a:srgbClr val="1E4191"/>
                  </a:solidFill>
                  <a:latin typeface="GE Inspira" pitchFamily="34" charset="0"/>
                  <a:cs typeface="Arial" charset="0"/>
                </a:rPr>
                <a:t>and train </a:t>
              </a:r>
              <a:r>
                <a:rPr lang="en-US" sz="1200" kern="0" dirty="0" smtClean="0">
                  <a:solidFill>
                    <a:srgbClr val="1E4191"/>
                  </a:solidFill>
                  <a:latin typeface="GE Inspira" pitchFamily="34" charset="0"/>
                  <a:cs typeface="Arial" charset="0"/>
                </a:rPr>
                <a:t>trip plans and schedules. Measures </a:t>
              </a:r>
              <a:r>
                <a:rPr lang="en-US" sz="1200" kern="0" dirty="0">
                  <a:solidFill>
                    <a:srgbClr val="1E4191"/>
                  </a:solidFill>
                  <a:latin typeface="GE Inspira" pitchFamily="34" charset="0"/>
                  <a:cs typeface="Arial" charset="0"/>
                </a:rPr>
                <a:t>actual performance against the plan</a:t>
              </a:r>
              <a:endParaRPr lang="en-US" sz="1200" u="sng" kern="0" dirty="0">
                <a:solidFill>
                  <a:srgbClr val="1E4191"/>
                </a:solidFill>
                <a:latin typeface="GE Inspira" pitchFamily="34" charset="0"/>
                <a:cs typeface="Arial" charset="0"/>
              </a:endParaRPr>
            </a:p>
            <a:p>
              <a:pPr marL="227013" indent="-227013">
                <a:spcBef>
                  <a:spcPts val="1077"/>
                </a:spcBef>
                <a:buClr>
                  <a:srgbClr val="17375E"/>
                </a:buClr>
                <a:buSzPct val="90000"/>
                <a:buFont typeface="Wingdings" pitchFamily="2" charset="2"/>
                <a:buChar char="n"/>
              </a:pPr>
              <a:r>
                <a:rPr lang="en-US" sz="1200" b="1" u="sng" kern="0" dirty="0" smtClean="0">
                  <a:solidFill>
                    <a:srgbClr val="1E4191"/>
                  </a:solidFill>
                  <a:latin typeface="GE Inspira" pitchFamily="34" charset="0"/>
                  <a:cs typeface="Arial" charset="0"/>
                </a:rPr>
                <a:t>Car </a:t>
              </a:r>
              <a:r>
                <a:rPr lang="en-US" sz="1200" b="1" u="sng" kern="0" dirty="0">
                  <a:solidFill>
                    <a:srgbClr val="1E4191"/>
                  </a:solidFill>
                  <a:latin typeface="GE Inspira" pitchFamily="34" charset="0"/>
                  <a:cs typeface="Arial" charset="0"/>
                </a:rPr>
                <a:t>Orders / Empty Car Distribution</a:t>
              </a:r>
              <a:r>
                <a:rPr lang="en-US" sz="1200" kern="0" dirty="0">
                  <a:solidFill>
                    <a:srgbClr val="1E4191"/>
                  </a:solidFill>
                  <a:latin typeface="GE Inspira" pitchFamily="34" charset="0"/>
                  <a:cs typeface="Arial" charset="0"/>
                </a:rPr>
                <a:t> </a:t>
              </a:r>
              <a:r>
                <a:rPr lang="en-US" sz="1200" kern="0" dirty="0" smtClean="0">
                  <a:solidFill>
                    <a:srgbClr val="1E4191"/>
                  </a:solidFill>
                  <a:latin typeface="GE Inspira" pitchFamily="34" charset="0"/>
                  <a:cs typeface="Arial" charset="0"/>
                </a:rPr>
                <a:t>– </a:t>
              </a:r>
              <a:r>
                <a:rPr lang="en-US" sz="1200" dirty="0" smtClean="0">
                  <a:solidFill>
                    <a:srgbClr val="1E4191"/>
                  </a:solidFill>
                  <a:latin typeface="GE Inspira" pitchFamily="34" charset="0"/>
                </a:rPr>
                <a:t>module that keeps </a:t>
              </a:r>
              <a:r>
                <a:rPr lang="en-US" sz="1200" dirty="0">
                  <a:solidFill>
                    <a:srgbClr val="1E4191"/>
                  </a:solidFill>
                  <a:latin typeface="GE Inspira" pitchFamily="34" charset="0"/>
                </a:rPr>
                <a:t>track of customer equipment orders</a:t>
              </a:r>
              <a:endParaRPr lang="en-US" sz="1200" kern="0" dirty="0">
                <a:solidFill>
                  <a:srgbClr val="1E4191"/>
                </a:solidFill>
                <a:latin typeface="GE Inspira" pitchFamily="34" charset="0"/>
                <a:cs typeface="Arial" charset="0"/>
              </a:endParaRPr>
            </a:p>
            <a:p>
              <a:pPr marL="227013" indent="-227013">
                <a:spcBef>
                  <a:spcPts val="1077"/>
                </a:spcBef>
                <a:buClr>
                  <a:srgbClr val="17375E"/>
                </a:buClr>
                <a:buSzPct val="90000"/>
                <a:buFont typeface="Wingdings" pitchFamily="2" charset="2"/>
                <a:buChar char="n"/>
              </a:pPr>
              <a:r>
                <a:rPr lang="en-US" sz="1200" b="1" u="sng" kern="0" dirty="0" smtClean="0">
                  <a:solidFill>
                    <a:srgbClr val="1E4191"/>
                  </a:solidFill>
                  <a:latin typeface="GE Inspira" pitchFamily="34" charset="0"/>
                  <a:cs typeface="Arial" charset="0"/>
                </a:rPr>
                <a:t>Automatic </a:t>
              </a:r>
              <a:r>
                <a:rPr lang="en-US" sz="1200" b="1" u="sng" kern="0" dirty="0">
                  <a:solidFill>
                    <a:srgbClr val="1E4191"/>
                  </a:solidFill>
                  <a:latin typeface="GE Inspira" pitchFamily="34" charset="0"/>
                  <a:cs typeface="Arial" charset="0"/>
                </a:rPr>
                <a:t>Events</a:t>
              </a:r>
              <a:r>
                <a:rPr lang="en-US" sz="1200" kern="0" dirty="0">
                  <a:solidFill>
                    <a:srgbClr val="1E4191"/>
                  </a:solidFill>
                  <a:latin typeface="GE Inspira" pitchFamily="34" charset="0"/>
                  <a:cs typeface="Arial" charset="0"/>
                </a:rPr>
                <a:t> – Powerful set of automated movements for Loading/ Unloading, Inspections, Notifications, Placements, Releases etc</a:t>
              </a:r>
              <a:r>
                <a:rPr lang="en-US" sz="1200" kern="0" dirty="0" smtClean="0">
                  <a:solidFill>
                    <a:srgbClr val="1E4191"/>
                  </a:solidFill>
                  <a:latin typeface="GE Inspira" pitchFamily="34" charset="0"/>
                  <a:cs typeface="Arial" charset="0"/>
                </a:rPr>
                <a:t>...</a:t>
              </a:r>
            </a:p>
            <a:p>
              <a:pPr marL="227013" indent="-227013">
                <a:spcBef>
                  <a:spcPts val="1077"/>
                </a:spcBef>
                <a:buClr>
                  <a:srgbClr val="17375E"/>
                </a:buClr>
                <a:buSzPct val="90000"/>
                <a:buFont typeface="Wingdings" pitchFamily="2" charset="2"/>
                <a:buChar char="n"/>
              </a:pPr>
              <a:r>
                <a:rPr lang="en-US" sz="1200" b="1" u="sng" kern="0" dirty="0">
                  <a:solidFill>
                    <a:srgbClr val="1E4191"/>
                  </a:solidFill>
                  <a:latin typeface="GE Inspira" pitchFamily="34" charset="0"/>
                  <a:cs typeface="Arial" charset="0"/>
                </a:rPr>
                <a:t>Advanced </a:t>
              </a:r>
              <a:r>
                <a:rPr lang="en-US" sz="1200" b="1" u="sng" kern="0" dirty="0" smtClean="0">
                  <a:solidFill>
                    <a:srgbClr val="1E4191"/>
                  </a:solidFill>
                  <a:latin typeface="GE Inspira" pitchFamily="34" charset="0"/>
                  <a:cs typeface="Arial" charset="0"/>
                </a:rPr>
                <a:t>Blocking</a:t>
              </a:r>
              <a:r>
                <a:rPr lang="en-US" sz="1200" kern="0" dirty="0" smtClean="0">
                  <a:solidFill>
                    <a:srgbClr val="1E4191"/>
                  </a:solidFill>
                  <a:latin typeface="GE Inspira" pitchFamily="34" charset="0"/>
                  <a:cs typeface="Arial" charset="0"/>
                </a:rPr>
                <a:t> </a:t>
              </a:r>
              <a:r>
                <a:rPr lang="en-US" sz="1200" kern="0" dirty="0">
                  <a:solidFill>
                    <a:srgbClr val="1E4191"/>
                  </a:solidFill>
                  <a:latin typeface="GE Inspira" pitchFamily="34" charset="0"/>
                  <a:cs typeface="Arial" charset="0"/>
                </a:rPr>
                <a:t>– P</a:t>
              </a:r>
              <a:r>
                <a:rPr lang="en-US" sz="1200" dirty="0">
                  <a:solidFill>
                    <a:srgbClr val="1E4191"/>
                  </a:solidFill>
                  <a:latin typeface="GE Inspira" pitchFamily="34" charset="0"/>
                </a:rPr>
                <a:t>owerful set of “Blocking” Rules Tables to automatically classify </a:t>
              </a:r>
              <a:r>
                <a:rPr lang="en-US" sz="1200" dirty="0" smtClean="0">
                  <a:solidFill>
                    <a:srgbClr val="1E4191"/>
                  </a:solidFill>
                  <a:latin typeface="GE Inspira" pitchFamily="34" charset="0"/>
                </a:rPr>
                <a:t>and block cars </a:t>
              </a:r>
              <a:r>
                <a:rPr lang="en-US" sz="1200" dirty="0">
                  <a:solidFill>
                    <a:srgbClr val="1E4191"/>
                  </a:solidFill>
                  <a:latin typeface="GE Inspira" pitchFamily="34" charset="0"/>
                </a:rPr>
                <a:t>as they are </a:t>
              </a:r>
              <a:r>
                <a:rPr lang="en-US" sz="1200" dirty="0" smtClean="0">
                  <a:solidFill>
                    <a:srgbClr val="1E4191"/>
                  </a:solidFill>
                  <a:latin typeface="GE Inspira" pitchFamily="34" charset="0"/>
                </a:rPr>
                <a:t>received or delivered </a:t>
              </a:r>
              <a:r>
                <a:rPr lang="en-US" sz="1200" dirty="0">
                  <a:solidFill>
                    <a:srgbClr val="1E4191"/>
                  </a:solidFill>
                  <a:latin typeface="GE Inspira" pitchFamily="34" charset="0"/>
                </a:rPr>
                <a:t>and move over the Railroad infrastructure</a:t>
              </a:r>
              <a:endParaRPr lang="en-US" sz="1200" kern="0" dirty="0">
                <a:solidFill>
                  <a:srgbClr val="1E4191"/>
                </a:solidFill>
                <a:latin typeface="GE Inspira" pitchFamily="34" charset="0"/>
                <a:cs typeface="Arial" charset="0"/>
              </a:endParaRPr>
            </a:p>
            <a:p>
              <a:pPr marL="227013" indent="-227013">
                <a:spcBef>
                  <a:spcPts val="1077"/>
                </a:spcBef>
                <a:buClr>
                  <a:srgbClr val="17375E"/>
                </a:buClr>
                <a:buSzPct val="90000"/>
                <a:buFont typeface="Wingdings" pitchFamily="2" charset="2"/>
                <a:buChar char="n"/>
              </a:pPr>
              <a:endParaRPr lang="en-US" sz="1200" kern="0" dirty="0">
                <a:solidFill>
                  <a:srgbClr val="1E4191"/>
                </a:solidFill>
                <a:latin typeface="GE Inspira" pitchFamily="34" charset="0"/>
                <a:cs typeface="Arial" charset="0"/>
              </a:endParaRP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366" y="3923251"/>
            <a:ext cx="2311117" cy="232586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8679" y="1038312"/>
            <a:ext cx="2111062" cy="1500755"/>
          </a:xfrm>
          <a:prstGeom prst="roundRect">
            <a:avLst>
              <a:gd name="adj" fmla="val 4167"/>
            </a:avLst>
          </a:prstGeom>
          <a:solidFill>
            <a:srgbClr val="FFFFFF"/>
          </a:solidFill>
          <a:ln w="76200" cap="sq">
            <a:solidFill>
              <a:srgbClr val="292929"/>
            </a:solidFill>
            <a:miter lim="800000"/>
          </a:ln>
          <a:effectLst>
            <a:outerShdw blurRad="50800" dist="38100" dir="5400000" algn="t" rotWithShape="0">
              <a:prstClr val="black">
                <a:alpha val="40000"/>
              </a:prstClr>
            </a:outerShdw>
          </a:effectLst>
          <a:scene3d>
            <a:camera prst="orthographicFront"/>
            <a:lightRig rig="threePt" dir="t">
              <a:rot lat="0" lon="0" rev="2700000"/>
            </a:lightRig>
          </a:scene3d>
          <a:sp3d>
            <a:bevelT h="38100"/>
            <a:contourClr>
              <a:srgbClr val="C0C0C0"/>
            </a:contourClr>
          </a:sp3d>
        </p:spPr>
      </p:pic>
      <p:cxnSp>
        <p:nvCxnSpPr>
          <p:cNvPr id="11" name="Straight Connector 10"/>
          <p:cNvCxnSpPr/>
          <p:nvPr/>
        </p:nvCxnSpPr>
        <p:spPr bwMode="auto">
          <a:xfrm>
            <a:off x="267744" y="987552"/>
            <a:ext cx="5939609" cy="1401"/>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2" name="Rectangle 9"/>
          <p:cNvSpPr txBox="1">
            <a:spLocks noChangeArrowheads="1"/>
          </p:cNvSpPr>
          <p:nvPr/>
        </p:nvSpPr>
        <p:spPr bwMode="auto">
          <a:xfrm>
            <a:off x="292914" y="1105168"/>
            <a:ext cx="5914439" cy="139012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Family="34" charset="0"/>
                <a:cs typeface="Arial" charset="0"/>
              </a:rPr>
              <a:t>TMS </a:t>
            </a:r>
            <a:r>
              <a:rPr lang="en-US" sz="1200" kern="0" dirty="0">
                <a:solidFill>
                  <a:srgbClr val="1E4191"/>
                </a:solidFill>
                <a:latin typeface="GE Inspira" pitchFamily="34" charset="0"/>
                <a:cs typeface="Arial" charset="0"/>
              </a:rPr>
              <a:t>is used for managing </a:t>
            </a:r>
            <a:r>
              <a:rPr lang="en-US" sz="1200" kern="0" dirty="0" smtClean="0">
                <a:solidFill>
                  <a:srgbClr val="1E4191"/>
                </a:solidFill>
                <a:latin typeface="GE Inspira" pitchFamily="34" charset="0"/>
                <a:cs typeface="Arial" charset="0"/>
              </a:rPr>
              <a:t>rail operation </a:t>
            </a:r>
            <a:r>
              <a:rPr lang="en-US" sz="1200" kern="0" dirty="0">
                <a:solidFill>
                  <a:srgbClr val="1E4191"/>
                </a:solidFill>
                <a:latin typeface="GE Inspira" pitchFamily="34" charset="0"/>
                <a:cs typeface="Arial" charset="0"/>
              </a:rPr>
              <a:t>functions such as yard and inventory control, train movement, waybill control, </a:t>
            </a:r>
            <a:r>
              <a:rPr lang="en-US" sz="1200" kern="0" dirty="0" smtClean="0">
                <a:solidFill>
                  <a:srgbClr val="1E4191"/>
                </a:solidFill>
                <a:latin typeface="GE Inspira" pitchFamily="34" charset="0"/>
                <a:cs typeface="Arial" charset="0"/>
              </a:rPr>
              <a:t>and assessing charges such as switching </a:t>
            </a:r>
            <a:r>
              <a:rPr lang="en-US" sz="1200" kern="0" dirty="0">
                <a:solidFill>
                  <a:srgbClr val="1E4191"/>
                </a:solidFill>
                <a:latin typeface="GE Inspira" pitchFamily="34" charset="0"/>
                <a:cs typeface="Arial" charset="0"/>
              </a:rPr>
              <a:t>and demurrage/miscellaneous </a:t>
            </a:r>
            <a:r>
              <a:rPr lang="en-US" sz="1200" kern="0" dirty="0" smtClean="0">
                <a:solidFill>
                  <a:srgbClr val="1E4191"/>
                </a:solidFill>
                <a:latin typeface="GE Inspira" pitchFamily="34" charset="0"/>
                <a:cs typeface="Arial" charset="0"/>
              </a:rPr>
              <a:t>billing</a:t>
            </a:r>
            <a:endParaRPr lang="en-US" sz="1200" kern="0" dirty="0">
              <a:solidFill>
                <a:srgbClr val="1E4191"/>
              </a:solidFill>
              <a:latin typeface="GE Inspira" pitchFamily="34" charset="0"/>
              <a:cs typeface="Arial" charset="0"/>
            </a:endParaRP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RailConnect TMS </a:t>
            </a:r>
            <a:r>
              <a:rPr lang="en-US" sz="1200" kern="0" dirty="0" smtClean="0">
                <a:solidFill>
                  <a:srgbClr val="1E4191"/>
                </a:solidFill>
                <a:latin typeface="GE Inspira" pitchFamily="34" charset="0"/>
                <a:cs typeface="Arial" charset="0"/>
              </a:rPr>
              <a:t>provides high visibility over all rail assets and helps </a:t>
            </a:r>
            <a:r>
              <a:rPr lang="en-US" sz="1200" kern="0" dirty="0">
                <a:solidFill>
                  <a:srgbClr val="1E4191"/>
                </a:solidFill>
                <a:latin typeface="GE Inspira" pitchFamily="34" charset="0"/>
                <a:cs typeface="Arial" charset="0"/>
              </a:rPr>
              <a:t>railroads automate all aspects of train and switching </a:t>
            </a:r>
            <a:r>
              <a:rPr lang="en-US" sz="1200" kern="0" dirty="0" smtClean="0">
                <a:solidFill>
                  <a:srgbClr val="1E4191"/>
                </a:solidFill>
                <a:latin typeface="GE Inspira" pitchFamily="34" charset="0"/>
                <a:cs typeface="Arial" charset="0"/>
              </a:rPr>
              <a:t>operations.</a:t>
            </a:r>
            <a:endParaRPr lang="en-US" sz="1200" kern="0" dirty="0">
              <a:solidFill>
                <a:srgbClr val="1E4191"/>
              </a:solidFill>
              <a:latin typeface="GE Inspira" pitchFamily="34" charset="0"/>
              <a:cs typeface="Arial" charset="0"/>
            </a:endParaRP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Family="34" charset="0"/>
                <a:cs typeface="Arial" charset="0"/>
              </a:rPr>
              <a:t>TMS </a:t>
            </a:r>
            <a:r>
              <a:rPr lang="en-US" sz="1200" kern="0" dirty="0">
                <a:solidFill>
                  <a:srgbClr val="1E4191"/>
                </a:solidFill>
                <a:latin typeface="GE Inspira" pitchFamily="34" charset="0"/>
                <a:cs typeface="Arial" charset="0"/>
              </a:rPr>
              <a:t>facilitates the seamless interchange of rail traffic between multiple </a:t>
            </a:r>
            <a:r>
              <a:rPr lang="en-US" sz="1200" kern="0" dirty="0" smtClean="0">
                <a:solidFill>
                  <a:srgbClr val="1E4191"/>
                </a:solidFill>
                <a:latin typeface="GE Inspira" pitchFamily="34" charset="0"/>
                <a:cs typeface="Arial" charset="0"/>
              </a:rPr>
              <a:t>railroads.</a:t>
            </a:r>
            <a:endParaRPr lang="en-US" sz="1200" kern="0" dirty="0">
              <a:solidFill>
                <a:srgbClr val="1E4191"/>
              </a:solidFill>
              <a:latin typeface="GE Inspira" pitchFamily="34" charset="0"/>
              <a:cs typeface="Arial" charset="0"/>
            </a:endParaRPr>
          </a:p>
        </p:txBody>
      </p:sp>
      <p:grpSp>
        <p:nvGrpSpPr>
          <p:cNvPr id="13" name="Group 12"/>
          <p:cNvGrpSpPr/>
          <p:nvPr/>
        </p:nvGrpSpPr>
        <p:grpSpPr>
          <a:xfrm>
            <a:off x="4271748" y="3043579"/>
            <a:ext cx="2397065" cy="2783383"/>
            <a:chOff x="383082" y="3530175"/>
            <a:chExt cx="3962147" cy="2162277"/>
          </a:xfrm>
        </p:grpSpPr>
        <p:cxnSp>
          <p:nvCxnSpPr>
            <p:cNvPr id="14" name="Straight Connector 13"/>
            <p:cNvCxnSpPr/>
            <p:nvPr/>
          </p:nvCxnSpPr>
          <p:spPr bwMode="auto">
            <a:xfrm>
              <a:off x="383082" y="3600633"/>
              <a:ext cx="3750006" cy="0"/>
            </a:xfrm>
            <a:prstGeom prst="line">
              <a:avLst/>
            </a:prstGeom>
            <a:solidFill>
              <a:schemeClr val="accent1"/>
            </a:solidFill>
            <a:ln w="19050" cap="flat" cmpd="sng" algn="ctr">
              <a:solidFill>
                <a:srgbClr val="17375E"/>
              </a:solidFill>
              <a:prstDash val="solid"/>
              <a:round/>
              <a:headEnd type="none" w="med" len="med"/>
              <a:tailEnd type="none" w="med" len="med"/>
            </a:ln>
            <a:effectLst/>
          </p:spPr>
        </p:cxnSp>
        <p:sp>
          <p:nvSpPr>
            <p:cNvPr id="15" name="Text Placeholder 30"/>
            <p:cNvSpPr txBox="1">
              <a:spLocks/>
            </p:cNvSpPr>
            <p:nvPr/>
          </p:nvSpPr>
          <p:spPr>
            <a:xfrm>
              <a:off x="1615288" y="3530175"/>
              <a:ext cx="1477398" cy="143458"/>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200" b="1" dirty="0" smtClean="0">
                  <a:solidFill>
                    <a:srgbClr val="1E4191"/>
                  </a:solidFill>
                  <a:latin typeface="GE Inspira" pitchFamily="34" charset="0"/>
                  <a:cs typeface="Traditional Arabic" pitchFamily="18" charset="-78"/>
                </a:rPr>
                <a:t>Fact Sheet</a:t>
              </a:r>
              <a:endParaRPr lang="en-US" sz="1200" b="1" dirty="0">
                <a:solidFill>
                  <a:srgbClr val="1E4191"/>
                </a:solidFill>
                <a:latin typeface="GE Inspira" pitchFamily="34" charset="0"/>
                <a:cs typeface="Traditional Arabic" pitchFamily="18" charset="-78"/>
              </a:endParaRPr>
            </a:p>
          </p:txBody>
        </p:sp>
        <p:sp>
          <p:nvSpPr>
            <p:cNvPr id="16" name="Rectangle 9"/>
            <p:cNvSpPr txBox="1">
              <a:spLocks noChangeArrowheads="1"/>
            </p:cNvSpPr>
            <p:nvPr/>
          </p:nvSpPr>
          <p:spPr bwMode="auto">
            <a:xfrm>
              <a:off x="383084" y="3819526"/>
              <a:ext cx="3962145" cy="187292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Family="34" charset="0"/>
                  <a:cs typeface="Arial" charset="0"/>
                </a:rPr>
                <a:t>466 railroad companies </a:t>
              </a:r>
              <a:r>
                <a:rPr lang="en-US" sz="1200" kern="0" dirty="0">
                  <a:solidFill>
                    <a:srgbClr val="1E4191"/>
                  </a:solidFill>
                  <a:latin typeface="GE Inspira" pitchFamily="34" charset="0"/>
                  <a:cs typeface="Arial" charset="0"/>
                </a:rPr>
                <a:t>use RailConnect to manage their operations.</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96% of the North American fleet of cars moves through TMS.</a:t>
              </a:r>
            </a:p>
            <a:p>
              <a:pPr marL="227013" indent="-227013">
                <a:spcBef>
                  <a:spcPts val="1077"/>
                </a:spcBef>
                <a:buClr>
                  <a:srgbClr val="17375E"/>
                </a:buClr>
                <a:buSzPct val="90000"/>
                <a:buFont typeface="Wingdings" pitchFamily="2" charset="2"/>
                <a:buChar char="n"/>
              </a:pPr>
              <a:r>
                <a:rPr lang="en-US" sz="1200" kern="0" dirty="0" smtClean="0">
                  <a:solidFill>
                    <a:srgbClr val="1E4191"/>
                  </a:solidFill>
                  <a:latin typeface="GE Inspira" pitchFamily="34" charset="0"/>
                  <a:cs typeface="Arial" charset="0"/>
                </a:rPr>
                <a:t>60b+ </a:t>
              </a:r>
              <a:r>
                <a:rPr lang="en-US" sz="1200" kern="0" dirty="0">
                  <a:solidFill>
                    <a:srgbClr val="1E4191"/>
                  </a:solidFill>
                  <a:latin typeface="GE Inspira" pitchFamily="34" charset="0"/>
                  <a:cs typeface="Arial" charset="0"/>
                </a:rPr>
                <a:t>bytes of EDI data are processed (annually).</a:t>
              </a:r>
            </a:p>
            <a:p>
              <a:pPr marL="227013" indent="-227013">
                <a:spcBef>
                  <a:spcPts val="1077"/>
                </a:spcBef>
                <a:buClr>
                  <a:srgbClr val="17375E"/>
                </a:buClr>
                <a:buSzPct val="90000"/>
                <a:buFont typeface="Wingdings" pitchFamily="2" charset="2"/>
                <a:buChar char="n"/>
              </a:pPr>
              <a:r>
                <a:rPr lang="en-US" sz="1200" kern="0" dirty="0">
                  <a:solidFill>
                    <a:srgbClr val="1E4191"/>
                  </a:solidFill>
                  <a:latin typeface="GE Inspira" pitchFamily="34" charset="0"/>
                  <a:cs typeface="Arial" charset="0"/>
                </a:rPr>
                <a:t>RailConnect TMS manages over 8+ million carloads annually. </a:t>
              </a:r>
            </a:p>
            <a:p>
              <a:pPr marL="227013" indent="-227013">
                <a:spcBef>
                  <a:spcPts val="1077"/>
                </a:spcBef>
                <a:buClr>
                  <a:srgbClr val="17375E"/>
                </a:buClr>
                <a:buSzPct val="90000"/>
                <a:buFont typeface="Wingdings" pitchFamily="2" charset="2"/>
                <a:buChar char="n"/>
              </a:pPr>
              <a:endParaRPr lang="en-US" sz="1200" kern="0" dirty="0">
                <a:solidFill>
                  <a:srgbClr val="1E4191"/>
                </a:solidFill>
                <a:latin typeface="GE Inspira" pitchFamily="34" charset="0"/>
                <a:cs typeface="Arial" charset="0"/>
              </a:endParaRPr>
            </a:p>
          </p:txBody>
        </p:sp>
      </p:grpSp>
      <p:sp>
        <p:nvSpPr>
          <p:cNvPr id="17" name="Text Placeholder 30"/>
          <p:cNvSpPr txBox="1">
            <a:spLocks/>
          </p:cNvSpPr>
          <p:nvPr/>
        </p:nvSpPr>
        <p:spPr>
          <a:xfrm>
            <a:off x="2126874" y="884721"/>
            <a:ext cx="2098599" cy="200055"/>
          </a:xfrm>
          <a:prstGeom prst="rect">
            <a:avLst/>
          </a:prstGeom>
          <a:solidFill>
            <a:schemeClr val="bg1"/>
          </a:solidFill>
        </p:spPr>
        <p:txBody>
          <a:bodyPr vert="horz" wrap="square" lIns="0" tIns="0" rIns="0" bIns="0" rtlCol="0">
            <a:spAutoFit/>
          </a:bodyPr>
          <a:lstStyle/>
          <a:p>
            <a:pPr marL="0" lvl="1" algn="ctr">
              <a:spcBef>
                <a:spcPts val="179"/>
              </a:spcBef>
              <a:buClr>
                <a:srgbClr val="9A9A9A"/>
              </a:buClr>
              <a:buSzPct val="115000"/>
            </a:pPr>
            <a:r>
              <a:rPr lang="en-US" sz="1300" b="1" dirty="0">
                <a:solidFill>
                  <a:schemeClr val="tx1">
                    <a:lumMod val="75000"/>
                  </a:schemeClr>
                </a:solidFill>
                <a:latin typeface="GE Inspira" pitchFamily="34" charset="0"/>
                <a:cs typeface="Traditional Arabic" pitchFamily="18" charset="-78"/>
              </a:rPr>
              <a:t>Product</a:t>
            </a:r>
            <a:r>
              <a:rPr lang="en-US" sz="1300" b="1" dirty="0">
                <a:solidFill>
                  <a:schemeClr val="accent1">
                    <a:lumMod val="75000"/>
                  </a:schemeClr>
                </a:solidFill>
                <a:latin typeface="GE Inspira" pitchFamily="34" charset="0"/>
                <a:cs typeface="Traditional Arabic" pitchFamily="18" charset="-78"/>
              </a:rPr>
              <a:t> </a:t>
            </a:r>
            <a:r>
              <a:rPr lang="en-US" sz="1300" b="1" dirty="0">
                <a:solidFill>
                  <a:schemeClr val="tx1">
                    <a:lumMod val="75000"/>
                  </a:schemeClr>
                </a:solidFill>
                <a:latin typeface="GE Inspira" pitchFamily="34" charset="0"/>
                <a:cs typeface="Traditional Arabic" pitchFamily="18" charset="-78"/>
              </a:rPr>
              <a:t>Description</a:t>
            </a:r>
          </a:p>
        </p:txBody>
      </p:sp>
    </p:spTree>
    <p:extLst>
      <p:ext uri="{BB962C8B-B14F-4D97-AF65-F5344CB8AC3E}">
        <p14:creationId xmlns:p14="http://schemas.microsoft.com/office/powerpoint/2010/main" val="3976875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42900" y="914400"/>
            <a:ext cx="2744249" cy="5049838"/>
          </a:xfrm>
        </p:spPr>
        <p:txBody>
          <a:bodyPr/>
          <a:lstStyle/>
          <a:p>
            <a:endParaRPr lang="en-US" sz="1400" b="1" u="sng" dirty="0" smtClean="0"/>
          </a:p>
          <a:p>
            <a:endParaRPr lang="en-US" sz="1400" b="1" u="sng" dirty="0"/>
          </a:p>
          <a:p>
            <a:endParaRPr lang="en-US" sz="1400" b="1" u="sng" dirty="0" smtClean="0"/>
          </a:p>
          <a:p>
            <a:endParaRPr lang="en-US" sz="1400" b="1" u="sng" dirty="0"/>
          </a:p>
          <a:p>
            <a:endParaRPr lang="en-US" sz="1400" b="1" u="sng" dirty="0" smtClean="0"/>
          </a:p>
          <a:p>
            <a:r>
              <a:rPr lang="en-US" sz="1400" b="1" u="sng" dirty="0" smtClean="0"/>
              <a:t>mCrew</a:t>
            </a:r>
            <a:endParaRPr lang="en-US" sz="1400" b="1" u="sng" dirty="0"/>
          </a:p>
          <a:p>
            <a:pPr marL="287338" indent="-287338">
              <a:lnSpc>
                <a:spcPct val="100000"/>
              </a:lnSpc>
              <a:spcBef>
                <a:spcPts val="600"/>
              </a:spcBef>
              <a:buFont typeface="Arial" pitchFamily="34" charset="0"/>
              <a:buChar char="•"/>
            </a:pPr>
            <a:r>
              <a:rPr lang="en-US" sz="1200" dirty="0"/>
              <a:t>Crews Capture Events (Arrivals, Departures, Places, Pulls)</a:t>
            </a:r>
          </a:p>
          <a:p>
            <a:pPr marL="287338" indent="-287338">
              <a:lnSpc>
                <a:spcPct val="100000"/>
              </a:lnSpc>
              <a:spcBef>
                <a:spcPts val="600"/>
              </a:spcBef>
              <a:buFont typeface="Arial" pitchFamily="34" charset="0"/>
              <a:buChar char="•"/>
            </a:pPr>
            <a:r>
              <a:rPr lang="en-US" sz="1200" dirty="0" smtClean="0"/>
              <a:t>Completely </a:t>
            </a:r>
            <a:r>
              <a:rPr lang="en-US" sz="1200" dirty="0"/>
              <a:t>Integrated with TMS for </a:t>
            </a:r>
            <a:r>
              <a:rPr lang="en-US" sz="1200" dirty="0" smtClean="0"/>
              <a:t>Real-Time </a:t>
            </a:r>
            <a:r>
              <a:rPr lang="en-US" sz="1200" dirty="0"/>
              <a:t>Updates</a:t>
            </a:r>
          </a:p>
          <a:p>
            <a:pPr marL="287338" indent="-287338">
              <a:lnSpc>
                <a:spcPct val="100000"/>
              </a:lnSpc>
              <a:spcBef>
                <a:spcPts val="600"/>
              </a:spcBef>
              <a:buFont typeface="Arial" pitchFamily="34" charset="0"/>
              <a:buChar char="•"/>
            </a:pPr>
            <a:r>
              <a:rPr lang="en-US" sz="1200" dirty="0"/>
              <a:t>Cost-Effective Communications/Equipment</a:t>
            </a:r>
          </a:p>
          <a:p>
            <a:pPr marL="287338" indent="-287338">
              <a:lnSpc>
                <a:spcPct val="100000"/>
              </a:lnSpc>
              <a:spcBef>
                <a:spcPts val="600"/>
              </a:spcBef>
              <a:buFont typeface="Arial" pitchFamily="34" charset="0"/>
              <a:buChar char="•"/>
            </a:pPr>
            <a:r>
              <a:rPr lang="en-US" sz="1200" dirty="0"/>
              <a:t>Supplement or Alternative to AEI</a:t>
            </a:r>
          </a:p>
          <a:p>
            <a:endParaRPr lang="en-US" sz="1400" b="1" u="sng" dirty="0" smtClean="0"/>
          </a:p>
          <a:p>
            <a:pPr marL="91440" indent="-285750">
              <a:lnSpc>
                <a:spcPct val="100000"/>
              </a:lnSpc>
              <a:spcBef>
                <a:spcPts val="600"/>
              </a:spcBef>
              <a:buFont typeface="Arial" pitchFamily="34" charset="0"/>
              <a:buChar char="•"/>
            </a:pPr>
            <a:endParaRPr lang="en-US" sz="1200" dirty="0"/>
          </a:p>
        </p:txBody>
      </p:sp>
      <p:sp>
        <p:nvSpPr>
          <p:cNvPr id="6" name="Content Placeholder 5"/>
          <p:cNvSpPr>
            <a:spLocks noGrp="1"/>
          </p:cNvSpPr>
          <p:nvPr>
            <p:ph sz="half" idx="10"/>
          </p:nvPr>
        </p:nvSpPr>
        <p:spPr>
          <a:xfrm>
            <a:off x="3206870" y="902525"/>
            <a:ext cx="2744249" cy="5372151"/>
          </a:xfrm>
        </p:spPr>
        <p:txBody>
          <a:bodyPr/>
          <a:lstStyle/>
          <a:p>
            <a:r>
              <a:rPr lang="en-US" sz="1400" b="1" u="sng" dirty="0"/>
              <a:t>RailCarrier Interface</a:t>
            </a:r>
          </a:p>
          <a:p>
            <a:pPr marL="287338" indent="-287338">
              <a:lnSpc>
                <a:spcPct val="100000"/>
              </a:lnSpc>
              <a:spcBef>
                <a:spcPts val="600"/>
              </a:spcBef>
              <a:buFont typeface="Arial" pitchFamily="34" charset="0"/>
              <a:buChar char="•"/>
            </a:pPr>
            <a:r>
              <a:rPr lang="en-US" sz="1200" dirty="0"/>
              <a:t>Shippers </a:t>
            </a:r>
            <a:r>
              <a:rPr lang="en-US" sz="1200" dirty="0">
                <a:latin typeface="GE Inspira" pitchFamily="34" charset="0"/>
                <a:cs typeface="Arial" charset="0"/>
              </a:rPr>
              <a:t>order cars in, load or unload cars, report rejections or releases.</a:t>
            </a:r>
            <a:r>
              <a:rPr lang="en-US" sz="1200" dirty="0"/>
              <a:t>)</a:t>
            </a:r>
          </a:p>
          <a:p>
            <a:pPr marL="287338" indent="-287338">
              <a:lnSpc>
                <a:spcPct val="100000"/>
              </a:lnSpc>
              <a:spcBef>
                <a:spcPts val="600"/>
              </a:spcBef>
              <a:buFont typeface="Arial" pitchFamily="34" charset="0"/>
              <a:buChar char="•"/>
            </a:pPr>
            <a:r>
              <a:rPr lang="en-US" sz="1200" dirty="0"/>
              <a:t>Integrated with TMS for real-time event reporting.</a:t>
            </a:r>
          </a:p>
          <a:p>
            <a:pPr marL="287338" indent="-287338">
              <a:lnSpc>
                <a:spcPct val="100000"/>
              </a:lnSpc>
              <a:spcBef>
                <a:spcPts val="600"/>
              </a:spcBef>
              <a:buFont typeface="Arial" pitchFamily="34" charset="0"/>
              <a:buChar char="•"/>
            </a:pPr>
            <a:r>
              <a:rPr lang="en-US" sz="1200" dirty="0"/>
              <a:t>eBOL module for 404 billing</a:t>
            </a:r>
          </a:p>
          <a:p>
            <a:endParaRPr lang="en-US" sz="1400" dirty="0" smtClean="0"/>
          </a:p>
          <a:p>
            <a:endParaRPr lang="en-US" sz="1400" dirty="0"/>
          </a:p>
          <a:p>
            <a:endParaRPr lang="en-US" sz="1400" dirty="0" smtClean="0"/>
          </a:p>
          <a:p>
            <a:endParaRPr lang="en-US" sz="1400" dirty="0"/>
          </a:p>
          <a:p>
            <a:endParaRPr lang="en-US" sz="1400" dirty="0" smtClean="0"/>
          </a:p>
          <a:p>
            <a:endParaRPr lang="en-US" sz="1400" b="1" u="sng" dirty="0" smtClean="0"/>
          </a:p>
          <a:p>
            <a:r>
              <a:rPr lang="en-US" sz="1400" b="1" u="sng" dirty="0" smtClean="0"/>
              <a:t>GeoRailTrace</a:t>
            </a:r>
            <a:endParaRPr lang="en-US" sz="1400" b="1" u="sng" dirty="0"/>
          </a:p>
          <a:p>
            <a:pPr marL="285750" indent="-285750">
              <a:buFont typeface="Arial" pitchFamily="34" charset="0"/>
              <a:buChar char="•"/>
            </a:pPr>
            <a:r>
              <a:rPr lang="en-US" sz="1200" dirty="0"/>
              <a:t>Capable of receiving GPS feeds from locomotives providing information such as speed and direction</a:t>
            </a:r>
          </a:p>
          <a:p>
            <a:pPr marL="285750" indent="-285750">
              <a:buFont typeface="Arial" pitchFamily="34" charset="0"/>
              <a:buChar char="•"/>
            </a:pPr>
            <a:r>
              <a:rPr lang="en-US" sz="1200" dirty="0"/>
              <a:t>Integrated with TMS train module for complete list of cars, destinations, ETA’s, etc…</a:t>
            </a:r>
          </a:p>
          <a:p>
            <a:pPr marL="285750" indent="-285750">
              <a:buFont typeface="Arial" pitchFamily="34" charset="0"/>
              <a:buChar char="•"/>
            </a:pPr>
            <a:r>
              <a:rPr lang="en-US" sz="1200" dirty="0" err="1"/>
              <a:t>GeoFencing</a:t>
            </a:r>
            <a:r>
              <a:rPr lang="en-US" sz="1200" dirty="0"/>
              <a:t> capability provides low cost solution for AEI</a:t>
            </a:r>
          </a:p>
          <a:p>
            <a:endParaRPr lang="en-US" sz="1200" b="1" u="sng" dirty="0"/>
          </a:p>
          <a:p>
            <a:endParaRPr lang="en-US" sz="1400" b="1" u="sng" dirty="0" smtClean="0"/>
          </a:p>
          <a:p>
            <a:endParaRPr lang="en-US" sz="1400" b="1" u="sng" dirty="0" smtClean="0"/>
          </a:p>
        </p:txBody>
      </p:sp>
      <p:sp>
        <p:nvSpPr>
          <p:cNvPr id="7" name="Content Placeholder 6"/>
          <p:cNvSpPr>
            <a:spLocks noGrp="1"/>
          </p:cNvSpPr>
          <p:nvPr>
            <p:ph sz="half" idx="11"/>
          </p:nvPr>
        </p:nvSpPr>
        <p:spPr>
          <a:xfrm>
            <a:off x="6051325" y="902525"/>
            <a:ext cx="2744249" cy="4159188"/>
          </a:xfrm>
        </p:spPr>
        <p:txBody>
          <a:bodyPr/>
          <a:lstStyle/>
          <a:p>
            <a:r>
              <a:rPr lang="en-US" sz="1400" b="1" u="sng" smtClean="0"/>
              <a:t>RailConnect Yard</a:t>
            </a:r>
            <a:endParaRPr lang="en-US" sz="1400" b="1" u="sng" dirty="0"/>
          </a:p>
          <a:p>
            <a:pPr marL="285750" indent="-285750">
              <a:buFont typeface="Arial" pitchFamily="34" charset="0"/>
              <a:buChar char="•"/>
            </a:pPr>
            <a:r>
              <a:rPr lang="en-US" sz="1200" dirty="0"/>
              <a:t>Complete Visibility of Cars in Yard</a:t>
            </a:r>
          </a:p>
          <a:p>
            <a:pPr marL="285750" indent="-285750">
              <a:buFont typeface="Arial" pitchFamily="34" charset="0"/>
              <a:buChar char="•"/>
            </a:pPr>
            <a:r>
              <a:rPr lang="en-US" sz="1200" dirty="0"/>
              <a:t>Open/Available tracks</a:t>
            </a:r>
          </a:p>
          <a:p>
            <a:pPr marL="285750" indent="-285750">
              <a:buFont typeface="Arial" pitchFamily="34" charset="0"/>
              <a:buChar char="•"/>
            </a:pPr>
            <a:r>
              <a:rPr lang="en-US" sz="1200" dirty="0"/>
              <a:t>Station/Track/Car level management</a:t>
            </a:r>
          </a:p>
          <a:p>
            <a:endParaRPr lang="en-US" sz="1400" b="1" u="sng" dirty="0" smtClean="0"/>
          </a:p>
          <a:p>
            <a:endParaRPr lang="en-US" sz="1400" b="1" u="sng" dirty="0" smtClean="0"/>
          </a:p>
          <a:p>
            <a:endParaRPr lang="en-US" sz="1400" b="1" u="sng" dirty="0" smtClean="0"/>
          </a:p>
          <a:p>
            <a:endParaRPr lang="en-US" sz="1400" b="1" u="sng" dirty="0"/>
          </a:p>
          <a:p>
            <a:endParaRPr lang="en-US" sz="1400" b="1" u="sng" dirty="0" smtClean="0"/>
          </a:p>
          <a:p>
            <a:r>
              <a:rPr lang="en-US" sz="1400" b="1" u="sng" dirty="0" smtClean="0"/>
              <a:t>Business Intelligence Reporting</a:t>
            </a:r>
          </a:p>
          <a:p>
            <a:pPr marL="171450" indent="-171450">
              <a:buFont typeface="Arial" pitchFamily="34" charset="0"/>
              <a:buChar char="•"/>
            </a:pPr>
            <a:r>
              <a:rPr lang="en-US" sz="1200" dirty="0" smtClean="0"/>
              <a:t>Ad Hoc reporting</a:t>
            </a:r>
          </a:p>
          <a:p>
            <a:pPr marL="171450" indent="-171450">
              <a:buFont typeface="Arial" pitchFamily="34" charset="0"/>
              <a:buChar char="•"/>
            </a:pPr>
            <a:r>
              <a:rPr lang="en-US" sz="1200" dirty="0" smtClean="0"/>
              <a:t>Scheduled Reports</a:t>
            </a:r>
          </a:p>
          <a:p>
            <a:pPr marL="171450" indent="-171450">
              <a:buFont typeface="Arial" pitchFamily="34" charset="0"/>
              <a:buChar char="•"/>
            </a:pPr>
            <a:r>
              <a:rPr lang="en-US" sz="1200" dirty="0" smtClean="0"/>
              <a:t>FTP extracts</a:t>
            </a:r>
          </a:p>
          <a:p>
            <a:pPr marL="171450" indent="-171450">
              <a:buFont typeface="Arial" pitchFamily="34" charset="0"/>
              <a:buChar char="•"/>
            </a:pPr>
            <a:endParaRPr lang="en-US" sz="1200" dirty="0"/>
          </a:p>
          <a:p>
            <a:pPr marL="171450" indent="-171450">
              <a:buFont typeface="Arial" pitchFamily="34" charset="0"/>
              <a:buChar char="•"/>
            </a:pPr>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39" y="902032"/>
            <a:ext cx="2251881" cy="1461221"/>
          </a:xfrm>
          <a:prstGeom prst="rect">
            <a:avLst/>
          </a:prstGeom>
          <a:effectLst>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839" y="4364680"/>
            <a:ext cx="2536986" cy="145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085" y="4472635"/>
            <a:ext cx="2492719" cy="165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8248" y="1959928"/>
            <a:ext cx="2312545" cy="1462108"/>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3128" y="2363253"/>
            <a:ext cx="2613879" cy="1594686"/>
          </a:xfrm>
          <a:prstGeom prst="rect">
            <a:avLst/>
          </a:prstGeom>
          <a:ln>
            <a:noFill/>
          </a:ln>
          <a:effectLst>
            <a:outerShdw blurRad="292100" dist="139700" dir="2700000" algn="tl" rotWithShape="0">
              <a:srgbClr val="333333">
                <a:alpha val="65000"/>
              </a:srgbClr>
            </a:outerShdw>
          </a:effectLst>
        </p:spPr>
      </p:pic>
      <p:sp>
        <p:nvSpPr>
          <p:cNvPr id="15" name="Title 1"/>
          <p:cNvSpPr>
            <a:spLocks noGrp="1"/>
          </p:cNvSpPr>
          <p:nvPr>
            <p:ph type="title"/>
          </p:nvPr>
        </p:nvSpPr>
        <p:spPr>
          <a:xfrm>
            <a:off x="298839" y="123304"/>
            <a:ext cx="8309841" cy="516938"/>
          </a:xfrm>
        </p:spPr>
        <p:txBody>
          <a:bodyPr lIns="82048" tIns="41025" rIns="82048" bIns="41025">
            <a:noAutofit/>
          </a:bodyPr>
          <a:lstStyle/>
          <a:p>
            <a:r>
              <a:rPr lang="en-US" sz="2800" dirty="0" smtClean="0">
                <a:latin typeface="GE Inspira Pitch" panose="020F0603030400020203" pitchFamily="34" charset="0"/>
              </a:rPr>
              <a:t>RailConnect</a:t>
            </a:r>
            <a:r>
              <a:rPr lang="en-US" dirty="0" smtClean="0">
                <a:latin typeface="GE Inspira Pitch" panose="020F0603030400020203" pitchFamily="34" charset="0"/>
              </a:rPr>
              <a:t> </a:t>
            </a:r>
            <a:r>
              <a:rPr lang="en-US" sz="2800" dirty="0" smtClean="0">
                <a:latin typeface="GE Inspira Pitch" panose="020F0603030400020203" pitchFamily="34" charset="0"/>
              </a:rPr>
              <a:t>Key Modules…</a:t>
            </a:r>
            <a:endParaRPr lang="en-US" sz="2400" dirty="0">
              <a:latin typeface="GE Inspira Pitch" panose="020F0603030400020203" pitchFamily="34" charset="0"/>
            </a:endParaRPr>
          </a:p>
        </p:txBody>
      </p:sp>
    </p:spTree>
    <p:extLst>
      <p:ext uri="{BB962C8B-B14F-4D97-AF65-F5344CB8AC3E}">
        <p14:creationId xmlns:p14="http://schemas.microsoft.com/office/powerpoint/2010/main" val="19752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
                                            <p:txEl>
                                              <p:pRg st="7" end="7"/>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 presetClass="entr" presetSubtype="0" fill="hold"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500"/>
                                  </p:stCondLst>
                                  <p:childTnLst>
                                    <p:set>
                                      <p:cBhvr>
                                        <p:cTn id="31" dur="1" fill="hold">
                                          <p:stCondLst>
                                            <p:cond delay="0"/>
                                          </p:stCondLst>
                                        </p:cTn>
                                        <p:tgtEl>
                                          <p:spTgt spid="6">
                                            <p:txEl>
                                              <p:pRg st="1" end="1"/>
                                            </p:txEl>
                                          </p:spTgt>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50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500"/>
                                  </p:stCondLst>
                                  <p:childTnLst>
                                    <p:set>
                                      <p:cBhvr>
                                        <p:cTn id="3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 presetClass="entr" presetSubtype="0"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500"/>
                                  </p:stCondLst>
                                  <p:childTnLst>
                                    <p:set>
                                      <p:cBhvr>
                                        <p:cTn id="47" dur="1" fill="hold">
                                          <p:stCondLst>
                                            <p:cond delay="0"/>
                                          </p:stCondLst>
                                        </p:cTn>
                                        <p:tgtEl>
                                          <p:spTgt spid="6">
                                            <p:txEl>
                                              <p:pRg st="11" end="11"/>
                                            </p:txEl>
                                          </p:spTgt>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50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nodeType="afterEffect">
                                  <p:stCondLst>
                                    <p:cond delay="500"/>
                                  </p:stCondLst>
                                  <p:childTnLst>
                                    <p:set>
                                      <p:cBhvr>
                                        <p:cTn id="53"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 presetClass="entr" presetSubtype="0" fill="hold" nodeType="with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nodeType="afterEffect">
                                  <p:stCondLst>
                                    <p:cond delay="500"/>
                                  </p:stCondLst>
                                  <p:childTnLst>
                                    <p:set>
                                      <p:cBhvr>
                                        <p:cTn id="63" dur="1" fill="hold">
                                          <p:stCondLst>
                                            <p:cond delay="0"/>
                                          </p:stCondLst>
                                        </p:cTn>
                                        <p:tgtEl>
                                          <p:spTgt spid="7">
                                            <p:txEl>
                                              <p:pRg st="1" end="1"/>
                                            </p:txEl>
                                          </p:spTgt>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50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par>
                          <p:cTn id="67" fill="hold">
                            <p:stCondLst>
                              <p:cond delay="1500"/>
                            </p:stCondLst>
                            <p:childTnLst>
                              <p:par>
                                <p:cTn id="68" presetID="1" presetClass="entr" presetSubtype="0" fill="hold" nodeType="afterEffect">
                                  <p:stCondLst>
                                    <p:cond delay="500"/>
                                  </p:stCondLst>
                                  <p:childTnLst>
                                    <p:set>
                                      <p:cBhvr>
                                        <p:cTn id="6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 presetClass="entr" presetSubtype="0" fill="hold" nodeType="withEffect">
                                  <p:stCondLst>
                                    <p:cond delay="0"/>
                                  </p:stCondLst>
                                  <p:childTnLst>
                                    <p:set>
                                      <p:cBhvr>
                                        <p:cTn id="76" dur="1" fill="hold">
                                          <p:stCondLst>
                                            <p:cond delay="0"/>
                                          </p:stCondLst>
                                        </p:cTn>
                                        <p:tgtEl>
                                          <p:spTgt spid="7">
                                            <p:txEl>
                                              <p:pRg st="9" end="9"/>
                                            </p:txEl>
                                          </p:spTgt>
                                        </p:tgtEl>
                                        <p:attrNameLst>
                                          <p:attrName>style.visibility</p:attrName>
                                        </p:attrNameLst>
                                      </p:cBhvr>
                                      <p:to>
                                        <p:strVal val="visible"/>
                                      </p:to>
                                    </p:set>
                                  </p:childTnLst>
                                </p:cTn>
                              </p:par>
                            </p:childTnLst>
                          </p:cTn>
                        </p:par>
                        <p:par>
                          <p:cTn id="77" fill="hold">
                            <p:stCondLst>
                              <p:cond delay="500"/>
                            </p:stCondLst>
                            <p:childTnLst>
                              <p:par>
                                <p:cTn id="78" presetID="1" presetClass="entr" presetSubtype="0" fill="hold" nodeType="afterEffect">
                                  <p:stCondLst>
                                    <p:cond delay="500"/>
                                  </p:stCondLst>
                                  <p:childTnLst>
                                    <p:set>
                                      <p:cBhvr>
                                        <p:cTn id="79" dur="1" fill="hold">
                                          <p:stCondLst>
                                            <p:cond delay="0"/>
                                          </p:stCondLst>
                                        </p:cTn>
                                        <p:tgtEl>
                                          <p:spTgt spid="7">
                                            <p:txEl>
                                              <p:pRg st="10" end="10"/>
                                            </p:txEl>
                                          </p:spTgt>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nodeType="afterEffect">
                                  <p:stCondLst>
                                    <p:cond delay="500"/>
                                  </p:stCondLst>
                                  <p:childTnLst>
                                    <p:set>
                                      <p:cBhvr>
                                        <p:cTn id="82" dur="1" fill="hold">
                                          <p:stCondLst>
                                            <p:cond delay="0"/>
                                          </p:stCondLst>
                                        </p:cTn>
                                        <p:tgtEl>
                                          <p:spTgt spid="7">
                                            <p:txEl>
                                              <p:pRg st="11" end="11"/>
                                            </p:txEl>
                                          </p:spTgt>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500"/>
                                  </p:stCondLst>
                                  <p:childTnLst>
                                    <p:set>
                                      <p:cBhvr>
                                        <p:cTn id="85"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LrD7.bqgUiD9byJ3sJ2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rD7.bqgUiD9byJ3sJ2Fw"/>
</p:tagLst>
</file>

<file path=ppt/theme/theme1.xml><?xml version="1.0" encoding="utf-8"?>
<a:theme xmlns:a="http://schemas.openxmlformats.org/drawingml/2006/main" name="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owerPoint_Template_Transportation">
  <a:themeElements>
    <a:clrScheme name="">
      <a:dk1>
        <a:srgbClr val="1E4191"/>
      </a:dk1>
      <a:lt1>
        <a:srgbClr val="FFFFFF"/>
      </a:lt1>
      <a:dk2>
        <a:srgbClr val="FF6600"/>
      </a:dk2>
      <a:lt2>
        <a:srgbClr val="00AA50"/>
      </a:lt2>
      <a:accent1>
        <a:srgbClr val="9B50D7"/>
      </a:accent1>
      <a:accent2>
        <a:srgbClr val="28B9F5"/>
      </a:accent2>
      <a:accent3>
        <a:srgbClr val="FFFFFF"/>
      </a:accent3>
      <a:accent4>
        <a:srgbClr val="18367B"/>
      </a:accent4>
      <a:accent5>
        <a:srgbClr val="CBB3E8"/>
      </a:accent5>
      <a:accent6>
        <a:srgbClr val="23A7DE"/>
      </a:accent6>
      <a:hlink>
        <a:srgbClr val="CD0078"/>
      </a:hlink>
      <a:folHlink>
        <a:srgbClr val="23E100"/>
      </a:folHlink>
    </a:clrScheme>
    <a:fontScheme name="Office Theme">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E Inspira Pitch"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E Inspira Pitch" pitchFamily="34" charset="0"/>
          </a:defRPr>
        </a:defPPr>
      </a:lstStyle>
    </a:lnDef>
  </a:objectDefaults>
  <a:extraClrSchemeLst>
    <a:extraClrScheme>
      <a:clrScheme name="Office Theme 1">
        <a:dk1>
          <a:srgbClr val="1E4191"/>
        </a:dk1>
        <a:lt1>
          <a:srgbClr val="FFFFFF"/>
        </a:lt1>
        <a:dk2>
          <a:srgbClr val="FF6600"/>
        </a:dk2>
        <a:lt2>
          <a:srgbClr val="00AA50"/>
        </a:lt2>
        <a:accent1>
          <a:srgbClr val="9B50D7"/>
        </a:accent1>
        <a:accent2>
          <a:srgbClr val="28B9F5"/>
        </a:accent2>
        <a:accent3>
          <a:srgbClr val="FFFFFF"/>
        </a:accent3>
        <a:accent4>
          <a:srgbClr val="18367B"/>
        </a:accent4>
        <a:accent5>
          <a:srgbClr val="CBB3E8"/>
        </a:accent5>
        <a:accent6>
          <a:srgbClr val="23A7DE"/>
        </a:accent6>
        <a:hlink>
          <a:srgbClr val="EBD70A"/>
        </a:hlink>
        <a:folHlink>
          <a:srgbClr val="23E1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1654</TotalTime>
  <Words>2054</Words>
  <Application>Microsoft Office PowerPoint</Application>
  <PresentationFormat>On-screen Show (4:3)</PresentationFormat>
  <Paragraphs>381</Paragraphs>
  <Slides>21</Slides>
  <Notes>11</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blank</vt:lpstr>
      <vt:lpstr>2_blank</vt:lpstr>
      <vt:lpstr>3_blank</vt:lpstr>
      <vt:lpstr>4_blank</vt:lpstr>
      <vt:lpstr>5_blank</vt:lpstr>
      <vt:lpstr>1_PowerPoint_Template_Transportation</vt:lpstr>
      <vt:lpstr>GE Transportation Optimization Solutions</vt:lpstr>
      <vt:lpstr>Notice of Non-Disclosure</vt:lpstr>
      <vt:lpstr>Our solutions portfolio today</vt:lpstr>
      <vt:lpstr>Focus on two core markets: railroads and rail shippers</vt:lpstr>
      <vt:lpstr>A strong foundation of capabilities …</vt:lpstr>
      <vt:lpstr>Vision for tomorrow - connected systems, data analytics, mobile</vt:lpstr>
      <vt:lpstr>RailConnect360 - unlocking new capabilities and value</vt:lpstr>
      <vt:lpstr>RailConnect - Transportation Management System (TMS)</vt:lpstr>
      <vt:lpstr>RailConnect Key Modules…</vt:lpstr>
      <vt:lpstr>RailConnect TMS Integration</vt:lpstr>
      <vt:lpstr>RailConnect – Equipment Management System (EMS)</vt:lpstr>
      <vt:lpstr>RailConnect – Revenue Management Advanced Analytics (RMAA)</vt:lpstr>
      <vt:lpstr>RailConnect Advanced Analytics Road Map</vt:lpstr>
      <vt:lpstr>Extended Portfolio</vt:lpstr>
      <vt:lpstr>OASIS – Intermodal Terminal Operations</vt:lpstr>
      <vt:lpstr>Real-time Network Optimization Automated solutions for a dynamic environment </vt:lpstr>
      <vt:lpstr>Yard Planner – Yard Operations Optimization</vt:lpstr>
      <vt:lpstr>RailDOCS – Wayside Asset Management</vt:lpstr>
      <vt:lpstr>EXPRESSYARD – Railcar Maintenance Management</vt:lpstr>
      <vt:lpstr>ShipperConnect – Rail Supply Chain Execution</vt:lpstr>
      <vt:lpstr>PowerPoint Presentation</vt:lpstr>
    </vt:vector>
  </TitlesOfParts>
  <Company>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 User</dc:creator>
  <cp:keywords>September 22, 2004 – Version 1.1</cp:keywords>
  <dc:description>General Electric Company 2004</dc:description>
  <cp:lastModifiedBy>Hancock, Kelley-Jo</cp:lastModifiedBy>
  <cp:revision>86</cp:revision>
  <cp:lastPrinted>2013-11-12T15:50:25Z</cp:lastPrinted>
  <dcterms:created xsi:type="dcterms:W3CDTF">2013-01-14T14:22:25Z</dcterms:created>
  <dcterms:modified xsi:type="dcterms:W3CDTF">2013-11-13T12:36:54Z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lette">
    <vt:lpwstr>GE Template</vt:lpwstr>
  </property>
  <property fmtid="{D5CDD505-2E9C-101B-9397-08002B2CF9AE}" pid="3" name="WizKit Template Type">
    <vt:lpwstr>Onscreen</vt:lpwstr>
  </property>
  <property fmtid="{D5CDD505-2E9C-101B-9397-08002B2CF9AE}" pid="4" name="WizKit Template Version">
    <vt:i4>4</vt:i4>
  </property>
  <property fmtid="{D5CDD505-2E9C-101B-9397-08002B2CF9AE}" pid="5" name="TB4 template version">
    <vt:r8>4</vt:r8>
  </property>
  <property fmtid="{D5CDD505-2E9C-101B-9397-08002B2CF9AE}" pid="6" name="TB4 template type">
    <vt:lpwstr>onscreen</vt:lpwstr>
  </property>
</Properties>
</file>