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91" r:id="rId2"/>
    <p:sldId id="320" r:id="rId3"/>
    <p:sldId id="321" r:id="rId4"/>
    <p:sldId id="322" r:id="rId5"/>
    <p:sldId id="323" r:id="rId6"/>
    <p:sldId id="326" r:id="rId7"/>
    <p:sldId id="331" r:id="rId8"/>
    <p:sldId id="330" r:id="rId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4660"/>
  </p:normalViewPr>
  <p:slideViewPr>
    <p:cSldViewPr>
      <p:cViewPr varScale="1">
        <p:scale>
          <a:sx n="108" d="100"/>
          <a:sy n="108" d="100"/>
        </p:scale>
        <p:origin x="114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DD09AA-16C6-46F9-8861-E7EC19FF663D}" type="doc">
      <dgm:prSet loTypeId="urn:microsoft.com/office/officeart/2005/8/layout/hProcess9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FB30DA6-8473-4DBD-A456-F3537B625827}">
      <dgm:prSet phldrT="[Text]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Shippers</a:t>
          </a:r>
          <a:endParaRPr lang="en-US" dirty="0">
            <a:latin typeface="Calibri" panose="020F0502020204030204" pitchFamily="34" charset="0"/>
          </a:endParaRPr>
        </a:p>
      </dgm:t>
    </dgm:pt>
    <dgm:pt modelId="{DC8BC4BD-4E13-48CD-BE72-E59C7C1BA40B}" type="parTrans" cxnId="{9D06A64D-D8A6-421C-AA69-79F795245F8B}">
      <dgm:prSet/>
      <dgm:spPr/>
      <dgm:t>
        <a:bodyPr/>
        <a:lstStyle/>
        <a:p>
          <a:endParaRPr lang="en-US"/>
        </a:p>
      </dgm:t>
    </dgm:pt>
    <dgm:pt modelId="{B8EB1770-1810-403F-8028-871958AB7424}" type="sibTrans" cxnId="{9D06A64D-D8A6-421C-AA69-79F795245F8B}">
      <dgm:prSet/>
      <dgm:spPr/>
      <dgm:t>
        <a:bodyPr/>
        <a:lstStyle/>
        <a:p>
          <a:endParaRPr lang="en-US"/>
        </a:p>
      </dgm:t>
    </dgm:pt>
    <dgm:pt modelId="{D756C381-3390-43A3-A581-FB6CEF0C93E6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Class I/</a:t>
          </a:r>
          <a:r>
            <a:rPr lang="en-US" dirty="0" err="1" smtClean="0">
              <a:latin typeface="Calibri" panose="020F0502020204030204" pitchFamily="34" charset="0"/>
            </a:rPr>
            <a:t>Shortline</a:t>
          </a:r>
          <a:r>
            <a:rPr lang="en-US" dirty="0" smtClean="0">
              <a:latin typeface="Calibri" panose="020F0502020204030204" pitchFamily="34" charset="0"/>
            </a:rPr>
            <a:t> Customer Reject Systems</a:t>
          </a:r>
          <a:endParaRPr lang="en-US" dirty="0">
            <a:latin typeface="Calibri" panose="020F0502020204030204" pitchFamily="34" charset="0"/>
          </a:endParaRPr>
        </a:p>
      </dgm:t>
    </dgm:pt>
    <dgm:pt modelId="{8990CB05-1564-4EF3-A6D5-B6593B883528}" type="parTrans" cxnId="{DAB75AA3-4847-47A4-BC79-3F3AE72D5841}">
      <dgm:prSet/>
      <dgm:spPr/>
      <dgm:t>
        <a:bodyPr/>
        <a:lstStyle/>
        <a:p>
          <a:endParaRPr lang="en-US"/>
        </a:p>
      </dgm:t>
    </dgm:pt>
    <dgm:pt modelId="{2C53340D-64DA-4AEE-ACFC-D28E6F859700}" type="sibTrans" cxnId="{DAB75AA3-4847-47A4-BC79-3F3AE72D5841}">
      <dgm:prSet/>
      <dgm:spPr/>
      <dgm:t>
        <a:bodyPr/>
        <a:lstStyle/>
        <a:p>
          <a:endParaRPr lang="en-US"/>
        </a:p>
      </dgm:t>
    </dgm:pt>
    <dgm:pt modelId="{78C30A55-C8DB-48BF-9313-7224EEF038AB}">
      <dgm:prSet phldrT="[Text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olidFill>
          <a:srgbClr val="C00000"/>
        </a:solidFill>
      </dgm:spPr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Railinc EQR Application</a:t>
          </a:r>
          <a:endParaRPr lang="en-US" dirty="0">
            <a:latin typeface="Calibri" panose="020F0502020204030204" pitchFamily="34" charset="0"/>
          </a:endParaRPr>
        </a:p>
      </dgm:t>
    </dgm:pt>
    <dgm:pt modelId="{B23FBCFD-6393-4E2F-8CD3-CF79CA87857F}" type="parTrans" cxnId="{05EFF9FD-E6FD-4372-8990-EC293FFA4A2B}">
      <dgm:prSet/>
      <dgm:spPr/>
      <dgm:t>
        <a:bodyPr/>
        <a:lstStyle/>
        <a:p>
          <a:endParaRPr lang="en-US"/>
        </a:p>
      </dgm:t>
    </dgm:pt>
    <dgm:pt modelId="{F239AB5F-3C3B-4BD8-AD15-5C3BB98233D4}" type="sibTrans" cxnId="{05EFF9FD-E6FD-4372-8990-EC293FFA4A2B}">
      <dgm:prSet/>
      <dgm:spPr/>
      <dgm:t>
        <a:bodyPr/>
        <a:lstStyle/>
        <a:p>
          <a:endParaRPr lang="en-US"/>
        </a:p>
      </dgm:t>
    </dgm:pt>
    <dgm:pt modelId="{30AE4C8F-6CE8-4D1F-8CFF-E2E944B30454}" type="pres">
      <dgm:prSet presAssocID="{E2DD09AA-16C6-46F9-8861-E7EC19FF663D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91C253-3535-4093-ACFF-FA24002AB5D6}" type="pres">
      <dgm:prSet presAssocID="{E2DD09AA-16C6-46F9-8861-E7EC19FF663D}" presName="arrow" presStyleLbl="bgShp" presStyleIdx="0" presStyleCnt="1"/>
      <dgm:spPr/>
    </dgm:pt>
    <dgm:pt modelId="{5DB5C92E-46EA-4FFC-960B-F8FC46BE7261}" type="pres">
      <dgm:prSet presAssocID="{E2DD09AA-16C6-46F9-8861-E7EC19FF663D}" presName="linearProcess" presStyleCnt="0"/>
      <dgm:spPr/>
    </dgm:pt>
    <dgm:pt modelId="{3BDBE928-0BC2-4B6B-801F-2CD919C40F82}" type="pres">
      <dgm:prSet presAssocID="{4FB30DA6-8473-4DBD-A456-F3537B625827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22A21D-A622-419F-B39B-F9CBF933EE2E}" type="pres">
      <dgm:prSet presAssocID="{B8EB1770-1810-403F-8028-871958AB7424}" presName="sibTrans" presStyleCnt="0"/>
      <dgm:spPr/>
    </dgm:pt>
    <dgm:pt modelId="{9FC27C27-2AD2-4116-B26C-D9F76D706A73}" type="pres">
      <dgm:prSet presAssocID="{D756C381-3390-43A3-A581-FB6CEF0C93E6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E79979-B95C-4955-A538-F271F16F3E53}" type="pres">
      <dgm:prSet presAssocID="{2C53340D-64DA-4AEE-ACFC-D28E6F859700}" presName="sibTrans" presStyleCnt="0"/>
      <dgm:spPr/>
    </dgm:pt>
    <dgm:pt modelId="{73122FD3-6283-458D-A3C3-9467BD83C9BB}" type="pres">
      <dgm:prSet presAssocID="{78C30A55-C8DB-48BF-9313-7224EEF038AB}" presName="textNode" presStyleLbl="node1" presStyleIdx="2" presStyleCnt="3" custLinFactNeighborX="-3600" custLinFactNeighborY="-9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E3ADEF0-660A-444C-AAC9-9BF98EB1C952}" type="presOf" srcId="{D756C381-3390-43A3-A581-FB6CEF0C93E6}" destId="{9FC27C27-2AD2-4116-B26C-D9F76D706A73}" srcOrd="0" destOrd="0" presId="urn:microsoft.com/office/officeart/2005/8/layout/hProcess9"/>
    <dgm:cxn modelId="{DAB75AA3-4847-47A4-BC79-3F3AE72D5841}" srcId="{E2DD09AA-16C6-46F9-8861-E7EC19FF663D}" destId="{D756C381-3390-43A3-A581-FB6CEF0C93E6}" srcOrd="1" destOrd="0" parTransId="{8990CB05-1564-4EF3-A6D5-B6593B883528}" sibTransId="{2C53340D-64DA-4AEE-ACFC-D28E6F859700}"/>
    <dgm:cxn modelId="{05EFF9FD-E6FD-4372-8990-EC293FFA4A2B}" srcId="{E2DD09AA-16C6-46F9-8861-E7EC19FF663D}" destId="{78C30A55-C8DB-48BF-9313-7224EEF038AB}" srcOrd="2" destOrd="0" parTransId="{B23FBCFD-6393-4E2F-8CD3-CF79CA87857F}" sibTransId="{F239AB5F-3C3B-4BD8-AD15-5C3BB98233D4}"/>
    <dgm:cxn modelId="{989E20E2-6868-414E-90BD-A8CCD622D23D}" type="presOf" srcId="{E2DD09AA-16C6-46F9-8861-E7EC19FF663D}" destId="{30AE4C8F-6CE8-4D1F-8CFF-E2E944B30454}" srcOrd="0" destOrd="0" presId="urn:microsoft.com/office/officeart/2005/8/layout/hProcess9"/>
    <dgm:cxn modelId="{4E614141-8784-4DAB-BCC5-3A8E4AFDF2D9}" type="presOf" srcId="{78C30A55-C8DB-48BF-9313-7224EEF038AB}" destId="{73122FD3-6283-458D-A3C3-9467BD83C9BB}" srcOrd="0" destOrd="0" presId="urn:microsoft.com/office/officeart/2005/8/layout/hProcess9"/>
    <dgm:cxn modelId="{9D06A64D-D8A6-421C-AA69-79F795245F8B}" srcId="{E2DD09AA-16C6-46F9-8861-E7EC19FF663D}" destId="{4FB30DA6-8473-4DBD-A456-F3537B625827}" srcOrd="0" destOrd="0" parTransId="{DC8BC4BD-4E13-48CD-BE72-E59C7C1BA40B}" sibTransId="{B8EB1770-1810-403F-8028-871958AB7424}"/>
    <dgm:cxn modelId="{4A9AD858-C98D-457C-A8AB-BBAD66985445}" type="presOf" srcId="{4FB30DA6-8473-4DBD-A456-F3537B625827}" destId="{3BDBE928-0BC2-4B6B-801F-2CD919C40F82}" srcOrd="0" destOrd="0" presId="urn:microsoft.com/office/officeart/2005/8/layout/hProcess9"/>
    <dgm:cxn modelId="{2B087234-1EC8-4613-A158-6FDECD49C724}" type="presParOf" srcId="{30AE4C8F-6CE8-4D1F-8CFF-E2E944B30454}" destId="{BE91C253-3535-4093-ACFF-FA24002AB5D6}" srcOrd="0" destOrd="0" presId="urn:microsoft.com/office/officeart/2005/8/layout/hProcess9"/>
    <dgm:cxn modelId="{F4EE566B-8621-413A-A890-42C13350ECF8}" type="presParOf" srcId="{30AE4C8F-6CE8-4D1F-8CFF-E2E944B30454}" destId="{5DB5C92E-46EA-4FFC-960B-F8FC46BE7261}" srcOrd="1" destOrd="0" presId="urn:microsoft.com/office/officeart/2005/8/layout/hProcess9"/>
    <dgm:cxn modelId="{6FAEA739-DF19-47FF-8F59-4A2300349423}" type="presParOf" srcId="{5DB5C92E-46EA-4FFC-960B-F8FC46BE7261}" destId="{3BDBE928-0BC2-4B6B-801F-2CD919C40F82}" srcOrd="0" destOrd="0" presId="urn:microsoft.com/office/officeart/2005/8/layout/hProcess9"/>
    <dgm:cxn modelId="{3D111082-7B22-4247-96D7-73FD0F36E008}" type="presParOf" srcId="{5DB5C92E-46EA-4FFC-960B-F8FC46BE7261}" destId="{B822A21D-A622-419F-B39B-F9CBF933EE2E}" srcOrd="1" destOrd="0" presId="urn:microsoft.com/office/officeart/2005/8/layout/hProcess9"/>
    <dgm:cxn modelId="{A3F26BFE-8C16-4EFE-9AAF-E64B87F0724D}" type="presParOf" srcId="{5DB5C92E-46EA-4FFC-960B-F8FC46BE7261}" destId="{9FC27C27-2AD2-4116-B26C-D9F76D706A73}" srcOrd="2" destOrd="0" presId="urn:microsoft.com/office/officeart/2005/8/layout/hProcess9"/>
    <dgm:cxn modelId="{456E3560-89D0-4684-A7B3-1A5E3F0E7B42}" type="presParOf" srcId="{5DB5C92E-46EA-4FFC-960B-F8FC46BE7261}" destId="{AAE79979-B95C-4955-A538-F271F16F3E53}" srcOrd="3" destOrd="0" presId="urn:microsoft.com/office/officeart/2005/8/layout/hProcess9"/>
    <dgm:cxn modelId="{5BA6DAC2-4FAC-44BF-B88D-A7CE5DD25F49}" type="presParOf" srcId="{5DB5C92E-46EA-4FFC-960B-F8FC46BE7261}" destId="{73122FD3-6283-458D-A3C3-9467BD83C9B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015EB35-0B28-47BE-A32D-A374B30B740E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B308BBA-4523-4DE9-BAA6-B52EC4DC8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29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EF907E0-1A73-4BF6-A7D3-62BB943D09A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DDED9CA-EFFC-4FA0-9982-7BD4EE55A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81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2423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2423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242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9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09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281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9756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88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220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680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049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94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99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520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2017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86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ailinc.com/" TargetMode="External"/><Relationship Id="rId2" Type="http://schemas.openxmlformats.org/officeDocument/2006/relationships/hyperlink" Target="mailto:csc@Railinc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8915400" cy="1470025"/>
          </a:xfrm>
        </p:spPr>
        <p:txBody>
          <a:bodyPr>
            <a:normAutofit/>
          </a:bodyPr>
          <a:lstStyle/>
          <a:p>
            <a:r>
              <a:rPr lang="en-US" i="1" dirty="0" smtClean="0">
                <a:latin typeface="+mn-lt"/>
              </a:rPr>
              <a:t>Equipment Quality Reporting System</a:t>
            </a:r>
            <a:endParaRPr lang="en-US" i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7391400" cy="1752600"/>
          </a:xfrm>
        </p:spPr>
        <p:txBody>
          <a:bodyPr/>
          <a:lstStyle/>
          <a:p>
            <a:r>
              <a:rPr lang="en-US" sz="2000" dirty="0" smtClean="0">
                <a:latin typeface="+mn-lt"/>
              </a:rPr>
              <a:t>ACACSO</a:t>
            </a:r>
          </a:p>
          <a:p>
            <a:r>
              <a:rPr lang="en-US" sz="2000" dirty="0" smtClean="0">
                <a:latin typeface="+mn-lt"/>
              </a:rPr>
              <a:t>May 12,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6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153400" cy="1143000"/>
          </a:xfrm>
        </p:spPr>
        <p:txBody>
          <a:bodyPr>
            <a:normAutofit/>
          </a:bodyPr>
          <a:lstStyle/>
          <a:p>
            <a:pPr fontAlgn="base">
              <a:spcAft>
                <a:spcPct val="0"/>
              </a:spcAft>
              <a:defRPr/>
            </a:pPr>
            <a:r>
              <a:rPr lang="en-US" sz="4000" i="1" dirty="0">
                <a:latin typeface="Calibri" panose="020F0502020204030204" pitchFamily="34" charset="0"/>
              </a:rPr>
              <a:t>What is Equipment Quality Reporting?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543800" cy="4114800"/>
          </a:xfrm>
        </p:spPr>
        <p:txBody>
          <a:bodyPr>
            <a:normAutofit lnSpcReduction="10000"/>
          </a:bodyPr>
          <a:lstStyle/>
          <a:p>
            <a:pPr marL="0" indent="0" fontAlgn="base">
              <a:spcAft>
                <a:spcPct val="0"/>
              </a:spcAft>
              <a:buNone/>
              <a:defRPr/>
            </a:pPr>
            <a:r>
              <a:rPr lang="en-US" dirty="0">
                <a:latin typeface="+mn-lt"/>
              </a:rPr>
              <a:t>The Equipment Quality Reporting (EQR) system provides a central way to track the cars rejected by shippers and to identify the root cause of rejections. EQR captures reject data and transmits the relevant information to Class </a:t>
            </a:r>
            <a:r>
              <a:rPr lang="en-US" dirty="0" smtClean="0">
                <a:latin typeface="+mn-lt"/>
              </a:rPr>
              <a:t>1 </a:t>
            </a:r>
            <a:r>
              <a:rPr lang="en-US" dirty="0">
                <a:latin typeface="+mn-lt"/>
              </a:rPr>
              <a:t>railroads and equipment owners, ensuring that both the carrier's internal systems and Railinc's systems record the reject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51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52400" y="304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/>
          <a:p>
            <a:pPr algn="ctr"/>
            <a:endParaRPr lang="en-US" sz="4000" i="1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en-US" sz="4000" i="1" dirty="0" smtClean="0">
                <a:solidFill>
                  <a:srgbClr val="C00000"/>
                </a:solidFill>
                <a:latin typeface="Calibri" pitchFamily="34" charset="0"/>
              </a:rPr>
              <a:t>EQR Application Overview</a:t>
            </a:r>
            <a:endParaRPr lang="en-US" sz="40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200" y="1295400"/>
            <a:ext cx="8991599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The repository captures reject </a:t>
            </a:r>
            <a:r>
              <a:rPr lang="en-US" sz="2600" dirty="0">
                <a:solidFill>
                  <a:srgbClr val="000000"/>
                </a:solidFill>
                <a:latin typeface="Calibri" panose="020F0502020204030204" pitchFamily="34" charset="0"/>
              </a:rPr>
              <a:t>data </a:t>
            </a:r>
            <a:r>
              <a:rPr lang="en-US" sz="2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that is sent </a:t>
            </a:r>
            <a:r>
              <a:rPr lang="en-US" sz="2600" dirty="0">
                <a:solidFill>
                  <a:srgbClr val="000000"/>
                </a:solidFill>
                <a:latin typeface="Calibri" panose="020F0502020204030204" pitchFamily="34" charset="0"/>
              </a:rPr>
              <a:t>electronically from the </a:t>
            </a:r>
            <a:r>
              <a:rPr lang="en-US" sz="2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roads. 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UI/</a:t>
            </a:r>
            <a:r>
              <a:rPr lang="en-US" sz="22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Webservices</a:t>
            </a:r>
            <a:r>
              <a:rPr lang="en-US" sz="2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/MQ/FTP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Notifications </a:t>
            </a:r>
            <a:r>
              <a:rPr lang="en-US" sz="2600" dirty="0">
                <a:solidFill>
                  <a:srgbClr val="000000"/>
                </a:solidFill>
                <a:latin typeface="Calibri" panose="020F0502020204030204" pitchFamily="34" charset="0"/>
              </a:rPr>
              <a:t>are received by handling carriers and equipment owners when </a:t>
            </a:r>
            <a:r>
              <a:rPr lang="en-US" sz="2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their car/cars are </a:t>
            </a:r>
            <a:r>
              <a:rPr lang="en-US" sz="2600" dirty="0">
                <a:solidFill>
                  <a:srgbClr val="000000"/>
                </a:solidFill>
                <a:latin typeface="Calibri" panose="020F0502020204030204" pitchFamily="34" charset="0"/>
              </a:rPr>
              <a:t>rejected by shippers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Notifications are sent to the contact listed in FindUs.Rail</a:t>
            </a:r>
            <a:r>
              <a:rPr lang="en-US" sz="2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Notification methods are MQ or email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The user </a:t>
            </a:r>
            <a:r>
              <a:rPr lang="en-US" sz="2600" dirty="0">
                <a:solidFill>
                  <a:srgbClr val="000000"/>
                </a:solidFill>
                <a:latin typeface="Calibri" panose="020F0502020204030204" pitchFamily="34" charset="0"/>
              </a:rPr>
              <a:t>i</a:t>
            </a:r>
            <a:r>
              <a:rPr lang="en-US" sz="2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nterface allows </a:t>
            </a:r>
            <a:r>
              <a:rPr lang="en-US" sz="2600" dirty="0">
                <a:solidFill>
                  <a:srgbClr val="000000"/>
                </a:solidFill>
                <a:latin typeface="Calibri" panose="020F0502020204030204" pitchFamily="34" charset="0"/>
              </a:rPr>
              <a:t>handling carriers and car mark owners to query </a:t>
            </a:r>
            <a:r>
              <a:rPr lang="en-US" sz="2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rejections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37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077200" cy="1143000"/>
          </a:xfrm>
        </p:spPr>
        <p:txBody>
          <a:bodyPr>
            <a:normAutofit/>
          </a:bodyPr>
          <a:lstStyle/>
          <a:p>
            <a:r>
              <a:rPr lang="en-US" sz="4000" i="1" dirty="0" smtClean="0">
                <a:latin typeface="Calibri" panose="020F0502020204030204" pitchFamily="34" charset="0"/>
              </a:rPr>
              <a:t>EQR Process Flow</a:t>
            </a:r>
            <a:endParaRPr lang="en-US" sz="4000" i="1" dirty="0">
              <a:latin typeface="Calibri" panose="020F050202020403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2436182"/>
              </p:ext>
            </p:extLst>
          </p:nvPr>
        </p:nvGraphicFramePr>
        <p:xfrm>
          <a:off x="685800" y="152400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17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3048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/>
          <a:p>
            <a:pPr algn="ctr"/>
            <a:endParaRPr lang="en-US" sz="4000" i="1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en-US" sz="4000" i="1" dirty="0" smtClean="0">
                <a:solidFill>
                  <a:srgbClr val="C00000"/>
                </a:solidFill>
                <a:latin typeface="Calibri" pitchFamily="34" charset="0"/>
              </a:rPr>
              <a:t>EQR Benefits</a:t>
            </a:r>
            <a:endParaRPr lang="en-US" sz="40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200" y="1371600"/>
            <a:ext cx="89916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Provide 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</a:rPr>
              <a:t>visibility into:</a:t>
            </a:r>
          </a:p>
          <a:p>
            <a:pPr marL="800100" lvl="1" indent="-342900">
              <a:spcAft>
                <a:spcPts val="1200"/>
              </a:spcAft>
              <a:buSzPct val="59000"/>
              <a:buFont typeface="Calibri" panose="020F050202020403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Rejection of cars when they are rejected on foreign roads (system cars on a foreign road)</a:t>
            </a:r>
          </a:p>
          <a:p>
            <a:pPr marL="800100" lvl="1" indent="-342900">
              <a:spcAft>
                <a:spcPts val="1200"/>
              </a:spcAft>
              <a:buSzPct val="59000"/>
              <a:buFont typeface="Calibri" panose="020F050202020403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Identify issues/defects discovered during the 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unloading 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on a foreign road(system car received back empty)</a:t>
            </a:r>
          </a:p>
          <a:p>
            <a:pPr marL="800100" lvl="1" indent="-342900">
              <a:spcAft>
                <a:spcPts val="1200"/>
              </a:spcAft>
              <a:buSzPct val="59000"/>
              <a:buFont typeface="Calibri" panose="020F050202020403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The ability to analyze loss of utilization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</a:rPr>
              <a:t>Improve and standardize existing rejection codes to an industry standard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914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52400" y="159143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/>
          <a:p>
            <a:pPr algn="ctr"/>
            <a:endParaRPr lang="en-US" sz="3800" b="1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sz="4000" i="1" dirty="0">
                <a:solidFill>
                  <a:srgbClr val="C00000"/>
                </a:solidFill>
                <a:latin typeface="Calibri" pitchFamily="34" charset="0"/>
              </a:rPr>
              <a:t>Participation</a:t>
            </a:r>
            <a:r>
              <a:rPr lang="en-US" sz="4000" b="1" dirty="0"/>
              <a:t> </a:t>
            </a:r>
            <a:r>
              <a:rPr lang="en-US" sz="4000" i="1" dirty="0">
                <a:solidFill>
                  <a:srgbClr val="C00000"/>
                </a:solidFill>
                <a:latin typeface="Calibri" pitchFamily="34" charset="0"/>
              </a:rPr>
              <a:t>- 2017</a:t>
            </a:r>
          </a:p>
        </p:txBody>
      </p:sp>
      <p:sp>
        <p:nvSpPr>
          <p:cNvPr id="2" name="Rectangle 1"/>
          <p:cNvSpPr/>
          <p:nvPr/>
        </p:nvSpPr>
        <p:spPr>
          <a:xfrm>
            <a:off x="336962" y="1295400"/>
            <a:ext cx="847007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Class I participation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Currently </a:t>
            </a:r>
            <a:r>
              <a:rPr lang="en-US" sz="2800" dirty="0"/>
              <a:t>4 </a:t>
            </a:r>
            <a:r>
              <a:rPr lang="en-US" sz="2800" dirty="0" smtClean="0"/>
              <a:t>Class I’s </a:t>
            </a:r>
            <a:r>
              <a:rPr lang="en-US" sz="2800" dirty="0"/>
              <a:t>participate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Shortlines are now </a:t>
            </a:r>
            <a:r>
              <a:rPr lang="en-US" sz="3200" dirty="0" smtClean="0"/>
              <a:t>able </a:t>
            </a:r>
            <a:r>
              <a:rPr lang="en-US" sz="3200" dirty="0"/>
              <a:t>to report EQR reject information to Railinc via the Circular </a:t>
            </a:r>
            <a:r>
              <a:rPr lang="en-US" sz="3200" dirty="0" smtClean="0"/>
              <a:t>OT-34.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One shortline </a:t>
            </a:r>
            <a:r>
              <a:rPr lang="en-US" sz="2800" dirty="0"/>
              <a:t>is </a:t>
            </a:r>
            <a:r>
              <a:rPr lang="en-US" sz="2800" dirty="0" smtClean="0"/>
              <a:t>participating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A third party is currently testing their integration and they account for a large portion of shortlines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Car </a:t>
            </a:r>
            <a:r>
              <a:rPr lang="en-US" sz="3200" dirty="0"/>
              <a:t>Owners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073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latin typeface="+mn-lt"/>
              </a:rPr>
              <a:t>What’s Next </a:t>
            </a:r>
            <a:r>
              <a:rPr lang="en-US" sz="4000" i="1" dirty="0">
                <a:latin typeface="+mn-lt"/>
              </a:rPr>
              <a:t>w</a:t>
            </a:r>
            <a:r>
              <a:rPr lang="en-US" sz="4000" i="1" dirty="0" smtClean="0">
                <a:latin typeface="+mn-lt"/>
              </a:rPr>
              <a:t>ith EQR? </a:t>
            </a:r>
            <a:endParaRPr lang="en-US" sz="4000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Currently in the envisioning phase for event closures </a:t>
            </a:r>
          </a:p>
          <a:p>
            <a:r>
              <a:rPr lang="en-US" dirty="0" smtClean="0">
                <a:latin typeface="+mn-lt"/>
              </a:rPr>
              <a:t>Continuing to onboard </a:t>
            </a:r>
            <a:r>
              <a:rPr lang="en-US" dirty="0" err="1" smtClean="0">
                <a:latin typeface="+mn-lt"/>
              </a:rPr>
              <a:t>Shortlines</a:t>
            </a:r>
            <a:endParaRPr lang="en-US" dirty="0" smtClean="0">
              <a:latin typeface="+mn-lt"/>
            </a:endParaRP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080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i="1" dirty="0" smtClean="0">
                <a:latin typeface="+mn-lt"/>
              </a:rPr>
              <a:t>Questions?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828800"/>
            <a:ext cx="70866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 assistance with the Equipment Quality Reporting System or any other Railinc application, contact Railinc directly.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Railinc Customer Support Center</a:t>
            </a:r>
            <a:br>
              <a:rPr lang="en-US" sz="2400" dirty="0"/>
            </a:br>
            <a:r>
              <a:rPr lang="en-US" sz="2400" dirty="0"/>
              <a:t>1-877-RAILINC</a:t>
            </a:r>
            <a:br>
              <a:rPr lang="en-US" sz="2400" dirty="0"/>
            </a:br>
            <a:r>
              <a:rPr lang="en-US" sz="2400" dirty="0"/>
              <a:t>1-877-724-5462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hlinkClick r:id="rId2"/>
              </a:rPr>
              <a:t>csc@Railinc.com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hlinkClick r:id="rId3"/>
              </a:rPr>
              <a:t>www.Railinc.com</a:t>
            </a:r>
            <a:r>
              <a:rPr lang="en-US" sz="3200" dirty="0"/>
              <a:t/>
            </a:r>
            <a:br>
              <a:rPr lang="en-US" sz="32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04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6042</TotalTime>
  <Words>299</Words>
  <Application>Microsoft Office PowerPoint</Application>
  <PresentationFormat>On-screen Show (4:3)</PresentationFormat>
  <Paragraphs>45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ＭＳ Ｐゴシック</vt:lpstr>
      <vt:lpstr>Arial</vt:lpstr>
      <vt:lpstr>Calibri</vt:lpstr>
      <vt:lpstr>Helvetica</vt:lpstr>
      <vt:lpstr>Helvetica Light</vt:lpstr>
      <vt:lpstr>1_Office Theme</vt:lpstr>
      <vt:lpstr>Equipment Quality Reporting System</vt:lpstr>
      <vt:lpstr>What is Equipment Quality Reporting?</vt:lpstr>
      <vt:lpstr>PowerPoint Presentation</vt:lpstr>
      <vt:lpstr>EQR Process Flow</vt:lpstr>
      <vt:lpstr>PowerPoint Presentation</vt:lpstr>
      <vt:lpstr>PowerPoint Presentation</vt:lpstr>
      <vt:lpstr>What’s Next with EQR? 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Gunther, Joanne</dc:creator>
  <cp:lastModifiedBy>Hancock, Kelley-Jo</cp:lastModifiedBy>
  <cp:revision>138</cp:revision>
  <cp:lastPrinted>2012-09-12T18:52:52Z</cp:lastPrinted>
  <dcterms:created xsi:type="dcterms:W3CDTF">2012-02-21T18:19:11Z</dcterms:created>
  <dcterms:modified xsi:type="dcterms:W3CDTF">2017-05-08T16:33:34Z</dcterms:modified>
</cp:coreProperties>
</file>