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1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F7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9" autoAdjust="0"/>
    <p:restoredTop sz="92683" autoAdjust="0"/>
  </p:normalViewPr>
  <p:slideViewPr>
    <p:cSldViewPr snapToGrid="0">
      <p:cViewPr varScale="1">
        <p:scale>
          <a:sx n="105" d="100"/>
          <a:sy n="105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7364-3227-534B-9D82-68D6A21858E2}" type="datetimeFigureOut">
              <a:rPr lang="en-US" smtClean="0">
                <a:latin typeface="Arial"/>
              </a:rPr>
              <a:t>5/8/2017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29BD-9857-F44B-9124-E8B3D4A04DD8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1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A622A5B7-2535-0043-B115-F60233C75BB1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986BDA79-F589-6D49-8721-E772211E0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5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61622"/>
            <a:ext cx="7686316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151776"/>
            <a:ext cx="7679017" cy="59770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i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ought Slide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73" y="2757495"/>
            <a:ext cx="7921640" cy="2647596"/>
          </a:xfrm>
        </p:spPr>
        <p:txBody>
          <a:bodyPr anchor="ctr">
            <a:normAutofit/>
          </a:bodyPr>
          <a:lstStyle>
            <a:lvl1pPr algn="l">
              <a:lnSpc>
                <a:spcPct val="140000"/>
              </a:lnSpc>
              <a:defRPr sz="2400" b="0" i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3073" y="5838738"/>
            <a:ext cx="7921640" cy="680330"/>
          </a:xfrm>
        </p:spPr>
        <p:txBody>
          <a:bodyPr anchor="b">
            <a:normAutofit/>
          </a:bodyPr>
          <a:lstStyle>
            <a:lvl1pPr marL="0" indent="0">
              <a:buNone/>
              <a:defRPr sz="1400" i="0">
                <a:solidFill>
                  <a:srgbClr val="5D5E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3073" y="5614171"/>
            <a:ext cx="7921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ought Slide Purp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73" y="2757495"/>
            <a:ext cx="7921640" cy="2647596"/>
          </a:xfrm>
        </p:spPr>
        <p:txBody>
          <a:bodyPr anchor="ctr">
            <a:normAutofit/>
          </a:bodyPr>
          <a:lstStyle>
            <a:lvl1pPr algn="l">
              <a:lnSpc>
                <a:spcPct val="140000"/>
              </a:lnSpc>
              <a:defRPr sz="2400" b="0" i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3073" y="5838738"/>
            <a:ext cx="7921640" cy="680330"/>
          </a:xfrm>
        </p:spPr>
        <p:txBody>
          <a:bodyPr anchor="b">
            <a:normAutofit/>
          </a:bodyPr>
          <a:lstStyle>
            <a:lvl1pPr marL="0" indent="0">
              <a:buNone/>
              <a:defRPr sz="1400" i="0">
                <a:solidFill>
                  <a:srgbClr val="5D5E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8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6460-E86C-7747-AC29-8BB309BB96E4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Railinc</a:t>
            </a:r>
            <a:r>
              <a:rPr lang="en-US" dirty="0" smtClean="0"/>
              <a:t> Corp. All rights reserved. </a:t>
            </a:r>
            <a:r>
              <a:rPr lang="en-US" dirty="0" err="1" smtClean="0"/>
              <a:t>www.railinc.com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railinc_logo_standar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59" y="6412358"/>
            <a:ext cx="1445440" cy="24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hoto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9F2C-AE8D-814B-A965-F236F3D61F90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Railinc</a:t>
            </a:r>
            <a:r>
              <a:rPr lang="en-US" dirty="0" smtClean="0"/>
              <a:t> Corp. All rights reserved. </a:t>
            </a:r>
            <a:r>
              <a:rPr lang="en-US" dirty="0" err="1" smtClean="0"/>
              <a:t>www.railinc.com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railinc_logo_standard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59" y="6412358"/>
            <a:ext cx="1445440" cy="2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  <a:lvl4pPr marL="971550" indent="-228600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Railinc</a:t>
            </a:r>
            <a:r>
              <a:rPr lang="en-US" dirty="0" smtClean="0"/>
              <a:t> Corp. All rights reserved. </a:t>
            </a:r>
            <a:r>
              <a:rPr lang="en-US" dirty="0" err="1" smtClean="0"/>
              <a:t>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ailinc_logo_standar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59" y="6412358"/>
            <a:ext cx="1445440" cy="24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2059819"/>
            <a:ext cx="7989820" cy="377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Railinc</a:t>
            </a:r>
            <a:r>
              <a:rPr lang="en-US" dirty="0" smtClean="0"/>
              <a:t> Corp. All rights reserved. </a:t>
            </a:r>
            <a:r>
              <a:rPr lang="en-US" dirty="0" err="1" smtClean="0"/>
              <a:t>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ailinc_logo_standar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59" y="6412358"/>
            <a:ext cx="1445440" cy="24975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96913" y="1526406"/>
            <a:ext cx="7989887" cy="5334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5D5E5B"/>
                </a:solidFill>
              </a:defRPr>
            </a:lvl1pPr>
            <a:lvl2pPr marL="227012" indent="0">
              <a:buNone/>
              <a:defRPr sz="1600" i="1"/>
            </a:lvl2pPr>
            <a:lvl3pPr marL="454025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1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R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5" y="4406900"/>
            <a:ext cx="619768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5" y="2812634"/>
            <a:ext cx="6197688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5" y="4406900"/>
            <a:ext cx="619768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5" y="2812634"/>
            <a:ext cx="6197688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22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Purp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5" y="4406900"/>
            <a:ext cx="619768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5" y="2812634"/>
            <a:ext cx="6197688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2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79" y="1535113"/>
            <a:ext cx="3886199" cy="639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79" y="2174875"/>
            <a:ext cx="38862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599" y="2174875"/>
            <a:ext cx="38862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3E6-FED3-FF41-BA69-BB7A0CB9953A}" type="datetime1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Railinc</a:t>
            </a:r>
            <a:r>
              <a:rPr lang="en-US" dirty="0" smtClean="0"/>
              <a:t> Corp. All rights reserved. </a:t>
            </a:r>
            <a:r>
              <a:rPr lang="en-US" dirty="0" err="1" smtClean="0"/>
              <a:t>www.railinc.com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railinc_logo_standar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59" y="6412358"/>
            <a:ext cx="1445440" cy="24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516F-178D-324B-96CB-FC1513DA136D}" type="datetime1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Railinc</a:t>
            </a:r>
            <a:r>
              <a:rPr lang="en-US" dirty="0" smtClean="0"/>
              <a:t> Corp. All rights reserved. </a:t>
            </a:r>
            <a:r>
              <a:rPr lang="en-US" dirty="0" err="1" smtClean="0"/>
              <a:t>www.railinc.com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railinc_logo_standar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59" y="6412358"/>
            <a:ext cx="1445440" cy="249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ought Slide R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73" y="2757495"/>
            <a:ext cx="7921640" cy="2647596"/>
          </a:xfrm>
        </p:spPr>
        <p:txBody>
          <a:bodyPr anchor="ctr">
            <a:normAutofit/>
          </a:bodyPr>
          <a:lstStyle>
            <a:lvl1pPr algn="l">
              <a:lnSpc>
                <a:spcPct val="140000"/>
              </a:lnSpc>
              <a:defRPr sz="2400" b="0" i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3073" y="5838738"/>
            <a:ext cx="7921640" cy="680330"/>
          </a:xfrm>
        </p:spPr>
        <p:txBody>
          <a:bodyPr anchor="b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3073" y="5614171"/>
            <a:ext cx="7921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56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980" y="0"/>
            <a:ext cx="7989819" cy="1297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80" y="1600201"/>
            <a:ext cx="7989820" cy="4230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6980" y="6356350"/>
            <a:ext cx="751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3775F2F-FA80-7346-A0F7-C72774B1998B}" type="datetime1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1405" y="6356349"/>
            <a:ext cx="514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Railinc</a:t>
            </a:r>
            <a:r>
              <a:rPr lang="en-US" dirty="0" smtClean="0"/>
              <a:t> Corp. All rights reserved. </a:t>
            </a:r>
            <a:r>
              <a:rPr lang="en-US" dirty="0" err="1" smtClean="0"/>
              <a:t>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49"/>
            <a:ext cx="462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98989"/>
                </a:solidFill>
                <a:latin typeface="Arial"/>
              </a:defRPr>
            </a:lvl1pPr>
          </a:lstStyle>
          <a:p>
            <a:fld id="{CFC31CD3-F59E-4849-984F-EBA1952CA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7" r:id="rId5"/>
    <p:sldLayoutId id="2147483658" r:id="rId6"/>
    <p:sldLayoutId id="2147483653" r:id="rId7"/>
    <p:sldLayoutId id="2147483654" r:id="rId8"/>
    <p:sldLayoutId id="2147483659" r:id="rId9"/>
    <p:sldLayoutId id="2147483660" r:id="rId10"/>
    <p:sldLayoutId id="2147483661" r:id="rId11"/>
    <p:sldLayoutId id="2147483655" r:id="rId12"/>
    <p:sldLayoutId id="2147483656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2000" kern="1200">
          <a:solidFill>
            <a:schemeClr val="tx2"/>
          </a:solidFill>
          <a:latin typeface="Arial"/>
          <a:ea typeface="+mn-ea"/>
          <a:cs typeface="+mn-cs"/>
        </a:defRPr>
      </a:lvl1pPr>
      <a:lvl2pPr marL="454025" indent="-227013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SzPct val="98000"/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+mn-cs"/>
        </a:defRPr>
      </a:lvl2pPr>
      <a:lvl3pPr marL="682625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SzPct val="90000"/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Damage Defective Car Tracking (DDCT)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51776"/>
            <a:ext cx="7788630" cy="597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ACACSO</a:t>
            </a:r>
          </a:p>
          <a:p>
            <a:r>
              <a:rPr lang="en-US" dirty="0" smtClean="0"/>
              <a:t>May 11,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HC Creates Incident and Request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1600200"/>
            <a:ext cx="7989820" cy="456320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Incidents are </a:t>
            </a:r>
            <a:r>
              <a:rPr lang="en-US" u="sng" dirty="0"/>
              <a:t>only opened by HC </a:t>
            </a:r>
            <a:r>
              <a:rPr lang="en-US" dirty="0"/>
              <a:t>in DDCT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Must have possession of the car on the incident date</a:t>
            </a:r>
          </a:p>
          <a:p>
            <a:pPr>
              <a:spcBef>
                <a:spcPts val="600"/>
              </a:spcBef>
            </a:pPr>
            <a:r>
              <a:rPr lang="en-US" dirty="0"/>
              <a:t>HC notes defects or damages related to car per AAR Rules 1, 95A, 96, 107, or 108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Rules 1, 95, 102 and 108 allow a single car to be added to an incident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Rules 96 and 107 allow multiple cars to be added to an incident </a:t>
            </a:r>
          </a:p>
          <a:p>
            <a:pPr>
              <a:spcBef>
                <a:spcPts val="600"/>
              </a:spcBef>
            </a:pPr>
            <a:r>
              <a:rPr lang="en-US" dirty="0"/>
              <a:t>HC creates incident based upon: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Information related to defects/damages found, location (SPLC) and commodity (STCC)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Requests disposition from CMO to determine where to send car for repairs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CMO contact listed in FindUs.Rail is notified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CMO is determined by the stencil mark owner in UMLER</a:t>
            </a:r>
          </a:p>
          <a:p>
            <a:pPr>
              <a:spcBef>
                <a:spcPts val="600"/>
              </a:spcBef>
            </a:pPr>
            <a:r>
              <a:rPr lang="en-US" dirty="0"/>
              <a:t>For Rule 107 incidents the HC can request Actual Depreciated Value (ADV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3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Car Owner Provides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1600200"/>
            <a:ext cx="7989820" cy="454562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CMO is responsible for providing disposition to the HC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Determines where car is sent for </a:t>
            </a:r>
            <a:r>
              <a:rPr lang="en-US" sz="1600" dirty="0" smtClean="0"/>
              <a:t>repairs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Utilizes </a:t>
            </a:r>
            <a:r>
              <a:rPr lang="en-US" sz="1400" dirty="0"/>
              <a:t>shop couplets registered in FindUs.Rail to report to the HC where to send car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Can advise HC to continue movement based on waybill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HC will ten create a waybill to move car (handled outside DDCT)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CMO has visibility to incident details once HC requests disposition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Defect Cards are visible if created for the incident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Estimated Depreciated Value (EDV) is visible on Rule 107 incidents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CMO must enter the Actual Depreciated Value (ADV) when providing disposition on Rule 107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HC will offer settlement based upon their review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Shops Reporting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Shops receive a notification advising them that a car is </a:t>
            </a:r>
            <a:r>
              <a:rPr lang="en-US" dirty="0" err="1"/>
              <a:t>enroute</a:t>
            </a:r>
            <a:r>
              <a:rPr lang="en-US" dirty="0"/>
              <a:t> to their location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Helps shop to plan for repairs to be completed and discuss questions with CMO</a:t>
            </a:r>
          </a:p>
          <a:p>
            <a:pPr>
              <a:spcBef>
                <a:spcPts val="600"/>
              </a:spcBef>
            </a:pPr>
            <a:r>
              <a:rPr lang="en-US" dirty="0"/>
              <a:t>Shop must report Car on Hand to view the details of incident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Visibility includes the incident details (excluding confidential info) and defect card if one exists</a:t>
            </a:r>
          </a:p>
          <a:p>
            <a:pPr>
              <a:spcBef>
                <a:spcPts val="600"/>
              </a:spcBef>
            </a:pPr>
            <a:r>
              <a:rPr lang="en-US" dirty="0"/>
              <a:t>Shops must report repairs to the DDCT incident when completed </a:t>
            </a:r>
          </a:p>
          <a:p>
            <a:pPr>
              <a:spcBef>
                <a:spcPts val="600"/>
              </a:spcBef>
            </a:pPr>
            <a:r>
              <a:rPr lang="en-US" dirty="0"/>
              <a:t>An incident closes once it reaches an End State (incident is removed from MA letter at that time)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For Rule 107 incidents, the equipment is removed once it reaches an end state BUT the incident closes after 90days  when all equipment are at an end state.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2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Offering </a:t>
            </a:r>
            <a:r>
              <a:rPr lang="en-US" sz="2800" dirty="0" smtClean="0"/>
              <a:t>Settlement or Salvage Value </a:t>
            </a:r>
            <a:r>
              <a:rPr lang="en-US" sz="2800" dirty="0"/>
              <a:t>and End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1600201"/>
            <a:ext cx="7989820" cy="460030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sz="2100" dirty="0"/>
              <a:t>For Rule 107 the HC receives the Actual Depreciated Value (ADV) from the CMO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the HC offers settlement, the CMO can then accept it or reject it. </a:t>
            </a:r>
            <a:endParaRPr lang="en-US" dirty="0" smtClean="0"/>
          </a:p>
          <a:p>
            <a:pPr lvl="2">
              <a:spcBef>
                <a:spcPts val="600"/>
              </a:spcBef>
            </a:pPr>
            <a:r>
              <a:rPr lang="en-US" sz="1700" dirty="0" smtClean="0"/>
              <a:t>If </a:t>
            </a:r>
            <a:r>
              <a:rPr lang="en-US" sz="1700" dirty="0"/>
              <a:t>rejected the car will be sent to home shop for repairs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ADV is rejected, the CMO will have the opportunity to provide another </a:t>
            </a:r>
            <a:r>
              <a:rPr lang="en-US" dirty="0" smtClean="0"/>
              <a:t>value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For Rule 108 the CMO may provide the Salvage </a:t>
            </a:r>
            <a:r>
              <a:rPr lang="en-US" dirty="0"/>
              <a:t>V</a:t>
            </a:r>
            <a:r>
              <a:rPr lang="en-US" dirty="0" smtClean="0"/>
              <a:t>alue of the car.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If the CMO provides the Salvage Value, the </a:t>
            </a:r>
            <a:r>
              <a:rPr lang="en-US" dirty="0"/>
              <a:t>accept it or reject it. </a:t>
            </a:r>
            <a:endParaRPr lang="en-US" dirty="0" smtClean="0"/>
          </a:p>
          <a:p>
            <a:pPr lvl="2">
              <a:spcBef>
                <a:spcPts val="600"/>
              </a:spcBef>
            </a:pPr>
            <a:r>
              <a:rPr lang="en-US" dirty="0" smtClean="0"/>
              <a:t>If the HC accepts the Salvage </a:t>
            </a:r>
            <a:r>
              <a:rPr lang="en-US" dirty="0"/>
              <a:t>V</a:t>
            </a:r>
            <a:r>
              <a:rPr lang="en-US" dirty="0" smtClean="0"/>
              <a:t>alue then the car status is set to Dismantled and the incident closes.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If rejected the CMO can provide Disposition or opt to provide a new Salvage Value.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An incident will close once all cars have reached an end state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End states are any of the </a:t>
            </a:r>
            <a:r>
              <a:rPr lang="en-US" dirty="0" smtClean="0"/>
              <a:t>following:</a:t>
            </a:r>
          </a:p>
          <a:p>
            <a:pPr lvl="2">
              <a:spcBef>
                <a:spcPts val="600"/>
              </a:spcBef>
            </a:pPr>
            <a:r>
              <a:rPr lang="en-US" sz="1700" dirty="0" smtClean="0"/>
              <a:t>Dismantled </a:t>
            </a:r>
            <a:r>
              <a:rPr lang="en-US" sz="1700" dirty="0"/>
              <a:t>- HC decides to scrap car </a:t>
            </a:r>
          </a:p>
          <a:p>
            <a:pPr lvl="2">
              <a:spcBef>
                <a:spcPts val="600"/>
              </a:spcBef>
            </a:pPr>
            <a:r>
              <a:rPr lang="en-US" sz="1700" dirty="0"/>
              <a:t>Removed - HC or CMO can remove car from incident</a:t>
            </a:r>
          </a:p>
          <a:p>
            <a:pPr lvl="2">
              <a:spcBef>
                <a:spcPts val="600"/>
              </a:spcBef>
            </a:pPr>
            <a:r>
              <a:rPr lang="en-US" sz="1700" dirty="0"/>
              <a:t>Settlement Accepted - HC accepts settlement offered by CMO</a:t>
            </a:r>
          </a:p>
          <a:p>
            <a:pPr lvl="2">
              <a:spcBef>
                <a:spcPts val="600"/>
              </a:spcBef>
            </a:pPr>
            <a:r>
              <a:rPr lang="en-US" sz="1700" dirty="0"/>
              <a:t>Car Repairs Completed - Shop reports repairs to defects/damages on incident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cs typeface="Arial" pitchFamily="34" charset="0"/>
              </a:rPr>
              <a:t>Interchange Bureau (ICB) Records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buNone/>
            </a:pPr>
            <a:r>
              <a:rPr lang="en-US" sz="2200" b="1" dirty="0">
                <a:cs typeface="Arial" pitchFamily="34" charset="0"/>
              </a:rPr>
              <a:t>Interchange Bureaus:</a:t>
            </a:r>
            <a:endParaRPr lang="en-US" sz="22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900" dirty="0">
                <a:cs typeface="Arial" pitchFamily="34" charset="0"/>
              </a:rPr>
              <a:t>Create ICB Records for CMO and HC notification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cs typeface="Arial" pitchFamily="34" charset="0"/>
              </a:rPr>
              <a:t>Identify multiple defects/actions taken on a car in interchange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cs typeface="Arial" pitchFamily="34" charset="0"/>
              </a:rPr>
              <a:t>Review updates to the ICB record by authorized parties</a:t>
            </a:r>
          </a:p>
          <a:p>
            <a:pPr>
              <a:spcBef>
                <a:spcPts val="1200"/>
              </a:spcBef>
              <a:buNone/>
            </a:pPr>
            <a:r>
              <a:rPr lang="en-US" sz="2200" b="1" dirty="0">
                <a:cs typeface="Arial" pitchFamily="34" charset="0"/>
              </a:rPr>
              <a:t>ICB Record Types:</a:t>
            </a:r>
          </a:p>
          <a:p>
            <a:pPr>
              <a:spcBef>
                <a:spcPts val="600"/>
              </a:spcBef>
            </a:pPr>
            <a:r>
              <a:rPr lang="en-US" sz="1900" b="1" dirty="0"/>
              <a:t>Transfer of Load: </a:t>
            </a:r>
            <a:r>
              <a:rPr lang="en-US" sz="1900" dirty="0"/>
              <a:t>Equipment badly damaged and cannot move to destination requiring lading to be transferred to another car for furtherance. </a:t>
            </a:r>
          </a:p>
          <a:p>
            <a:pPr>
              <a:spcBef>
                <a:spcPts val="600"/>
              </a:spcBef>
            </a:pPr>
            <a:r>
              <a:rPr lang="en-US" sz="1900" b="1" dirty="0"/>
              <a:t>Load Adjustment: </a:t>
            </a:r>
            <a:r>
              <a:rPr lang="en-US" sz="1900" dirty="0"/>
              <a:t>Lading is off center and must be righted before moving to destination. </a:t>
            </a:r>
          </a:p>
          <a:p>
            <a:pPr>
              <a:spcBef>
                <a:spcPts val="600"/>
              </a:spcBef>
            </a:pPr>
            <a:r>
              <a:rPr lang="en-US" sz="1900" b="1" dirty="0"/>
              <a:t>Defect Identification: </a:t>
            </a:r>
            <a:r>
              <a:rPr lang="en-US" sz="1900" dirty="0"/>
              <a:t>ICB discovers car is damaged and an incident is required to be created by delivering carrier – Rule 1, 108, 95, 96 or 107. </a:t>
            </a:r>
          </a:p>
          <a:p>
            <a:pPr>
              <a:spcBef>
                <a:spcPts val="600"/>
              </a:spcBef>
            </a:pPr>
            <a:r>
              <a:rPr lang="en-US" sz="1900" b="1" dirty="0"/>
              <a:t>Decline: </a:t>
            </a:r>
            <a:r>
              <a:rPr lang="en-US" sz="1900" dirty="0"/>
              <a:t>Upon inspection by HC, no defect is found. Equipment is then moved through the interchange point.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DDCT Overview</a:t>
            </a:r>
          </a:p>
          <a:p>
            <a:pPr marL="109728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High Level DDCT Mechanical Process Flow</a:t>
            </a:r>
          </a:p>
          <a:p>
            <a:pPr marL="109728" indent="0">
              <a:buNone/>
            </a:pPr>
            <a:r>
              <a:rPr lang="en-US" b="1" dirty="0">
                <a:effectLst>
                  <a:outerShdw blurRad="50800" dist="38100" dir="2700000" sx="100500" sy="100500" algn="tl" rotWithShape="0">
                    <a:prstClr val="black">
                      <a:alpha val="40000"/>
                    </a:prstClr>
                  </a:outerShdw>
                </a:effectLst>
              </a:rPr>
              <a:t>Car Hire Processing in DDCT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8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107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1600201"/>
            <a:ext cx="4006905" cy="42307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Handling Carrier takes </a:t>
            </a:r>
            <a:br>
              <a:rPr lang="en-US" dirty="0"/>
            </a:br>
            <a:r>
              <a:rPr lang="en-US" dirty="0"/>
              <a:t>responsibility for damage</a:t>
            </a:r>
          </a:p>
          <a:p>
            <a:pPr>
              <a:spcBef>
                <a:spcPts val="600"/>
              </a:spcBef>
            </a:pPr>
            <a:r>
              <a:rPr lang="en-US" dirty="0"/>
              <a:t>Major Damage that may </a:t>
            </a:r>
            <a:br>
              <a:rPr lang="en-US" dirty="0"/>
            </a:br>
            <a:r>
              <a:rPr lang="en-US" dirty="0"/>
              <a:t>require scrap settlement </a:t>
            </a:r>
            <a:br>
              <a:rPr lang="en-US" dirty="0"/>
            </a:br>
            <a:r>
              <a:rPr lang="en-US" dirty="0"/>
              <a:t>or Heavy Repairs</a:t>
            </a:r>
          </a:p>
          <a:p>
            <a:pPr>
              <a:spcBef>
                <a:spcPts val="600"/>
              </a:spcBef>
            </a:pPr>
            <a:r>
              <a:rPr lang="en-US" dirty="0"/>
              <a:t>Incident sub-type is required</a:t>
            </a:r>
          </a:p>
          <a:p>
            <a:pPr>
              <a:spcBef>
                <a:spcPts val="600"/>
              </a:spcBef>
            </a:pPr>
            <a:r>
              <a:rPr lang="en-US" dirty="0"/>
              <a:t>Settlement ends the Incident and the car hire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086550" y="1632736"/>
            <a:ext cx="3708763" cy="2851030"/>
            <a:chOff x="531774" y="1202775"/>
            <a:chExt cx="3810001" cy="197205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557968" y="1910661"/>
              <a:ext cx="3733800" cy="126416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lbany AMT" pitchFamily="34" charset="0"/>
                <a:cs typeface="Albany AMT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1264" y="1202775"/>
              <a:ext cx="3733800" cy="60452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lbany AMT" pitchFamily="34" charset="0"/>
                <a:cs typeface="Albany AM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774" y="1260213"/>
              <a:ext cx="3810001" cy="489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cs typeface="Albany AMT" pitchFamily="34" charset="0"/>
                </a:rPr>
                <a:t>Damaged Incident </a:t>
              </a:r>
              <a:br>
                <a:rPr lang="en-US" sz="2000" b="1" dirty="0" smtClean="0">
                  <a:cs typeface="Albany AMT" pitchFamily="34" charset="0"/>
                </a:rPr>
              </a:br>
              <a:r>
                <a:rPr lang="en-US" sz="2000" b="1" dirty="0" smtClean="0">
                  <a:cs typeface="Albany AMT" pitchFamily="34" charset="0"/>
                </a:rPr>
                <a:t>Carrier Responsibility</a:t>
              </a:r>
              <a:endParaRPr lang="en-US" sz="2000" b="1" dirty="0">
                <a:cs typeface="Albany AM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7463" y="1978238"/>
              <a:ext cx="3581401" cy="10431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cs typeface="Albany AMT" pitchFamily="34" charset="0"/>
                </a:rPr>
                <a:t>Rule 107 – Major Damage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>
                  <a:solidFill>
                    <a:srgbClr val="0070C0"/>
                  </a:solidFill>
                  <a:cs typeface="Albany AMT" pitchFamily="34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cs typeface="Albany AMT" pitchFamily="34" charset="0"/>
                </a:rPr>
                <a:t>Car Hire Implications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>
                  <a:cs typeface="Albany AMT" pitchFamily="34" charset="0"/>
                </a:rPr>
                <a:t> </a:t>
              </a:r>
              <a:r>
                <a:rPr lang="en-US" dirty="0" smtClean="0">
                  <a:cs typeface="Albany AMT" pitchFamily="34" charset="0"/>
                </a:rPr>
                <a:t>Settlements can be offered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>
                  <a:cs typeface="Albany AMT" pitchFamily="34" charset="0"/>
                </a:rPr>
                <a:t> </a:t>
              </a:r>
              <a:r>
                <a:rPr lang="en-US" dirty="0" smtClean="0">
                  <a:cs typeface="Albany AMT" pitchFamily="34" charset="0"/>
                </a:rPr>
                <a:t>Dispositions made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>
                  <a:cs typeface="Albany AMT" pitchFamily="34" charset="0"/>
                </a:rPr>
                <a:t> </a:t>
              </a:r>
              <a:r>
                <a:rPr lang="en-US" dirty="0" smtClean="0">
                  <a:cs typeface="Albany AMT" pitchFamily="34" charset="0"/>
                </a:rPr>
                <a:t>Defect Cards are created</a:t>
              </a:r>
              <a:endParaRPr lang="en-US" dirty="0">
                <a:cs typeface="Albany A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14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107 Incidents - Car Hire Rule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100" dirty="0"/>
              <a:t>Car Hire Liability for Rule 107 incidents is supported by Car Hire Rule 7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100" dirty="0"/>
              <a:t>Damaging carrier is responsible for car hire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100" dirty="0"/>
              <a:t>Liability is moved by DDCT LCS out of handling carrier’s account to these marks:</a:t>
            </a:r>
          </a:p>
          <a:p>
            <a:pPr marL="598932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DVR7</a:t>
            </a:r>
          </a:p>
          <a:p>
            <a:pPr marL="598932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DSP7 </a:t>
            </a:r>
          </a:p>
          <a:p>
            <a:pPr marL="598932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SHP7</a:t>
            </a:r>
          </a:p>
          <a:p>
            <a:pPr marL="598932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DEAD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60175" y="3487699"/>
            <a:ext cx="2975996" cy="2414048"/>
            <a:chOff x="531774" y="1202775"/>
            <a:chExt cx="3810001" cy="197205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557968" y="1910661"/>
              <a:ext cx="3733800" cy="126416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lbany AMT" pitchFamily="34" charset="0"/>
                <a:cs typeface="Albany AMT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1264" y="1202775"/>
              <a:ext cx="3733800" cy="60452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lbany AMT" pitchFamily="34" charset="0"/>
                <a:cs typeface="Albany AMT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1774" y="1260213"/>
              <a:ext cx="3810001" cy="5028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cs typeface="Albany AMT" pitchFamily="34" charset="0"/>
                </a:rPr>
                <a:t>Damaged Incident </a:t>
              </a:r>
              <a:br>
                <a:rPr lang="en-US" sz="1700" b="1" dirty="0" smtClean="0">
                  <a:cs typeface="Albany AMT" pitchFamily="34" charset="0"/>
                </a:rPr>
              </a:br>
              <a:r>
                <a:rPr lang="en-US" sz="1700" b="1" dirty="0" smtClean="0">
                  <a:cs typeface="Albany AMT" pitchFamily="34" charset="0"/>
                </a:rPr>
                <a:t>Carrier Responsibility</a:t>
              </a:r>
              <a:endParaRPr lang="en-US" sz="1700" b="1" dirty="0">
                <a:cs typeface="Albany AMT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7463" y="1978238"/>
              <a:ext cx="3581401" cy="10434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cs typeface="Albany AMT" pitchFamily="34" charset="0"/>
                </a:rPr>
                <a:t>Rule 107 – Major Damage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500" dirty="0">
                  <a:solidFill>
                    <a:srgbClr val="0070C0"/>
                  </a:solidFill>
                  <a:cs typeface="Albany AMT" pitchFamily="34" charset="0"/>
                </a:rPr>
                <a:t> </a:t>
              </a:r>
              <a:r>
                <a:rPr lang="en-US" sz="1500" dirty="0" smtClean="0">
                  <a:solidFill>
                    <a:srgbClr val="0070C0"/>
                  </a:solidFill>
                  <a:cs typeface="Albany AMT" pitchFamily="34" charset="0"/>
                </a:rPr>
                <a:t>Car Hire Implications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500" dirty="0">
                  <a:cs typeface="Albany AMT" pitchFamily="34" charset="0"/>
                </a:rPr>
                <a:t> </a:t>
              </a:r>
              <a:r>
                <a:rPr lang="en-US" sz="1500" dirty="0" smtClean="0">
                  <a:cs typeface="Albany AMT" pitchFamily="34" charset="0"/>
                </a:rPr>
                <a:t>Settlements can be offered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500" dirty="0">
                  <a:cs typeface="Albany AMT" pitchFamily="34" charset="0"/>
                </a:rPr>
                <a:t> </a:t>
              </a:r>
              <a:r>
                <a:rPr lang="en-US" sz="1500" dirty="0" smtClean="0">
                  <a:cs typeface="Albany AMT" pitchFamily="34" charset="0"/>
                </a:rPr>
                <a:t>Dispositions made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500" dirty="0">
                  <a:cs typeface="Albany AMT" pitchFamily="34" charset="0"/>
                </a:rPr>
                <a:t> </a:t>
              </a:r>
              <a:r>
                <a:rPr lang="en-US" sz="1500" dirty="0" smtClean="0">
                  <a:cs typeface="Albany AMT" pitchFamily="34" charset="0"/>
                </a:rPr>
                <a:t>Defect Cards are created</a:t>
              </a:r>
              <a:endParaRPr lang="en-US" sz="1500" dirty="0">
                <a:cs typeface="Albany A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73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107 Incidents - Car Hire Rule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DVR7</a:t>
            </a:r>
          </a:p>
          <a:p>
            <a:pPr>
              <a:spcBef>
                <a:spcPts val="600"/>
              </a:spcBef>
            </a:pPr>
            <a:r>
              <a:rPr lang="en-US" dirty="0"/>
              <a:t>Depreciated Value or Disposition has been requested by the handling carrier but equipment owner has not responded within 15 day time limit</a:t>
            </a:r>
          </a:p>
          <a:p>
            <a:pPr>
              <a:spcBef>
                <a:spcPts val="600"/>
              </a:spcBef>
            </a:pPr>
            <a:r>
              <a:rPr lang="en-US" dirty="0"/>
              <a:t>Car Hire is liability is moved into the equipment owner’s account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42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107 Incidents - Car Hire Rule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DSP7</a:t>
            </a:r>
          </a:p>
          <a:p>
            <a:pPr>
              <a:spcBef>
                <a:spcPts val="600"/>
              </a:spcBef>
            </a:pPr>
            <a:r>
              <a:rPr lang="en-US" dirty="0"/>
              <a:t>Equipment has been interchanged to an intermediate carrier after DV/Disposition has been provided by the equipment owner</a:t>
            </a:r>
          </a:p>
          <a:p>
            <a:pPr>
              <a:spcBef>
                <a:spcPts val="600"/>
              </a:spcBef>
            </a:pPr>
            <a:r>
              <a:rPr lang="en-US" dirty="0"/>
              <a:t>Car Hire is liability is moved into the car owner’s account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DDCT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603" y="1617785"/>
            <a:ext cx="7989820" cy="42307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Damaged and Defective Car Tracking System was designed to serve as a centralized system to track damaged and defective cars under AAR Interchange rules and Car Hire rules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Railroads, Car Owners and Disposition Location Entities are required, per AAR Rule 115, to utilize </a:t>
            </a:r>
            <a:r>
              <a:rPr lang="en-US" dirty="0" smtClean="0"/>
              <a:t>DDCT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Rule 107 Incidents - Car Hire Rule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SHP7</a:t>
            </a:r>
          </a:p>
          <a:p>
            <a:pPr>
              <a:spcBef>
                <a:spcPts val="600"/>
              </a:spcBef>
            </a:pPr>
            <a:r>
              <a:rPr lang="en-US" dirty="0"/>
              <a:t>Equipment has been reported as being on-hand at a repair shop</a:t>
            </a:r>
          </a:p>
          <a:p>
            <a:pPr>
              <a:spcBef>
                <a:spcPts val="600"/>
              </a:spcBef>
            </a:pPr>
            <a:r>
              <a:rPr lang="en-US" dirty="0"/>
              <a:t>Interchange to SHOP can be reported through the DDCT application or TRAINII event reporting showing “SHOP” as the “To road”</a:t>
            </a:r>
          </a:p>
          <a:p>
            <a:pPr>
              <a:spcBef>
                <a:spcPts val="600"/>
              </a:spcBef>
            </a:pPr>
            <a:r>
              <a:rPr lang="en-US" dirty="0"/>
              <a:t>Car Hire is liability is moved into the car owner’s account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Rule 107 Incidents - Car Hire Rule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DEAD</a:t>
            </a:r>
          </a:p>
          <a:p>
            <a:pPr>
              <a:spcBef>
                <a:spcPts val="600"/>
              </a:spcBef>
            </a:pPr>
            <a:r>
              <a:rPr lang="en-US" dirty="0"/>
              <a:t>Equipment owner decides to scrap the car</a:t>
            </a:r>
          </a:p>
          <a:p>
            <a:pPr>
              <a:spcBef>
                <a:spcPts val="600"/>
              </a:spcBef>
            </a:pPr>
            <a:r>
              <a:rPr lang="en-US" dirty="0"/>
              <a:t>Subsequent movement events will be marked with LCS code “X” for inactive</a:t>
            </a:r>
          </a:p>
          <a:p>
            <a:pPr>
              <a:spcBef>
                <a:spcPts val="600"/>
              </a:spcBef>
            </a:pPr>
            <a:r>
              <a:rPr lang="en-US" dirty="0"/>
              <a:t>If equipment was approved to be dismantled but instead returned  to service please contact Railinc’s Customer Support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107 Incidents - Car Hire Rule 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3" y="1600200"/>
            <a:ext cx="6921906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592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107 Incidents - Car Hire Rule 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76" y="1600200"/>
            <a:ext cx="6442961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8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 DDCT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1600201"/>
            <a:ext cx="4077243" cy="42307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Most common incident</a:t>
            </a:r>
          </a:p>
          <a:p>
            <a:pPr>
              <a:spcBef>
                <a:spcPts val="600"/>
              </a:spcBef>
            </a:pPr>
            <a:r>
              <a:rPr lang="en-US" dirty="0"/>
              <a:t>Minor defects that are</a:t>
            </a:r>
            <a:br>
              <a:rPr lang="en-US" dirty="0"/>
            </a:br>
            <a:r>
              <a:rPr lang="en-US" dirty="0"/>
              <a:t>Car Owner responsibility</a:t>
            </a:r>
          </a:p>
          <a:p>
            <a:pPr>
              <a:spcBef>
                <a:spcPts val="600"/>
              </a:spcBef>
            </a:pPr>
            <a:r>
              <a:rPr lang="en-US" dirty="0"/>
              <a:t>Used for Truck Hunting, </a:t>
            </a:r>
            <a:br>
              <a:rPr lang="en-US" dirty="0"/>
            </a:br>
            <a:r>
              <a:rPr lang="en-US" dirty="0"/>
              <a:t>Early Warning, and other </a:t>
            </a:r>
            <a:br>
              <a:rPr lang="en-US" dirty="0"/>
            </a:br>
            <a:r>
              <a:rPr lang="en-US" dirty="0"/>
              <a:t>common situations that require home shop disposition from the car owner </a:t>
            </a:r>
          </a:p>
          <a:p>
            <a:pPr>
              <a:spcBef>
                <a:spcPts val="600"/>
              </a:spcBef>
            </a:pPr>
            <a:r>
              <a:rPr lang="en-US" dirty="0"/>
              <a:t>Car owner has multiple options for disposition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044044" y="1547049"/>
            <a:ext cx="3733800" cy="2726841"/>
            <a:chOff x="4828464" y="1083159"/>
            <a:chExt cx="3733800" cy="2726841"/>
          </a:xfrm>
        </p:grpSpPr>
        <p:sp>
          <p:nvSpPr>
            <p:cNvPr id="8" name="Rounded Rectangle 7"/>
            <p:cNvSpPr/>
            <p:nvPr/>
          </p:nvSpPr>
          <p:spPr>
            <a:xfrm>
              <a:off x="4828464" y="2133600"/>
              <a:ext cx="3733800" cy="1676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lbany AMT" pitchFamily="34" charset="0"/>
                <a:cs typeface="Albany AMT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28464" y="1083159"/>
              <a:ext cx="3733800" cy="914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lbany AMT" pitchFamily="34" charset="0"/>
                <a:cs typeface="Albany AM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80864" y="1202775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cs typeface="Albany AMT" pitchFamily="34" charset="0"/>
                </a:rPr>
                <a:t>Defective Incident </a:t>
              </a:r>
              <a:br>
                <a:rPr lang="en-US" sz="2000" b="1" dirty="0" smtClean="0">
                  <a:cs typeface="Albany AMT" pitchFamily="34" charset="0"/>
                </a:rPr>
              </a:br>
              <a:r>
                <a:rPr lang="en-US" sz="2000" b="1" dirty="0" smtClean="0">
                  <a:cs typeface="Albany AMT" pitchFamily="34" charset="0"/>
                </a:rPr>
                <a:t>Car Owner Responsibility</a:t>
              </a:r>
              <a:endParaRPr lang="en-US" sz="2000" b="1" dirty="0">
                <a:cs typeface="Albany AM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04664" y="2402639"/>
              <a:ext cx="350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cs typeface="Albany AMT" pitchFamily="34" charset="0"/>
                </a:rPr>
                <a:t>Rule 1 – Minor Defects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0070C0"/>
                  </a:solidFill>
                  <a:cs typeface="Albany AMT" pitchFamily="34" charset="0"/>
                </a:rPr>
                <a:t> </a:t>
              </a:r>
              <a:r>
                <a:rPr lang="en-US" sz="2000" dirty="0" smtClean="0">
                  <a:solidFill>
                    <a:srgbClr val="0070C0"/>
                  </a:solidFill>
                  <a:cs typeface="Albany AMT" pitchFamily="34" charset="0"/>
                </a:rPr>
                <a:t>Car Hire Implications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cs typeface="Albany AMT" pitchFamily="34" charset="0"/>
                </a:rPr>
                <a:t> Dispositions made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40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108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1600201"/>
            <a:ext cx="4015697" cy="42307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Major Defects that are</a:t>
            </a:r>
            <a:br>
              <a:rPr lang="en-US" dirty="0"/>
            </a:br>
            <a:r>
              <a:rPr lang="en-US" dirty="0"/>
              <a:t>Car Owner responsibility</a:t>
            </a:r>
          </a:p>
          <a:p>
            <a:pPr>
              <a:spcBef>
                <a:spcPts val="600"/>
              </a:spcBef>
            </a:pPr>
            <a:r>
              <a:rPr lang="en-US" dirty="0"/>
              <a:t>May require a Load up </a:t>
            </a:r>
            <a:br>
              <a:rPr lang="en-US" dirty="0"/>
            </a:br>
            <a:r>
              <a:rPr lang="en-US" dirty="0"/>
              <a:t>of defective car on a </a:t>
            </a:r>
            <a:br>
              <a:rPr lang="en-US" dirty="0"/>
            </a:br>
            <a:r>
              <a:rPr lang="en-US" dirty="0"/>
              <a:t>“hospital car” for move</a:t>
            </a:r>
          </a:p>
          <a:p>
            <a:pPr>
              <a:spcBef>
                <a:spcPts val="600"/>
              </a:spcBef>
            </a:pPr>
            <a:r>
              <a:rPr lang="en-US" dirty="0"/>
              <a:t>Car owner can opt out of transfer costs by authorizing dismantle of car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69159" y="1617184"/>
            <a:ext cx="3733800" cy="2872266"/>
            <a:chOff x="4828464" y="1083160"/>
            <a:chExt cx="3733800" cy="2065522"/>
          </a:xfrm>
        </p:grpSpPr>
        <p:sp>
          <p:nvSpPr>
            <p:cNvPr id="8" name="Rounded Rectangle 7"/>
            <p:cNvSpPr/>
            <p:nvPr/>
          </p:nvSpPr>
          <p:spPr>
            <a:xfrm>
              <a:off x="4828464" y="1910661"/>
              <a:ext cx="3733800" cy="123802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lbany AMT" pitchFamily="34" charset="0"/>
                <a:cs typeface="Albany AMT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28464" y="1083160"/>
              <a:ext cx="3733800" cy="7156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lbany AMT" pitchFamily="34" charset="0"/>
                <a:cs typeface="Albany AM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80864" y="1202775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cs typeface="Albany AMT" pitchFamily="34" charset="0"/>
                </a:rPr>
                <a:t>Defective Incident </a:t>
              </a:r>
              <a:br>
                <a:rPr lang="en-US" sz="2000" b="1" dirty="0" smtClean="0">
                  <a:cs typeface="Albany AMT" pitchFamily="34" charset="0"/>
                </a:rPr>
              </a:br>
              <a:r>
                <a:rPr lang="en-US" sz="2000" b="1" dirty="0" smtClean="0">
                  <a:cs typeface="Albany AMT" pitchFamily="34" charset="0"/>
                </a:rPr>
                <a:t>Car Owner Responsibility</a:t>
              </a:r>
              <a:endParaRPr lang="en-US" sz="2000" b="1" dirty="0">
                <a:cs typeface="Albany AM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04664" y="1987412"/>
              <a:ext cx="3581400" cy="10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cs typeface="Albany AMT" pitchFamily="34" charset="0"/>
                </a:rPr>
                <a:t>Rule 108 – Major Defects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>
                  <a:solidFill>
                    <a:srgbClr val="0070C0"/>
                  </a:solidFill>
                  <a:cs typeface="Albany AMT" pitchFamily="34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cs typeface="Albany AMT" pitchFamily="34" charset="0"/>
                </a:rPr>
                <a:t>Car Hire Implications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>
                  <a:cs typeface="Albany AMT" pitchFamily="34" charset="0"/>
                </a:rPr>
                <a:t> </a:t>
              </a:r>
              <a:r>
                <a:rPr lang="en-US" dirty="0" smtClean="0">
                  <a:cs typeface="Albany AMT" pitchFamily="34" charset="0"/>
                </a:rPr>
                <a:t>Dismantle can be authorized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>
                  <a:cs typeface="Albany AMT" pitchFamily="34" charset="0"/>
                </a:rPr>
                <a:t> </a:t>
              </a:r>
              <a:r>
                <a:rPr lang="en-US" dirty="0" smtClean="0">
                  <a:cs typeface="Albany AMT" pitchFamily="34" charset="0"/>
                </a:rPr>
                <a:t>Dispositions made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>
                  <a:cs typeface="Albany AMT" pitchFamily="34" charset="0"/>
                </a:rPr>
                <a:t> </a:t>
              </a:r>
              <a:r>
                <a:rPr lang="en-US" dirty="0" smtClean="0">
                  <a:cs typeface="Albany AMT" pitchFamily="34" charset="0"/>
                </a:rPr>
                <a:t>Load up can be authorized</a:t>
              </a:r>
              <a:endParaRPr lang="en-US" dirty="0">
                <a:cs typeface="Albany A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895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1/108 Incidents – Car Hire Rule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79" y="1600201"/>
            <a:ext cx="4543236" cy="42307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200" dirty="0"/>
              <a:t>Car Hire Liability for Rule 1 and 108 incidents is supported by Car Hire Rule 8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200" dirty="0"/>
              <a:t>Liability is moved by LCS out of handling carrier’s account to these marks:</a:t>
            </a:r>
          </a:p>
          <a:p>
            <a:pPr marL="598932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DVR7 – status of disposition</a:t>
            </a:r>
          </a:p>
          <a:p>
            <a:pPr marL="598932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DSP7 – compliance with disposition</a:t>
            </a:r>
          </a:p>
          <a:p>
            <a:pPr marL="598932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SHP7 – SHOP status</a:t>
            </a:r>
          </a:p>
          <a:p>
            <a:pPr marL="598932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DEAD – settlement status - permanent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423629" y="1546953"/>
            <a:ext cx="3465342" cy="4068894"/>
            <a:chOff x="5334000" y="1234069"/>
            <a:chExt cx="3465342" cy="4068894"/>
          </a:xfrm>
        </p:grpSpPr>
        <p:grpSp>
          <p:nvGrpSpPr>
            <p:cNvPr id="21" name="Group 20"/>
            <p:cNvGrpSpPr/>
            <p:nvPr/>
          </p:nvGrpSpPr>
          <p:grpSpPr>
            <a:xfrm>
              <a:off x="5334000" y="1234069"/>
              <a:ext cx="3465342" cy="4068894"/>
              <a:chOff x="5334000" y="1234069"/>
              <a:chExt cx="3465342" cy="406889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34000" y="1234069"/>
                <a:ext cx="3443844" cy="2082238"/>
                <a:chOff x="4828464" y="1083159"/>
                <a:chExt cx="3733800" cy="2082238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4828464" y="2133600"/>
                  <a:ext cx="3733800" cy="1031797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Albany AMT" pitchFamily="34" charset="0"/>
                    <a:cs typeface="Albany AMT" pitchFamily="34" charset="0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4828464" y="1083159"/>
                  <a:ext cx="3733800" cy="9144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Albany AMT" pitchFamily="34" charset="0"/>
                    <a:cs typeface="Albany AMT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980864" y="1202775"/>
                  <a:ext cx="3429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cs typeface="Albany AMT" pitchFamily="34" charset="0"/>
                    </a:rPr>
                    <a:t>Defective Incident </a:t>
                  </a:r>
                  <a:br>
                    <a:rPr lang="en-US" b="1" dirty="0" smtClean="0">
                      <a:cs typeface="Albany AMT" pitchFamily="34" charset="0"/>
                    </a:rPr>
                  </a:br>
                  <a:r>
                    <a:rPr lang="en-US" b="1" dirty="0" smtClean="0">
                      <a:cs typeface="Albany AMT" pitchFamily="34" charset="0"/>
                    </a:rPr>
                    <a:t>Car Owner Responsibility</a:t>
                  </a:r>
                  <a:endParaRPr lang="en-US" b="1" dirty="0">
                    <a:cs typeface="Albany AMT" pitchFamily="34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980864" y="2211290"/>
                  <a:ext cx="35052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cs typeface="Albany AMT" pitchFamily="34" charset="0"/>
                    </a:rPr>
                    <a:t>Rule 1 – Minor Defects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1600" dirty="0" smtClean="0">
                      <a:solidFill>
                        <a:srgbClr val="0070C0"/>
                      </a:solidFill>
                      <a:cs typeface="Albany AMT" pitchFamily="34" charset="0"/>
                    </a:rPr>
                    <a:t> Car Hire Implications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1600" dirty="0" smtClean="0">
                      <a:cs typeface="Albany AMT" pitchFamily="34" charset="0"/>
                    </a:rPr>
                    <a:t> Dispositions made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5334000" y="3443843"/>
                <a:ext cx="3465342" cy="0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/>
              <p:cNvSpPr/>
              <p:nvPr/>
            </p:nvSpPr>
            <p:spPr>
              <a:xfrm>
                <a:off x="5382783" y="3581400"/>
                <a:ext cx="3416559" cy="172156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lbany AMT" pitchFamily="34" charset="0"/>
                  <a:cs typeface="Albany AMT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423629" y="3749683"/>
              <a:ext cx="33403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cs typeface="Albany AMT" pitchFamily="34" charset="0"/>
                </a:rPr>
                <a:t>Rule 108 – Major Defects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70C0"/>
                  </a:solidFill>
                  <a:cs typeface="Albany AMT" pitchFamily="34" charset="0"/>
                </a:rPr>
                <a:t> </a:t>
              </a:r>
              <a:r>
                <a:rPr lang="en-US" sz="1600" dirty="0" smtClean="0">
                  <a:solidFill>
                    <a:srgbClr val="0070C0"/>
                  </a:solidFill>
                  <a:cs typeface="Albany AMT" pitchFamily="34" charset="0"/>
                </a:rPr>
                <a:t>Car Hire Implications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cs typeface="Albany AMT" pitchFamily="34" charset="0"/>
                </a:rPr>
                <a:t> </a:t>
              </a:r>
              <a:r>
                <a:rPr lang="en-US" sz="1600" dirty="0" smtClean="0">
                  <a:cs typeface="Albany AMT" pitchFamily="34" charset="0"/>
                </a:rPr>
                <a:t>Dismantle can be authorized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cs typeface="Albany AMT" pitchFamily="34" charset="0"/>
                </a:rPr>
                <a:t> </a:t>
              </a:r>
              <a:r>
                <a:rPr lang="en-US" sz="1600" dirty="0" smtClean="0">
                  <a:cs typeface="Albany AMT" pitchFamily="34" charset="0"/>
                </a:rPr>
                <a:t>Dispositions made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cs typeface="Albany AMT" pitchFamily="34" charset="0"/>
                </a:rPr>
                <a:t> </a:t>
              </a:r>
              <a:r>
                <a:rPr lang="en-US" sz="1600" dirty="0" smtClean="0">
                  <a:cs typeface="Albany AMT" pitchFamily="34" charset="0"/>
                </a:rPr>
                <a:t>Load up can be authorized</a:t>
              </a:r>
              <a:endParaRPr lang="en-US" sz="1600" dirty="0">
                <a:cs typeface="Albany A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241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108 Incidents – Car Hire Rule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DSP8</a:t>
            </a:r>
          </a:p>
          <a:p>
            <a:pPr>
              <a:spcBef>
                <a:spcPts val="600"/>
              </a:spcBef>
            </a:pPr>
            <a:r>
              <a:rPr lang="en-US" dirty="0"/>
              <a:t>Car Hire Liability is in the equipment owner’s account</a:t>
            </a:r>
          </a:p>
          <a:p>
            <a:pPr>
              <a:spcBef>
                <a:spcPts val="600"/>
              </a:spcBef>
            </a:pPr>
            <a:r>
              <a:rPr lang="en-US" dirty="0"/>
              <a:t>Disposition has been requested from equipment owner  by possession road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2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Rule 108 Incidents – Car Hire Rule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SHP8</a:t>
            </a:r>
          </a:p>
          <a:p>
            <a:pPr>
              <a:spcBef>
                <a:spcPts val="600"/>
              </a:spcBef>
            </a:pPr>
            <a:r>
              <a:rPr lang="en-US" dirty="0"/>
              <a:t>Equipment has been reported as being on-hand at a repair shop</a:t>
            </a:r>
          </a:p>
          <a:p>
            <a:pPr>
              <a:spcBef>
                <a:spcPts val="600"/>
              </a:spcBef>
            </a:pPr>
            <a:r>
              <a:rPr lang="en-US" dirty="0"/>
              <a:t>Interchange to SHOP can be reported through the DDCT application or TRAINII event reporting showing “SHOP” as the “To road”</a:t>
            </a:r>
          </a:p>
          <a:p>
            <a:pPr>
              <a:spcBef>
                <a:spcPts val="600"/>
              </a:spcBef>
            </a:pPr>
            <a:r>
              <a:rPr lang="en-US" dirty="0"/>
              <a:t>Car Hire liability is moved into the car owner’s account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5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Rule 108 Incidents – Car Hire Rule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DEAD</a:t>
            </a:r>
          </a:p>
          <a:p>
            <a:pPr>
              <a:spcBef>
                <a:spcPts val="600"/>
              </a:spcBef>
            </a:pPr>
            <a:r>
              <a:rPr lang="en-US" dirty="0"/>
              <a:t>Equipment owner decides to scrap the car</a:t>
            </a:r>
          </a:p>
          <a:p>
            <a:pPr>
              <a:spcBef>
                <a:spcPts val="600"/>
              </a:spcBef>
            </a:pPr>
            <a:r>
              <a:rPr lang="en-US" dirty="0"/>
              <a:t>Subsequent movement events are marked with LCS code “X” for inactive</a:t>
            </a:r>
          </a:p>
          <a:p>
            <a:pPr>
              <a:spcBef>
                <a:spcPts val="600"/>
              </a:spcBef>
            </a:pPr>
            <a:r>
              <a:rPr lang="en-US" dirty="0"/>
              <a:t>If equipment was approved to be dismantled but instead returned  to service please contact Railinc’s Customer Support Center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DDCT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sz="3100" dirty="0"/>
              <a:t>The Damaged and Defective Car Tracking (DDCT) system was implemented January 5, 2011</a:t>
            </a:r>
          </a:p>
          <a:p>
            <a:pPr>
              <a:spcBef>
                <a:spcPts val="600"/>
              </a:spcBef>
            </a:pPr>
            <a:r>
              <a:rPr lang="en-US" sz="3100" dirty="0"/>
              <a:t>DDCT was developed for the electronic transmission of defects and damages on cars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Replaced physical defect card placed on car </a:t>
            </a:r>
          </a:p>
          <a:p>
            <a:pPr>
              <a:spcBef>
                <a:spcPts val="600"/>
              </a:spcBef>
            </a:pPr>
            <a:r>
              <a:rPr lang="en-US" sz="3100" dirty="0"/>
              <a:t>DDCT allows handling carriers (HC), car mark owners (CMO) and shops to communicate about incidents </a:t>
            </a:r>
          </a:p>
          <a:p>
            <a:pPr>
              <a:spcBef>
                <a:spcPts val="600"/>
              </a:spcBef>
            </a:pPr>
            <a:r>
              <a:rPr lang="en-US" sz="3100" dirty="0"/>
              <a:t>Defect card information is captured in accordance with AAR Interchange Rule 102</a:t>
            </a:r>
          </a:p>
          <a:p>
            <a:pPr>
              <a:spcBef>
                <a:spcPts val="600"/>
              </a:spcBef>
            </a:pPr>
            <a:r>
              <a:rPr lang="en-US" sz="3100" dirty="0"/>
              <a:t>Car Owner provides disposition to handling carrier to move car to shop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Requires shop couplet to be registered in </a:t>
            </a:r>
            <a:r>
              <a:rPr lang="en-US" sz="2600" dirty="0" smtClean="0"/>
              <a:t>FindUs.Rail</a:t>
            </a:r>
          </a:p>
          <a:p>
            <a:pPr>
              <a:spcBef>
                <a:spcPts val="600"/>
              </a:spcBef>
            </a:pPr>
            <a:r>
              <a:rPr lang="en-US" sz="3000" dirty="0"/>
              <a:t>Interfaces with several Railinc application throughout incident lifecycle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Car Hire Events for Rule 1/108 Incidents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30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1" y="1600200"/>
            <a:ext cx="7679030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718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Car Hire Rule 8 Incident Example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31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24" y="1600200"/>
            <a:ext cx="6144064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280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/>
              <a:t>Questions?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165914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DDCT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900" dirty="0"/>
              <a:t>Handling Carriers, Car Owners and Shops receive notifications related to incidents as they move through the different stages of the incident life cycle.</a:t>
            </a:r>
          </a:p>
          <a:p>
            <a:pPr>
              <a:spcBef>
                <a:spcPts val="600"/>
              </a:spcBef>
            </a:pPr>
            <a:r>
              <a:rPr lang="en-US" sz="1900" dirty="0"/>
              <a:t>Handling Carriers and Car Owners report damages or defects to AAR Interchange Rules 1, 95A, 102, 107, 96, and 108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600" dirty="0"/>
              <a:t>Rules 1, 95 and 108 allow one car per incident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600" dirty="0"/>
              <a:t>Rules 96 and 107 allow multiple cars per incident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600" dirty="0"/>
              <a:t>Defect Cards can be created per AAR Interchange Rule 102 with or without an associated DDCT incident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DDCT Incident </a:t>
            </a:r>
            <a:r>
              <a:rPr lang="en-US" sz="2800" dirty="0" smtClean="0"/>
              <a:t>Types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93635" y="1552512"/>
            <a:ext cx="7534894" cy="4498276"/>
            <a:chOff x="457200" y="533400"/>
            <a:chExt cx="8305800" cy="5334963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533400"/>
              <a:ext cx="4114800" cy="914400"/>
              <a:chOff x="457200" y="533400"/>
              <a:chExt cx="4114800" cy="9144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85800" y="533400"/>
                <a:ext cx="3733800" cy="9144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lbany AMT" pitchFamily="34" charset="0"/>
                  <a:cs typeface="Albany AMT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7200" y="636657"/>
                <a:ext cx="4114800" cy="65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Damaged Incident </a:t>
                </a:r>
                <a:br>
                  <a:rPr lang="en-US" b="1" dirty="0" smtClean="0">
                    <a:latin typeface="Albany AMT" pitchFamily="34" charset="0"/>
                    <a:cs typeface="Albany AMT" pitchFamily="34" charset="0"/>
                  </a:rPr>
                </a:br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Carrier Responsibility</a:t>
                </a:r>
                <a:endParaRPr lang="en-US" b="1" dirty="0">
                  <a:latin typeface="Albany AMT" pitchFamily="34" charset="0"/>
                  <a:cs typeface="Albany AMT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85800" y="1752600"/>
              <a:ext cx="3733800" cy="1707045"/>
              <a:chOff x="685800" y="1752600"/>
              <a:chExt cx="3733800" cy="1707045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685800" y="1752600"/>
                <a:ext cx="3733800" cy="16764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lbany AMT" pitchFamily="34" charset="0"/>
                  <a:cs typeface="Albany AMT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38200" y="1817039"/>
                <a:ext cx="3581400" cy="164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Rule 107 – Major Damage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lbany AMT" pitchFamily="34" charset="0"/>
                    <a:cs typeface="Albany AMT" pitchFamily="34" charset="0"/>
                  </a:rPr>
                  <a:t>Car Hire Implications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Settlements can be offered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Dispositions made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Defect Cards are created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53000" y="533400"/>
              <a:ext cx="3733800" cy="914400"/>
              <a:chOff x="4953000" y="533400"/>
              <a:chExt cx="3733800" cy="9144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953000" y="533400"/>
                <a:ext cx="3733800" cy="9144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cmpd="sng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lbany AMT" pitchFamily="34" charset="0"/>
                  <a:cs typeface="Albany AMT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05400" y="636657"/>
                <a:ext cx="3429000" cy="65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Defective Incident </a:t>
                </a:r>
                <a:br>
                  <a:rPr lang="en-US" b="1" dirty="0" smtClean="0">
                    <a:latin typeface="Albany AMT" pitchFamily="34" charset="0"/>
                    <a:cs typeface="Albany AMT" pitchFamily="34" charset="0"/>
                  </a:rPr>
                </a:br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Car Owner Responsibility</a:t>
                </a:r>
                <a:endParaRPr lang="en-US" b="1" dirty="0">
                  <a:latin typeface="Albany AMT" pitchFamily="34" charset="0"/>
                  <a:cs typeface="Albany AMT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990563" y="1730008"/>
              <a:ext cx="3772436" cy="1716070"/>
              <a:chOff x="4990563" y="1730008"/>
              <a:chExt cx="3733800" cy="171607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4990563" y="1730008"/>
                <a:ext cx="3733800" cy="16764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lbany AMT" pitchFamily="34" charset="0"/>
                  <a:cs typeface="Albany AMT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98052" y="1803472"/>
                <a:ext cx="3581400" cy="164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Rule 108 – Major Defects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lbany AMT" pitchFamily="34" charset="0"/>
                    <a:cs typeface="Albany AMT" pitchFamily="34" charset="0"/>
                  </a:rPr>
                  <a:t>Car Hire Implications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Dismantle can be authorized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Dispositions made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Load up can be authorized</a:t>
                </a:r>
                <a:endParaRPr lang="en-US" sz="1600" dirty="0">
                  <a:latin typeface="Albany AMT" pitchFamily="34" charset="0"/>
                  <a:cs typeface="Albany AMT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70812" y="4700300"/>
              <a:ext cx="3792187" cy="1168063"/>
              <a:chOff x="5029200" y="3579911"/>
              <a:chExt cx="3657600" cy="11680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029200" y="3579911"/>
                <a:ext cx="3657600" cy="116806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lbany AMT" pitchFamily="34" charset="0"/>
                  <a:cs typeface="Albany AMT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85901" y="3660051"/>
                <a:ext cx="3505200" cy="10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Rule 1 – Minor Defects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lbany AMT" pitchFamily="34" charset="0"/>
                    <a:cs typeface="Albany AMT" pitchFamily="34" charset="0"/>
                  </a:rPr>
                  <a:t>Car Hire Implications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 Dispositions made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4724400" y="533400"/>
              <a:ext cx="0" cy="52627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7381" y="1600200"/>
              <a:ext cx="815561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706200" y="3662030"/>
              <a:ext cx="3733800" cy="867694"/>
              <a:chOff x="731569" y="3579911"/>
              <a:chExt cx="3695700" cy="86769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731569" y="3579911"/>
                <a:ext cx="3695700" cy="86769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lbany AMT" pitchFamily="34" charset="0"/>
                  <a:cs typeface="Albany AMT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09748" y="3662031"/>
                <a:ext cx="3581401" cy="73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Rule 95 – Minor Damage</a:t>
                </a:r>
                <a:endParaRPr lang="en-US" dirty="0" smtClean="0">
                  <a:latin typeface="Albany AMT" pitchFamily="34" charset="0"/>
                  <a:cs typeface="Albany AMT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 Defect Cards are created</a:t>
                </a:r>
                <a:endParaRPr lang="en-US" sz="1600" dirty="0">
                  <a:latin typeface="Albany AMT" pitchFamily="34" charset="0"/>
                  <a:cs typeface="Albany AMT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85801" y="4780441"/>
              <a:ext cx="3733800" cy="863263"/>
              <a:chOff x="723900" y="5004137"/>
              <a:chExt cx="3697431" cy="8632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23900" y="5004137"/>
                <a:ext cx="3697431" cy="8632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lbany AMT" pitchFamily="34" charset="0"/>
                  <a:cs typeface="Albany AMT" pitchFamily="34" charset="0"/>
                </a:endParaRPr>
              </a:p>
              <a:p>
                <a:pPr algn="ctr"/>
                <a:endParaRPr lang="en-US" sz="2000" dirty="0">
                  <a:latin typeface="Albany AMT" pitchFamily="34" charset="0"/>
                  <a:cs typeface="Albany AMT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02115" y="5080487"/>
                <a:ext cx="3581399" cy="7300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lbany AMT" pitchFamily="34" charset="0"/>
                    <a:cs typeface="Albany AMT" pitchFamily="34" charset="0"/>
                  </a:rPr>
                  <a:t>Rule 102 – Defect Card</a:t>
                </a:r>
                <a:endParaRPr lang="en-US" dirty="0" smtClean="0">
                  <a:latin typeface="Albany AMT" pitchFamily="34" charset="0"/>
                  <a:cs typeface="Albany AMT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 Stand alone Defect Card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980956" y="3641155"/>
              <a:ext cx="3771900" cy="868640"/>
              <a:chOff x="5014662" y="5060950"/>
              <a:chExt cx="3657600" cy="86864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5014662" y="5060950"/>
                <a:ext cx="3657600" cy="86326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lbany AMT" pitchFamily="34" charset="0"/>
                  <a:cs typeface="Albany AMT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62206" y="5163041"/>
                <a:ext cx="3505202" cy="76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lbany AMT" pitchFamily="34" charset="0"/>
                    <a:cs typeface="Albany AMT" pitchFamily="34" charset="0"/>
                  </a:rPr>
                  <a:t>Rule 96 – Major Defects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>
                    <a:latin typeface="Albany AMT" pitchFamily="34" charset="0"/>
                    <a:cs typeface="Albany AMT" pitchFamily="34" charset="0"/>
                  </a:rPr>
                  <a:t> </a:t>
                </a:r>
                <a:r>
                  <a:rPr lang="en-US" sz="1600" dirty="0" smtClean="0">
                    <a:latin typeface="Albany AMT" pitchFamily="34" charset="0"/>
                    <a:cs typeface="Albany AMT" pitchFamily="34" charset="0"/>
                  </a:rPr>
                  <a:t>Dispositions made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38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that Interface with DDCT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1600201"/>
            <a:ext cx="7989820" cy="460716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DDCT interfaces with several industry applications at Railinc such as:</a:t>
            </a:r>
          </a:p>
          <a:p>
            <a:pPr lvl="1"/>
            <a:r>
              <a:rPr lang="en-US" b="1" dirty="0"/>
              <a:t>Umler</a:t>
            </a:r>
            <a:r>
              <a:rPr lang="en-US" dirty="0"/>
              <a:t>- used to verify equipment is registered and capture the stencil mark owner (SMOW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For Rule 107 the cost and weight information is captured so that the estimated depreciated value (EDV) can be </a:t>
            </a:r>
            <a:r>
              <a:rPr lang="en-US" dirty="0" smtClean="0"/>
              <a:t>calculated</a:t>
            </a:r>
            <a:endParaRPr lang="en-US" dirty="0"/>
          </a:p>
          <a:p>
            <a:pPr lvl="1"/>
            <a:r>
              <a:rPr lang="en-US" b="1" dirty="0"/>
              <a:t>Industry Reference Files (IRF)</a:t>
            </a:r>
            <a:r>
              <a:rPr lang="en-US" dirty="0"/>
              <a:t>- reference files such as Standard Transportation Commodity Code (STCC) and Standard Point Location Code (SPLC)</a:t>
            </a:r>
          </a:p>
          <a:p>
            <a:pPr lvl="1"/>
            <a:r>
              <a:rPr lang="en-US" b="1" dirty="0"/>
              <a:t>Event Repository (ER)- </a:t>
            </a:r>
            <a:r>
              <a:rPr lang="en-US" dirty="0"/>
              <a:t>used to verify HC has possession (TRAIN/EDI messages)</a:t>
            </a:r>
          </a:p>
          <a:p>
            <a:pPr lvl="1"/>
            <a:r>
              <a:rPr lang="en-US" b="1" dirty="0"/>
              <a:t>Liability Continuity System (LCS)- </a:t>
            </a:r>
            <a:r>
              <a:rPr lang="en-US" dirty="0"/>
              <a:t>DDCT sends events related to the Car Hire process</a:t>
            </a:r>
          </a:p>
          <a:p>
            <a:pPr lvl="1"/>
            <a:r>
              <a:rPr lang="en-US" b="1" dirty="0"/>
              <a:t>FindUs.Rail- </a:t>
            </a:r>
            <a:r>
              <a:rPr lang="en-US" dirty="0"/>
              <a:t>contact information for CMO, HC and shop couplets to send notifications related to incidents</a:t>
            </a:r>
          </a:p>
          <a:p>
            <a:pPr lvl="1"/>
            <a:r>
              <a:rPr lang="en-US" b="1" dirty="0"/>
              <a:t>Early Warning- </a:t>
            </a:r>
            <a:r>
              <a:rPr lang="en-US" dirty="0"/>
              <a:t>displays equipment related to DDCT incidents on respective Maintenance Advisory (MA) </a:t>
            </a:r>
            <a:r>
              <a:rPr lang="en-US" dirty="0" smtClean="0"/>
              <a:t>letters</a:t>
            </a:r>
          </a:p>
          <a:p>
            <a:pPr lvl="1"/>
            <a:r>
              <a:rPr lang="en-US" b="1" dirty="0"/>
              <a:t>Equipment Health Management System (EHMS)- </a:t>
            </a:r>
            <a:r>
              <a:rPr lang="en-US" dirty="0"/>
              <a:t>DDCT receives the THD and Wild alerts that are reported to EHMS.  DDCT opens a rule 1 incident for the given </a:t>
            </a:r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FindUs.Rail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1600201"/>
            <a:ext cx="7989820" cy="47038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FindUs.Rail is required for DDCT to transmit notifications to the HC, CMO and Shop</a:t>
            </a:r>
          </a:p>
          <a:p>
            <a:pPr lvl="2">
              <a:spcBef>
                <a:spcPts val="600"/>
              </a:spcBef>
            </a:pPr>
            <a:r>
              <a:rPr lang="en-US" sz="1900" dirty="0"/>
              <a:t>AAR Interchange Rule 114 mandates participation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/>
              <a:t>HC’s </a:t>
            </a:r>
            <a:r>
              <a:rPr lang="en-US" sz="2100" dirty="0"/>
              <a:t>and CMO’s must list a contact primary and or secondary contact for the Damaged Defective Car Tracking category to receive </a:t>
            </a:r>
            <a:r>
              <a:rPr lang="en-US" sz="2100" dirty="0" smtClean="0"/>
              <a:t>notifications.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/>
              <a:t>The </a:t>
            </a:r>
            <a:r>
              <a:rPr lang="en-US" sz="1900" dirty="0"/>
              <a:t>Damaged Defective Car Tracking category functions </a:t>
            </a:r>
            <a:r>
              <a:rPr lang="en-US" sz="1900" dirty="0" smtClean="0"/>
              <a:t>are:</a:t>
            </a:r>
          </a:p>
          <a:p>
            <a:pPr lvl="3">
              <a:spcBef>
                <a:spcPts val="600"/>
              </a:spcBef>
            </a:pPr>
            <a:r>
              <a:rPr lang="en-US" sz="1900" dirty="0"/>
              <a:t>Handling Carrier Damaged Car Management </a:t>
            </a:r>
          </a:p>
          <a:p>
            <a:pPr lvl="3">
              <a:spcBef>
                <a:spcPts val="600"/>
              </a:spcBef>
            </a:pPr>
            <a:r>
              <a:rPr lang="en-US" sz="1900" dirty="0" smtClean="0"/>
              <a:t>Handling </a:t>
            </a:r>
            <a:r>
              <a:rPr lang="en-US" sz="1900" dirty="0"/>
              <a:t>Carrier Defective Car </a:t>
            </a:r>
            <a:r>
              <a:rPr lang="en-US" sz="1900" dirty="0" smtClean="0"/>
              <a:t>Management</a:t>
            </a:r>
          </a:p>
          <a:p>
            <a:pPr lvl="3">
              <a:spcBef>
                <a:spcPts val="600"/>
              </a:spcBef>
            </a:pPr>
            <a:r>
              <a:rPr lang="en-US" sz="1900" dirty="0" smtClean="0"/>
              <a:t>Handling </a:t>
            </a:r>
            <a:r>
              <a:rPr lang="en-US" sz="1900" dirty="0"/>
              <a:t>Carrier ICB Management </a:t>
            </a:r>
            <a:endParaRPr lang="en-US" sz="1900" dirty="0" smtClean="0"/>
          </a:p>
          <a:p>
            <a:pPr lvl="3">
              <a:spcBef>
                <a:spcPts val="600"/>
              </a:spcBef>
            </a:pPr>
            <a:r>
              <a:rPr lang="en-US" sz="1900" dirty="0" smtClean="0"/>
              <a:t>Mark </a:t>
            </a:r>
            <a:r>
              <a:rPr lang="en-US" sz="1900" dirty="0"/>
              <a:t>Owner Damaged Car Management </a:t>
            </a:r>
            <a:endParaRPr lang="en-US" sz="1900" dirty="0" smtClean="0"/>
          </a:p>
          <a:p>
            <a:pPr lvl="3">
              <a:spcBef>
                <a:spcPts val="600"/>
              </a:spcBef>
            </a:pPr>
            <a:r>
              <a:rPr lang="en-US" sz="1900" dirty="0" smtClean="0"/>
              <a:t>Mark </a:t>
            </a:r>
            <a:r>
              <a:rPr lang="en-US" sz="1900" dirty="0"/>
              <a:t>Owner Defective Car Management </a:t>
            </a:r>
            <a:endParaRPr lang="en-US" sz="1900" dirty="0" smtClean="0"/>
          </a:p>
          <a:p>
            <a:pPr lvl="3">
              <a:spcBef>
                <a:spcPts val="600"/>
              </a:spcBef>
            </a:pPr>
            <a:r>
              <a:rPr lang="en-US" sz="1900" dirty="0" smtClean="0"/>
              <a:t>Mark </a:t>
            </a:r>
            <a:r>
              <a:rPr lang="en-US" sz="1900" dirty="0"/>
              <a:t>Owner ICB Management  </a:t>
            </a:r>
          </a:p>
          <a:p>
            <a:pPr marL="455613" lvl="2">
              <a:spcBef>
                <a:spcPts val="600"/>
              </a:spcBef>
            </a:pPr>
            <a:r>
              <a:rPr lang="en-US" sz="2100" dirty="0"/>
              <a:t>Shops must list a contact in the Repair Shop category to have their shop listed in DDCT for </a:t>
            </a:r>
            <a:r>
              <a:rPr lang="en-US" sz="2100" dirty="0" smtClean="0"/>
              <a:t>disposition</a:t>
            </a:r>
          </a:p>
          <a:p>
            <a:pPr lvl="2">
              <a:spcBef>
                <a:spcPts val="600"/>
              </a:spcBef>
            </a:pPr>
            <a:r>
              <a:rPr lang="en-US" sz="1900" dirty="0"/>
              <a:t>Each shop location must have a contact in order for disposition to be requested for that location.</a:t>
            </a:r>
          </a:p>
          <a:p>
            <a:pPr lvl="3">
              <a:spcBef>
                <a:spcPts val="600"/>
              </a:spcBef>
            </a:pPr>
            <a:r>
              <a:rPr lang="en-US" sz="1900" dirty="0"/>
              <a:t>Must enter company ID and SPLC to create shop couplet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DDCT Overview</a:t>
            </a:r>
          </a:p>
          <a:p>
            <a:pPr marL="109728" indent="0">
              <a:buNone/>
            </a:pPr>
            <a:r>
              <a:rPr lang="en-US" b="1" dirty="0">
                <a:effectLst>
                  <a:outerShdw blurRad="50800" dist="38100" dir="2700000" sx="100500" sy="100500" algn="tl" rotWithShape="0">
                    <a:prstClr val="black">
                      <a:alpha val="40000"/>
                    </a:prstClr>
                  </a:outerShdw>
                </a:effectLst>
              </a:rPr>
              <a:t>High Level Process Flow</a:t>
            </a:r>
          </a:p>
          <a:p>
            <a:pPr marL="109728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Car Hire Processing in DDCT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3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 Level DDCT Mechanical Process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53B3-C04E-C44D-A580-A8624715135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Railinc Corp. All rights reserved. www.railinc.com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1CD3-F59E-4849-984F-EBA1952CA919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15" y="1600200"/>
            <a:ext cx="7022483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4447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ilinc">
      <a:dk1>
        <a:sysClr val="windowText" lastClr="000000"/>
      </a:dk1>
      <a:lt1>
        <a:sysClr val="window" lastClr="FFFFFF"/>
      </a:lt1>
      <a:dk2>
        <a:srgbClr val="5D5E5B"/>
      </a:dk2>
      <a:lt2>
        <a:srgbClr val="E1DDD9"/>
      </a:lt2>
      <a:accent1>
        <a:srgbClr val="9F0927"/>
      </a:accent1>
      <a:accent2>
        <a:srgbClr val="5D5E5B"/>
      </a:accent2>
      <a:accent3>
        <a:srgbClr val="87853B"/>
      </a:accent3>
      <a:accent4>
        <a:srgbClr val="512C52"/>
      </a:accent4>
      <a:accent5>
        <a:srgbClr val="8A4C23"/>
      </a:accent5>
      <a:accent6>
        <a:srgbClr val="91CDC4"/>
      </a:accent6>
      <a:hlink>
        <a:srgbClr val="5D5E5B"/>
      </a:hlink>
      <a:folHlink>
        <a:srgbClr val="5D5E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6/4/2012 5:03:13 AM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6/4/2012 5:03:13 AM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6/4/2012 5:03:13 AM</Data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FA8EE601931489F3A41C5C55AA619" ma:contentTypeVersion="6" ma:contentTypeDescription="Create a new document." ma:contentTypeScope="" ma:versionID="7ba0ae0a38484a8c9e1b1fd3c60be0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fa3231e5721d9376298a01fbbb534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1CF6D3-C4CB-4871-91A7-7331F40F55B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5F8CC1F-D0E4-4D4D-819A-7B4C63BFF026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C82DA9-E2E0-499B-BDB0-D0BE40D5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6A7BF155-91DA-4477-83B1-8004EFA1AB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2254</Words>
  <Application>Microsoft Office PowerPoint</Application>
  <PresentationFormat>On-screen Show (4:3)</PresentationFormat>
  <Paragraphs>320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Albany AMT</vt:lpstr>
      <vt:lpstr>Arial</vt:lpstr>
      <vt:lpstr>Default Theme</vt:lpstr>
      <vt:lpstr>Damage Defective Car Tracking (DDCT) System</vt:lpstr>
      <vt:lpstr>DDCT Overview</vt:lpstr>
      <vt:lpstr>What is DDCT</vt:lpstr>
      <vt:lpstr>What is DDCT</vt:lpstr>
      <vt:lpstr>DDCT Incident Types</vt:lpstr>
      <vt:lpstr>Applications that Interface with DDCT</vt:lpstr>
      <vt:lpstr>FindUs.Rail</vt:lpstr>
      <vt:lpstr>Agenda</vt:lpstr>
      <vt:lpstr>High Level DDCT Mechanical Process Flow</vt:lpstr>
      <vt:lpstr>HC Creates Incident and Request Disposition</vt:lpstr>
      <vt:lpstr>Car Owner Provides Disposition</vt:lpstr>
      <vt:lpstr>Shops Reporting Repairs</vt:lpstr>
      <vt:lpstr>Offering Settlement or Salvage Value and End States</vt:lpstr>
      <vt:lpstr>Interchange Bureau (ICB) Records </vt:lpstr>
      <vt:lpstr>Agenda</vt:lpstr>
      <vt:lpstr>Rule 107 Process</vt:lpstr>
      <vt:lpstr>Rule 107 Incidents - Car Hire Rule 7</vt:lpstr>
      <vt:lpstr>Rule 107 Incidents - Car Hire Rule 7</vt:lpstr>
      <vt:lpstr>Rule 107 Incidents - Car Hire Rule 7</vt:lpstr>
      <vt:lpstr>Rule 107 Incidents - Car Hire Rule 7</vt:lpstr>
      <vt:lpstr>Rule 107 Incidents - Car Hire Rule 7</vt:lpstr>
      <vt:lpstr>Rule 107 Incidents - Car Hire Rule 7</vt:lpstr>
      <vt:lpstr>Rule 107 Incidents - Car Hire Rule 7</vt:lpstr>
      <vt:lpstr>Rule 1 DDCT Process</vt:lpstr>
      <vt:lpstr>Rule 108 Process</vt:lpstr>
      <vt:lpstr>Rule 1/108 Incidents – Car Hire Rule 8</vt:lpstr>
      <vt:lpstr>Rule 108 Incidents – Car Hire Rule 8</vt:lpstr>
      <vt:lpstr>Rule 108 Incidents – Car Hire Rule 8</vt:lpstr>
      <vt:lpstr>Rule 108 Incidents – Car Hire Rule 8</vt:lpstr>
      <vt:lpstr>Car Hire Events for Rule 1/108 Incidents</vt:lpstr>
      <vt:lpstr>Car Hire Rule 8 Incident Example Events</vt:lpstr>
      <vt:lpstr>Questions?</vt:lpstr>
    </vt:vector>
  </TitlesOfParts>
  <Company>Signal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Herboth</dc:creator>
  <cp:lastModifiedBy>Hancock, Kelley-Jo</cp:lastModifiedBy>
  <cp:revision>155</cp:revision>
  <dcterms:created xsi:type="dcterms:W3CDTF">2013-05-21T14:47:43Z</dcterms:created>
  <dcterms:modified xsi:type="dcterms:W3CDTF">2017-05-08T15:09:14Z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0x010100FCFFA8EE601931489F3A41C5C55AA619</vt:lpwstr>
  </property>
  <property fmtid="{D5CDD505-2E9C-101B-9397-08002B2CF9AE}" pid="3" name="Order">
    <vt:r8>165200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