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Lst>
  <p:notesMasterIdLst>
    <p:notesMasterId r:id="rId45"/>
  </p:notesMasterIdLst>
  <p:sldIdLst>
    <p:sldId id="505" r:id="rId3"/>
    <p:sldId id="506" r:id="rId4"/>
    <p:sldId id="507" r:id="rId5"/>
    <p:sldId id="509" r:id="rId6"/>
    <p:sldId id="510" r:id="rId7"/>
    <p:sldId id="508" r:id="rId8"/>
    <p:sldId id="268" r:id="rId9"/>
    <p:sldId id="278" r:id="rId10"/>
    <p:sldId id="426" r:id="rId11"/>
    <p:sldId id="427" r:id="rId12"/>
    <p:sldId id="428" r:id="rId13"/>
    <p:sldId id="461" r:id="rId14"/>
    <p:sldId id="476" r:id="rId15"/>
    <p:sldId id="478" r:id="rId16"/>
    <p:sldId id="464" r:id="rId17"/>
    <p:sldId id="467" r:id="rId18"/>
    <p:sldId id="475" r:id="rId19"/>
    <p:sldId id="479" r:id="rId20"/>
    <p:sldId id="481" r:id="rId21"/>
    <p:sldId id="485" r:id="rId22"/>
    <p:sldId id="486" r:id="rId23"/>
    <p:sldId id="487" r:id="rId24"/>
    <p:sldId id="488" r:id="rId25"/>
    <p:sldId id="483" r:id="rId26"/>
    <p:sldId id="490" r:id="rId27"/>
    <p:sldId id="491" r:id="rId28"/>
    <p:sldId id="492" r:id="rId29"/>
    <p:sldId id="489" r:id="rId30"/>
    <p:sldId id="463" r:id="rId31"/>
    <p:sldId id="494" r:id="rId32"/>
    <p:sldId id="495" r:id="rId33"/>
    <p:sldId id="493" r:id="rId34"/>
    <p:sldId id="496" r:id="rId35"/>
    <p:sldId id="497" r:id="rId36"/>
    <p:sldId id="498" r:id="rId37"/>
    <p:sldId id="499" r:id="rId38"/>
    <p:sldId id="500" r:id="rId39"/>
    <p:sldId id="501" r:id="rId40"/>
    <p:sldId id="503" r:id="rId41"/>
    <p:sldId id="445" r:id="rId42"/>
    <p:sldId id="504" r:id="rId43"/>
    <p:sldId id="346"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E6A6DF-554E-4081-9291-42E467489C87}">
          <p14:sldIdLst>
            <p14:sldId id="505"/>
            <p14:sldId id="506"/>
            <p14:sldId id="507"/>
            <p14:sldId id="509"/>
            <p14:sldId id="510"/>
            <p14:sldId id="508"/>
            <p14:sldId id="268"/>
            <p14:sldId id="278"/>
            <p14:sldId id="426"/>
            <p14:sldId id="427"/>
            <p14:sldId id="428"/>
            <p14:sldId id="461"/>
            <p14:sldId id="476"/>
            <p14:sldId id="478"/>
            <p14:sldId id="464"/>
            <p14:sldId id="467"/>
            <p14:sldId id="475"/>
            <p14:sldId id="479"/>
            <p14:sldId id="481"/>
            <p14:sldId id="485"/>
            <p14:sldId id="486"/>
            <p14:sldId id="487"/>
            <p14:sldId id="488"/>
            <p14:sldId id="483"/>
            <p14:sldId id="490"/>
            <p14:sldId id="491"/>
            <p14:sldId id="492"/>
            <p14:sldId id="489"/>
            <p14:sldId id="463"/>
            <p14:sldId id="494"/>
            <p14:sldId id="495"/>
            <p14:sldId id="493"/>
            <p14:sldId id="496"/>
            <p14:sldId id="497"/>
            <p14:sldId id="498"/>
            <p14:sldId id="499"/>
            <p14:sldId id="500"/>
            <p14:sldId id="501"/>
            <p14:sldId id="503"/>
            <p14:sldId id="445"/>
            <p14:sldId id="504"/>
            <p14:sldId id="34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8" d="100"/>
          <a:sy n="88" d="100"/>
        </p:scale>
        <p:origin x="-864" y="2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A53407-DEAD-49A7-B877-ED1C3E79C83E}" type="doc">
      <dgm:prSet loTypeId="urn:microsoft.com/office/officeart/2005/8/layout/orgChart1" loCatId="hierarchy" qsTypeId="urn:microsoft.com/office/officeart/2005/8/quickstyle/simple1" qsCatId="simple" csTypeId="urn:microsoft.com/office/officeart/2005/8/colors/accent1_2" csCatId="accent1" phldr="1"/>
      <dgm:spPr/>
    </dgm:pt>
    <dgm:pt modelId="{50C54FB7-7D3C-42EC-90E2-B6483096222F}">
      <dgm:prSet/>
      <dgm:spPr>
        <a:solidFill>
          <a:schemeClr val="accent1"/>
        </a:solidFill>
        <a:ln>
          <a:solidFill>
            <a:schemeClr val="tx2"/>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Arial" pitchFamily="34" charset="0"/>
            </a:rPr>
            <a:t>AAR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Arial" pitchFamily="34" charset="0"/>
            </a:rPr>
            <a:t>Board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Arial" pitchFamily="34" charset="0"/>
            </a:rPr>
            <a:t>Directors</a:t>
          </a:r>
        </a:p>
      </dgm:t>
    </dgm:pt>
    <dgm:pt modelId="{E3E4CFF0-4291-4681-8B29-AD8619AC826C}" type="parTrans" cxnId="{4E5D19B2-5F53-47C2-88E4-CCC4B2969581}">
      <dgm:prSet/>
      <dgm:spPr/>
      <dgm:t>
        <a:bodyPr/>
        <a:lstStyle/>
        <a:p>
          <a:endParaRPr lang="en-US"/>
        </a:p>
      </dgm:t>
    </dgm:pt>
    <dgm:pt modelId="{0876469A-1FD0-445E-A9CF-762AC749B332}" type="sibTrans" cxnId="{4E5D19B2-5F53-47C2-88E4-CCC4B2969581}">
      <dgm:prSet/>
      <dgm:spPr/>
      <dgm:t>
        <a:bodyPr/>
        <a:lstStyle/>
        <a:p>
          <a:endParaRPr lang="en-US"/>
        </a:p>
      </dgm:t>
    </dgm:pt>
    <dgm:pt modelId="{4A9BEF67-8051-4401-8E30-680EEDCDF511}">
      <dgm:prSet/>
      <dgm:spPr>
        <a:solidFill>
          <a:schemeClr val="accent1"/>
        </a:solidFill>
        <a:ln>
          <a:solidFill>
            <a:schemeClr val="tx2"/>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Arial" pitchFamily="34" charset="0"/>
            </a:rPr>
            <a:t>Safety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Arial" pitchFamily="34" charset="0"/>
            </a:rPr>
            <a:t>Operations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Arial" pitchFamily="34" charset="0"/>
            </a:rPr>
            <a:t> Management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Arial" pitchFamily="34" charset="0"/>
            </a:rPr>
            <a:t>Committee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Arial" pitchFamily="34" charset="0"/>
            </a:rPr>
            <a:t>(SOMC)</a:t>
          </a:r>
        </a:p>
      </dgm:t>
    </dgm:pt>
    <dgm:pt modelId="{A7AC4F90-23F8-4AD3-B1EC-0FF1102612F5}" type="parTrans" cxnId="{839AA91A-1551-40D4-9D2F-9DB0042B247F}">
      <dgm:prSet/>
      <dgm:spPr/>
      <dgm:t>
        <a:bodyPr/>
        <a:lstStyle/>
        <a:p>
          <a:endParaRPr lang="en-US"/>
        </a:p>
      </dgm:t>
    </dgm:pt>
    <dgm:pt modelId="{04D7A73C-81F1-45BE-B96B-1203CC158ABC}" type="sibTrans" cxnId="{839AA91A-1551-40D4-9D2F-9DB0042B247F}">
      <dgm:prSet/>
      <dgm:spPr/>
      <dgm:t>
        <a:bodyPr/>
        <a:lstStyle/>
        <a:p>
          <a:endParaRPr lang="en-US"/>
        </a:p>
      </dgm:t>
    </dgm:pt>
    <dgm:pt modelId="{EC35CBE6-D19F-4B8F-92C2-9DB940868BEA}">
      <dgm:prSet/>
      <dgm:spPr>
        <a:solidFill>
          <a:schemeClr val="accent1"/>
        </a:solidFill>
        <a:ln>
          <a:solidFill>
            <a:schemeClr val="tx2"/>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Arial" pitchFamily="34" charset="0"/>
            </a:rPr>
            <a:t>Policy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Arial" pitchFamily="34" charset="0"/>
            </a:rPr>
            <a:t>Advocacy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Arial" pitchFamily="34" charset="0"/>
            </a:rPr>
            <a:t>Management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Arial" pitchFamily="34" charset="0"/>
            </a:rPr>
            <a:t>Committee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Arial" pitchFamily="34" charset="0"/>
            </a:rPr>
            <a:t>(PAMC)</a:t>
          </a:r>
        </a:p>
      </dgm:t>
    </dgm:pt>
    <dgm:pt modelId="{58F7D4FB-4956-4549-8763-F6BFF0225420}" type="parTrans" cxnId="{C0B1475E-51CE-49DE-9B8F-08A342C8096C}">
      <dgm:prSet/>
      <dgm:spPr/>
      <dgm:t>
        <a:bodyPr/>
        <a:lstStyle/>
        <a:p>
          <a:endParaRPr lang="en-US"/>
        </a:p>
      </dgm:t>
    </dgm:pt>
    <dgm:pt modelId="{64071321-4900-43EA-B2BC-C2AE31D11CAE}" type="sibTrans" cxnId="{C0B1475E-51CE-49DE-9B8F-08A342C8096C}">
      <dgm:prSet/>
      <dgm:spPr/>
      <dgm:t>
        <a:bodyPr/>
        <a:lstStyle/>
        <a:p>
          <a:endParaRPr lang="en-US"/>
        </a:p>
      </dgm:t>
    </dgm:pt>
    <dgm:pt modelId="{276BF38E-9F45-4536-8129-92A134DE2F7C}" type="pres">
      <dgm:prSet presAssocID="{F0A53407-DEAD-49A7-B877-ED1C3E79C83E}" presName="hierChild1" presStyleCnt="0">
        <dgm:presLayoutVars>
          <dgm:orgChart val="1"/>
          <dgm:chPref val="1"/>
          <dgm:dir/>
          <dgm:animOne val="branch"/>
          <dgm:animLvl val="lvl"/>
          <dgm:resizeHandles/>
        </dgm:presLayoutVars>
      </dgm:prSet>
      <dgm:spPr/>
    </dgm:pt>
    <dgm:pt modelId="{74B850B7-CB5B-4678-9909-36A76602A085}" type="pres">
      <dgm:prSet presAssocID="{50C54FB7-7D3C-42EC-90E2-B6483096222F}" presName="hierRoot1" presStyleCnt="0">
        <dgm:presLayoutVars>
          <dgm:hierBranch/>
        </dgm:presLayoutVars>
      </dgm:prSet>
      <dgm:spPr/>
    </dgm:pt>
    <dgm:pt modelId="{CDB268C4-810B-4371-8C8B-FE66FCD87A6D}" type="pres">
      <dgm:prSet presAssocID="{50C54FB7-7D3C-42EC-90E2-B6483096222F}" presName="rootComposite1" presStyleCnt="0"/>
      <dgm:spPr/>
    </dgm:pt>
    <dgm:pt modelId="{16E04E5D-D506-4035-B593-4E1C2A7F3F58}" type="pres">
      <dgm:prSet presAssocID="{50C54FB7-7D3C-42EC-90E2-B6483096222F}" presName="rootText1" presStyleLbl="node0" presStyleIdx="0" presStyleCnt="1" custLinFactNeighborY="-4816">
        <dgm:presLayoutVars>
          <dgm:chPref val="3"/>
        </dgm:presLayoutVars>
      </dgm:prSet>
      <dgm:spPr/>
      <dgm:t>
        <a:bodyPr/>
        <a:lstStyle/>
        <a:p>
          <a:endParaRPr lang="en-US"/>
        </a:p>
      </dgm:t>
    </dgm:pt>
    <dgm:pt modelId="{75A4C730-EC27-4547-801E-57E5640F82F7}" type="pres">
      <dgm:prSet presAssocID="{50C54FB7-7D3C-42EC-90E2-B6483096222F}" presName="rootConnector1" presStyleLbl="node1" presStyleIdx="0" presStyleCnt="0"/>
      <dgm:spPr/>
      <dgm:t>
        <a:bodyPr/>
        <a:lstStyle/>
        <a:p>
          <a:endParaRPr lang="en-US"/>
        </a:p>
      </dgm:t>
    </dgm:pt>
    <dgm:pt modelId="{8DC23C08-36C4-46D8-9222-78D5AB052057}" type="pres">
      <dgm:prSet presAssocID="{50C54FB7-7D3C-42EC-90E2-B6483096222F}" presName="hierChild2" presStyleCnt="0"/>
      <dgm:spPr/>
    </dgm:pt>
    <dgm:pt modelId="{990887A7-F0C4-4D63-AFB5-B82434D19046}" type="pres">
      <dgm:prSet presAssocID="{A7AC4F90-23F8-4AD3-B1EC-0FF1102612F5}" presName="Name35" presStyleLbl="parChTrans1D2" presStyleIdx="0" presStyleCnt="2"/>
      <dgm:spPr/>
      <dgm:t>
        <a:bodyPr/>
        <a:lstStyle/>
        <a:p>
          <a:endParaRPr lang="en-US"/>
        </a:p>
      </dgm:t>
    </dgm:pt>
    <dgm:pt modelId="{3633C75F-4E93-4AFD-A914-5E4ECCE6B42B}" type="pres">
      <dgm:prSet presAssocID="{4A9BEF67-8051-4401-8E30-680EEDCDF511}" presName="hierRoot2" presStyleCnt="0">
        <dgm:presLayoutVars>
          <dgm:hierBranch/>
        </dgm:presLayoutVars>
      </dgm:prSet>
      <dgm:spPr/>
    </dgm:pt>
    <dgm:pt modelId="{BAA8D41D-9FE9-4F6B-9B80-588ADFB26AE9}" type="pres">
      <dgm:prSet presAssocID="{4A9BEF67-8051-4401-8E30-680EEDCDF511}" presName="rootComposite" presStyleCnt="0"/>
      <dgm:spPr/>
    </dgm:pt>
    <dgm:pt modelId="{B5BD084E-DFF0-49C7-B30F-94283E6B491D}" type="pres">
      <dgm:prSet presAssocID="{4A9BEF67-8051-4401-8E30-680EEDCDF511}" presName="rootText" presStyleLbl="node2" presStyleIdx="0" presStyleCnt="2" custLinFactX="23355" custLinFactNeighborX="100000" custLinFactNeighborY="2174">
        <dgm:presLayoutVars>
          <dgm:chPref val="3"/>
        </dgm:presLayoutVars>
      </dgm:prSet>
      <dgm:spPr/>
      <dgm:t>
        <a:bodyPr/>
        <a:lstStyle/>
        <a:p>
          <a:endParaRPr lang="en-US"/>
        </a:p>
      </dgm:t>
    </dgm:pt>
    <dgm:pt modelId="{915231E9-F9C7-4A05-9BC8-1191F95C4E12}" type="pres">
      <dgm:prSet presAssocID="{4A9BEF67-8051-4401-8E30-680EEDCDF511}" presName="rootConnector" presStyleLbl="node2" presStyleIdx="0" presStyleCnt="2"/>
      <dgm:spPr/>
      <dgm:t>
        <a:bodyPr/>
        <a:lstStyle/>
        <a:p>
          <a:endParaRPr lang="en-US"/>
        </a:p>
      </dgm:t>
    </dgm:pt>
    <dgm:pt modelId="{AAEACA17-7C30-452A-A889-A44F545087EC}" type="pres">
      <dgm:prSet presAssocID="{4A9BEF67-8051-4401-8E30-680EEDCDF511}" presName="hierChild4" presStyleCnt="0"/>
      <dgm:spPr/>
    </dgm:pt>
    <dgm:pt modelId="{31E538A8-394D-4B59-B500-9E50540470EB}" type="pres">
      <dgm:prSet presAssocID="{4A9BEF67-8051-4401-8E30-680EEDCDF511}" presName="hierChild5" presStyleCnt="0"/>
      <dgm:spPr/>
    </dgm:pt>
    <dgm:pt modelId="{3E1A15AF-8D18-4D8C-BB30-CE6A5D6C793A}" type="pres">
      <dgm:prSet presAssocID="{58F7D4FB-4956-4549-8763-F6BFF0225420}" presName="Name35" presStyleLbl="parChTrans1D2" presStyleIdx="1" presStyleCnt="2"/>
      <dgm:spPr/>
      <dgm:t>
        <a:bodyPr/>
        <a:lstStyle/>
        <a:p>
          <a:endParaRPr lang="en-US"/>
        </a:p>
      </dgm:t>
    </dgm:pt>
    <dgm:pt modelId="{4B2EB371-1062-48B3-B466-A0EC8E55E1DD}" type="pres">
      <dgm:prSet presAssocID="{EC35CBE6-D19F-4B8F-92C2-9DB940868BEA}" presName="hierRoot2" presStyleCnt="0">
        <dgm:presLayoutVars>
          <dgm:hierBranch/>
        </dgm:presLayoutVars>
      </dgm:prSet>
      <dgm:spPr/>
    </dgm:pt>
    <dgm:pt modelId="{067C70D7-148D-462C-AE17-0B14B6FE6A2B}" type="pres">
      <dgm:prSet presAssocID="{EC35CBE6-D19F-4B8F-92C2-9DB940868BEA}" presName="rootComposite" presStyleCnt="0"/>
      <dgm:spPr/>
    </dgm:pt>
    <dgm:pt modelId="{08F7014C-B76C-42E0-AE91-3F2CF67F98B0}" type="pres">
      <dgm:prSet presAssocID="{EC35CBE6-D19F-4B8F-92C2-9DB940868BEA}" presName="rootText" presStyleLbl="node2" presStyleIdx="1" presStyleCnt="2" custLinFactX="-9653" custLinFactNeighborX="-100000" custLinFactNeighborY="2174">
        <dgm:presLayoutVars>
          <dgm:chPref val="3"/>
        </dgm:presLayoutVars>
      </dgm:prSet>
      <dgm:spPr/>
      <dgm:t>
        <a:bodyPr/>
        <a:lstStyle/>
        <a:p>
          <a:endParaRPr lang="en-US"/>
        </a:p>
      </dgm:t>
    </dgm:pt>
    <dgm:pt modelId="{34DD7496-50FD-4F74-95E4-0CA77C4EC648}" type="pres">
      <dgm:prSet presAssocID="{EC35CBE6-D19F-4B8F-92C2-9DB940868BEA}" presName="rootConnector" presStyleLbl="node2" presStyleIdx="1" presStyleCnt="2"/>
      <dgm:spPr/>
      <dgm:t>
        <a:bodyPr/>
        <a:lstStyle/>
        <a:p>
          <a:endParaRPr lang="en-US"/>
        </a:p>
      </dgm:t>
    </dgm:pt>
    <dgm:pt modelId="{AA69B38D-952A-4E5C-A9A8-8B12C1AD522C}" type="pres">
      <dgm:prSet presAssocID="{EC35CBE6-D19F-4B8F-92C2-9DB940868BEA}" presName="hierChild4" presStyleCnt="0"/>
      <dgm:spPr/>
    </dgm:pt>
    <dgm:pt modelId="{D11FA38E-7C98-4C09-9C0B-573D16DC51C0}" type="pres">
      <dgm:prSet presAssocID="{EC35CBE6-D19F-4B8F-92C2-9DB940868BEA}" presName="hierChild5" presStyleCnt="0"/>
      <dgm:spPr/>
    </dgm:pt>
    <dgm:pt modelId="{1132BA83-5D43-42F1-9409-0C3F6302CDD5}" type="pres">
      <dgm:prSet presAssocID="{50C54FB7-7D3C-42EC-90E2-B6483096222F}" presName="hierChild3" presStyleCnt="0"/>
      <dgm:spPr/>
    </dgm:pt>
  </dgm:ptLst>
  <dgm:cxnLst>
    <dgm:cxn modelId="{A2CB433B-7156-4F67-96B5-89DED3036F1F}" type="presOf" srcId="{F0A53407-DEAD-49A7-B877-ED1C3E79C83E}" destId="{276BF38E-9F45-4536-8129-92A134DE2F7C}" srcOrd="0" destOrd="0" presId="urn:microsoft.com/office/officeart/2005/8/layout/orgChart1"/>
    <dgm:cxn modelId="{489F6CC8-6291-4126-B1B1-3B9830A40D6B}" type="presOf" srcId="{A7AC4F90-23F8-4AD3-B1EC-0FF1102612F5}" destId="{990887A7-F0C4-4D63-AFB5-B82434D19046}" srcOrd="0" destOrd="0" presId="urn:microsoft.com/office/officeart/2005/8/layout/orgChart1"/>
    <dgm:cxn modelId="{35E6B9B0-1EE8-4CE8-A400-7D0951802856}" type="presOf" srcId="{50C54FB7-7D3C-42EC-90E2-B6483096222F}" destId="{16E04E5D-D506-4035-B593-4E1C2A7F3F58}" srcOrd="0" destOrd="0" presId="urn:microsoft.com/office/officeart/2005/8/layout/orgChart1"/>
    <dgm:cxn modelId="{4478C5CB-7FE4-4E70-9ADE-42AEDBE7091F}" type="presOf" srcId="{58F7D4FB-4956-4549-8763-F6BFF0225420}" destId="{3E1A15AF-8D18-4D8C-BB30-CE6A5D6C793A}" srcOrd="0" destOrd="0" presId="urn:microsoft.com/office/officeart/2005/8/layout/orgChart1"/>
    <dgm:cxn modelId="{4E5D19B2-5F53-47C2-88E4-CCC4B2969581}" srcId="{F0A53407-DEAD-49A7-B877-ED1C3E79C83E}" destId="{50C54FB7-7D3C-42EC-90E2-B6483096222F}" srcOrd="0" destOrd="0" parTransId="{E3E4CFF0-4291-4681-8B29-AD8619AC826C}" sibTransId="{0876469A-1FD0-445E-A9CF-762AC749B332}"/>
    <dgm:cxn modelId="{88CD8FD8-E0C7-44C7-BA16-4271435A4DB5}" type="presOf" srcId="{EC35CBE6-D19F-4B8F-92C2-9DB940868BEA}" destId="{08F7014C-B76C-42E0-AE91-3F2CF67F98B0}" srcOrd="0" destOrd="0" presId="urn:microsoft.com/office/officeart/2005/8/layout/orgChart1"/>
    <dgm:cxn modelId="{B9D17775-9CA5-4091-8D2D-7B0DD80CE17F}" type="presOf" srcId="{4A9BEF67-8051-4401-8E30-680EEDCDF511}" destId="{915231E9-F9C7-4A05-9BC8-1191F95C4E12}" srcOrd="1" destOrd="0" presId="urn:microsoft.com/office/officeart/2005/8/layout/orgChart1"/>
    <dgm:cxn modelId="{FC634281-5F53-44FD-AAEE-1B7BCBDEED17}" type="presOf" srcId="{4A9BEF67-8051-4401-8E30-680EEDCDF511}" destId="{B5BD084E-DFF0-49C7-B30F-94283E6B491D}" srcOrd="0" destOrd="0" presId="urn:microsoft.com/office/officeart/2005/8/layout/orgChart1"/>
    <dgm:cxn modelId="{4B807F35-2793-4E95-A144-5B0D4FC0701B}" type="presOf" srcId="{EC35CBE6-D19F-4B8F-92C2-9DB940868BEA}" destId="{34DD7496-50FD-4F74-95E4-0CA77C4EC648}" srcOrd="1" destOrd="0" presId="urn:microsoft.com/office/officeart/2005/8/layout/orgChart1"/>
    <dgm:cxn modelId="{C0B1475E-51CE-49DE-9B8F-08A342C8096C}" srcId="{50C54FB7-7D3C-42EC-90E2-B6483096222F}" destId="{EC35CBE6-D19F-4B8F-92C2-9DB940868BEA}" srcOrd="1" destOrd="0" parTransId="{58F7D4FB-4956-4549-8763-F6BFF0225420}" sibTransId="{64071321-4900-43EA-B2BC-C2AE31D11CAE}"/>
    <dgm:cxn modelId="{839AA91A-1551-40D4-9D2F-9DB0042B247F}" srcId="{50C54FB7-7D3C-42EC-90E2-B6483096222F}" destId="{4A9BEF67-8051-4401-8E30-680EEDCDF511}" srcOrd="0" destOrd="0" parTransId="{A7AC4F90-23F8-4AD3-B1EC-0FF1102612F5}" sibTransId="{04D7A73C-81F1-45BE-B96B-1203CC158ABC}"/>
    <dgm:cxn modelId="{97FD41E3-20D1-4501-AA8F-3A4B4DCE1900}" type="presOf" srcId="{50C54FB7-7D3C-42EC-90E2-B6483096222F}" destId="{75A4C730-EC27-4547-801E-57E5640F82F7}" srcOrd="1" destOrd="0" presId="urn:microsoft.com/office/officeart/2005/8/layout/orgChart1"/>
    <dgm:cxn modelId="{50EA2656-93BE-412F-B21D-A9FE54000A89}" type="presParOf" srcId="{276BF38E-9F45-4536-8129-92A134DE2F7C}" destId="{74B850B7-CB5B-4678-9909-36A76602A085}" srcOrd="0" destOrd="0" presId="urn:microsoft.com/office/officeart/2005/8/layout/orgChart1"/>
    <dgm:cxn modelId="{0EA454D7-5BB7-49DD-B5F3-E620F07A2EE4}" type="presParOf" srcId="{74B850B7-CB5B-4678-9909-36A76602A085}" destId="{CDB268C4-810B-4371-8C8B-FE66FCD87A6D}" srcOrd="0" destOrd="0" presId="urn:microsoft.com/office/officeart/2005/8/layout/orgChart1"/>
    <dgm:cxn modelId="{0AD4FE41-4F2F-46E7-9C71-9CD996A4D519}" type="presParOf" srcId="{CDB268C4-810B-4371-8C8B-FE66FCD87A6D}" destId="{16E04E5D-D506-4035-B593-4E1C2A7F3F58}" srcOrd="0" destOrd="0" presId="urn:microsoft.com/office/officeart/2005/8/layout/orgChart1"/>
    <dgm:cxn modelId="{9F3E8F5B-B6E8-42B4-A695-D7AB912CEED5}" type="presParOf" srcId="{CDB268C4-810B-4371-8C8B-FE66FCD87A6D}" destId="{75A4C730-EC27-4547-801E-57E5640F82F7}" srcOrd="1" destOrd="0" presId="urn:microsoft.com/office/officeart/2005/8/layout/orgChart1"/>
    <dgm:cxn modelId="{04B2E8AA-BF4D-44E3-98B5-663CC0C3B777}" type="presParOf" srcId="{74B850B7-CB5B-4678-9909-36A76602A085}" destId="{8DC23C08-36C4-46D8-9222-78D5AB052057}" srcOrd="1" destOrd="0" presId="urn:microsoft.com/office/officeart/2005/8/layout/orgChart1"/>
    <dgm:cxn modelId="{4449C339-0524-4083-A656-2B8847DB4F74}" type="presParOf" srcId="{8DC23C08-36C4-46D8-9222-78D5AB052057}" destId="{990887A7-F0C4-4D63-AFB5-B82434D19046}" srcOrd="0" destOrd="0" presId="urn:microsoft.com/office/officeart/2005/8/layout/orgChart1"/>
    <dgm:cxn modelId="{19BB4122-731F-46DC-A547-C00F382C84DA}" type="presParOf" srcId="{8DC23C08-36C4-46D8-9222-78D5AB052057}" destId="{3633C75F-4E93-4AFD-A914-5E4ECCE6B42B}" srcOrd="1" destOrd="0" presId="urn:microsoft.com/office/officeart/2005/8/layout/orgChart1"/>
    <dgm:cxn modelId="{264E07EF-28C0-4447-9A0A-2561717A4B28}" type="presParOf" srcId="{3633C75F-4E93-4AFD-A914-5E4ECCE6B42B}" destId="{BAA8D41D-9FE9-4F6B-9B80-588ADFB26AE9}" srcOrd="0" destOrd="0" presId="urn:microsoft.com/office/officeart/2005/8/layout/orgChart1"/>
    <dgm:cxn modelId="{10E64EEA-BF1F-48FA-9F3B-CCBBAC5E393C}" type="presParOf" srcId="{BAA8D41D-9FE9-4F6B-9B80-588ADFB26AE9}" destId="{B5BD084E-DFF0-49C7-B30F-94283E6B491D}" srcOrd="0" destOrd="0" presId="urn:microsoft.com/office/officeart/2005/8/layout/orgChart1"/>
    <dgm:cxn modelId="{99FDC359-7D07-46E7-A117-3570288AAF67}" type="presParOf" srcId="{BAA8D41D-9FE9-4F6B-9B80-588ADFB26AE9}" destId="{915231E9-F9C7-4A05-9BC8-1191F95C4E12}" srcOrd="1" destOrd="0" presId="urn:microsoft.com/office/officeart/2005/8/layout/orgChart1"/>
    <dgm:cxn modelId="{70315E0E-C9CB-414E-A946-91D6F530A532}" type="presParOf" srcId="{3633C75F-4E93-4AFD-A914-5E4ECCE6B42B}" destId="{AAEACA17-7C30-452A-A889-A44F545087EC}" srcOrd="1" destOrd="0" presId="urn:microsoft.com/office/officeart/2005/8/layout/orgChart1"/>
    <dgm:cxn modelId="{BFD1ED0F-80FE-4AD3-84D5-4089798D0AFE}" type="presParOf" srcId="{3633C75F-4E93-4AFD-A914-5E4ECCE6B42B}" destId="{31E538A8-394D-4B59-B500-9E50540470EB}" srcOrd="2" destOrd="0" presId="urn:microsoft.com/office/officeart/2005/8/layout/orgChart1"/>
    <dgm:cxn modelId="{26589BCA-DF82-4E69-9FEF-4827DC8FF32B}" type="presParOf" srcId="{8DC23C08-36C4-46D8-9222-78D5AB052057}" destId="{3E1A15AF-8D18-4D8C-BB30-CE6A5D6C793A}" srcOrd="2" destOrd="0" presId="urn:microsoft.com/office/officeart/2005/8/layout/orgChart1"/>
    <dgm:cxn modelId="{46A796DB-4B3C-452F-B704-68EF0A5D5DC9}" type="presParOf" srcId="{8DC23C08-36C4-46D8-9222-78D5AB052057}" destId="{4B2EB371-1062-48B3-B466-A0EC8E55E1DD}" srcOrd="3" destOrd="0" presId="urn:microsoft.com/office/officeart/2005/8/layout/orgChart1"/>
    <dgm:cxn modelId="{F13201D9-A0C2-4E40-BA6F-0C4449589407}" type="presParOf" srcId="{4B2EB371-1062-48B3-B466-A0EC8E55E1DD}" destId="{067C70D7-148D-462C-AE17-0B14B6FE6A2B}" srcOrd="0" destOrd="0" presId="urn:microsoft.com/office/officeart/2005/8/layout/orgChart1"/>
    <dgm:cxn modelId="{31B724C9-6CA0-4530-BBD7-BA9FCD4BB652}" type="presParOf" srcId="{067C70D7-148D-462C-AE17-0B14B6FE6A2B}" destId="{08F7014C-B76C-42E0-AE91-3F2CF67F98B0}" srcOrd="0" destOrd="0" presId="urn:microsoft.com/office/officeart/2005/8/layout/orgChart1"/>
    <dgm:cxn modelId="{7DC97BDE-8349-461C-87B5-1CD841EF9581}" type="presParOf" srcId="{067C70D7-148D-462C-AE17-0B14B6FE6A2B}" destId="{34DD7496-50FD-4F74-95E4-0CA77C4EC648}" srcOrd="1" destOrd="0" presId="urn:microsoft.com/office/officeart/2005/8/layout/orgChart1"/>
    <dgm:cxn modelId="{EA2871F7-C403-4442-A8AD-E1BA19B206AE}" type="presParOf" srcId="{4B2EB371-1062-48B3-B466-A0EC8E55E1DD}" destId="{AA69B38D-952A-4E5C-A9A8-8B12C1AD522C}" srcOrd="1" destOrd="0" presId="urn:microsoft.com/office/officeart/2005/8/layout/orgChart1"/>
    <dgm:cxn modelId="{C1983EDE-7443-49FC-8385-D76B77501E74}" type="presParOf" srcId="{4B2EB371-1062-48B3-B466-A0EC8E55E1DD}" destId="{D11FA38E-7C98-4C09-9C0B-573D16DC51C0}" srcOrd="2" destOrd="0" presId="urn:microsoft.com/office/officeart/2005/8/layout/orgChart1"/>
    <dgm:cxn modelId="{9991E85A-6FDA-4422-B4E2-245FF1245411}" type="presParOf" srcId="{74B850B7-CB5B-4678-9909-36A76602A085}" destId="{1132BA83-5D43-42F1-9409-0C3F6302CDD5}"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A15AF-8D18-4D8C-BB30-CE6A5D6C793A}">
      <dsp:nvSpPr>
        <dsp:cNvPr id="0" name=""/>
        <dsp:cNvSpPr/>
      </dsp:nvSpPr>
      <dsp:spPr>
        <a:xfrm>
          <a:off x="2964452" y="1635249"/>
          <a:ext cx="1607547" cy="691901"/>
        </a:xfrm>
        <a:custGeom>
          <a:avLst/>
          <a:gdLst/>
          <a:ahLst/>
          <a:cxnLst/>
          <a:rect l="0" t="0" r="0" b="0"/>
          <a:pathLst>
            <a:path>
              <a:moveTo>
                <a:pt x="1607547" y="0"/>
              </a:moveTo>
              <a:lnTo>
                <a:pt x="1607547" y="348499"/>
              </a:lnTo>
              <a:lnTo>
                <a:pt x="0" y="348499"/>
              </a:lnTo>
              <a:lnTo>
                <a:pt x="0" y="6919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0887A7-F0C4-4D63-AFB5-B82434D19046}">
      <dsp:nvSpPr>
        <dsp:cNvPr id="0" name=""/>
        <dsp:cNvSpPr/>
      </dsp:nvSpPr>
      <dsp:spPr>
        <a:xfrm>
          <a:off x="4571999" y="1635249"/>
          <a:ext cx="2055671" cy="691901"/>
        </a:xfrm>
        <a:custGeom>
          <a:avLst/>
          <a:gdLst/>
          <a:ahLst/>
          <a:cxnLst/>
          <a:rect l="0" t="0" r="0" b="0"/>
          <a:pathLst>
            <a:path>
              <a:moveTo>
                <a:pt x="0" y="0"/>
              </a:moveTo>
              <a:lnTo>
                <a:pt x="0" y="348499"/>
              </a:lnTo>
              <a:lnTo>
                <a:pt x="2055671" y="348499"/>
              </a:lnTo>
              <a:lnTo>
                <a:pt x="2055671" y="6919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E04E5D-D506-4035-B593-4E1C2A7F3F58}">
      <dsp:nvSpPr>
        <dsp:cNvPr id="0" name=""/>
        <dsp:cNvSpPr/>
      </dsp:nvSpPr>
      <dsp:spPr>
        <a:xfrm>
          <a:off x="2936750" y="0"/>
          <a:ext cx="3270498" cy="1635249"/>
        </a:xfrm>
        <a:prstGeom prst="rect">
          <a:avLst/>
        </a:prstGeom>
        <a:solidFill>
          <a:schemeClr val="accent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smtClean="0">
              <a:ln>
                <a:noFill/>
              </a:ln>
              <a:solidFill>
                <a:schemeClr val="bg1"/>
              </a:solidFill>
              <a:effectLst/>
              <a:latin typeface="Arial" pitchFamily="34" charset="0"/>
            </a:rPr>
            <a:t>AAR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smtClean="0">
              <a:ln>
                <a:noFill/>
              </a:ln>
              <a:solidFill>
                <a:schemeClr val="bg1"/>
              </a:solidFill>
              <a:effectLst/>
              <a:latin typeface="Arial" pitchFamily="34" charset="0"/>
            </a:rPr>
            <a:t>Board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smtClean="0">
              <a:ln>
                <a:noFill/>
              </a:ln>
              <a:solidFill>
                <a:schemeClr val="bg1"/>
              </a:solidFill>
              <a:effectLst/>
              <a:latin typeface="Arial" pitchFamily="34" charset="0"/>
            </a:rPr>
            <a:t>Directors</a:t>
          </a:r>
        </a:p>
      </dsp:txBody>
      <dsp:txXfrm>
        <a:off x="2936750" y="0"/>
        <a:ext cx="3270498" cy="1635249"/>
      </dsp:txXfrm>
    </dsp:sp>
    <dsp:sp modelId="{B5BD084E-DFF0-49C7-B30F-94283E6B491D}">
      <dsp:nvSpPr>
        <dsp:cNvPr id="0" name=""/>
        <dsp:cNvSpPr/>
      </dsp:nvSpPr>
      <dsp:spPr>
        <a:xfrm>
          <a:off x="4992422" y="2327150"/>
          <a:ext cx="3270498" cy="1635249"/>
        </a:xfrm>
        <a:prstGeom prst="rect">
          <a:avLst/>
        </a:prstGeom>
        <a:solidFill>
          <a:schemeClr val="accent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smtClean="0">
              <a:ln>
                <a:noFill/>
              </a:ln>
              <a:solidFill>
                <a:schemeClr val="bg1"/>
              </a:solidFill>
              <a:effectLst/>
              <a:latin typeface="Arial" pitchFamily="34" charset="0"/>
            </a:rPr>
            <a:t>Safety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smtClean="0">
              <a:ln>
                <a:noFill/>
              </a:ln>
              <a:solidFill>
                <a:schemeClr val="bg1"/>
              </a:solidFill>
              <a:effectLst/>
              <a:latin typeface="Arial" pitchFamily="34" charset="0"/>
            </a:rPr>
            <a:t>Operations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smtClean="0">
              <a:ln>
                <a:noFill/>
              </a:ln>
              <a:solidFill>
                <a:schemeClr val="bg1"/>
              </a:solidFill>
              <a:effectLst/>
              <a:latin typeface="Arial" pitchFamily="34" charset="0"/>
            </a:rPr>
            <a:t> Management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smtClean="0">
              <a:ln>
                <a:noFill/>
              </a:ln>
              <a:solidFill>
                <a:schemeClr val="bg1"/>
              </a:solidFill>
              <a:effectLst/>
              <a:latin typeface="Arial" pitchFamily="34" charset="0"/>
            </a:rPr>
            <a:t>Committee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smtClean="0">
              <a:ln>
                <a:noFill/>
              </a:ln>
              <a:solidFill>
                <a:schemeClr val="bg1"/>
              </a:solidFill>
              <a:effectLst/>
              <a:latin typeface="Arial" pitchFamily="34" charset="0"/>
            </a:rPr>
            <a:t>(SOMC)</a:t>
          </a:r>
        </a:p>
      </dsp:txBody>
      <dsp:txXfrm>
        <a:off x="4992422" y="2327150"/>
        <a:ext cx="3270498" cy="1635249"/>
      </dsp:txXfrm>
    </dsp:sp>
    <dsp:sp modelId="{08F7014C-B76C-42E0-AE91-3F2CF67F98B0}">
      <dsp:nvSpPr>
        <dsp:cNvPr id="0" name=""/>
        <dsp:cNvSpPr/>
      </dsp:nvSpPr>
      <dsp:spPr>
        <a:xfrm>
          <a:off x="1329203" y="2327150"/>
          <a:ext cx="3270498" cy="1635249"/>
        </a:xfrm>
        <a:prstGeom prst="rect">
          <a:avLst/>
        </a:prstGeom>
        <a:solidFill>
          <a:schemeClr val="accent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smtClean="0">
              <a:ln>
                <a:noFill/>
              </a:ln>
              <a:solidFill>
                <a:schemeClr val="bg1"/>
              </a:solidFill>
              <a:effectLst/>
              <a:latin typeface="Arial" pitchFamily="34" charset="0"/>
            </a:rPr>
            <a:t>Policy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smtClean="0">
              <a:ln>
                <a:noFill/>
              </a:ln>
              <a:solidFill>
                <a:schemeClr val="bg1"/>
              </a:solidFill>
              <a:effectLst/>
              <a:latin typeface="Arial" pitchFamily="34" charset="0"/>
            </a:rPr>
            <a:t>Advocacy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smtClean="0">
              <a:ln>
                <a:noFill/>
              </a:ln>
              <a:solidFill>
                <a:schemeClr val="bg1"/>
              </a:solidFill>
              <a:effectLst/>
              <a:latin typeface="Arial" pitchFamily="34" charset="0"/>
            </a:rPr>
            <a:t>Management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smtClean="0">
              <a:ln>
                <a:noFill/>
              </a:ln>
              <a:solidFill>
                <a:schemeClr val="bg1"/>
              </a:solidFill>
              <a:effectLst/>
              <a:latin typeface="Arial" pitchFamily="34" charset="0"/>
            </a:rPr>
            <a:t>Committee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smtClean="0">
              <a:ln>
                <a:noFill/>
              </a:ln>
              <a:solidFill>
                <a:schemeClr val="bg1"/>
              </a:solidFill>
              <a:effectLst/>
              <a:latin typeface="Arial" pitchFamily="34" charset="0"/>
            </a:rPr>
            <a:t>(PAMC)</a:t>
          </a:r>
        </a:p>
      </dsp:txBody>
      <dsp:txXfrm>
        <a:off x="1329203" y="2327150"/>
        <a:ext cx="3270498" cy="163524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B19FE47-634E-44AE-9375-C2FBC282AEC7}" type="datetimeFigureOut">
              <a:rPr lang="en-US" smtClean="0"/>
              <a:t>5/8/2014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1457377-382B-4B3D-BE15-487D063CE8FD}" type="slidenum">
              <a:rPr lang="en-US" smtClean="0"/>
              <a:t>‹#›</a:t>
            </a:fld>
            <a:endParaRPr lang="en-US" dirty="0"/>
          </a:p>
        </p:txBody>
      </p:sp>
    </p:spTree>
    <p:extLst>
      <p:ext uri="{BB962C8B-B14F-4D97-AF65-F5344CB8AC3E}">
        <p14:creationId xmlns:p14="http://schemas.microsoft.com/office/powerpoint/2010/main" val="2534824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44D3832-8B22-4343-9E3E-7D53B4F97404}" type="slidenum">
              <a:rPr lang="en-US" smtClean="0">
                <a:solidFill>
                  <a:prstClr val="black"/>
                </a:solidFill>
              </a:rPr>
              <a:pPr/>
              <a:t>1</a:t>
            </a:fld>
            <a:endParaRPr lang="en-US" smtClean="0">
              <a:solidFill>
                <a:prstClr val="black"/>
              </a:solidFill>
            </a:endParaRPr>
          </a:p>
        </p:txBody>
      </p:sp>
      <p:sp>
        <p:nvSpPr>
          <p:cNvPr id="31747" name="Rectangle 2"/>
          <p:cNvSpPr>
            <a:spLocks noGrp="1" noRot="1" noChangeAspect="1" noChangeArrowheads="1" noTextEdit="1"/>
          </p:cNvSpPr>
          <p:nvPr>
            <p:ph type="sldImg"/>
          </p:nvPr>
        </p:nvSpPr>
        <p:spPr>
          <a:xfrm>
            <a:off x="1193800" y="704850"/>
            <a:ext cx="4629150" cy="3471863"/>
          </a:xfrm>
          <a:ln/>
        </p:spPr>
      </p:sp>
      <p:sp>
        <p:nvSpPr>
          <p:cNvPr id="31748" name="Rectangle 3"/>
          <p:cNvSpPr>
            <a:spLocks noGrp="1" noChangeArrowheads="1"/>
          </p:cNvSpPr>
          <p:nvPr>
            <p:ph type="body" idx="1"/>
          </p:nvPr>
        </p:nvSpPr>
        <p:spPr>
          <a:xfrm>
            <a:off x="935038" y="4416425"/>
            <a:ext cx="5140325" cy="4181475"/>
          </a:xfrm>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3925EF-F70A-4D56-87F5-76D81D4651E3}"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408517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8F07183-1E6A-41D2-A68D-7EEAFABDA696}" type="slidenum">
              <a:rPr lang="en-US" smtClean="0">
                <a:solidFill>
                  <a:prstClr val="black"/>
                </a:solidFill>
              </a:rPr>
              <a:pPr/>
              <a:t>4</a:t>
            </a:fld>
            <a:endParaRPr lang="en-US"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3925EF-F70A-4D56-87F5-76D81D4651E3}"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935724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23F9E4-6F81-43B7-B18A-B8EF8E640B2F}" type="datetime1">
              <a:rPr lang="en-US" smtClean="0"/>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7E8EC5-A8D1-403E-8DBB-38953BF5B9BE}" type="slidenum">
              <a:rPr lang="en-US" smtClean="0"/>
              <a:t>‹#›</a:t>
            </a:fld>
            <a:endParaRPr lang="en-US" dirty="0"/>
          </a:p>
        </p:txBody>
      </p:sp>
    </p:spTree>
    <p:extLst>
      <p:ext uri="{BB962C8B-B14F-4D97-AF65-F5344CB8AC3E}">
        <p14:creationId xmlns:p14="http://schemas.microsoft.com/office/powerpoint/2010/main" val="178947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0" y="455509"/>
            <a:ext cx="8875058" cy="5946981"/>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DAFBE8-14DD-4AD3-8549-B319FACBA385}" type="datetime1">
              <a:rPr lang="en-US" smtClean="0"/>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7E8EC5-A8D1-403E-8DBB-38953BF5B9BE}" type="slidenum">
              <a:rPr lang="en-US" smtClean="0"/>
              <a:t>‹#›</a:t>
            </a:fld>
            <a:endParaRPr lang="en-US" dirty="0"/>
          </a:p>
        </p:txBody>
      </p:sp>
    </p:spTree>
    <p:extLst>
      <p:ext uri="{BB962C8B-B14F-4D97-AF65-F5344CB8AC3E}">
        <p14:creationId xmlns:p14="http://schemas.microsoft.com/office/powerpoint/2010/main" val="2661089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0BD6A7-F6AE-451D-8EFA-F8CBAAB5CAFD}" type="datetime1">
              <a:rPr lang="en-US" smtClean="0"/>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7E8EC5-A8D1-403E-8DBB-38953BF5B9BE}" type="slidenum">
              <a:rPr lang="en-US" smtClean="0"/>
              <a:t>‹#›</a:t>
            </a:fld>
            <a:endParaRPr lang="en-US" dirty="0"/>
          </a:p>
        </p:txBody>
      </p:sp>
    </p:spTree>
    <p:extLst>
      <p:ext uri="{BB962C8B-B14F-4D97-AF65-F5344CB8AC3E}">
        <p14:creationId xmlns:p14="http://schemas.microsoft.com/office/powerpoint/2010/main" val="752782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p:nvSpPr>
        <p:spPr>
          <a:xfrm>
            <a:off x="3505200" y="618807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ts val="600"/>
              </a:spcAft>
            </a:pPr>
            <a:fld id="{BDB3308C-72A9-4CBB-A68C-B4446106F2C4}" type="slidenum">
              <a:rPr lang="en-US" smtClean="0">
                <a:solidFill>
                  <a:prstClr val="black">
                    <a:tint val="75000"/>
                  </a:prstClr>
                </a:solidFill>
              </a:rPr>
              <a:pPr fontAlgn="base">
                <a:spcBef>
                  <a:spcPct val="0"/>
                </a:spcBef>
                <a:spcAft>
                  <a:spcPts val="600"/>
                </a:spcAft>
              </a:pPr>
              <a:t>‹#›</a:t>
            </a:fld>
            <a:endParaRPr lang="en-US" smtClean="0">
              <a:solidFill>
                <a:prstClr val="black">
                  <a:tint val="75000"/>
                </a:prstClr>
              </a:solidFill>
            </a:endParaRPr>
          </a:p>
          <a:p>
            <a:pPr fontAlgn="base">
              <a:spcBef>
                <a:spcPct val="0"/>
              </a:spcBef>
              <a:spcAft>
                <a:spcPct val="0"/>
              </a:spcAft>
            </a:pPr>
            <a:r>
              <a:rPr lang="en-US" sz="900" i="1" smtClean="0">
                <a:solidFill>
                  <a:prstClr val="black">
                    <a:tint val="75000"/>
                  </a:prstClr>
                </a:solidFill>
              </a:rPr>
              <a:t>© 2013 Railinc Corp. All rights reserved.</a:t>
            </a:r>
            <a:endParaRPr lang="en-US" sz="900" i="1">
              <a:solidFill>
                <a:prstClr val="black">
                  <a:tint val="75000"/>
                </a:prstClr>
              </a:solidFill>
            </a:endParaRPr>
          </a:p>
        </p:txBody>
      </p:sp>
    </p:spTree>
    <p:extLst>
      <p:ext uri="{BB962C8B-B14F-4D97-AF65-F5344CB8AC3E}">
        <p14:creationId xmlns:p14="http://schemas.microsoft.com/office/powerpoint/2010/main" val="1863628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3235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50045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6298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58962"/>
            <a:ext cx="4040188"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58962"/>
            <a:ext cx="4041775"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5573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75344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29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617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938184-EF8C-4620-94E0-96353488CDE4}" type="datetime1">
              <a:rPr lang="en-US" smtClean="0"/>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7E8EC5-A8D1-403E-8DBB-38953BF5B9BE}" type="slidenum">
              <a:rPr lang="en-US" smtClean="0"/>
              <a:t>‹#›</a:t>
            </a:fld>
            <a:endParaRPr lang="en-US" dirty="0"/>
          </a:p>
        </p:txBody>
      </p:sp>
    </p:spTree>
    <p:extLst>
      <p:ext uri="{BB962C8B-B14F-4D97-AF65-F5344CB8AC3E}">
        <p14:creationId xmlns:p14="http://schemas.microsoft.com/office/powerpoint/2010/main" val="2311291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84819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5625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745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968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91845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371600"/>
            <a:ext cx="387985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4250" y="1371600"/>
            <a:ext cx="3881438"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517589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381000"/>
            <a:ext cx="791845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20420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8388C2-0EF7-46E4-9E5E-65D785D6080E}" type="datetime1">
              <a:rPr lang="en-US" smtClean="0"/>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7E8EC5-A8D1-403E-8DBB-38953BF5B9BE}" type="slidenum">
              <a:rPr lang="en-US" smtClean="0"/>
              <a:t>‹#›</a:t>
            </a:fld>
            <a:endParaRPr lang="en-US" dirty="0"/>
          </a:p>
        </p:txBody>
      </p:sp>
    </p:spTree>
    <p:extLst>
      <p:ext uri="{BB962C8B-B14F-4D97-AF65-F5344CB8AC3E}">
        <p14:creationId xmlns:p14="http://schemas.microsoft.com/office/powerpoint/2010/main" val="2421065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77FCB7-A779-46CF-905C-2E5427879BA7}" type="datetime1">
              <a:rPr lang="en-US" smtClean="0"/>
              <a:t>5/8/2014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7E8EC5-A8D1-403E-8DBB-38953BF5B9BE}" type="slidenum">
              <a:rPr lang="en-US" smtClean="0"/>
              <a:t>‹#›</a:t>
            </a:fld>
            <a:endParaRPr lang="en-US" dirty="0"/>
          </a:p>
        </p:txBody>
      </p:sp>
    </p:spTree>
    <p:extLst>
      <p:ext uri="{BB962C8B-B14F-4D97-AF65-F5344CB8AC3E}">
        <p14:creationId xmlns:p14="http://schemas.microsoft.com/office/powerpoint/2010/main" val="4206914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4591AF-0061-4A8E-8E7A-6540D5FEA607}" type="datetime1">
              <a:rPr lang="en-US" smtClean="0"/>
              <a:t>5/8/2014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E7E8EC5-A8D1-403E-8DBB-38953BF5B9BE}" type="slidenum">
              <a:rPr lang="en-US" smtClean="0"/>
              <a:t>‹#›</a:t>
            </a:fld>
            <a:endParaRPr lang="en-US" dirty="0"/>
          </a:p>
        </p:txBody>
      </p:sp>
    </p:spTree>
    <p:extLst>
      <p:ext uri="{BB962C8B-B14F-4D97-AF65-F5344CB8AC3E}">
        <p14:creationId xmlns:p14="http://schemas.microsoft.com/office/powerpoint/2010/main" val="24790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6BECBF-3C39-4AB8-A207-8CA243F33B8B}" type="datetime1">
              <a:rPr lang="en-US" smtClean="0"/>
              <a:t>5/8/2014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E7E8EC5-A8D1-403E-8DBB-38953BF5B9BE}" type="slidenum">
              <a:rPr lang="en-US" smtClean="0"/>
              <a:t>‹#›</a:t>
            </a:fld>
            <a:endParaRPr lang="en-US" dirty="0"/>
          </a:p>
        </p:txBody>
      </p:sp>
    </p:spTree>
    <p:extLst>
      <p:ext uri="{BB962C8B-B14F-4D97-AF65-F5344CB8AC3E}">
        <p14:creationId xmlns:p14="http://schemas.microsoft.com/office/powerpoint/2010/main" val="61453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0" y="455509"/>
            <a:ext cx="8875058" cy="5946981"/>
          </a:xfrm>
          <a:prstGeom prst="rect">
            <a:avLst/>
          </a:prstGeom>
        </p:spPr>
      </p:pic>
      <p:sp>
        <p:nvSpPr>
          <p:cNvPr id="2" name="Date Placeholder 1"/>
          <p:cNvSpPr>
            <a:spLocks noGrp="1"/>
          </p:cNvSpPr>
          <p:nvPr>
            <p:ph type="dt" sz="half" idx="10"/>
          </p:nvPr>
        </p:nvSpPr>
        <p:spPr/>
        <p:txBody>
          <a:bodyPr/>
          <a:lstStyle/>
          <a:p>
            <a:fld id="{C89E51B7-32C0-41E5-8A2F-435D9D041D9E}" type="datetime1">
              <a:rPr lang="en-US" smtClean="0"/>
              <a:t>5/8/2014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E7E8EC5-A8D1-403E-8DBB-38953BF5B9BE}" type="slidenum">
              <a:rPr lang="en-US" smtClean="0"/>
              <a:t>‹#›</a:t>
            </a:fld>
            <a:endParaRPr lang="en-US" dirty="0"/>
          </a:p>
        </p:txBody>
      </p:sp>
    </p:spTree>
    <p:extLst>
      <p:ext uri="{BB962C8B-B14F-4D97-AF65-F5344CB8AC3E}">
        <p14:creationId xmlns:p14="http://schemas.microsoft.com/office/powerpoint/2010/main" val="226685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0" y="455509"/>
            <a:ext cx="8875058" cy="5946981"/>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BE65D2-E50D-48A9-88D4-EC579AC2D188}" type="datetime1">
              <a:rPr lang="en-US" smtClean="0"/>
              <a:t>5/8/2014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7E8EC5-A8D1-403E-8DBB-38953BF5B9BE}" type="slidenum">
              <a:rPr lang="en-US" smtClean="0"/>
              <a:t>‹#›</a:t>
            </a:fld>
            <a:endParaRPr lang="en-US" dirty="0"/>
          </a:p>
        </p:txBody>
      </p:sp>
    </p:spTree>
    <p:extLst>
      <p:ext uri="{BB962C8B-B14F-4D97-AF65-F5344CB8AC3E}">
        <p14:creationId xmlns:p14="http://schemas.microsoft.com/office/powerpoint/2010/main" val="332425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0" y="455509"/>
            <a:ext cx="8875058" cy="5946981"/>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1CE792-CAF8-467D-9162-378F9B659F3B}" type="datetime1">
              <a:rPr lang="en-US" smtClean="0"/>
              <a:t>5/8/2014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7E8EC5-A8D1-403E-8DBB-38953BF5B9BE}" type="slidenum">
              <a:rPr lang="en-US" smtClean="0"/>
              <a:t>‹#›</a:t>
            </a:fld>
            <a:endParaRPr lang="en-US" dirty="0"/>
          </a:p>
        </p:txBody>
      </p:sp>
    </p:spTree>
    <p:extLst>
      <p:ext uri="{BB962C8B-B14F-4D97-AF65-F5344CB8AC3E}">
        <p14:creationId xmlns:p14="http://schemas.microsoft.com/office/powerpoint/2010/main" val="3244143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4471" y="455509"/>
            <a:ext cx="8875056" cy="5946979"/>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CF493-FBE2-4B19-8521-1A8E4C2A7147}" type="datetime1">
              <a:rPr lang="en-US" smtClean="0"/>
              <a:t>5/8/2014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E8EC5-A8D1-403E-8DBB-38953BF5B9BE}" type="slidenum">
              <a:rPr lang="en-US" smtClean="0"/>
              <a:t>‹#›</a:t>
            </a:fld>
            <a:endParaRPr lang="en-US" dirty="0"/>
          </a:p>
        </p:txBody>
      </p:sp>
    </p:spTree>
    <p:extLst>
      <p:ext uri="{BB962C8B-B14F-4D97-AF65-F5344CB8AC3E}">
        <p14:creationId xmlns:p14="http://schemas.microsoft.com/office/powerpoint/2010/main" val="2622692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02076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71600"/>
            <a:ext cx="8229600" cy="46482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400799" y="6172200"/>
            <a:ext cx="2286001" cy="457200"/>
          </a:xfrm>
          <a:prstGeom prst="rect">
            <a:avLst/>
          </a:prstGeom>
        </p:spPr>
      </p:pic>
      <p:pic>
        <p:nvPicPr>
          <p:cNvPr id="8" name="Picture 7"/>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6149340"/>
            <a:ext cx="2339559" cy="548640"/>
          </a:xfrm>
          <a:prstGeom prst="rect">
            <a:avLst/>
          </a:prstGeom>
        </p:spPr>
      </p:pic>
      <p:sp>
        <p:nvSpPr>
          <p:cNvPr id="9" name="Slide Number Placeholder 5"/>
          <p:cNvSpPr txBox="1">
            <a:spLocks/>
          </p:cNvSpPr>
          <p:nvPr/>
        </p:nvSpPr>
        <p:spPr>
          <a:xfrm>
            <a:off x="3505200" y="618807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ts val="600"/>
              </a:spcAft>
            </a:pPr>
            <a:fld id="{BDB3308C-72A9-4CBB-A68C-B4446106F2C4}" type="slidenum">
              <a:rPr lang="en-US" smtClean="0">
                <a:solidFill>
                  <a:prstClr val="black">
                    <a:tint val="75000"/>
                  </a:prstClr>
                </a:solidFill>
              </a:rPr>
              <a:pPr fontAlgn="base">
                <a:spcBef>
                  <a:spcPct val="0"/>
                </a:spcBef>
                <a:spcAft>
                  <a:spcPts val="600"/>
                </a:spcAft>
              </a:pPr>
              <a:t>‹#›</a:t>
            </a:fld>
            <a:endParaRPr lang="en-US" smtClean="0">
              <a:solidFill>
                <a:prstClr val="black">
                  <a:tint val="75000"/>
                </a:prstClr>
              </a:solidFill>
            </a:endParaRPr>
          </a:p>
          <a:p>
            <a:pPr fontAlgn="base">
              <a:spcBef>
                <a:spcPct val="0"/>
              </a:spcBef>
              <a:spcAft>
                <a:spcPct val="0"/>
              </a:spcAft>
            </a:pPr>
            <a:r>
              <a:rPr lang="en-US" sz="900" i="1" smtClean="0">
                <a:solidFill>
                  <a:prstClr val="black">
                    <a:tint val="75000"/>
                  </a:prstClr>
                </a:solidFill>
              </a:rPr>
              <a:t>© 2013 Railinc Corp. All rights reserved.</a:t>
            </a:r>
            <a:endParaRPr lang="en-US" sz="900" i="1">
              <a:solidFill>
                <a:prstClr val="black">
                  <a:tint val="75000"/>
                </a:prstClr>
              </a:solidFill>
            </a:endParaRPr>
          </a:p>
        </p:txBody>
      </p:sp>
      <p:sp>
        <p:nvSpPr>
          <p:cNvPr id="10" name="Slide Number Placeholder 5"/>
          <p:cNvSpPr txBox="1">
            <a:spLocks/>
          </p:cNvSpPr>
          <p:nvPr userDrawn="1"/>
        </p:nvSpPr>
        <p:spPr>
          <a:xfrm>
            <a:off x="3505200" y="618807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ts val="600"/>
              </a:spcAft>
            </a:pPr>
            <a:fld id="{BDB3308C-72A9-4CBB-A68C-B4446106F2C4}" type="slidenum">
              <a:rPr lang="en-US" smtClean="0">
                <a:solidFill>
                  <a:prstClr val="black">
                    <a:tint val="75000"/>
                  </a:prstClr>
                </a:solidFill>
              </a:rPr>
              <a:pPr fontAlgn="base">
                <a:spcBef>
                  <a:spcPct val="0"/>
                </a:spcBef>
                <a:spcAft>
                  <a:spcPts val="600"/>
                </a:spcAft>
              </a:pPr>
              <a:t>‹#›</a:t>
            </a:fld>
            <a:endParaRPr lang="en-US" smtClean="0">
              <a:solidFill>
                <a:prstClr val="black">
                  <a:tint val="75000"/>
                </a:prstClr>
              </a:solidFill>
            </a:endParaRPr>
          </a:p>
          <a:p>
            <a:pPr fontAlgn="base">
              <a:spcBef>
                <a:spcPct val="0"/>
              </a:spcBef>
              <a:spcAft>
                <a:spcPct val="0"/>
              </a:spcAft>
            </a:pPr>
            <a:r>
              <a:rPr lang="en-US" sz="900" i="1" smtClean="0">
                <a:solidFill>
                  <a:prstClr val="black">
                    <a:tint val="75000"/>
                  </a:prstClr>
                </a:solidFill>
              </a:rPr>
              <a:t>© 2013 Railinc Corp. All rights reserved.</a:t>
            </a:r>
            <a:endParaRPr lang="en-US" sz="900" i="1">
              <a:solidFill>
                <a:prstClr val="black">
                  <a:tint val="75000"/>
                </a:prstClr>
              </a:solidFill>
            </a:endParaRPr>
          </a:p>
        </p:txBody>
      </p:sp>
    </p:spTree>
    <p:extLst>
      <p:ext uri="{BB962C8B-B14F-4D97-AF65-F5344CB8AC3E}">
        <p14:creationId xmlns:p14="http://schemas.microsoft.com/office/powerpoint/2010/main" val="19032900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hyperlink" Target="http://www.railinc.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railinc.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41.xml.rels><?xml version="1.0" encoding="UTF-8" standalone="yes"?>
<Relationships xmlns="http://schemas.openxmlformats.org/package/2006/relationships"><Relationship Id="rId3" Type="http://schemas.openxmlformats.org/officeDocument/2006/relationships/hyperlink" Target="https://www.railinc.com/rportal/car-hire-training" TargetMode="External"/><Relationship Id="rId2" Type="http://schemas.openxmlformats.org/officeDocument/2006/relationships/hyperlink" Target="https://www.railinc.com/rportal/home" TargetMode="External"/><Relationship Id="rId1" Type="http://schemas.openxmlformats.org/officeDocument/2006/relationships/slideLayout" Target="../slideLayouts/slideLayout2.xml"/><Relationship Id="rId5" Type="http://schemas.openxmlformats.org/officeDocument/2006/relationships/hyperlink" Target="https://www.linkedin.com/" TargetMode="External"/><Relationship Id="rId4" Type="http://schemas.openxmlformats.org/officeDocument/2006/relationships/hyperlink" Target="http://www.acacso.org/"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railinc.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AB5E4"/>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723" y="990600"/>
            <a:ext cx="9144000" cy="4495800"/>
          </a:xfrm>
          <a:noFill/>
        </p:spPr>
        <p:txBody>
          <a:bodyPr>
            <a:normAutofit/>
          </a:bodyPr>
          <a:lstStyle/>
          <a:p>
            <a:pPr eaLnBrk="1" hangingPunct="1">
              <a:lnSpc>
                <a:spcPct val="90000"/>
              </a:lnSpc>
            </a:pPr>
            <a:r>
              <a:rPr lang="en-US" sz="4000" b="1" dirty="0" smtClean="0"/>
              <a:t>Equipment Assets Committee</a:t>
            </a:r>
            <a:br>
              <a:rPr lang="en-US" sz="4000" b="1" dirty="0" smtClean="0"/>
            </a:br>
            <a:r>
              <a:rPr lang="en-US" sz="4000" b="1" dirty="0" smtClean="0"/>
              <a:t/>
            </a:r>
            <a:br>
              <a:rPr lang="en-US" sz="4000" b="1" dirty="0" smtClean="0"/>
            </a:br>
            <a:r>
              <a:rPr lang="en-US" sz="4000" b="1" dirty="0" smtClean="0"/>
              <a:t>American Short Line &amp; Regional Railroad Association</a:t>
            </a:r>
            <a:br>
              <a:rPr lang="en-US" sz="4000" b="1" dirty="0" smtClean="0"/>
            </a:br>
            <a:r>
              <a:rPr lang="en-US" sz="4000" b="1" dirty="0" smtClean="0"/>
              <a:t/>
            </a:r>
            <a:br>
              <a:rPr lang="en-US" sz="4000" b="1" dirty="0" smtClean="0"/>
            </a:br>
            <a:r>
              <a:rPr lang="en-US" sz="8800" b="1" dirty="0" smtClean="0"/>
              <a:t>Car Hire </a:t>
            </a:r>
            <a:r>
              <a:rPr lang="en-US" sz="8800" b="1" dirty="0" smtClean="0"/>
              <a:t>Training</a:t>
            </a:r>
            <a:endParaRPr lang="en-US" sz="8800" b="1" dirty="0" smtClean="0"/>
          </a:p>
        </p:txBody>
      </p:sp>
      <p:sp>
        <p:nvSpPr>
          <p:cNvPr id="12291" name="Rectangle 3"/>
          <p:cNvSpPr>
            <a:spLocks noGrp="1" noChangeArrowheads="1"/>
          </p:cNvSpPr>
          <p:nvPr>
            <p:ph type="body" sz="half" idx="1"/>
          </p:nvPr>
        </p:nvSpPr>
        <p:spPr>
          <a:xfrm>
            <a:off x="-14838" y="5791200"/>
            <a:ext cx="9144000" cy="152400"/>
          </a:xfrm>
          <a:noFill/>
        </p:spPr>
        <p:txBody>
          <a:bodyPr>
            <a:normAutofit fontScale="25000" lnSpcReduction="20000"/>
          </a:bodyPr>
          <a:lstStyle/>
          <a:p>
            <a:pPr marL="0" indent="0" algn="ctr" eaLnBrk="1" hangingPunct="1">
              <a:lnSpc>
                <a:spcPct val="90000"/>
              </a:lnSpc>
              <a:buNone/>
            </a:pPr>
            <a:endParaRPr lang="en-US" dirty="0" smtClean="0"/>
          </a:p>
          <a:p>
            <a:pPr marL="0" indent="0" algn="ctr" eaLnBrk="1" hangingPunct="1">
              <a:lnSpc>
                <a:spcPct val="90000"/>
              </a:lnSpc>
              <a:buNone/>
            </a:pPr>
            <a:endParaRPr lang="en-US" dirty="0"/>
          </a:p>
        </p:txBody>
      </p:sp>
    </p:spTree>
    <p:extLst>
      <p:ext uri="{BB962C8B-B14F-4D97-AF65-F5344CB8AC3E}">
        <p14:creationId xmlns:p14="http://schemas.microsoft.com/office/powerpoint/2010/main" val="422970469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en-US" sz="4200" b="1" dirty="0"/>
              <a:t>Governance—Private Car </a:t>
            </a:r>
            <a:r>
              <a:rPr lang="en-US" sz="4200" b="1" dirty="0" smtClean="0"/>
              <a:t>Hire</a:t>
            </a:r>
            <a:endParaRPr lang="en-US" sz="4200" dirty="0"/>
          </a:p>
        </p:txBody>
      </p:sp>
      <p:sp>
        <p:nvSpPr>
          <p:cNvPr id="3" name="Content Placeholder 2"/>
          <p:cNvSpPr>
            <a:spLocks noGrp="1"/>
          </p:cNvSpPr>
          <p:nvPr>
            <p:ph idx="1"/>
          </p:nvPr>
        </p:nvSpPr>
        <p:spPr/>
        <p:txBody>
          <a:bodyPr/>
          <a:lstStyle/>
          <a:p>
            <a:pPr lvl="0"/>
            <a:r>
              <a:rPr lang="en-US" b="1" dirty="0"/>
              <a:t>Private car hire </a:t>
            </a:r>
            <a:r>
              <a:rPr lang="en-US" dirty="0"/>
              <a:t>is governed by tariff RIC 6007</a:t>
            </a:r>
          </a:p>
          <a:p>
            <a:pPr lvl="1"/>
            <a:r>
              <a:rPr lang="en-US" dirty="0"/>
              <a:t>RIC 6007 is available on the Railinc website (</a:t>
            </a:r>
            <a:r>
              <a:rPr lang="en-US" dirty="0">
                <a:hlinkClick r:id="rId2"/>
              </a:rPr>
              <a:t>www.railinc.com</a:t>
            </a:r>
            <a:r>
              <a:rPr lang="en-US" dirty="0"/>
              <a:t>)  </a:t>
            </a:r>
          </a:p>
          <a:p>
            <a:pPr lvl="2"/>
            <a:r>
              <a:rPr lang="en-US" dirty="0"/>
              <a:t>Click the Reference File tab</a:t>
            </a:r>
          </a:p>
          <a:p>
            <a:pPr lvl="2"/>
            <a:r>
              <a:rPr lang="en-US" dirty="0"/>
              <a:t>Click on National Tariffs</a:t>
            </a:r>
          </a:p>
          <a:p>
            <a:pPr lvl="2"/>
            <a:r>
              <a:rPr lang="en-US" dirty="0"/>
              <a:t>Select RIC 6007</a:t>
            </a:r>
          </a:p>
          <a:p>
            <a:endParaRPr lang="en-US" dirty="0"/>
          </a:p>
        </p:txBody>
      </p:sp>
      <p:sp>
        <p:nvSpPr>
          <p:cNvPr id="4" name="Slide Number Placeholder 3"/>
          <p:cNvSpPr>
            <a:spLocks noGrp="1"/>
          </p:cNvSpPr>
          <p:nvPr>
            <p:ph type="sldNum" sz="quarter" idx="12"/>
          </p:nvPr>
        </p:nvSpPr>
        <p:spPr/>
        <p:txBody>
          <a:bodyPr/>
          <a:lstStyle/>
          <a:p>
            <a:fld id="{2E7E8EC5-A8D1-403E-8DBB-38953BF5B9BE}" type="slidenum">
              <a:rPr lang="en-US" smtClean="0"/>
              <a:t>10</a:t>
            </a:fld>
            <a:endParaRPr lang="en-US" dirty="0"/>
          </a:p>
        </p:txBody>
      </p:sp>
    </p:spTree>
    <p:extLst>
      <p:ext uri="{BB962C8B-B14F-4D97-AF65-F5344CB8AC3E}">
        <p14:creationId xmlns:p14="http://schemas.microsoft.com/office/powerpoint/2010/main" val="4223686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839200" cy="1143000"/>
          </a:xfrm>
        </p:spPr>
        <p:txBody>
          <a:bodyPr>
            <a:noAutofit/>
          </a:bodyPr>
          <a:lstStyle/>
          <a:p>
            <a:r>
              <a:rPr lang="en-US" sz="3600" b="1" dirty="0" smtClean="0"/>
              <a:t>Governance—Trailers </a:t>
            </a:r>
            <a:r>
              <a:rPr lang="en-US" sz="3600" b="1" dirty="0"/>
              <a:t>and </a:t>
            </a:r>
            <a:r>
              <a:rPr lang="en-US" sz="3600" b="1" dirty="0" smtClean="0"/>
              <a:t>Containers</a:t>
            </a:r>
            <a:endParaRPr lang="en-US" sz="3600" dirty="0"/>
          </a:p>
        </p:txBody>
      </p:sp>
      <p:sp>
        <p:nvSpPr>
          <p:cNvPr id="3" name="Content Placeholder 2"/>
          <p:cNvSpPr>
            <a:spLocks noGrp="1"/>
          </p:cNvSpPr>
          <p:nvPr>
            <p:ph idx="1"/>
          </p:nvPr>
        </p:nvSpPr>
        <p:spPr>
          <a:xfrm>
            <a:off x="457200" y="1752601"/>
            <a:ext cx="8229600" cy="4267200"/>
          </a:xfrm>
        </p:spPr>
        <p:txBody>
          <a:bodyPr/>
          <a:lstStyle/>
          <a:p>
            <a:pPr lvl="0"/>
            <a:r>
              <a:rPr lang="en-US" b="1" dirty="0"/>
              <a:t>Trailer and container per diem </a:t>
            </a:r>
            <a:r>
              <a:rPr lang="en-US" dirty="0"/>
              <a:t>is governed by bilateral agreement and by AAR Circular OT-36, Code to Trailer Hire Rules.  Circular OT-36 is published on the Railinc website, </a:t>
            </a:r>
            <a:r>
              <a:rPr lang="en-US" u="sng" dirty="0">
                <a:hlinkClick r:id="rId2"/>
              </a:rPr>
              <a:t>www.railinc.com</a:t>
            </a:r>
            <a:r>
              <a:rPr lang="en-US" dirty="0" smtClean="0"/>
              <a:t>.</a:t>
            </a:r>
          </a:p>
          <a:p>
            <a:pPr lvl="2"/>
            <a:r>
              <a:rPr lang="en-US" dirty="0"/>
              <a:t>Click the Reference Files tab  </a:t>
            </a:r>
          </a:p>
          <a:p>
            <a:pPr lvl="2"/>
            <a:r>
              <a:rPr lang="en-US" dirty="0"/>
              <a:t>Select AAR Circulars</a:t>
            </a:r>
          </a:p>
          <a:p>
            <a:pPr lvl="2"/>
            <a:r>
              <a:rPr lang="en-US" dirty="0" smtClean="0"/>
              <a:t>OT-36 </a:t>
            </a:r>
            <a:r>
              <a:rPr lang="en-US" dirty="0"/>
              <a:t>is listed as one of the AAR Circulars </a:t>
            </a:r>
          </a:p>
          <a:p>
            <a:endParaRPr lang="en-US" dirty="0"/>
          </a:p>
        </p:txBody>
      </p:sp>
      <p:sp>
        <p:nvSpPr>
          <p:cNvPr id="4" name="Slide Number Placeholder 3"/>
          <p:cNvSpPr>
            <a:spLocks noGrp="1"/>
          </p:cNvSpPr>
          <p:nvPr>
            <p:ph type="sldNum" sz="quarter" idx="12"/>
          </p:nvPr>
        </p:nvSpPr>
        <p:spPr/>
        <p:txBody>
          <a:bodyPr/>
          <a:lstStyle/>
          <a:p>
            <a:fld id="{2E7E8EC5-A8D1-403E-8DBB-38953BF5B9BE}" type="slidenum">
              <a:rPr lang="en-US" smtClean="0"/>
              <a:t>11</a:t>
            </a:fld>
            <a:endParaRPr lang="en-US" dirty="0"/>
          </a:p>
        </p:txBody>
      </p:sp>
    </p:spTree>
    <p:extLst>
      <p:ext uri="{BB962C8B-B14F-4D97-AF65-F5344CB8AC3E}">
        <p14:creationId xmlns:p14="http://schemas.microsoft.com/office/powerpoint/2010/main" val="954525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6312" y="276295"/>
            <a:ext cx="1239418" cy="646331"/>
          </a:xfrm>
          <a:prstGeom prst="rect">
            <a:avLst/>
          </a:prstGeom>
          <a:solidFill>
            <a:schemeClr val="bg1"/>
          </a:solidFill>
          <a:ln w="28575">
            <a:solidFill>
              <a:schemeClr val="tx2">
                <a:lumMod val="60000"/>
                <a:lumOff val="40000"/>
              </a:schemeClr>
            </a:solidFill>
          </a:ln>
        </p:spPr>
        <p:txBody>
          <a:bodyPr wrap="square" rtlCol="0">
            <a:spAutoFit/>
          </a:bodyPr>
          <a:lstStyle/>
          <a:p>
            <a:pPr algn="ctr"/>
            <a:r>
              <a:rPr lang="en-US" dirty="0" smtClean="0"/>
              <a:t>Movement Events</a:t>
            </a:r>
            <a:endParaRPr lang="en-US" dirty="0"/>
          </a:p>
        </p:txBody>
      </p:sp>
      <p:cxnSp>
        <p:nvCxnSpPr>
          <p:cNvPr id="6" name="Straight Arrow Connector 5"/>
          <p:cNvCxnSpPr/>
          <p:nvPr/>
        </p:nvCxnSpPr>
        <p:spPr>
          <a:xfrm>
            <a:off x="1371600" y="929398"/>
            <a:ext cx="0" cy="26544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35" idx="3"/>
            <a:endCxn id="53" idx="7"/>
          </p:cNvCxnSpPr>
          <p:nvPr/>
        </p:nvCxnSpPr>
        <p:spPr>
          <a:xfrm flipH="1">
            <a:off x="2718664" y="2182130"/>
            <a:ext cx="955353" cy="1487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657600" y="1447800"/>
            <a:ext cx="838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95800" y="2057400"/>
            <a:ext cx="685800" cy="369332"/>
          </a:xfrm>
          <a:prstGeom prst="rect">
            <a:avLst/>
          </a:prstGeom>
          <a:noFill/>
        </p:spPr>
        <p:txBody>
          <a:bodyPr wrap="square" rtlCol="0">
            <a:spAutoFit/>
          </a:bodyPr>
          <a:lstStyle/>
          <a:p>
            <a:r>
              <a:rPr lang="en-US" dirty="0" smtClean="0"/>
              <a:t>TOL</a:t>
            </a:r>
            <a:endParaRPr lang="en-US" dirty="0"/>
          </a:p>
        </p:txBody>
      </p:sp>
      <p:cxnSp>
        <p:nvCxnSpPr>
          <p:cNvPr id="16" name="Straight Arrow Connector 15"/>
          <p:cNvCxnSpPr>
            <a:endCxn id="12" idx="0"/>
          </p:cNvCxnSpPr>
          <p:nvPr/>
        </p:nvCxnSpPr>
        <p:spPr>
          <a:xfrm>
            <a:off x="4607940" y="1478437"/>
            <a:ext cx="230760" cy="578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46396" y="3226281"/>
            <a:ext cx="787885" cy="369332"/>
          </a:xfrm>
          <a:prstGeom prst="rect">
            <a:avLst/>
          </a:prstGeom>
          <a:solidFill>
            <a:schemeClr val="bg1"/>
          </a:solidFill>
          <a:ln w="28575">
            <a:solidFill>
              <a:schemeClr val="tx2">
                <a:lumMod val="60000"/>
                <a:lumOff val="40000"/>
              </a:schemeClr>
            </a:solidFill>
          </a:ln>
        </p:spPr>
        <p:txBody>
          <a:bodyPr wrap="square" rtlCol="0">
            <a:spAutoFit/>
          </a:bodyPr>
          <a:lstStyle/>
          <a:p>
            <a:pPr algn="ctr"/>
            <a:r>
              <a:rPr lang="en-US" dirty="0" smtClean="0"/>
              <a:t>TOL</a:t>
            </a:r>
          </a:p>
        </p:txBody>
      </p:sp>
      <p:sp>
        <p:nvSpPr>
          <p:cNvPr id="24" name="TextBox 23"/>
          <p:cNvSpPr txBox="1"/>
          <p:nvPr/>
        </p:nvSpPr>
        <p:spPr>
          <a:xfrm>
            <a:off x="627179" y="5555136"/>
            <a:ext cx="652743" cy="369332"/>
          </a:xfrm>
          <a:prstGeom prst="rect">
            <a:avLst/>
          </a:prstGeom>
          <a:solidFill>
            <a:schemeClr val="bg1"/>
          </a:solidFill>
          <a:ln w="28575">
            <a:solidFill>
              <a:schemeClr val="tx2">
                <a:lumMod val="60000"/>
                <a:lumOff val="40000"/>
              </a:schemeClr>
            </a:solidFill>
          </a:ln>
        </p:spPr>
        <p:txBody>
          <a:bodyPr wrap="none" rtlCol="0">
            <a:spAutoFit/>
          </a:bodyPr>
          <a:lstStyle/>
          <a:p>
            <a:r>
              <a:rPr lang="en-US" dirty="0" smtClean="0"/>
              <a:t>CASS</a:t>
            </a:r>
            <a:endParaRPr lang="en-US" dirty="0"/>
          </a:p>
        </p:txBody>
      </p:sp>
      <p:cxnSp>
        <p:nvCxnSpPr>
          <p:cNvPr id="26" name="Straight Arrow Connector 25"/>
          <p:cNvCxnSpPr>
            <a:stCxn id="53" idx="3"/>
            <a:endCxn id="24" idx="0"/>
          </p:cNvCxnSpPr>
          <p:nvPr/>
        </p:nvCxnSpPr>
        <p:spPr>
          <a:xfrm flipH="1">
            <a:off x="953551" y="4712703"/>
            <a:ext cx="32470" cy="8424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8" idx="2"/>
            <a:endCxn id="54" idx="0"/>
          </p:cNvCxnSpPr>
          <p:nvPr/>
        </p:nvCxnSpPr>
        <p:spPr>
          <a:xfrm>
            <a:off x="7552620" y="2151965"/>
            <a:ext cx="0" cy="12383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298178" y="5269918"/>
            <a:ext cx="2090444" cy="369332"/>
          </a:xfrm>
          <a:prstGeom prst="rect">
            <a:avLst/>
          </a:prstGeom>
          <a:solidFill>
            <a:schemeClr val="bg1"/>
          </a:solidFill>
          <a:ln w="28575">
            <a:solidFill>
              <a:schemeClr val="tx2">
                <a:lumMod val="60000"/>
                <a:lumOff val="40000"/>
              </a:schemeClr>
            </a:solidFill>
          </a:ln>
        </p:spPr>
        <p:txBody>
          <a:bodyPr wrap="none" rtlCol="0">
            <a:spAutoFit/>
          </a:bodyPr>
          <a:lstStyle/>
          <a:p>
            <a:r>
              <a:rPr lang="en-US" dirty="0" smtClean="0"/>
              <a:t>Car Hire Receivables</a:t>
            </a:r>
            <a:endParaRPr lang="en-US" dirty="0"/>
          </a:p>
        </p:txBody>
      </p:sp>
      <p:sp>
        <p:nvSpPr>
          <p:cNvPr id="34" name="TextBox 33"/>
          <p:cNvSpPr txBox="1"/>
          <p:nvPr/>
        </p:nvSpPr>
        <p:spPr>
          <a:xfrm>
            <a:off x="6379317" y="5918021"/>
            <a:ext cx="2346604" cy="369332"/>
          </a:xfrm>
          <a:prstGeom prst="rect">
            <a:avLst/>
          </a:prstGeom>
          <a:solidFill>
            <a:schemeClr val="bg1"/>
          </a:solidFill>
          <a:ln w="28575">
            <a:solidFill>
              <a:schemeClr val="tx2">
                <a:lumMod val="60000"/>
                <a:lumOff val="40000"/>
              </a:schemeClr>
            </a:solidFill>
          </a:ln>
        </p:spPr>
        <p:txBody>
          <a:bodyPr wrap="none" rtlCol="0">
            <a:spAutoFit/>
          </a:bodyPr>
          <a:lstStyle/>
          <a:p>
            <a:r>
              <a:rPr lang="en-US" dirty="0" smtClean="0"/>
              <a:t>Railroad Clearinghouse</a:t>
            </a:r>
            <a:endParaRPr lang="en-US" dirty="0"/>
          </a:p>
        </p:txBody>
      </p:sp>
      <p:cxnSp>
        <p:nvCxnSpPr>
          <p:cNvPr id="40" name="Straight Arrow Connector 39"/>
          <p:cNvCxnSpPr>
            <a:endCxn id="28" idx="1"/>
          </p:cNvCxnSpPr>
          <p:nvPr/>
        </p:nvCxnSpPr>
        <p:spPr>
          <a:xfrm>
            <a:off x="5765502" y="1828799"/>
            <a:ext cx="77546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3944091" y="5996406"/>
            <a:ext cx="798617" cy="369332"/>
          </a:xfrm>
          <a:prstGeom prst="rect">
            <a:avLst/>
          </a:prstGeom>
          <a:solidFill>
            <a:schemeClr val="bg1"/>
          </a:solidFill>
          <a:ln w="28575">
            <a:solidFill>
              <a:schemeClr val="tx2">
                <a:lumMod val="60000"/>
                <a:lumOff val="40000"/>
              </a:schemeClr>
            </a:solidFill>
          </a:ln>
        </p:spPr>
        <p:txBody>
          <a:bodyPr wrap="none" rtlCol="0">
            <a:spAutoFit/>
          </a:bodyPr>
          <a:lstStyle/>
          <a:p>
            <a:r>
              <a:rPr lang="en-US" dirty="0" smtClean="0"/>
              <a:t>Claims</a:t>
            </a:r>
            <a:endParaRPr lang="en-US" dirty="0"/>
          </a:p>
        </p:txBody>
      </p:sp>
      <p:cxnSp>
        <p:nvCxnSpPr>
          <p:cNvPr id="51" name="Straight Arrow Connector 50"/>
          <p:cNvCxnSpPr>
            <a:stCxn id="31" idx="2"/>
            <a:endCxn id="49" idx="0"/>
          </p:cNvCxnSpPr>
          <p:nvPr/>
        </p:nvCxnSpPr>
        <p:spPr>
          <a:xfrm>
            <a:off x="4343400" y="5639250"/>
            <a:ext cx="0" cy="3571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1498943" y="1219280"/>
            <a:ext cx="706797" cy="369332"/>
          </a:xfrm>
          <a:prstGeom prst="rect">
            <a:avLst/>
          </a:prstGeom>
          <a:solidFill>
            <a:schemeClr val="bg1"/>
          </a:solidFill>
          <a:ln w="28575">
            <a:solidFill>
              <a:schemeClr val="tx2">
                <a:lumMod val="60000"/>
                <a:lumOff val="40000"/>
              </a:schemeClr>
            </a:solidFill>
          </a:ln>
        </p:spPr>
        <p:txBody>
          <a:bodyPr wrap="none" rtlCol="0">
            <a:spAutoFit/>
          </a:bodyPr>
          <a:lstStyle/>
          <a:p>
            <a:r>
              <a:rPr lang="en-US" dirty="0" smtClean="0"/>
              <a:t>DDCT</a:t>
            </a:r>
            <a:endParaRPr lang="en-US" dirty="0"/>
          </a:p>
        </p:txBody>
      </p:sp>
      <p:cxnSp>
        <p:nvCxnSpPr>
          <p:cNvPr id="62" name="Straight Arrow Connector 61"/>
          <p:cNvCxnSpPr>
            <a:endCxn id="35" idx="2"/>
          </p:cNvCxnSpPr>
          <p:nvPr/>
        </p:nvCxnSpPr>
        <p:spPr>
          <a:xfrm>
            <a:off x="2205740" y="1505634"/>
            <a:ext cx="1109435" cy="1547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3315175" y="922626"/>
            <a:ext cx="2450327" cy="1475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Liability Continuity System - LCS</a:t>
            </a:r>
            <a:endParaRPr lang="en-US" dirty="0"/>
          </a:p>
        </p:txBody>
      </p:sp>
      <p:sp>
        <p:nvSpPr>
          <p:cNvPr id="53" name="Oval 52"/>
          <p:cNvSpPr/>
          <p:nvPr/>
        </p:nvSpPr>
        <p:spPr>
          <a:xfrm>
            <a:off x="627179" y="3453199"/>
            <a:ext cx="2450327" cy="1475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Event Repository - ER</a:t>
            </a:r>
            <a:endParaRPr lang="en-US" dirty="0"/>
          </a:p>
        </p:txBody>
      </p:sp>
      <p:sp>
        <p:nvSpPr>
          <p:cNvPr id="54" name="Oval 53"/>
          <p:cNvSpPr/>
          <p:nvPr/>
        </p:nvSpPr>
        <p:spPr>
          <a:xfrm>
            <a:off x="6327456" y="3390292"/>
            <a:ext cx="2450327" cy="1475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Car Hire Data Exchange - CHDX</a:t>
            </a:r>
            <a:endParaRPr lang="en-US" dirty="0"/>
          </a:p>
        </p:txBody>
      </p:sp>
      <p:cxnSp>
        <p:nvCxnSpPr>
          <p:cNvPr id="56" name="Straight Arrow Connector 55"/>
          <p:cNvCxnSpPr>
            <a:stCxn id="52" idx="2"/>
            <a:endCxn id="53" idx="0"/>
          </p:cNvCxnSpPr>
          <p:nvPr/>
        </p:nvCxnSpPr>
        <p:spPr>
          <a:xfrm>
            <a:off x="1852342" y="1588612"/>
            <a:ext cx="1" cy="1864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flipV="1">
            <a:off x="2205740" y="1295400"/>
            <a:ext cx="122326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2942268" y="2242066"/>
            <a:ext cx="993167" cy="1567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35" idx="4"/>
            <a:endCxn id="17" idx="0"/>
          </p:cNvCxnSpPr>
          <p:nvPr/>
        </p:nvCxnSpPr>
        <p:spPr>
          <a:xfrm>
            <a:off x="4540339" y="2398227"/>
            <a:ext cx="0" cy="8280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stCxn id="54" idx="2"/>
            <a:endCxn id="31" idx="0"/>
          </p:cNvCxnSpPr>
          <p:nvPr/>
        </p:nvCxnSpPr>
        <p:spPr>
          <a:xfrm flipH="1">
            <a:off x="4343400" y="4128093"/>
            <a:ext cx="1984056" cy="1141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a:stCxn id="54" idx="4"/>
            <a:endCxn id="34" idx="0"/>
          </p:cNvCxnSpPr>
          <p:nvPr/>
        </p:nvCxnSpPr>
        <p:spPr>
          <a:xfrm flipH="1">
            <a:off x="7552619" y="4865893"/>
            <a:ext cx="1" cy="1052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153491" y="2124797"/>
            <a:ext cx="947375" cy="646331"/>
          </a:xfrm>
          <a:prstGeom prst="rect">
            <a:avLst/>
          </a:prstGeom>
          <a:solidFill>
            <a:schemeClr val="bg1"/>
          </a:solidFill>
          <a:ln w="28575">
            <a:solidFill>
              <a:schemeClr val="tx2">
                <a:lumMod val="60000"/>
                <a:lumOff val="40000"/>
              </a:schemeClr>
            </a:solidFill>
          </a:ln>
        </p:spPr>
        <p:txBody>
          <a:bodyPr wrap="none" rtlCol="0">
            <a:spAutoFit/>
          </a:bodyPr>
          <a:lstStyle/>
          <a:p>
            <a:r>
              <a:rPr lang="en-US" dirty="0" smtClean="0"/>
              <a:t>Haulage</a:t>
            </a:r>
          </a:p>
          <a:p>
            <a:r>
              <a:rPr lang="en-US" dirty="0" smtClean="0"/>
              <a:t>Flags</a:t>
            </a:r>
          </a:p>
        </p:txBody>
      </p:sp>
      <p:cxnSp>
        <p:nvCxnSpPr>
          <p:cNvPr id="103" name="Straight Arrow Connector 102"/>
          <p:cNvCxnSpPr>
            <a:endCxn id="100" idx="0"/>
          </p:cNvCxnSpPr>
          <p:nvPr/>
        </p:nvCxnSpPr>
        <p:spPr>
          <a:xfrm>
            <a:off x="627178" y="922626"/>
            <a:ext cx="1" cy="12021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stCxn id="100" idx="2"/>
            <a:endCxn id="53" idx="1"/>
          </p:cNvCxnSpPr>
          <p:nvPr/>
        </p:nvCxnSpPr>
        <p:spPr>
          <a:xfrm>
            <a:off x="627179" y="2771128"/>
            <a:ext cx="358842" cy="8981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17" idx="1"/>
            <a:endCxn id="53" idx="6"/>
          </p:cNvCxnSpPr>
          <p:nvPr/>
        </p:nvCxnSpPr>
        <p:spPr>
          <a:xfrm flipH="1">
            <a:off x="3077506" y="3410947"/>
            <a:ext cx="1068890" cy="7800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stCxn id="17" idx="3"/>
            <a:endCxn id="28" idx="1"/>
          </p:cNvCxnSpPr>
          <p:nvPr/>
        </p:nvCxnSpPr>
        <p:spPr>
          <a:xfrm flipV="1">
            <a:off x="4934281" y="1828800"/>
            <a:ext cx="1606683" cy="15821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1549791" y="5555136"/>
            <a:ext cx="655949" cy="369332"/>
          </a:xfrm>
          <a:prstGeom prst="rect">
            <a:avLst/>
          </a:prstGeom>
          <a:solidFill>
            <a:schemeClr val="bg1"/>
          </a:solidFill>
          <a:ln w="28575">
            <a:solidFill>
              <a:schemeClr val="tx2">
                <a:lumMod val="60000"/>
                <a:lumOff val="40000"/>
              </a:schemeClr>
            </a:solidFill>
          </a:ln>
        </p:spPr>
        <p:txBody>
          <a:bodyPr wrap="none" rtlCol="0">
            <a:spAutoFit/>
          </a:bodyPr>
          <a:lstStyle/>
          <a:p>
            <a:r>
              <a:rPr lang="en-US" dirty="0" smtClean="0"/>
              <a:t>CHLF</a:t>
            </a:r>
          </a:p>
        </p:txBody>
      </p:sp>
      <p:cxnSp>
        <p:nvCxnSpPr>
          <p:cNvPr id="113" name="Straight Arrow Connector 112"/>
          <p:cNvCxnSpPr>
            <a:stCxn id="53" idx="4"/>
            <a:endCxn id="111" idx="0"/>
          </p:cNvCxnSpPr>
          <p:nvPr/>
        </p:nvCxnSpPr>
        <p:spPr>
          <a:xfrm>
            <a:off x="1852343" y="4928800"/>
            <a:ext cx="25423" cy="6263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5805634" y="166300"/>
            <a:ext cx="1470659" cy="646331"/>
          </a:xfrm>
          <a:prstGeom prst="rect">
            <a:avLst/>
          </a:prstGeom>
          <a:solidFill>
            <a:schemeClr val="bg1"/>
          </a:solidFill>
          <a:ln w="28575">
            <a:solidFill>
              <a:schemeClr val="tx2">
                <a:lumMod val="60000"/>
                <a:lumOff val="40000"/>
              </a:schemeClr>
            </a:solidFill>
          </a:ln>
        </p:spPr>
        <p:txBody>
          <a:bodyPr wrap="none" rtlCol="0">
            <a:spAutoFit/>
          </a:bodyPr>
          <a:lstStyle/>
          <a:p>
            <a:r>
              <a:rPr lang="en-US" dirty="0" smtClean="0"/>
              <a:t>Car Hire Rate </a:t>
            </a:r>
          </a:p>
          <a:p>
            <a:r>
              <a:rPr lang="en-US" dirty="0" smtClean="0"/>
              <a:t>Negotiations</a:t>
            </a:r>
          </a:p>
        </p:txBody>
      </p:sp>
      <p:sp>
        <p:nvSpPr>
          <p:cNvPr id="44" name="TextBox 43"/>
          <p:cNvSpPr txBox="1"/>
          <p:nvPr/>
        </p:nvSpPr>
        <p:spPr>
          <a:xfrm>
            <a:off x="7656654" y="304800"/>
            <a:ext cx="907621" cy="369332"/>
          </a:xfrm>
          <a:prstGeom prst="rect">
            <a:avLst/>
          </a:prstGeom>
          <a:noFill/>
          <a:ln w="28575">
            <a:solidFill>
              <a:schemeClr val="tx2">
                <a:lumMod val="60000"/>
                <a:lumOff val="40000"/>
              </a:schemeClr>
            </a:solidFill>
          </a:ln>
        </p:spPr>
        <p:txBody>
          <a:bodyPr wrap="none" rtlCol="0">
            <a:spAutoFit/>
          </a:bodyPr>
          <a:lstStyle/>
          <a:p>
            <a:r>
              <a:rPr lang="en-US" dirty="0" smtClean="0"/>
              <a:t>CHARM</a:t>
            </a:r>
            <a:endParaRPr lang="en-US" dirty="0"/>
          </a:p>
        </p:txBody>
      </p:sp>
      <p:cxnSp>
        <p:nvCxnSpPr>
          <p:cNvPr id="46" name="Straight Arrow Connector 45"/>
          <p:cNvCxnSpPr>
            <a:stCxn id="43" idx="3"/>
            <a:endCxn id="44" idx="1"/>
          </p:cNvCxnSpPr>
          <p:nvPr/>
        </p:nvCxnSpPr>
        <p:spPr>
          <a:xfrm>
            <a:off x="7276293" y="489466"/>
            <a:ext cx="3803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44" idx="2"/>
            <a:endCxn id="28" idx="0"/>
          </p:cNvCxnSpPr>
          <p:nvPr/>
        </p:nvCxnSpPr>
        <p:spPr>
          <a:xfrm flipH="1">
            <a:off x="7552620" y="674132"/>
            <a:ext cx="557845" cy="8315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540964" y="1505634"/>
            <a:ext cx="2023311" cy="646331"/>
          </a:xfrm>
          <a:prstGeom prst="rect">
            <a:avLst/>
          </a:prstGeom>
          <a:solidFill>
            <a:schemeClr val="bg1"/>
          </a:solidFill>
          <a:ln w="28575">
            <a:solidFill>
              <a:schemeClr val="tx2">
                <a:lumMod val="60000"/>
                <a:lumOff val="40000"/>
              </a:schemeClr>
            </a:solidFill>
          </a:ln>
        </p:spPr>
        <p:txBody>
          <a:bodyPr wrap="none" rtlCol="0">
            <a:spAutoFit/>
          </a:bodyPr>
          <a:lstStyle/>
          <a:p>
            <a:pPr algn="ctr"/>
            <a:r>
              <a:rPr lang="en-US" dirty="0" smtClean="0"/>
              <a:t>Carriers Report Car </a:t>
            </a:r>
          </a:p>
          <a:p>
            <a:pPr algn="ctr"/>
            <a:r>
              <a:rPr lang="en-US" dirty="0" smtClean="0"/>
              <a:t>Hire Payables</a:t>
            </a:r>
            <a:endParaRPr lang="en-US" dirty="0"/>
          </a:p>
        </p:txBody>
      </p:sp>
      <p:sp>
        <p:nvSpPr>
          <p:cNvPr id="41" name="TextBox 4"/>
          <p:cNvSpPr txBox="1"/>
          <p:nvPr/>
        </p:nvSpPr>
        <p:spPr>
          <a:xfrm>
            <a:off x="5805634" y="2925713"/>
            <a:ext cx="1009379" cy="369332"/>
          </a:xfrm>
          <a:prstGeom prst="rect">
            <a:avLst/>
          </a:prstGeom>
          <a:solidFill>
            <a:schemeClr val="bg1"/>
          </a:solidFill>
          <a:ln w="28575">
            <a:solidFill>
              <a:schemeClr val="tx2">
                <a:lumMod val="60000"/>
                <a:lumOff val="40000"/>
              </a:schemeClr>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Reclaims</a:t>
            </a:r>
            <a:endParaRPr lang="en-US" dirty="0"/>
          </a:p>
        </p:txBody>
      </p:sp>
      <p:cxnSp>
        <p:nvCxnSpPr>
          <p:cNvPr id="3" name="Straight Arrow Connector 2"/>
          <p:cNvCxnSpPr>
            <a:stCxn id="41" idx="0"/>
            <a:endCxn id="28" idx="2"/>
          </p:cNvCxnSpPr>
          <p:nvPr/>
        </p:nvCxnSpPr>
        <p:spPr>
          <a:xfrm flipV="1">
            <a:off x="6310324" y="2151965"/>
            <a:ext cx="1242296" cy="7737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Slide Number Placeholder 3"/>
          <p:cNvSpPr>
            <a:spLocks noGrp="1"/>
          </p:cNvSpPr>
          <p:nvPr>
            <p:ph type="sldNum" sz="quarter" idx="12"/>
          </p:nvPr>
        </p:nvSpPr>
        <p:spPr/>
        <p:txBody>
          <a:bodyPr/>
          <a:lstStyle/>
          <a:p>
            <a:fld id="{2E7E8EC5-A8D1-403E-8DBB-38953BF5B9BE}" type="slidenum">
              <a:rPr lang="en-US" smtClean="0"/>
              <a:t>12</a:t>
            </a:fld>
            <a:endParaRPr lang="en-US" dirty="0"/>
          </a:p>
        </p:txBody>
      </p:sp>
    </p:spTree>
    <p:extLst>
      <p:ext uri="{BB962C8B-B14F-4D97-AF65-F5344CB8AC3E}">
        <p14:creationId xmlns:p14="http://schemas.microsoft.com/office/powerpoint/2010/main" val="9802244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 Hire Reporting</a:t>
            </a:r>
            <a:endParaRPr lang="en-US" b="1" dirty="0"/>
          </a:p>
        </p:txBody>
      </p:sp>
      <p:sp>
        <p:nvSpPr>
          <p:cNvPr id="3" name="Content Placeholder 2"/>
          <p:cNvSpPr>
            <a:spLocks noGrp="1"/>
          </p:cNvSpPr>
          <p:nvPr>
            <p:ph idx="1"/>
          </p:nvPr>
        </p:nvSpPr>
        <p:spPr/>
        <p:txBody>
          <a:bodyPr>
            <a:normAutofit fontScale="85000" lnSpcReduction="20000"/>
          </a:bodyPr>
          <a:lstStyle/>
          <a:p>
            <a:pPr lvl="0"/>
            <a:r>
              <a:rPr lang="en-US" dirty="0"/>
              <a:t>Car hire </a:t>
            </a:r>
            <a:r>
              <a:rPr lang="en-US" dirty="0" smtClean="0"/>
              <a:t>is </a:t>
            </a:r>
            <a:r>
              <a:rPr lang="en-US" dirty="0"/>
              <a:t>reported </a:t>
            </a:r>
            <a:r>
              <a:rPr lang="en-US" dirty="0" smtClean="0"/>
              <a:t>1 month &amp; 10 days in arrears  </a:t>
            </a:r>
          </a:p>
          <a:p>
            <a:pPr lvl="1"/>
            <a:r>
              <a:rPr lang="en-US" dirty="0" smtClean="0"/>
              <a:t>January </a:t>
            </a:r>
            <a:r>
              <a:rPr lang="en-US" dirty="0"/>
              <a:t>data will be reported by March </a:t>
            </a:r>
            <a:r>
              <a:rPr lang="en-US" dirty="0" smtClean="0"/>
              <a:t>10  </a:t>
            </a:r>
          </a:p>
          <a:p>
            <a:pPr lvl="0"/>
            <a:r>
              <a:rPr lang="en-US" dirty="0" smtClean="0"/>
              <a:t>Users </a:t>
            </a:r>
            <a:r>
              <a:rPr lang="en-US" dirty="0"/>
              <a:t>of rail equipment report </a:t>
            </a:r>
            <a:r>
              <a:rPr lang="en-US" dirty="0" smtClean="0"/>
              <a:t>monthly to </a:t>
            </a:r>
            <a:r>
              <a:rPr lang="en-US" dirty="0"/>
              <a:t>the equipment owners </a:t>
            </a:r>
            <a:endParaRPr lang="en-US" dirty="0" smtClean="0"/>
          </a:p>
          <a:p>
            <a:pPr lvl="1"/>
            <a:r>
              <a:rPr lang="en-US" dirty="0" smtClean="0"/>
              <a:t>Time </a:t>
            </a:r>
            <a:r>
              <a:rPr lang="en-US" dirty="0"/>
              <a:t>equipment was </a:t>
            </a:r>
            <a:r>
              <a:rPr lang="en-US" dirty="0" smtClean="0"/>
              <a:t>used</a:t>
            </a:r>
          </a:p>
          <a:p>
            <a:pPr lvl="1"/>
            <a:r>
              <a:rPr lang="en-US" dirty="0" smtClean="0"/>
              <a:t>Distance traveled</a:t>
            </a:r>
          </a:p>
          <a:p>
            <a:pPr lvl="1"/>
            <a:r>
              <a:rPr lang="en-US" dirty="0" smtClean="0"/>
              <a:t>Applicable </a:t>
            </a:r>
            <a:r>
              <a:rPr lang="en-US" dirty="0"/>
              <a:t>rate </a:t>
            </a:r>
            <a:endParaRPr lang="en-US" dirty="0" smtClean="0"/>
          </a:p>
          <a:p>
            <a:pPr lvl="1"/>
            <a:r>
              <a:rPr lang="en-US" dirty="0" smtClean="0"/>
              <a:t>Amount due</a:t>
            </a:r>
          </a:p>
          <a:p>
            <a:pPr lvl="0"/>
            <a:r>
              <a:rPr lang="en-US" dirty="0" smtClean="0"/>
              <a:t>Car </a:t>
            </a:r>
            <a:r>
              <a:rPr lang="en-US" dirty="0"/>
              <a:t>hire data are sent electronically to the Car Hire Data Exchange (CHDX) process at Railinc.  </a:t>
            </a:r>
            <a:endParaRPr lang="en-US" dirty="0" smtClean="0"/>
          </a:p>
          <a:p>
            <a:pPr lvl="0"/>
            <a:r>
              <a:rPr lang="en-US" dirty="0" smtClean="0"/>
              <a:t>Railinc </a:t>
            </a:r>
            <a:r>
              <a:rPr lang="en-US" dirty="0"/>
              <a:t>sorts the data and sends it to the equipment owners</a:t>
            </a:r>
            <a:r>
              <a:rPr lang="en-US" dirty="0" smtClean="0"/>
              <a:t>.</a:t>
            </a:r>
            <a:r>
              <a:rPr lang="en-US" dirty="0"/>
              <a:t> </a:t>
            </a:r>
          </a:p>
        </p:txBody>
      </p:sp>
      <p:sp>
        <p:nvSpPr>
          <p:cNvPr id="4" name="Slide Number Placeholder 3"/>
          <p:cNvSpPr>
            <a:spLocks noGrp="1"/>
          </p:cNvSpPr>
          <p:nvPr>
            <p:ph type="sldNum" sz="quarter" idx="12"/>
          </p:nvPr>
        </p:nvSpPr>
        <p:spPr/>
        <p:txBody>
          <a:bodyPr/>
          <a:lstStyle/>
          <a:p>
            <a:fld id="{2E7E8EC5-A8D1-403E-8DBB-38953BF5B9BE}" type="slidenum">
              <a:rPr lang="en-US" smtClean="0"/>
              <a:t>13</a:t>
            </a:fld>
            <a:endParaRPr lang="en-US" dirty="0"/>
          </a:p>
        </p:txBody>
      </p:sp>
      <p:pic>
        <p:nvPicPr>
          <p:cNvPr id="8194" name="Picture 2" descr="C:\Users\lbutts\AppData\Local\Microsoft\Windows\Temporary Internet Files\Content.IE5\PH97VGGP\MC90041050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228600"/>
            <a:ext cx="2133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70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6312" y="276295"/>
            <a:ext cx="1239418" cy="646331"/>
          </a:xfrm>
          <a:prstGeom prst="rect">
            <a:avLst/>
          </a:prstGeom>
          <a:noFill/>
          <a:ln w="28575">
            <a:solidFill>
              <a:schemeClr val="tx2">
                <a:lumMod val="60000"/>
                <a:lumOff val="40000"/>
              </a:schemeClr>
            </a:solidFill>
          </a:ln>
        </p:spPr>
        <p:txBody>
          <a:bodyPr wrap="square" rtlCol="0">
            <a:spAutoFit/>
          </a:bodyPr>
          <a:lstStyle/>
          <a:p>
            <a:pPr algn="ctr"/>
            <a:r>
              <a:rPr lang="en-US" dirty="0" smtClean="0">
                <a:solidFill>
                  <a:prstClr val="black"/>
                </a:solidFill>
              </a:rPr>
              <a:t>Movement Events</a:t>
            </a:r>
            <a:endParaRPr lang="en-US" dirty="0">
              <a:solidFill>
                <a:prstClr val="black"/>
              </a:solidFill>
            </a:endParaRPr>
          </a:p>
        </p:txBody>
      </p:sp>
      <p:cxnSp>
        <p:nvCxnSpPr>
          <p:cNvPr id="6" name="Straight Arrow Connector 5"/>
          <p:cNvCxnSpPr/>
          <p:nvPr/>
        </p:nvCxnSpPr>
        <p:spPr>
          <a:xfrm>
            <a:off x="1371600" y="929398"/>
            <a:ext cx="0" cy="26544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35" idx="3"/>
            <a:endCxn id="53" idx="7"/>
          </p:cNvCxnSpPr>
          <p:nvPr/>
        </p:nvCxnSpPr>
        <p:spPr>
          <a:xfrm flipH="1">
            <a:off x="2718664" y="2182130"/>
            <a:ext cx="955353" cy="1487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657600" y="1447800"/>
            <a:ext cx="838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95800" y="2057400"/>
            <a:ext cx="685800" cy="369332"/>
          </a:xfrm>
          <a:prstGeom prst="rect">
            <a:avLst/>
          </a:prstGeom>
          <a:noFill/>
        </p:spPr>
        <p:txBody>
          <a:bodyPr wrap="square" rtlCol="0">
            <a:spAutoFit/>
          </a:bodyPr>
          <a:lstStyle/>
          <a:p>
            <a:r>
              <a:rPr lang="en-US" dirty="0" smtClean="0">
                <a:solidFill>
                  <a:prstClr val="black"/>
                </a:solidFill>
              </a:rPr>
              <a:t>TOL</a:t>
            </a:r>
            <a:endParaRPr lang="en-US" dirty="0">
              <a:solidFill>
                <a:prstClr val="black"/>
              </a:solidFill>
            </a:endParaRPr>
          </a:p>
        </p:txBody>
      </p:sp>
      <p:cxnSp>
        <p:nvCxnSpPr>
          <p:cNvPr id="16" name="Straight Arrow Connector 15"/>
          <p:cNvCxnSpPr>
            <a:endCxn id="12" idx="0"/>
          </p:cNvCxnSpPr>
          <p:nvPr/>
        </p:nvCxnSpPr>
        <p:spPr>
          <a:xfrm>
            <a:off x="4607940" y="1478437"/>
            <a:ext cx="230760" cy="578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46396" y="3226281"/>
            <a:ext cx="787885" cy="369332"/>
          </a:xfrm>
          <a:prstGeom prst="rect">
            <a:avLst/>
          </a:prstGeom>
          <a:noFill/>
          <a:ln w="28575">
            <a:solidFill>
              <a:schemeClr val="tx2">
                <a:lumMod val="60000"/>
                <a:lumOff val="40000"/>
              </a:schemeClr>
            </a:solidFill>
          </a:ln>
        </p:spPr>
        <p:txBody>
          <a:bodyPr wrap="square" rtlCol="0">
            <a:spAutoFit/>
          </a:bodyPr>
          <a:lstStyle/>
          <a:p>
            <a:pPr algn="ctr"/>
            <a:r>
              <a:rPr lang="en-US" dirty="0" smtClean="0">
                <a:solidFill>
                  <a:prstClr val="black"/>
                </a:solidFill>
              </a:rPr>
              <a:t>TOL</a:t>
            </a:r>
          </a:p>
        </p:txBody>
      </p:sp>
      <p:sp>
        <p:nvSpPr>
          <p:cNvPr id="24" name="TextBox 23"/>
          <p:cNvSpPr txBox="1"/>
          <p:nvPr/>
        </p:nvSpPr>
        <p:spPr>
          <a:xfrm>
            <a:off x="627179" y="5555136"/>
            <a:ext cx="652743"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CASS</a:t>
            </a:r>
            <a:endParaRPr lang="en-US" dirty="0">
              <a:solidFill>
                <a:prstClr val="black"/>
              </a:solidFill>
            </a:endParaRPr>
          </a:p>
        </p:txBody>
      </p:sp>
      <p:cxnSp>
        <p:nvCxnSpPr>
          <p:cNvPr id="26" name="Straight Arrow Connector 25"/>
          <p:cNvCxnSpPr>
            <a:stCxn id="53" idx="3"/>
            <a:endCxn id="24" idx="0"/>
          </p:cNvCxnSpPr>
          <p:nvPr/>
        </p:nvCxnSpPr>
        <p:spPr>
          <a:xfrm flipH="1">
            <a:off x="953551" y="4712703"/>
            <a:ext cx="32470" cy="8424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8" idx="2"/>
            <a:endCxn id="54" idx="0"/>
          </p:cNvCxnSpPr>
          <p:nvPr/>
        </p:nvCxnSpPr>
        <p:spPr>
          <a:xfrm>
            <a:off x="7552620" y="2151965"/>
            <a:ext cx="0" cy="12383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298178" y="5269918"/>
            <a:ext cx="2090444"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Car Hire Receivables</a:t>
            </a:r>
            <a:endParaRPr lang="en-US" dirty="0">
              <a:solidFill>
                <a:prstClr val="black"/>
              </a:solidFill>
            </a:endParaRPr>
          </a:p>
        </p:txBody>
      </p:sp>
      <p:sp>
        <p:nvSpPr>
          <p:cNvPr id="34" name="TextBox 33"/>
          <p:cNvSpPr txBox="1"/>
          <p:nvPr/>
        </p:nvSpPr>
        <p:spPr>
          <a:xfrm>
            <a:off x="6379317" y="5918021"/>
            <a:ext cx="2346604" cy="369332"/>
          </a:xfrm>
          <a:prstGeom prst="rect">
            <a:avLst/>
          </a:prstGeom>
          <a:solidFill>
            <a:schemeClr val="bg1"/>
          </a:solidFill>
          <a:ln w="28575">
            <a:solidFill>
              <a:schemeClr val="tx2">
                <a:lumMod val="60000"/>
                <a:lumOff val="40000"/>
              </a:schemeClr>
            </a:solidFill>
          </a:ln>
        </p:spPr>
        <p:txBody>
          <a:bodyPr wrap="none" rtlCol="0">
            <a:spAutoFit/>
          </a:bodyPr>
          <a:lstStyle/>
          <a:p>
            <a:r>
              <a:rPr lang="en-US" dirty="0" smtClean="0">
                <a:solidFill>
                  <a:prstClr val="black"/>
                </a:solidFill>
              </a:rPr>
              <a:t>Railroad Clearinghouse</a:t>
            </a:r>
            <a:endParaRPr lang="en-US" dirty="0">
              <a:solidFill>
                <a:prstClr val="black"/>
              </a:solidFill>
            </a:endParaRPr>
          </a:p>
        </p:txBody>
      </p:sp>
      <p:cxnSp>
        <p:nvCxnSpPr>
          <p:cNvPr id="40" name="Straight Arrow Connector 39"/>
          <p:cNvCxnSpPr>
            <a:endCxn id="28" idx="1"/>
          </p:cNvCxnSpPr>
          <p:nvPr/>
        </p:nvCxnSpPr>
        <p:spPr>
          <a:xfrm>
            <a:off x="5765502" y="1828799"/>
            <a:ext cx="77546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3944091" y="5996406"/>
            <a:ext cx="798617"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Claims</a:t>
            </a:r>
            <a:endParaRPr lang="en-US" dirty="0">
              <a:solidFill>
                <a:prstClr val="black"/>
              </a:solidFill>
            </a:endParaRPr>
          </a:p>
        </p:txBody>
      </p:sp>
      <p:cxnSp>
        <p:nvCxnSpPr>
          <p:cNvPr id="51" name="Straight Arrow Connector 50"/>
          <p:cNvCxnSpPr>
            <a:stCxn id="31" idx="2"/>
            <a:endCxn id="49" idx="0"/>
          </p:cNvCxnSpPr>
          <p:nvPr/>
        </p:nvCxnSpPr>
        <p:spPr>
          <a:xfrm>
            <a:off x="4343400" y="5639250"/>
            <a:ext cx="0" cy="3571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1498943" y="1219280"/>
            <a:ext cx="706797"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DDCT</a:t>
            </a:r>
            <a:endParaRPr lang="en-US" dirty="0">
              <a:solidFill>
                <a:prstClr val="black"/>
              </a:solidFill>
            </a:endParaRPr>
          </a:p>
        </p:txBody>
      </p:sp>
      <p:cxnSp>
        <p:nvCxnSpPr>
          <p:cNvPr id="62" name="Straight Arrow Connector 61"/>
          <p:cNvCxnSpPr>
            <a:endCxn id="35" idx="2"/>
          </p:cNvCxnSpPr>
          <p:nvPr/>
        </p:nvCxnSpPr>
        <p:spPr>
          <a:xfrm>
            <a:off x="2205740" y="1505634"/>
            <a:ext cx="1109435" cy="1547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3315175" y="922626"/>
            <a:ext cx="2450327" cy="1475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Liability Continuity System - LCS</a:t>
            </a:r>
            <a:endParaRPr lang="en-US" dirty="0">
              <a:solidFill>
                <a:prstClr val="white"/>
              </a:solidFill>
            </a:endParaRPr>
          </a:p>
        </p:txBody>
      </p:sp>
      <p:sp>
        <p:nvSpPr>
          <p:cNvPr id="53" name="Oval 52"/>
          <p:cNvSpPr/>
          <p:nvPr/>
        </p:nvSpPr>
        <p:spPr>
          <a:xfrm>
            <a:off x="627179" y="3453199"/>
            <a:ext cx="2450327" cy="1475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Event Repository - ER</a:t>
            </a:r>
            <a:endParaRPr lang="en-US" dirty="0">
              <a:solidFill>
                <a:prstClr val="white"/>
              </a:solidFill>
            </a:endParaRPr>
          </a:p>
        </p:txBody>
      </p:sp>
      <p:sp>
        <p:nvSpPr>
          <p:cNvPr id="54" name="Oval 53"/>
          <p:cNvSpPr/>
          <p:nvPr/>
        </p:nvSpPr>
        <p:spPr>
          <a:xfrm>
            <a:off x="6327456" y="3390292"/>
            <a:ext cx="2450327" cy="1475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Car Hire Data Exchange - CHDX</a:t>
            </a:r>
            <a:endParaRPr lang="en-US" dirty="0">
              <a:solidFill>
                <a:prstClr val="white"/>
              </a:solidFill>
            </a:endParaRPr>
          </a:p>
        </p:txBody>
      </p:sp>
      <p:cxnSp>
        <p:nvCxnSpPr>
          <p:cNvPr id="56" name="Straight Arrow Connector 55"/>
          <p:cNvCxnSpPr>
            <a:stCxn id="52" idx="2"/>
            <a:endCxn id="53" idx="0"/>
          </p:cNvCxnSpPr>
          <p:nvPr/>
        </p:nvCxnSpPr>
        <p:spPr>
          <a:xfrm>
            <a:off x="1852342" y="1588612"/>
            <a:ext cx="1" cy="1864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flipV="1">
            <a:off x="2205740" y="1295400"/>
            <a:ext cx="122326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2942268" y="2242066"/>
            <a:ext cx="993167" cy="1567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35" idx="4"/>
            <a:endCxn id="17" idx="0"/>
          </p:cNvCxnSpPr>
          <p:nvPr/>
        </p:nvCxnSpPr>
        <p:spPr>
          <a:xfrm>
            <a:off x="4540339" y="2398227"/>
            <a:ext cx="0" cy="8280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stCxn id="54" idx="2"/>
            <a:endCxn id="31" idx="0"/>
          </p:cNvCxnSpPr>
          <p:nvPr/>
        </p:nvCxnSpPr>
        <p:spPr>
          <a:xfrm flipH="1">
            <a:off x="4343400" y="4128093"/>
            <a:ext cx="1984056" cy="1141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a:stCxn id="54" idx="4"/>
            <a:endCxn id="34" idx="0"/>
          </p:cNvCxnSpPr>
          <p:nvPr/>
        </p:nvCxnSpPr>
        <p:spPr>
          <a:xfrm flipH="1">
            <a:off x="7552619" y="4865893"/>
            <a:ext cx="1" cy="1052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153491" y="2124797"/>
            <a:ext cx="947375" cy="646331"/>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Haulage</a:t>
            </a:r>
          </a:p>
          <a:p>
            <a:r>
              <a:rPr lang="en-US" dirty="0" smtClean="0">
                <a:solidFill>
                  <a:prstClr val="black"/>
                </a:solidFill>
              </a:rPr>
              <a:t>Flags</a:t>
            </a:r>
          </a:p>
        </p:txBody>
      </p:sp>
      <p:cxnSp>
        <p:nvCxnSpPr>
          <p:cNvPr id="103" name="Straight Arrow Connector 102"/>
          <p:cNvCxnSpPr>
            <a:endCxn id="100" idx="0"/>
          </p:cNvCxnSpPr>
          <p:nvPr/>
        </p:nvCxnSpPr>
        <p:spPr>
          <a:xfrm>
            <a:off x="627178" y="922626"/>
            <a:ext cx="1" cy="12021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stCxn id="100" idx="2"/>
            <a:endCxn id="53" idx="1"/>
          </p:cNvCxnSpPr>
          <p:nvPr/>
        </p:nvCxnSpPr>
        <p:spPr>
          <a:xfrm>
            <a:off x="627179" y="2771128"/>
            <a:ext cx="358842" cy="8981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17" idx="1"/>
            <a:endCxn id="53" idx="6"/>
          </p:cNvCxnSpPr>
          <p:nvPr/>
        </p:nvCxnSpPr>
        <p:spPr>
          <a:xfrm flipH="1">
            <a:off x="3077506" y="3410947"/>
            <a:ext cx="1068890" cy="7800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stCxn id="17" idx="3"/>
            <a:endCxn id="28" idx="1"/>
          </p:cNvCxnSpPr>
          <p:nvPr/>
        </p:nvCxnSpPr>
        <p:spPr>
          <a:xfrm flipV="1">
            <a:off x="4934281" y="1828800"/>
            <a:ext cx="1606683" cy="15821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1549791" y="5555136"/>
            <a:ext cx="655949"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CHLF</a:t>
            </a:r>
          </a:p>
        </p:txBody>
      </p:sp>
      <p:cxnSp>
        <p:nvCxnSpPr>
          <p:cNvPr id="113" name="Straight Arrow Connector 112"/>
          <p:cNvCxnSpPr>
            <a:stCxn id="53" idx="4"/>
            <a:endCxn id="111" idx="0"/>
          </p:cNvCxnSpPr>
          <p:nvPr/>
        </p:nvCxnSpPr>
        <p:spPr>
          <a:xfrm>
            <a:off x="1852343" y="4928800"/>
            <a:ext cx="25423" cy="6263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5805634" y="166300"/>
            <a:ext cx="1470659" cy="646331"/>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Car Hire Rate </a:t>
            </a:r>
          </a:p>
          <a:p>
            <a:r>
              <a:rPr lang="en-US" dirty="0" smtClean="0">
                <a:solidFill>
                  <a:prstClr val="black"/>
                </a:solidFill>
              </a:rPr>
              <a:t>Negotiations</a:t>
            </a:r>
          </a:p>
        </p:txBody>
      </p:sp>
      <p:sp>
        <p:nvSpPr>
          <p:cNvPr id="44" name="TextBox 43"/>
          <p:cNvSpPr txBox="1"/>
          <p:nvPr/>
        </p:nvSpPr>
        <p:spPr>
          <a:xfrm>
            <a:off x="7656654" y="304800"/>
            <a:ext cx="907621"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CHARM</a:t>
            </a:r>
            <a:endParaRPr lang="en-US" dirty="0">
              <a:solidFill>
                <a:prstClr val="black"/>
              </a:solidFill>
            </a:endParaRPr>
          </a:p>
        </p:txBody>
      </p:sp>
      <p:cxnSp>
        <p:nvCxnSpPr>
          <p:cNvPr id="46" name="Straight Arrow Connector 45"/>
          <p:cNvCxnSpPr>
            <a:stCxn id="43" idx="3"/>
            <a:endCxn id="44" idx="1"/>
          </p:cNvCxnSpPr>
          <p:nvPr/>
        </p:nvCxnSpPr>
        <p:spPr>
          <a:xfrm>
            <a:off x="7276293" y="489466"/>
            <a:ext cx="3803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44" idx="2"/>
            <a:endCxn id="28" idx="0"/>
          </p:cNvCxnSpPr>
          <p:nvPr/>
        </p:nvCxnSpPr>
        <p:spPr>
          <a:xfrm flipH="1">
            <a:off x="7552620" y="674132"/>
            <a:ext cx="557845" cy="8315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540964" y="1505634"/>
            <a:ext cx="2023311" cy="646331"/>
          </a:xfrm>
          <a:prstGeom prst="rect">
            <a:avLst/>
          </a:prstGeom>
          <a:noFill/>
          <a:ln w="28575">
            <a:solidFill>
              <a:schemeClr val="tx2">
                <a:lumMod val="60000"/>
                <a:lumOff val="40000"/>
              </a:schemeClr>
            </a:solidFill>
          </a:ln>
        </p:spPr>
        <p:txBody>
          <a:bodyPr wrap="none" rtlCol="0">
            <a:spAutoFit/>
          </a:bodyPr>
          <a:lstStyle/>
          <a:p>
            <a:pPr algn="ctr"/>
            <a:r>
              <a:rPr lang="en-US" dirty="0" smtClean="0">
                <a:solidFill>
                  <a:prstClr val="black"/>
                </a:solidFill>
              </a:rPr>
              <a:t>Carriers Report Car </a:t>
            </a:r>
          </a:p>
          <a:p>
            <a:pPr algn="ctr"/>
            <a:r>
              <a:rPr lang="en-US" dirty="0" smtClean="0">
                <a:solidFill>
                  <a:prstClr val="black"/>
                </a:solidFill>
              </a:rPr>
              <a:t>Hire Payables</a:t>
            </a:r>
            <a:endParaRPr lang="en-US" dirty="0">
              <a:solidFill>
                <a:prstClr val="black"/>
              </a:solidFill>
            </a:endParaRPr>
          </a:p>
        </p:txBody>
      </p:sp>
      <p:sp>
        <p:nvSpPr>
          <p:cNvPr id="2" name="Rectangle 1"/>
          <p:cNvSpPr/>
          <p:nvPr/>
        </p:nvSpPr>
        <p:spPr>
          <a:xfrm>
            <a:off x="0" y="0"/>
            <a:ext cx="6153233" cy="67818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6153233" y="0"/>
            <a:ext cx="2990767" cy="33528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5" name="TextBox 4"/>
          <p:cNvSpPr txBox="1"/>
          <p:nvPr/>
        </p:nvSpPr>
        <p:spPr>
          <a:xfrm>
            <a:off x="5737679" y="2841367"/>
            <a:ext cx="1009379" cy="369332"/>
          </a:xfrm>
          <a:prstGeom prst="rect">
            <a:avLst/>
          </a:prstGeom>
          <a:noFill/>
          <a:ln w="28575">
            <a:solidFill>
              <a:schemeClr val="tx2">
                <a:lumMod val="60000"/>
                <a:lumOff val="40000"/>
              </a:schemeClr>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Reclaims</a:t>
            </a:r>
            <a:endParaRPr lang="en-US" dirty="0">
              <a:solidFill>
                <a:prstClr val="black"/>
              </a:solidFill>
            </a:endParaRPr>
          </a:p>
        </p:txBody>
      </p:sp>
      <p:cxnSp>
        <p:nvCxnSpPr>
          <p:cNvPr id="7" name="Straight Arrow Connector 6"/>
          <p:cNvCxnSpPr/>
          <p:nvPr/>
        </p:nvCxnSpPr>
        <p:spPr>
          <a:xfrm flipV="1">
            <a:off x="6242368" y="2151965"/>
            <a:ext cx="1310252" cy="6602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Slide Number Placeholder 3"/>
          <p:cNvSpPr>
            <a:spLocks noGrp="1"/>
          </p:cNvSpPr>
          <p:nvPr>
            <p:ph type="sldNum" sz="quarter" idx="12"/>
          </p:nvPr>
        </p:nvSpPr>
        <p:spPr/>
        <p:txBody>
          <a:bodyPr/>
          <a:lstStyle/>
          <a:p>
            <a:fld id="{2E7E8EC5-A8D1-403E-8DBB-38953BF5B9BE}" type="slidenum">
              <a:rPr lang="en-US" smtClean="0">
                <a:solidFill>
                  <a:prstClr val="black">
                    <a:tint val="75000"/>
                  </a:prstClr>
                </a:solidFill>
              </a:rPr>
              <a:pPr/>
              <a:t>14</a:t>
            </a:fld>
            <a:endParaRPr lang="en-US" dirty="0">
              <a:solidFill>
                <a:prstClr val="black">
                  <a:tint val="75000"/>
                </a:prstClr>
              </a:solidFill>
            </a:endParaRPr>
          </a:p>
        </p:txBody>
      </p:sp>
      <p:sp>
        <p:nvSpPr>
          <p:cNvPr id="5" name="Rectangle 4"/>
          <p:cNvSpPr/>
          <p:nvPr/>
        </p:nvSpPr>
        <p:spPr>
          <a:xfrm>
            <a:off x="6153233" y="3352800"/>
            <a:ext cx="2990767" cy="3505200"/>
          </a:xfrm>
          <a:prstGeom prst="rect">
            <a:avLst/>
          </a:prstGeom>
          <a:solidFill>
            <a:schemeClr val="accent1">
              <a:alpha val="0"/>
            </a:schemeClr>
          </a:solidFill>
          <a:ln w="1270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6525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7E8EC5-A8D1-403E-8DBB-38953BF5B9BE}" type="slidenum">
              <a:rPr lang="en-US" smtClean="0"/>
              <a:t>15</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0074"/>
            <a:ext cx="8839200" cy="609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9830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Determination of Rates</a:t>
            </a:r>
            <a:endParaRPr lang="en-US" b="1" dirty="0"/>
          </a:p>
        </p:txBody>
      </p:sp>
      <p:sp>
        <p:nvSpPr>
          <p:cNvPr id="3" name="Content Placeholder 2"/>
          <p:cNvSpPr>
            <a:spLocks noGrp="1"/>
          </p:cNvSpPr>
          <p:nvPr>
            <p:ph idx="1"/>
          </p:nvPr>
        </p:nvSpPr>
        <p:spPr/>
        <p:txBody>
          <a:bodyPr>
            <a:normAutofit fontScale="92500" lnSpcReduction="20000"/>
          </a:bodyPr>
          <a:lstStyle/>
          <a:p>
            <a:pPr lvl="0"/>
            <a:r>
              <a:rPr lang="en-US" dirty="0" smtClean="0"/>
              <a:t>When a car enters service its default </a:t>
            </a:r>
            <a:r>
              <a:rPr lang="en-US" dirty="0"/>
              <a:t>rate is </a:t>
            </a:r>
            <a:r>
              <a:rPr lang="en-US" dirty="0" smtClean="0"/>
              <a:t>assigned </a:t>
            </a:r>
          </a:p>
          <a:p>
            <a:pPr lvl="1"/>
            <a:r>
              <a:rPr lang="en-US" dirty="0" smtClean="0"/>
              <a:t>The </a:t>
            </a:r>
            <a:r>
              <a:rPr lang="en-US" dirty="0"/>
              <a:t>default rate is the lowest, positive, negotiated rate in effect for the previous </a:t>
            </a:r>
            <a:r>
              <a:rPr lang="en-US" dirty="0" smtClean="0"/>
              <a:t>quarter </a:t>
            </a:r>
          </a:p>
          <a:p>
            <a:pPr lvl="1"/>
            <a:r>
              <a:rPr lang="en-US" dirty="0" smtClean="0"/>
              <a:t>Subsequent </a:t>
            </a:r>
            <a:r>
              <a:rPr lang="en-US" dirty="0"/>
              <a:t>negotiations can raise or lower the rate paid by a </a:t>
            </a:r>
            <a:r>
              <a:rPr lang="en-US" dirty="0" smtClean="0"/>
              <a:t>carrier</a:t>
            </a:r>
            <a:r>
              <a:rPr lang="en-US" dirty="0"/>
              <a:t> </a:t>
            </a:r>
          </a:p>
          <a:p>
            <a:pPr lvl="0"/>
            <a:r>
              <a:rPr lang="en-US" dirty="0"/>
              <a:t>Railinc provides the Bid and Offer system to facilitate car hire rate </a:t>
            </a:r>
            <a:r>
              <a:rPr lang="en-US" dirty="0" smtClean="0"/>
              <a:t>negotiation</a:t>
            </a:r>
          </a:p>
          <a:p>
            <a:pPr lvl="0"/>
            <a:r>
              <a:rPr lang="en-US" dirty="0" smtClean="0"/>
              <a:t>Either owner </a:t>
            </a:r>
            <a:r>
              <a:rPr lang="en-US" dirty="0"/>
              <a:t>or user can start the </a:t>
            </a:r>
            <a:r>
              <a:rPr lang="en-US" dirty="0" smtClean="0"/>
              <a:t>process</a:t>
            </a:r>
          </a:p>
          <a:p>
            <a:pPr lvl="0"/>
            <a:r>
              <a:rPr lang="en-US" dirty="0" smtClean="0"/>
              <a:t>When the parties agree to a rate, it is stored in the Car Hire Accounting Rate Master (CHARM)</a:t>
            </a:r>
          </a:p>
          <a:p>
            <a:endParaRPr lang="en-US" dirty="0"/>
          </a:p>
        </p:txBody>
      </p:sp>
      <p:sp>
        <p:nvSpPr>
          <p:cNvPr id="4" name="Slide Number Placeholder 3"/>
          <p:cNvSpPr>
            <a:spLocks noGrp="1"/>
          </p:cNvSpPr>
          <p:nvPr>
            <p:ph type="sldNum" sz="quarter" idx="12"/>
          </p:nvPr>
        </p:nvSpPr>
        <p:spPr/>
        <p:txBody>
          <a:bodyPr/>
          <a:lstStyle/>
          <a:p>
            <a:fld id="{2E7E8EC5-A8D1-403E-8DBB-38953BF5B9BE}" type="slidenum">
              <a:rPr lang="en-US" smtClean="0"/>
              <a:t>16</a:t>
            </a:fld>
            <a:endParaRPr lang="en-US" dirty="0"/>
          </a:p>
        </p:txBody>
      </p:sp>
      <p:pic>
        <p:nvPicPr>
          <p:cNvPr id="9218" name="Picture 2" descr="C:\Users\lbutts\AppData\Local\Microsoft\Windows\Temporary Internet Files\Content.IE5\Z9XKM456\MP90044875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8288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442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6312" y="276295"/>
            <a:ext cx="1239418" cy="646331"/>
          </a:xfrm>
          <a:prstGeom prst="rect">
            <a:avLst/>
          </a:prstGeom>
          <a:noFill/>
          <a:ln w="28575">
            <a:solidFill>
              <a:schemeClr val="tx2">
                <a:lumMod val="60000"/>
                <a:lumOff val="40000"/>
              </a:schemeClr>
            </a:solidFill>
          </a:ln>
        </p:spPr>
        <p:txBody>
          <a:bodyPr wrap="square" rtlCol="0">
            <a:spAutoFit/>
          </a:bodyPr>
          <a:lstStyle/>
          <a:p>
            <a:pPr algn="ctr"/>
            <a:r>
              <a:rPr lang="en-US" dirty="0" smtClean="0"/>
              <a:t>Movement Events</a:t>
            </a:r>
            <a:endParaRPr lang="en-US" dirty="0"/>
          </a:p>
        </p:txBody>
      </p:sp>
      <p:cxnSp>
        <p:nvCxnSpPr>
          <p:cNvPr id="6" name="Straight Arrow Connector 5"/>
          <p:cNvCxnSpPr/>
          <p:nvPr/>
        </p:nvCxnSpPr>
        <p:spPr>
          <a:xfrm>
            <a:off x="1371600" y="929398"/>
            <a:ext cx="0" cy="26544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35" idx="3"/>
            <a:endCxn id="53" idx="7"/>
          </p:cNvCxnSpPr>
          <p:nvPr/>
        </p:nvCxnSpPr>
        <p:spPr>
          <a:xfrm flipH="1">
            <a:off x="2718664" y="2182130"/>
            <a:ext cx="955353" cy="1487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657600" y="1447800"/>
            <a:ext cx="838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95800" y="2057400"/>
            <a:ext cx="685800" cy="369332"/>
          </a:xfrm>
          <a:prstGeom prst="rect">
            <a:avLst/>
          </a:prstGeom>
          <a:noFill/>
        </p:spPr>
        <p:txBody>
          <a:bodyPr wrap="square" rtlCol="0">
            <a:spAutoFit/>
          </a:bodyPr>
          <a:lstStyle/>
          <a:p>
            <a:r>
              <a:rPr lang="en-US" dirty="0" smtClean="0"/>
              <a:t>TOL</a:t>
            </a:r>
            <a:endParaRPr lang="en-US" dirty="0"/>
          </a:p>
        </p:txBody>
      </p:sp>
      <p:cxnSp>
        <p:nvCxnSpPr>
          <p:cNvPr id="16" name="Straight Arrow Connector 15"/>
          <p:cNvCxnSpPr>
            <a:endCxn id="12" idx="0"/>
          </p:cNvCxnSpPr>
          <p:nvPr/>
        </p:nvCxnSpPr>
        <p:spPr>
          <a:xfrm>
            <a:off x="4607940" y="1478437"/>
            <a:ext cx="230760" cy="578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46396" y="3226281"/>
            <a:ext cx="787885" cy="369332"/>
          </a:xfrm>
          <a:prstGeom prst="rect">
            <a:avLst/>
          </a:prstGeom>
          <a:noFill/>
          <a:ln w="28575">
            <a:solidFill>
              <a:schemeClr val="tx2">
                <a:lumMod val="60000"/>
                <a:lumOff val="40000"/>
              </a:schemeClr>
            </a:solidFill>
          </a:ln>
        </p:spPr>
        <p:txBody>
          <a:bodyPr wrap="square" rtlCol="0">
            <a:spAutoFit/>
          </a:bodyPr>
          <a:lstStyle/>
          <a:p>
            <a:pPr algn="ctr"/>
            <a:r>
              <a:rPr lang="en-US" dirty="0" smtClean="0"/>
              <a:t>TOL</a:t>
            </a:r>
          </a:p>
        </p:txBody>
      </p:sp>
      <p:sp>
        <p:nvSpPr>
          <p:cNvPr id="24" name="TextBox 23"/>
          <p:cNvSpPr txBox="1"/>
          <p:nvPr/>
        </p:nvSpPr>
        <p:spPr>
          <a:xfrm>
            <a:off x="627179" y="5555136"/>
            <a:ext cx="652743" cy="369332"/>
          </a:xfrm>
          <a:prstGeom prst="rect">
            <a:avLst/>
          </a:prstGeom>
          <a:noFill/>
          <a:ln w="28575">
            <a:solidFill>
              <a:schemeClr val="tx2">
                <a:lumMod val="60000"/>
                <a:lumOff val="40000"/>
              </a:schemeClr>
            </a:solidFill>
          </a:ln>
        </p:spPr>
        <p:txBody>
          <a:bodyPr wrap="none" rtlCol="0">
            <a:spAutoFit/>
          </a:bodyPr>
          <a:lstStyle/>
          <a:p>
            <a:r>
              <a:rPr lang="en-US" dirty="0" smtClean="0"/>
              <a:t>CASS</a:t>
            </a:r>
            <a:endParaRPr lang="en-US" dirty="0"/>
          </a:p>
        </p:txBody>
      </p:sp>
      <p:cxnSp>
        <p:nvCxnSpPr>
          <p:cNvPr id="26" name="Straight Arrow Connector 25"/>
          <p:cNvCxnSpPr>
            <a:stCxn id="53" idx="3"/>
            <a:endCxn id="24" idx="0"/>
          </p:cNvCxnSpPr>
          <p:nvPr/>
        </p:nvCxnSpPr>
        <p:spPr>
          <a:xfrm flipH="1">
            <a:off x="953551" y="4712703"/>
            <a:ext cx="32470" cy="8424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8" idx="2"/>
            <a:endCxn id="54" idx="0"/>
          </p:cNvCxnSpPr>
          <p:nvPr/>
        </p:nvCxnSpPr>
        <p:spPr>
          <a:xfrm>
            <a:off x="7552620" y="2151965"/>
            <a:ext cx="0" cy="12383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298178" y="5269918"/>
            <a:ext cx="2090444" cy="369332"/>
          </a:xfrm>
          <a:prstGeom prst="rect">
            <a:avLst/>
          </a:prstGeom>
          <a:noFill/>
          <a:ln w="28575">
            <a:solidFill>
              <a:schemeClr val="tx2">
                <a:lumMod val="60000"/>
                <a:lumOff val="40000"/>
              </a:schemeClr>
            </a:solidFill>
          </a:ln>
        </p:spPr>
        <p:txBody>
          <a:bodyPr wrap="none" rtlCol="0">
            <a:spAutoFit/>
          </a:bodyPr>
          <a:lstStyle/>
          <a:p>
            <a:r>
              <a:rPr lang="en-US" dirty="0" smtClean="0"/>
              <a:t>Car Hire Receivables</a:t>
            </a:r>
            <a:endParaRPr lang="en-US" dirty="0"/>
          </a:p>
        </p:txBody>
      </p:sp>
      <p:sp>
        <p:nvSpPr>
          <p:cNvPr id="34" name="TextBox 33"/>
          <p:cNvSpPr txBox="1"/>
          <p:nvPr/>
        </p:nvSpPr>
        <p:spPr>
          <a:xfrm>
            <a:off x="6379317" y="5918021"/>
            <a:ext cx="2346604" cy="369332"/>
          </a:xfrm>
          <a:prstGeom prst="rect">
            <a:avLst/>
          </a:prstGeom>
          <a:noFill/>
          <a:ln w="28575">
            <a:solidFill>
              <a:schemeClr val="tx2">
                <a:lumMod val="60000"/>
                <a:lumOff val="40000"/>
              </a:schemeClr>
            </a:solidFill>
          </a:ln>
        </p:spPr>
        <p:txBody>
          <a:bodyPr wrap="none" rtlCol="0">
            <a:spAutoFit/>
          </a:bodyPr>
          <a:lstStyle/>
          <a:p>
            <a:r>
              <a:rPr lang="en-US" dirty="0" smtClean="0"/>
              <a:t>Railroad Clearinghouse</a:t>
            </a:r>
            <a:endParaRPr lang="en-US" dirty="0"/>
          </a:p>
        </p:txBody>
      </p:sp>
      <p:cxnSp>
        <p:nvCxnSpPr>
          <p:cNvPr id="40" name="Straight Arrow Connector 39"/>
          <p:cNvCxnSpPr>
            <a:endCxn id="28" idx="1"/>
          </p:cNvCxnSpPr>
          <p:nvPr/>
        </p:nvCxnSpPr>
        <p:spPr>
          <a:xfrm>
            <a:off x="5765502" y="1828799"/>
            <a:ext cx="77546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3944091" y="5996406"/>
            <a:ext cx="798617" cy="369332"/>
          </a:xfrm>
          <a:prstGeom prst="rect">
            <a:avLst/>
          </a:prstGeom>
          <a:noFill/>
          <a:ln w="28575">
            <a:solidFill>
              <a:schemeClr val="tx2">
                <a:lumMod val="60000"/>
                <a:lumOff val="40000"/>
              </a:schemeClr>
            </a:solidFill>
          </a:ln>
        </p:spPr>
        <p:txBody>
          <a:bodyPr wrap="none" rtlCol="0">
            <a:spAutoFit/>
          </a:bodyPr>
          <a:lstStyle/>
          <a:p>
            <a:r>
              <a:rPr lang="en-US" dirty="0" smtClean="0"/>
              <a:t>Claims</a:t>
            </a:r>
            <a:endParaRPr lang="en-US" dirty="0"/>
          </a:p>
        </p:txBody>
      </p:sp>
      <p:cxnSp>
        <p:nvCxnSpPr>
          <p:cNvPr id="51" name="Straight Arrow Connector 50"/>
          <p:cNvCxnSpPr>
            <a:stCxn id="31" idx="2"/>
            <a:endCxn id="49" idx="0"/>
          </p:cNvCxnSpPr>
          <p:nvPr/>
        </p:nvCxnSpPr>
        <p:spPr>
          <a:xfrm>
            <a:off x="4343400" y="5639250"/>
            <a:ext cx="0" cy="3571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1498943" y="1219280"/>
            <a:ext cx="706797" cy="369332"/>
          </a:xfrm>
          <a:prstGeom prst="rect">
            <a:avLst/>
          </a:prstGeom>
          <a:noFill/>
          <a:ln w="28575">
            <a:solidFill>
              <a:schemeClr val="tx2">
                <a:lumMod val="60000"/>
                <a:lumOff val="40000"/>
              </a:schemeClr>
            </a:solidFill>
          </a:ln>
        </p:spPr>
        <p:txBody>
          <a:bodyPr wrap="none" rtlCol="0">
            <a:spAutoFit/>
          </a:bodyPr>
          <a:lstStyle/>
          <a:p>
            <a:r>
              <a:rPr lang="en-US" dirty="0" smtClean="0"/>
              <a:t>DDCT</a:t>
            </a:r>
            <a:endParaRPr lang="en-US" dirty="0"/>
          </a:p>
        </p:txBody>
      </p:sp>
      <p:cxnSp>
        <p:nvCxnSpPr>
          <p:cNvPr id="62" name="Straight Arrow Connector 61"/>
          <p:cNvCxnSpPr>
            <a:endCxn id="35" idx="2"/>
          </p:cNvCxnSpPr>
          <p:nvPr/>
        </p:nvCxnSpPr>
        <p:spPr>
          <a:xfrm>
            <a:off x="2205740" y="1505634"/>
            <a:ext cx="1109435" cy="1547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3315175" y="922626"/>
            <a:ext cx="2450327" cy="1475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Liability Continuity System - LCS</a:t>
            </a:r>
            <a:endParaRPr lang="en-US" dirty="0"/>
          </a:p>
        </p:txBody>
      </p:sp>
      <p:sp>
        <p:nvSpPr>
          <p:cNvPr id="53" name="Oval 52"/>
          <p:cNvSpPr/>
          <p:nvPr/>
        </p:nvSpPr>
        <p:spPr>
          <a:xfrm>
            <a:off x="627179" y="3453199"/>
            <a:ext cx="2450327" cy="1475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Event Repository - ER</a:t>
            </a:r>
            <a:endParaRPr lang="en-US" dirty="0"/>
          </a:p>
        </p:txBody>
      </p:sp>
      <p:sp>
        <p:nvSpPr>
          <p:cNvPr id="54" name="Oval 53"/>
          <p:cNvSpPr/>
          <p:nvPr/>
        </p:nvSpPr>
        <p:spPr>
          <a:xfrm>
            <a:off x="6327456" y="3390292"/>
            <a:ext cx="2450327" cy="1475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Car Hire Data Exchange - CHDX</a:t>
            </a:r>
            <a:endParaRPr lang="en-US" dirty="0"/>
          </a:p>
        </p:txBody>
      </p:sp>
      <p:cxnSp>
        <p:nvCxnSpPr>
          <p:cNvPr id="56" name="Straight Arrow Connector 55"/>
          <p:cNvCxnSpPr>
            <a:stCxn id="52" idx="2"/>
            <a:endCxn id="53" idx="0"/>
          </p:cNvCxnSpPr>
          <p:nvPr/>
        </p:nvCxnSpPr>
        <p:spPr>
          <a:xfrm>
            <a:off x="1852342" y="1588612"/>
            <a:ext cx="1" cy="1864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flipV="1">
            <a:off x="2205740" y="1295400"/>
            <a:ext cx="122326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2942268" y="2242066"/>
            <a:ext cx="993167" cy="1567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35" idx="4"/>
            <a:endCxn id="17" idx="0"/>
          </p:cNvCxnSpPr>
          <p:nvPr/>
        </p:nvCxnSpPr>
        <p:spPr>
          <a:xfrm>
            <a:off x="4540339" y="2398227"/>
            <a:ext cx="0" cy="8280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stCxn id="54" idx="2"/>
            <a:endCxn id="31" idx="0"/>
          </p:cNvCxnSpPr>
          <p:nvPr/>
        </p:nvCxnSpPr>
        <p:spPr>
          <a:xfrm flipH="1">
            <a:off x="4343400" y="4128093"/>
            <a:ext cx="1984056" cy="1141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a:stCxn id="54" idx="4"/>
            <a:endCxn id="34" idx="0"/>
          </p:cNvCxnSpPr>
          <p:nvPr/>
        </p:nvCxnSpPr>
        <p:spPr>
          <a:xfrm flipH="1">
            <a:off x="7552619" y="4865893"/>
            <a:ext cx="1" cy="1052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153491" y="2124797"/>
            <a:ext cx="947375" cy="646331"/>
          </a:xfrm>
          <a:prstGeom prst="rect">
            <a:avLst/>
          </a:prstGeom>
          <a:noFill/>
          <a:ln w="28575">
            <a:solidFill>
              <a:schemeClr val="tx2">
                <a:lumMod val="60000"/>
                <a:lumOff val="40000"/>
              </a:schemeClr>
            </a:solidFill>
          </a:ln>
        </p:spPr>
        <p:txBody>
          <a:bodyPr wrap="none" rtlCol="0">
            <a:spAutoFit/>
          </a:bodyPr>
          <a:lstStyle/>
          <a:p>
            <a:r>
              <a:rPr lang="en-US" dirty="0" smtClean="0"/>
              <a:t>Haulage</a:t>
            </a:r>
          </a:p>
          <a:p>
            <a:r>
              <a:rPr lang="en-US" dirty="0" smtClean="0"/>
              <a:t>Flags</a:t>
            </a:r>
          </a:p>
        </p:txBody>
      </p:sp>
      <p:cxnSp>
        <p:nvCxnSpPr>
          <p:cNvPr id="103" name="Straight Arrow Connector 102"/>
          <p:cNvCxnSpPr>
            <a:endCxn id="100" idx="0"/>
          </p:cNvCxnSpPr>
          <p:nvPr/>
        </p:nvCxnSpPr>
        <p:spPr>
          <a:xfrm>
            <a:off x="627178" y="922626"/>
            <a:ext cx="1" cy="12021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stCxn id="100" idx="2"/>
            <a:endCxn id="53" idx="1"/>
          </p:cNvCxnSpPr>
          <p:nvPr/>
        </p:nvCxnSpPr>
        <p:spPr>
          <a:xfrm>
            <a:off x="627179" y="2771128"/>
            <a:ext cx="358842" cy="8981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17" idx="1"/>
            <a:endCxn id="53" idx="6"/>
          </p:cNvCxnSpPr>
          <p:nvPr/>
        </p:nvCxnSpPr>
        <p:spPr>
          <a:xfrm flipH="1">
            <a:off x="3077506" y="3410947"/>
            <a:ext cx="1068890" cy="7800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stCxn id="17" idx="3"/>
            <a:endCxn id="28" idx="1"/>
          </p:cNvCxnSpPr>
          <p:nvPr/>
        </p:nvCxnSpPr>
        <p:spPr>
          <a:xfrm flipV="1">
            <a:off x="4934281" y="1828800"/>
            <a:ext cx="1606683" cy="15821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1549791" y="5555136"/>
            <a:ext cx="655949" cy="369332"/>
          </a:xfrm>
          <a:prstGeom prst="rect">
            <a:avLst/>
          </a:prstGeom>
          <a:noFill/>
          <a:ln w="28575">
            <a:solidFill>
              <a:schemeClr val="tx2">
                <a:lumMod val="60000"/>
                <a:lumOff val="40000"/>
              </a:schemeClr>
            </a:solidFill>
          </a:ln>
        </p:spPr>
        <p:txBody>
          <a:bodyPr wrap="none" rtlCol="0">
            <a:spAutoFit/>
          </a:bodyPr>
          <a:lstStyle/>
          <a:p>
            <a:r>
              <a:rPr lang="en-US" dirty="0" smtClean="0"/>
              <a:t>CHLF</a:t>
            </a:r>
          </a:p>
        </p:txBody>
      </p:sp>
      <p:cxnSp>
        <p:nvCxnSpPr>
          <p:cNvPr id="113" name="Straight Arrow Connector 112"/>
          <p:cNvCxnSpPr>
            <a:stCxn id="53" idx="4"/>
            <a:endCxn id="111" idx="0"/>
          </p:cNvCxnSpPr>
          <p:nvPr/>
        </p:nvCxnSpPr>
        <p:spPr>
          <a:xfrm>
            <a:off x="1852343" y="4928800"/>
            <a:ext cx="25423" cy="6263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5805634" y="166300"/>
            <a:ext cx="1470659" cy="646331"/>
          </a:xfrm>
          <a:prstGeom prst="rect">
            <a:avLst/>
          </a:prstGeom>
          <a:solidFill>
            <a:schemeClr val="bg1"/>
          </a:solidFill>
          <a:ln w="28575">
            <a:solidFill>
              <a:schemeClr val="tx2">
                <a:lumMod val="60000"/>
                <a:lumOff val="40000"/>
              </a:schemeClr>
            </a:solidFill>
          </a:ln>
        </p:spPr>
        <p:txBody>
          <a:bodyPr wrap="none" rtlCol="0">
            <a:spAutoFit/>
          </a:bodyPr>
          <a:lstStyle/>
          <a:p>
            <a:r>
              <a:rPr lang="en-US" dirty="0" smtClean="0"/>
              <a:t>Car Hire Rate </a:t>
            </a:r>
          </a:p>
          <a:p>
            <a:r>
              <a:rPr lang="en-US" dirty="0" smtClean="0"/>
              <a:t>Negotiations</a:t>
            </a:r>
          </a:p>
        </p:txBody>
      </p:sp>
      <p:sp>
        <p:nvSpPr>
          <p:cNvPr id="44" name="TextBox 43"/>
          <p:cNvSpPr txBox="1"/>
          <p:nvPr/>
        </p:nvSpPr>
        <p:spPr>
          <a:xfrm>
            <a:off x="7656654" y="304800"/>
            <a:ext cx="907621" cy="369332"/>
          </a:xfrm>
          <a:prstGeom prst="rect">
            <a:avLst/>
          </a:prstGeom>
          <a:solidFill>
            <a:schemeClr val="bg1"/>
          </a:solidFill>
          <a:ln w="28575">
            <a:solidFill>
              <a:schemeClr val="tx2">
                <a:lumMod val="60000"/>
                <a:lumOff val="40000"/>
              </a:schemeClr>
            </a:solidFill>
          </a:ln>
        </p:spPr>
        <p:txBody>
          <a:bodyPr wrap="none" rtlCol="0">
            <a:spAutoFit/>
          </a:bodyPr>
          <a:lstStyle/>
          <a:p>
            <a:r>
              <a:rPr lang="en-US" dirty="0" smtClean="0"/>
              <a:t>CHARM</a:t>
            </a:r>
            <a:endParaRPr lang="en-US" dirty="0"/>
          </a:p>
        </p:txBody>
      </p:sp>
      <p:cxnSp>
        <p:nvCxnSpPr>
          <p:cNvPr id="46" name="Straight Arrow Connector 45"/>
          <p:cNvCxnSpPr>
            <a:stCxn id="43" idx="3"/>
            <a:endCxn id="44" idx="1"/>
          </p:cNvCxnSpPr>
          <p:nvPr/>
        </p:nvCxnSpPr>
        <p:spPr>
          <a:xfrm>
            <a:off x="7276293" y="489466"/>
            <a:ext cx="3803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44" idx="2"/>
            <a:endCxn id="28" idx="0"/>
          </p:cNvCxnSpPr>
          <p:nvPr/>
        </p:nvCxnSpPr>
        <p:spPr>
          <a:xfrm flipH="1">
            <a:off x="7552620" y="674132"/>
            <a:ext cx="557845" cy="8315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540964" y="1505634"/>
            <a:ext cx="2023311" cy="646331"/>
          </a:xfrm>
          <a:prstGeom prst="rect">
            <a:avLst/>
          </a:prstGeom>
          <a:solidFill>
            <a:schemeClr val="bg1"/>
          </a:solidFill>
          <a:ln w="28575">
            <a:solidFill>
              <a:schemeClr val="tx2">
                <a:lumMod val="60000"/>
                <a:lumOff val="40000"/>
              </a:schemeClr>
            </a:solidFill>
          </a:ln>
        </p:spPr>
        <p:txBody>
          <a:bodyPr wrap="none" rtlCol="0">
            <a:spAutoFit/>
          </a:bodyPr>
          <a:lstStyle/>
          <a:p>
            <a:pPr algn="ctr"/>
            <a:r>
              <a:rPr lang="en-US" dirty="0" smtClean="0"/>
              <a:t>Carriers Report Car </a:t>
            </a:r>
          </a:p>
          <a:p>
            <a:pPr algn="ctr"/>
            <a:r>
              <a:rPr lang="en-US" dirty="0" smtClean="0"/>
              <a:t>Hire Payables</a:t>
            </a:r>
            <a:endParaRPr lang="en-US" dirty="0"/>
          </a:p>
        </p:txBody>
      </p:sp>
      <p:sp>
        <p:nvSpPr>
          <p:cNvPr id="2" name="Rectangle 1"/>
          <p:cNvSpPr/>
          <p:nvPr/>
        </p:nvSpPr>
        <p:spPr>
          <a:xfrm>
            <a:off x="0" y="0"/>
            <a:ext cx="5765502" cy="68580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5765502" y="2256635"/>
            <a:ext cx="3378498" cy="4767978"/>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
          <p:cNvSpPr txBox="1"/>
          <p:nvPr/>
        </p:nvSpPr>
        <p:spPr>
          <a:xfrm>
            <a:off x="5737622" y="2841367"/>
            <a:ext cx="1009379" cy="369332"/>
          </a:xfrm>
          <a:prstGeom prst="rect">
            <a:avLst/>
          </a:prstGeom>
          <a:noFill/>
          <a:ln w="28575">
            <a:solidFill>
              <a:schemeClr val="tx2">
                <a:lumMod val="60000"/>
                <a:lumOff val="40000"/>
              </a:schemeClr>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Reclaims</a:t>
            </a:r>
            <a:endParaRPr lang="en-US" dirty="0"/>
          </a:p>
        </p:txBody>
      </p:sp>
      <p:cxnSp>
        <p:nvCxnSpPr>
          <p:cNvPr id="5" name="Straight Arrow Connector 4"/>
          <p:cNvCxnSpPr>
            <a:stCxn id="42" idx="0"/>
            <a:endCxn id="28" idx="2"/>
          </p:cNvCxnSpPr>
          <p:nvPr/>
        </p:nvCxnSpPr>
        <p:spPr>
          <a:xfrm flipV="1">
            <a:off x="6242312" y="2151965"/>
            <a:ext cx="1310308" cy="6894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765502" y="0"/>
            <a:ext cx="3378498" cy="2256635"/>
          </a:xfrm>
          <a:prstGeom prst="rect">
            <a:avLst/>
          </a:prstGeom>
          <a:solidFill>
            <a:schemeClr val="accent1">
              <a:alpha val="0"/>
            </a:schemeClr>
          </a:solidFill>
          <a:ln w="1270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986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Interchange Reporting</a:t>
            </a:r>
            <a:endParaRPr lang="en-US" b="1" dirty="0"/>
          </a:p>
        </p:txBody>
      </p:sp>
      <p:sp>
        <p:nvSpPr>
          <p:cNvPr id="3" name="Content Placeholder 2"/>
          <p:cNvSpPr>
            <a:spLocks noGrp="1"/>
          </p:cNvSpPr>
          <p:nvPr>
            <p:ph idx="1"/>
          </p:nvPr>
        </p:nvSpPr>
        <p:spPr/>
        <p:txBody>
          <a:bodyPr>
            <a:normAutofit/>
          </a:bodyPr>
          <a:lstStyle/>
          <a:p>
            <a:r>
              <a:rPr lang="en-US" dirty="0" smtClean="0"/>
              <a:t>Definition – Exchange of railcars between carriers</a:t>
            </a:r>
          </a:p>
          <a:p>
            <a:r>
              <a:rPr lang="en-US" dirty="0" smtClean="0"/>
              <a:t>Interchange has been accomplished when:</a:t>
            </a:r>
          </a:p>
          <a:p>
            <a:pPr lvl="1"/>
            <a:r>
              <a:rPr lang="en-US" dirty="0" smtClean="0"/>
              <a:t>They are placed </a:t>
            </a:r>
            <a:r>
              <a:rPr lang="en-US" dirty="0"/>
              <a:t>upon the track </a:t>
            </a:r>
            <a:r>
              <a:rPr lang="en-US" dirty="0" smtClean="0"/>
              <a:t>agreed upon as </a:t>
            </a:r>
            <a:r>
              <a:rPr lang="en-US" dirty="0"/>
              <a:t>the interchange track </a:t>
            </a:r>
            <a:endParaRPr lang="en-US" dirty="0" smtClean="0"/>
          </a:p>
          <a:p>
            <a:pPr lvl="1"/>
            <a:r>
              <a:rPr lang="en-US" dirty="0" smtClean="0"/>
              <a:t>They are preceded </a:t>
            </a:r>
            <a:r>
              <a:rPr lang="en-US" dirty="0"/>
              <a:t>by </a:t>
            </a:r>
            <a:r>
              <a:rPr lang="en-US" dirty="0" smtClean="0"/>
              <a:t>or accompanied the </a:t>
            </a:r>
            <a:r>
              <a:rPr lang="en-US" dirty="0"/>
              <a:t>necessary data for forwarding </a:t>
            </a:r>
            <a:endParaRPr lang="en-US" dirty="0" smtClean="0"/>
          </a:p>
          <a:p>
            <a:pPr lvl="1"/>
            <a:r>
              <a:rPr lang="en-US" dirty="0" smtClean="0"/>
              <a:t>They are accepted </a:t>
            </a:r>
            <a:r>
              <a:rPr lang="en-US" dirty="0"/>
              <a:t>by the </a:t>
            </a:r>
            <a:r>
              <a:rPr lang="en-US" dirty="0" smtClean="0"/>
              <a:t>receiving </a:t>
            </a:r>
            <a:r>
              <a:rPr lang="en-US" dirty="0"/>
              <a:t>road.</a:t>
            </a:r>
          </a:p>
        </p:txBody>
      </p:sp>
      <p:sp>
        <p:nvSpPr>
          <p:cNvPr id="4" name="Slide Number Placeholder 3"/>
          <p:cNvSpPr>
            <a:spLocks noGrp="1"/>
          </p:cNvSpPr>
          <p:nvPr>
            <p:ph type="sldNum" sz="quarter" idx="12"/>
          </p:nvPr>
        </p:nvSpPr>
        <p:spPr/>
        <p:txBody>
          <a:bodyPr/>
          <a:lstStyle/>
          <a:p>
            <a:fld id="{2E7E8EC5-A8D1-403E-8DBB-38953BF5B9BE}" type="slidenum">
              <a:rPr lang="en-US" smtClean="0"/>
              <a:t>18</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5587117"/>
            <a:ext cx="5105400" cy="1259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47502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6312" y="276295"/>
            <a:ext cx="1239418" cy="646331"/>
          </a:xfrm>
          <a:prstGeom prst="rect">
            <a:avLst/>
          </a:prstGeom>
          <a:solidFill>
            <a:schemeClr val="bg1"/>
          </a:solidFill>
          <a:ln w="28575">
            <a:solidFill>
              <a:schemeClr val="tx2">
                <a:lumMod val="60000"/>
                <a:lumOff val="40000"/>
              </a:schemeClr>
            </a:solidFill>
          </a:ln>
        </p:spPr>
        <p:txBody>
          <a:bodyPr wrap="square" rtlCol="0">
            <a:spAutoFit/>
          </a:bodyPr>
          <a:lstStyle/>
          <a:p>
            <a:pPr algn="ctr"/>
            <a:r>
              <a:rPr lang="en-US" dirty="0" smtClean="0"/>
              <a:t>Movement Events</a:t>
            </a:r>
            <a:endParaRPr lang="en-US" dirty="0"/>
          </a:p>
        </p:txBody>
      </p:sp>
      <p:cxnSp>
        <p:nvCxnSpPr>
          <p:cNvPr id="6" name="Straight Arrow Connector 5"/>
          <p:cNvCxnSpPr/>
          <p:nvPr/>
        </p:nvCxnSpPr>
        <p:spPr>
          <a:xfrm>
            <a:off x="1371600" y="929398"/>
            <a:ext cx="0" cy="26544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35" idx="3"/>
            <a:endCxn id="53" idx="7"/>
          </p:cNvCxnSpPr>
          <p:nvPr/>
        </p:nvCxnSpPr>
        <p:spPr>
          <a:xfrm flipH="1">
            <a:off x="2718664" y="2182130"/>
            <a:ext cx="955353" cy="1487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657600" y="1447800"/>
            <a:ext cx="838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95800" y="2057400"/>
            <a:ext cx="685800" cy="369332"/>
          </a:xfrm>
          <a:prstGeom prst="rect">
            <a:avLst/>
          </a:prstGeom>
          <a:noFill/>
        </p:spPr>
        <p:txBody>
          <a:bodyPr wrap="square" rtlCol="0">
            <a:spAutoFit/>
          </a:bodyPr>
          <a:lstStyle/>
          <a:p>
            <a:r>
              <a:rPr lang="en-US" dirty="0" smtClean="0"/>
              <a:t>TOL</a:t>
            </a:r>
            <a:endParaRPr lang="en-US" dirty="0"/>
          </a:p>
        </p:txBody>
      </p:sp>
      <p:cxnSp>
        <p:nvCxnSpPr>
          <p:cNvPr id="16" name="Straight Arrow Connector 15"/>
          <p:cNvCxnSpPr>
            <a:endCxn id="12" idx="0"/>
          </p:cNvCxnSpPr>
          <p:nvPr/>
        </p:nvCxnSpPr>
        <p:spPr>
          <a:xfrm>
            <a:off x="4607940" y="1478437"/>
            <a:ext cx="230760" cy="578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46396" y="3226281"/>
            <a:ext cx="787885" cy="369332"/>
          </a:xfrm>
          <a:prstGeom prst="rect">
            <a:avLst/>
          </a:prstGeom>
          <a:noFill/>
          <a:ln w="28575">
            <a:solidFill>
              <a:schemeClr val="tx2">
                <a:lumMod val="60000"/>
                <a:lumOff val="40000"/>
              </a:schemeClr>
            </a:solidFill>
          </a:ln>
        </p:spPr>
        <p:txBody>
          <a:bodyPr wrap="square" rtlCol="0">
            <a:spAutoFit/>
          </a:bodyPr>
          <a:lstStyle/>
          <a:p>
            <a:pPr algn="ctr"/>
            <a:r>
              <a:rPr lang="en-US" dirty="0" smtClean="0"/>
              <a:t>TOL</a:t>
            </a:r>
          </a:p>
        </p:txBody>
      </p:sp>
      <p:sp>
        <p:nvSpPr>
          <p:cNvPr id="24" name="TextBox 23"/>
          <p:cNvSpPr txBox="1"/>
          <p:nvPr/>
        </p:nvSpPr>
        <p:spPr>
          <a:xfrm>
            <a:off x="627179" y="5555136"/>
            <a:ext cx="652743" cy="369332"/>
          </a:xfrm>
          <a:prstGeom prst="rect">
            <a:avLst/>
          </a:prstGeom>
          <a:noFill/>
          <a:ln w="28575">
            <a:solidFill>
              <a:schemeClr val="tx2">
                <a:lumMod val="60000"/>
                <a:lumOff val="40000"/>
              </a:schemeClr>
            </a:solidFill>
          </a:ln>
        </p:spPr>
        <p:txBody>
          <a:bodyPr wrap="none" rtlCol="0">
            <a:spAutoFit/>
          </a:bodyPr>
          <a:lstStyle/>
          <a:p>
            <a:r>
              <a:rPr lang="en-US" dirty="0" smtClean="0"/>
              <a:t>CASS</a:t>
            </a:r>
            <a:endParaRPr lang="en-US" dirty="0"/>
          </a:p>
        </p:txBody>
      </p:sp>
      <p:cxnSp>
        <p:nvCxnSpPr>
          <p:cNvPr id="26" name="Straight Arrow Connector 25"/>
          <p:cNvCxnSpPr>
            <a:stCxn id="53" idx="3"/>
            <a:endCxn id="24" idx="0"/>
          </p:cNvCxnSpPr>
          <p:nvPr/>
        </p:nvCxnSpPr>
        <p:spPr>
          <a:xfrm flipH="1">
            <a:off x="953551" y="4712703"/>
            <a:ext cx="32470" cy="8424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8" idx="2"/>
            <a:endCxn id="54" idx="0"/>
          </p:cNvCxnSpPr>
          <p:nvPr/>
        </p:nvCxnSpPr>
        <p:spPr>
          <a:xfrm>
            <a:off x="7552620" y="2151965"/>
            <a:ext cx="0" cy="12383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298178" y="5269918"/>
            <a:ext cx="2090444" cy="369332"/>
          </a:xfrm>
          <a:prstGeom prst="rect">
            <a:avLst/>
          </a:prstGeom>
          <a:noFill/>
          <a:ln w="28575">
            <a:solidFill>
              <a:schemeClr val="tx2">
                <a:lumMod val="60000"/>
                <a:lumOff val="40000"/>
              </a:schemeClr>
            </a:solidFill>
          </a:ln>
        </p:spPr>
        <p:txBody>
          <a:bodyPr wrap="none" rtlCol="0">
            <a:spAutoFit/>
          </a:bodyPr>
          <a:lstStyle/>
          <a:p>
            <a:r>
              <a:rPr lang="en-US" dirty="0" smtClean="0"/>
              <a:t>Car Hire Receivables</a:t>
            </a:r>
            <a:endParaRPr lang="en-US" dirty="0"/>
          </a:p>
        </p:txBody>
      </p:sp>
      <p:sp>
        <p:nvSpPr>
          <p:cNvPr id="34" name="TextBox 33"/>
          <p:cNvSpPr txBox="1"/>
          <p:nvPr/>
        </p:nvSpPr>
        <p:spPr>
          <a:xfrm>
            <a:off x="6379317" y="5918021"/>
            <a:ext cx="2346604" cy="369332"/>
          </a:xfrm>
          <a:prstGeom prst="rect">
            <a:avLst/>
          </a:prstGeom>
          <a:noFill/>
          <a:ln w="28575">
            <a:solidFill>
              <a:schemeClr val="tx2">
                <a:lumMod val="60000"/>
                <a:lumOff val="40000"/>
              </a:schemeClr>
            </a:solidFill>
          </a:ln>
        </p:spPr>
        <p:txBody>
          <a:bodyPr wrap="none" rtlCol="0">
            <a:spAutoFit/>
          </a:bodyPr>
          <a:lstStyle/>
          <a:p>
            <a:r>
              <a:rPr lang="en-US" dirty="0" smtClean="0"/>
              <a:t>Railroad Clearinghouse</a:t>
            </a:r>
            <a:endParaRPr lang="en-US" dirty="0"/>
          </a:p>
        </p:txBody>
      </p:sp>
      <p:cxnSp>
        <p:nvCxnSpPr>
          <p:cNvPr id="40" name="Straight Arrow Connector 39"/>
          <p:cNvCxnSpPr>
            <a:endCxn id="28" idx="1"/>
          </p:cNvCxnSpPr>
          <p:nvPr/>
        </p:nvCxnSpPr>
        <p:spPr>
          <a:xfrm>
            <a:off x="5765502" y="1828799"/>
            <a:ext cx="77546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3944091" y="5996406"/>
            <a:ext cx="798617" cy="369332"/>
          </a:xfrm>
          <a:prstGeom prst="rect">
            <a:avLst/>
          </a:prstGeom>
          <a:noFill/>
          <a:ln w="28575">
            <a:solidFill>
              <a:schemeClr val="tx2">
                <a:lumMod val="60000"/>
                <a:lumOff val="40000"/>
              </a:schemeClr>
            </a:solidFill>
          </a:ln>
        </p:spPr>
        <p:txBody>
          <a:bodyPr wrap="none" rtlCol="0">
            <a:spAutoFit/>
          </a:bodyPr>
          <a:lstStyle/>
          <a:p>
            <a:r>
              <a:rPr lang="en-US" dirty="0" smtClean="0"/>
              <a:t>Claims</a:t>
            </a:r>
            <a:endParaRPr lang="en-US" dirty="0"/>
          </a:p>
        </p:txBody>
      </p:sp>
      <p:cxnSp>
        <p:nvCxnSpPr>
          <p:cNvPr id="51" name="Straight Arrow Connector 50"/>
          <p:cNvCxnSpPr>
            <a:stCxn id="31" idx="2"/>
            <a:endCxn id="49" idx="0"/>
          </p:cNvCxnSpPr>
          <p:nvPr/>
        </p:nvCxnSpPr>
        <p:spPr>
          <a:xfrm>
            <a:off x="4343400" y="5639250"/>
            <a:ext cx="0" cy="3571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2007735" y="501048"/>
            <a:ext cx="706797" cy="369332"/>
          </a:xfrm>
          <a:prstGeom prst="rect">
            <a:avLst/>
          </a:prstGeom>
          <a:noFill/>
          <a:ln w="28575">
            <a:solidFill>
              <a:schemeClr val="tx2">
                <a:lumMod val="60000"/>
                <a:lumOff val="40000"/>
              </a:schemeClr>
            </a:solidFill>
          </a:ln>
        </p:spPr>
        <p:txBody>
          <a:bodyPr wrap="none" rtlCol="0">
            <a:spAutoFit/>
          </a:bodyPr>
          <a:lstStyle/>
          <a:p>
            <a:r>
              <a:rPr lang="en-US" dirty="0" smtClean="0"/>
              <a:t>DDCT</a:t>
            </a:r>
            <a:endParaRPr lang="en-US" dirty="0"/>
          </a:p>
        </p:txBody>
      </p:sp>
      <p:cxnSp>
        <p:nvCxnSpPr>
          <p:cNvPr id="62" name="Straight Arrow Connector 61"/>
          <p:cNvCxnSpPr>
            <a:stCxn id="52" idx="2"/>
            <a:endCxn id="35" idx="2"/>
          </p:cNvCxnSpPr>
          <p:nvPr/>
        </p:nvCxnSpPr>
        <p:spPr>
          <a:xfrm>
            <a:off x="2361134" y="870380"/>
            <a:ext cx="954041" cy="7900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3315175" y="922626"/>
            <a:ext cx="2450327" cy="1475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Liability Continuity System - LCS</a:t>
            </a:r>
            <a:endParaRPr lang="en-US" dirty="0"/>
          </a:p>
        </p:txBody>
      </p:sp>
      <p:sp>
        <p:nvSpPr>
          <p:cNvPr id="53" name="Oval 52"/>
          <p:cNvSpPr/>
          <p:nvPr/>
        </p:nvSpPr>
        <p:spPr>
          <a:xfrm>
            <a:off x="627179" y="3453199"/>
            <a:ext cx="2450327" cy="1475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Event Repository - ER</a:t>
            </a:r>
            <a:endParaRPr lang="en-US" dirty="0"/>
          </a:p>
        </p:txBody>
      </p:sp>
      <p:sp>
        <p:nvSpPr>
          <p:cNvPr id="54" name="Oval 53"/>
          <p:cNvSpPr/>
          <p:nvPr/>
        </p:nvSpPr>
        <p:spPr>
          <a:xfrm>
            <a:off x="6327456" y="3390292"/>
            <a:ext cx="2450327" cy="1475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Car Hire Data Exchange - CHDX</a:t>
            </a:r>
            <a:endParaRPr lang="en-US" dirty="0"/>
          </a:p>
        </p:txBody>
      </p:sp>
      <p:cxnSp>
        <p:nvCxnSpPr>
          <p:cNvPr id="56" name="Straight Arrow Connector 55"/>
          <p:cNvCxnSpPr>
            <a:stCxn id="52" idx="2"/>
            <a:endCxn id="53" idx="0"/>
          </p:cNvCxnSpPr>
          <p:nvPr/>
        </p:nvCxnSpPr>
        <p:spPr>
          <a:xfrm flipH="1">
            <a:off x="1852343" y="870380"/>
            <a:ext cx="508791" cy="25828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endCxn id="52" idx="3"/>
          </p:cNvCxnSpPr>
          <p:nvPr/>
        </p:nvCxnSpPr>
        <p:spPr>
          <a:xfrm flipH="1" flipV="1">
            <a:off x="2714532" y="685714"/>
            <a:ext cx="714468" cy="7620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2942268" y="2242066"/>
            <a:ext cx="993167" cy="1567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35" idx="4"/>
            <a:endCxn id="17" idx="0"/>
          </p:cNvCxnSpPr>
          <p:nvPr/>
        </p:nvCxnSpPr>
        <p:spPr>
          <a:xfrm>
            <a:off x="4540339" y="2398227"/>
            <a:ext cx="0" cy="8280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stCxn id="54" idx="2"/>
            <a:endCxn id="31" idx="0"/>
          </p:cNvCxnSpPr>
          <p:nvPr/>
        </p:nvCxnSpPr>
        <p:spPr>
          <a:xfrm flipH="1">
            <a:off x="4343400" y="4128093"/>
            <a:ext cx="1984056" cy="1141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a:stCxn id="54" idx="4"/>
            <a:endCxn id="34" idx="0"/>
          </p:cNvCxnSpPr>
          <p:nvPr/>
        </p:nvCxnSpPr>
        <p:spPr>
          <a:xfrm flipH="1">
            <a:off x="7552619" y="4865893"/>
            <a:ext cx="1" cy="1052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153491" y="2124797"/>
            <a:ext cx="947375" cy="646331"/>
          </a:xfrm>
          <a:prstGeom prst="rect">
            <a:avLst/>
          </a:prstGeom>
          <a:solidFill>
            <a:schemeClr val="bg1"/>
          </a:solidFill>
          <a:ln w="28575">
            <a:solidFill>
              <a:schemeClr val="tx2">
                <a:lumMod val="60000"/>
                <a:lumOff val="40000"/>
              </a:schemeClr>
            </a:solidFill>
          </a:ln>
        </p:spPr>
        <p:txBody>
          <a:bodyPr wrap="none" rtlCol="0">
            <a:spAutoFit/>
          </a:bodyPr>
          <a:lstStyle/>
          <a:p>
            <a:r>
              <a:rPr lang="en-US" dirty="0" smtClean="0"/>
              <a:t>Haulage</a:t>
            </a:r>
          </a:p>
          <a:p>
            <a:r>
              <a:rPr lang="en-US" dirty="0" smtClean="0"/>
              <a:t>Flags</a:t>
            </a:r>
          </a:p>
        </p:txBody>
      </p:sp>
      <p:cxnSp>
        <p:nvCxnSpPr>
          <p:cNvPr id="103" name="Straight Arrow Connector 102"/>
          <p:cNvCxnSpPr>
            <a:endCxn id="100" idx="0"/>
          </p:cNvCxnSpPr>
          <p:nvPr/>
        </p:nvCxnSpPr>
        <p:spPr>
          <a:xfrm>
            <a:off x="627178" y="922626"/>
            <a:ext cx="1" cy="12021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stCxn id="100" idx="2"/>
            <a:endCxn id="53" idx="1"/>
          </p:cNvCxnSpPr>
          <p:nvPr/>
        </p:nvCxnSpPr>
        <p:spPr>
          <a:xfrm>
            <a:off x="627179" y="2771128"/>
            <a:ext cx="358842" cy="8981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17" idx="1"/>
            <a:endCxn id="53" idx="6"/>
          </p:cNvCxnSpPr>
          <p:nvPr/>
        </p:nvCxnSpPr>
        <p:spPr>
          <a:xfrm flipH="1">
            <a:off x="3077506" y="3410947"/>
            <a:ext cx="1068890" cy="7800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stCxn id="17" idx="3"/>
            <a:endCxn id="28" idx="1"/>
          </p:cNvCxnSpPr>
          <p:nvPr/>
        </p:nvCxnSpPr>
        <p:spPr>
          <a:xfrm flipV="1">
            <a:off x="4934281" y="1828800"/>
            <a:ext cx="1606683" cy="15821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1549791" y="5555136"/>
            <a:ext cx="655949" cy="369332"/>
          </a:xfrm>
          <a:prstGeom prst="rect">
            <a:avLst/>
          </a:prstGeom>
          <a:noFill/>
          <a:ln w="28575">
            <a:solidFill>
              <a:schemeClr val="tx2">
                <a:lumMod val="60000"/>
                <a:lumOff val="40000"/>
              </a:schemeClr>
            </a:solidFill>
          </a:ln>
        </p:spPr>
        <p:txBody>
          <a:bodyPr wrap="none" rtlCol="0">
            <a:spAutoFit/>
          </a:bodyPr>
          <a:lstStyle/>
          <a:p>
            <a:r>
              <a:rPr lang="en-US" dirty="0" smtClean="0"/>
              <a:t>CHLF</a:t>
            </a:r>
          </a:p>
        </p:txBody>
      </p:sp>
      <p:cxnSp>
        <p:nvCxnSpPr>
          <p:cNvPr id="113" name="Straight Arrow Connector 112"/>
          <p:cNvCxnSpPr>
            <a:stCxn id="53" idx="4"/>
            <a:endCxn id="111" idx="0"/>
          </p:cNvCxnSpPr>
          <p:nvPr/>
        </p:nvCxnSpPr>
        <p:spPr>
          <a:xfrm>
            <a:off x="1852343" y="4928800"/>
            <a:ext cx="25423" cy="6263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5805634" y="166300"/>
            <a:ext cx="1470659" cy="646331"/>
          </a:xfrm>
          <a:prstGeom prst="rect">
            <a:avLst/>
          </a:prstGeom>
          <a:noFill/>
          <a:ln w="28575">
            <a:solidFill>
              <a:schemeClr val="tx2">
                <a:lumMod val="60000"/>
                <a:lumOff val="40000"/>
              </a:schemeClr>
            </a:solidFill>
          </a:ln>
        </p:spPr>
        <p:txBody>
          <a:bodyPr wrap="none" rtlCol="0">
            <a:spAutoFit/>
          </a:bodyPr>
          <a:lstStyle/>
          <a:p>
            <a:r>
              <a:rPr lang="en-US" dirty="0" smtClean="0"/>
              <a:t>Car Hire Rate </a:t>
            </a:r>
          </a:p>
          <a:p>
            <a:r>
              <a:rPr lang="en-US" dirty="0" smtClean="0"/>
              <a:t>Negotiations</a:t>
            </a:r>
          </a:p>
        </p:txBody>
      </p:sp>
      <p:sp>
        <p:nvSpPr>
          <p:cNvPr id="44" name="TextBox 43"/>
          <p:cNvSpPr txBox="1"/>
          <p:nvPr/>
        </p:nvSpPr>
        <p:spPr>
          <a:xfrm>
            <a:off x="7656654" y="304800"/>
            <a:ext cx="907621" cy="369332"/>
          </a:xfrm>
          <a:prstGeom prst="rect">
            <a:avLst/>
          </a:prstGeom>
          <a:noFill/>
          <a:ln w="28575">
            <a:solidFill>
              <a:schemeClr val="tx2">
                <a:lumMod val="60000"/>
                <a:lumOff val="40000"/>
              </a:schemeClr>
            </a:solidFill>
          </a:ln>
        </p:spPr>
        <p:txBody>
          <a:bodyPr wrap="none" rtlCol="0">
            <a:spAutoFit/>
          </a:bodyPr>
          <a:lstStyle/>
          <a:p>
            <a:r>
              <a:rPr lang="en-US" dirty="0" smtClean="0"/>
              <a:t>CHARM</a:t>
            </a:r>
            <a:endParaRPr lang="en-US" dirty="0"/>
          </a:p>
        </p:txBody>
      </p:sp>
      <p:cxnSp>
        <p:nvCxnSpPr>
          <p:cNvPr id="46" name="Straight Arrow Connector 45"/>
          <p:cNvCxnSpPr>
            <a:stCxn id="43" idx="3"/>
            <a:endCxn id="44" idx="1"/>
          </p:cNvCxnSpPr>
          <p:nvPr/>
        </p:nvCxnSpPr>
        <p:spPr>
          <a:xfrm>
            <a:off x="7276293" y="489466"/>
            <a:ext cx="3803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44" idx="2"/>
            <a:endCxn id="28" idx="0"/>
          </p:cNvCxnSpPr>
          <p:nvPr/>
        </p:nvCxnSpPr>
        <p:spPr>
          <a:xfrm flipH="1">
            <a:off x="7552620" y="674132"/>
            <a:ext cx="557845" cy="8315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540964" y="1505634"/>
            <a:ext cx="2023311" cy="646331"/>
          </a:xfrm>
          <a:prstGeom prst="rect">
            <a:avLst/>
          </a:prstGeom>
          <a:noFill/>
          <a:ln w="28575">
            <a:solidFill>
              <a:schemeClr val="tx2">
                <a:lumMod val="60000"/>
                <a:lumOff val="40000"/>
              </a:schemeClr>
            </a:solidFill>
          </a:ln>
        </p:spPr>
        <p:txBody>
          <a:bodyPr wrap="none" rtlCol="0">
            <a:spAutoFit/>
          </a:bodyPr>
          <a:lstStyle/>
          <a:p>
            <a:pPr algn="ctr"/>
            <a:r>
              <a:rPr lang="en-US" dirty="0" smtClean="0"/>
              <a:t>Carriers Report Car </a:t>
            </a:r>
          </a:p>
          <a:p>
            <a:pPr algn="ctr"/>
            <a:r>
              <a:rPr lang="en-US" dirty="0" smtClean="0"/>
              <a:t>Hire Payables</a:t>
            </a:r>
            <a:endParaRPr lang="en-US" dirty="0"/>
          </a:p>
        </p:txBody>
      </p:sp>
      <p:sp>
        <p:nvSpPr>
          <p:cNvPr id="7" name="Rectangle 6"/>
          <p:cNvSpPr/>
          <p:nvPr/>
        </p:nvSpPr>
        <p:spPr>
          <a:xfrm>
            <a:off x="1676400" y="0"/>
            <a:ext cx="7467600" cy="3390292"/>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3196340" y="3390292"/>
            <a:ext cx="5947660" cy="3467708"/>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5029200"/>
            <a:ext cx="3196340" cy="182880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
          <p:cNvSpPr txBox="1"/>
          <p:nvPr/>
        </p:nvSpPr>
        <p:spPr>
          <a:xfrm>
            <a:off x="5805634" y="2875002"/>
            <a:ext cx="1009379" cy="369332"/>
          </a:xfrm>
          <a:prstGeom prst="rect">
            <a:avLst/>
          </a:prstGeom>
          <a:noFill/>
          <a:ln w="28575">
            <a:solidFill>
              <a:schemeClr val="tx2">
                <a:lumMod val="60000"/>
                <a:lumOff val="40000"/>
              </a:schemeClr>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Reclaims</a:t>
            </a:r>
            <a:endParaRPr lang="en-US" dirty="0"/>
          </a:p>
        </p:txBody>
      </p:sp>
      <p:cxnSp>
        <p:nvCxnSpPr>
          <p:cNvPr id="3" name="Straight Arrow Connector 2"/>
          <p:cNvCxnSpPr/>
          <p:nvPr/>
        </p:nvCxnSpPr>
        <p:spPr>
          <a:xfrm flipV="1">
            <a:off x="6310323" y="2151965"/>
            <a:ext cx="1242296" cy="7230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Slide Number Placeholder 3"/>
          <p:cNvSpPr>
            <a:spLocks noGrp="1"/>
          </p:cNvSpPr>
          <p:nvPr>
            <p:ph type="sldNum" sz="quarter" idx="12"/>
          </p:nvPr>
        </p:nvSpPr>
        <p:spPr/>
        <p:txBody>
          <a:bodyPr/>
          <a:lstStyle/>
          <a:p>
            <a:fld id="{2E7E8EC5-A8D1-403E-8DBB-38953BF5B9BE}" type="slidenum">
              <a:rPr lang="en-US" smtClean="0"/>
              <a:t>19</a:t>
            </a:fld>
            <a:endParaRPr lang="en-US" dirty="0"/>
          </a:p>
        </p:txBody>
      </p:sp>
      <p:sp>
        <p:nvSpPr>
          <p:cNvPr id="2" name="L-Shape 1"/>
          <p:cNvSpPr/>
          <p:nvPr/>
        </p:nvSpPr>
        <p:spPr>
          <a:xfrm>
            <a:off x="0" y="0"/>
            <a:ext cx="3196340" cy="5029200"/>
          </a:xfrm>
          <a:prstGeom prst="corner">
            <a:avLst>
              <a:gd name="adj1" fmla="val 50000"/>
              <a:gd name="adj2" fmla="val 51362"/>
            </a:avLst>
          </a:prstGeom>
          <a:solidFill>
            <a:schemeClr val="accent1">
              <a:alpha val="0"/>
            </a:schemeClr>
          </a:solidFill>
          <a:ln w="1270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4506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53400" cy="914400"/>
          </a:xfrm>
        </p:spPr>
        <p:txBody>
          <a:bodyPr>
            <a:normAutofit fontScale="90000"/>
          </a:bodyPr>
          <a:lstStyle/>
          <a:p>
            <a:r>
              <a:rPr lang="en-US" b="1" dirty="0" smtClean="0"/>
              <a:t>Car Hire Training Tag for ASLRRA 2012</a:t>
            </a:r>
            <a:endParaRPr lang="en-US" b="1" dirty="0"/>
          </a:p>
        </p:txBody>
      </p:sp>
      <p:sp>
        <p:nvSpPr>
          <p:cNvPr id="3" name="Text Placeholder 2"/>
          <p:cNvSpPr>
            <a:spLocks noGrp="1"/>
          </p:cNvSpPr>
          <p:nvPr>
            <p:ph type="body" sz="half" idx="1"/>
          </p:nvPr>
        </p:nvSpPr>
        <p:spPr>
          <a:xfrm>
            <a:off x="762000" y="1371600"/>
            <a:ext cx="8305800" cy="3733800"/>
          </a:xfrm>
        </p:spPr>
        <p:txBody>
          <a:bodyPr>
            <a:normAutofit/>
          </a:bodyPr>
          <a:lstStyle/>
          <a:p>
            <a:r>
              <a:rPr lang="en-US" sz="1800" dirty="0" smtClean="0"/>
              <a:t>Training TAG was formed in 2011 to create car hire training for the 2012 ASLRRA meeting, being held on April 23-25</a:t>
            </a:r>
            <a:r>
              <a:rPr lang="en-US" sz="1800" baseline="30000" dirty="0" smtClean="0"/>
              <a:t>th</a:t>
            </a:r>
            <a:r>
              <a:rPr lang="en-US" sz="1800" dirty="0" smtClean="0"/>
              <a:t> in Indianapolis.</a:t>
            </a:r>
          </a:p>
          <a:p>
            <a:r>
              <a:rPr lang="en-US" sz="1800" dirty="0" smtClean="0"/>
              <a:t>Diverse team or car accounts joined the tag, and Matt Cox served as secretary.</a:t>
            </a:r>
          </a:p>
          <a:p>
            <a:r>
              <a:rPr lang="en-US" sz="1800" dirty="0" smtClean="0"/>
              <a:t>Training was scheduled for Sunday April 22</a:t>
            </a:r>
            <a:r>
              <a:rPr lang="en-US" sz="1800" baseline="30000" dirty="0" smtClean="0"/>
              <a:t>nd</a:t>
            </a:r>
            <a:r>
              <a:rPr lang="en-US" sz="1800" dirty="0" smtClean="0"/>
              <a:t> 2012.</a:t>
            </a:r>
          </a:p>
          <a:p>
            <a:r>
              <a:rPr lang="en-US" sz="1800" dirty="0" smtClean="0"/>
              <a:t>On March 15</a:t>
            </a:r>
            <a:r>
              <a:rPr lang="en-US" sz="1800" baseline="30000" dirty="0" smtClean="0"/>
              <a:t>th</a:t>
            </a:r>
            <a:r>
              <a:rPr lang="en-US" sz="1800" dirty="0"/>
              <a:t> </a:t>
            </a:r>
            <a:r>
              <a:rPr lang="en-US" sz="1800" dirty="0" smtClean="0"/>
              <a:t>2012 only 6 people had signed-up for the course. </a:t>
            </a:r>
          </a:p>
          <a:p>
            <a:r>
              <a:rPr lang="en-US" sz="1800" dirty="0" smtClean="0"/>
              <a:t>ASLRRA &amp; Railinc sent out notices of the course being offered in their respective email news &amp; alerts.</a:t>
            </a:r>
          </a:p>
          <a:p>
            <a:r>
              <a:rPr lang="en-US" sz="1800" dirty="0" smtClean="0"/>
              <a:t>Training was given on April 22</a:t>
            </a:r>
            <a:r>
              <a:rPr lang="en-US" sz="1800" baseline="30000" dirty="0" smtClean="0"/>
              <a:t>nd</a:t>
            </a:r>
            <a:r>
              <a:rPr lang="en-US" sz="1800" dirty="0" smtClean="0"/>
              <a:t> with 67 attendees.</a:t>
            </a:r>
          </a:p>
          <a:p>
            <a:r>
              <a:rPr lang="en-US" sz="1800" dirty="0" smtClean="0"/>
              <a:t>May 24, 2012 – TAG was sunset after completing its mission and Training Task Force was created with Barb Ward as the Chair.</a:t>
            </a:r>
            <a:endParaRPr lang="en-US" sz="1800" dirty="0"/>
          </a:p>
        </p:txBody>
      </p:sp>
    </p:spTree>
    <p:extLst>
      <p:ext uri="{BB962C8B-B14F-4D97-AF65-F5344CB8AC3E}">
        <p14:creationId xmlns:p14="http://schemas.microsoft.com/office/powerpoint/2010/main" val="134595477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LCS History and Purposes</a:t>
            </a:r>
            <a:endParaRPr lang="en-US" b="1" dirty="0"/>
          </a:p>
        </p:txBody>
      </p:sp>
      <p:sp>
        <p:nvSpPr>
          <p:cNvPr id="3" name="Content Placeholder 2"/>
          <p:cNvSpPr>
            <a:spLocks noGrp="1"/>
          </p:cNvSpPr>
          <p:nvPr>
            <p:ph idx="1"/>
          </p:nvPr>
        </p:nvSpPr>
        <p:spPr>
          <a:xfrm>
            <a:off x="457200" y="1676401"/>
            <a:ext cx="8229600" cy="3810000"/>
          </a:xfrm>
        </p:spPr>
        <p:txBody>
          <a:bodyPr/>
          <a:lstStyle/>
          <a:p>
            <a:r>
              <a:rPr lang="en-US" dirty="0" smtClean="0"/>
              <a:t>LCS was implemented in January 1999 </a:t>
            </a:r>
          </a:p>
          <a:p>
            <a:r>
              <a:rPr lang="en-US" dirty="0" smtClean="0"/>
              <a:t>Establishes a common set of transactions for the calculation of car hire   </a:t>
            </a:r>
          </a:p>
          <a:p>
            <a:r>
              <a:rPr lang="en-US" dirty="0" smtClean="0"/>
              <a:t>Analyzes car movement and interchange events to assure that continuity is maintained</a:t>
            </a:r>
          </a:p>
          <a:p>
            <a:pPr lvl="1"/>
            <a:r>
              <a:rPr lang="en-US" dirty="0" smtClean="0"/>
              <a:t>One entity must be responsible for every hour of a month</a:t>
            </a:r>
            <a:endParaRPr lang="en-US" dirty="0"/>
          </a:p>
        </p:txBody>
      </p:sp>
      <p:sp>
        <p:nvSpPr>
          <p:cNvPr id="4" name="Slide Number Placeholder 3"/>
          <p:cNvSpPr>
            <a:spLocks noGrp="1"/>
          </p:cNvSpPr>
          <p:nvPr>
            <p:ph type="sldNum" sz="quarter" idx="12"/>
          </p:nvPr>
        </p:nvSpPr>
        <p:spPr/>
        <p:txBody>
          <a:bodyPr/>
          <a:lstStyle/>
          <a:p>
            <a:fld id="{2E7E8EC5-A8D1-403E-8DBB-38953BF5B9BE}"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10284671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LCS History and </a:t>
            </a:r>
            <a:r>
              <a:rPr lang="en-US" b="1" dirty="0" smtClean="0"/>
              <a:t>Purposes (cont'd)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Interchange discrepancies are resolved using industry developed rules</a:t>
            </a:r>
          </a:p>
          <a:p>
            <a:r>
              <a:rPr lang="en-US" dirty="0" smtClean="0"/>
              <a:t>Missing interchanges are created by LCS</a:t>
            </a:r>
          </a:p>
          <a:p>
            <a:r>
              <a:rPr lang="en-US" dirty="0" smtClean="0"/>
              <a:t>All hours in a month must be allocated to a carrier</a:t>
            </a:r>
          </a:p>
          <a:p>
            <a:pPr lvl="0"/>
            <a:r>
              <a:rPr lang="en-US" dirty="0" smtClean="0"/>
              <a:t>Prior to LCS, carriers paid car hire based on internal records  </a:t>
            </a:r>
          </a:p>
          <a:p>
            <a:pPr lvl="1"/>
            <a:r>
              <a:rPr lang="en-US" dirty="0" smtClean="0"/>
              <a:t>Interchange discrepancies frequently left the car mark under paid</a:t>
            </a:r>
          </a:p>
          <a:p>
            <a:pPr lvl="1"/>
            <a:r>
              <a:rPr lang="en-US" dirty="0" smtClean="0"/>
              <a:t>Car mark owner had to mediate between carriers</a:t>
            </a:r>
          </a:p>
          <a:p>
            <a:pPr lvl="1"/>
            <a:r>
              <a:rPr lang="en-US" dirty="0" smtClean="0"/>
              <a:t>Claims could, and did, remain unresolved for years </a:t>
            </a:r>
          </a:p>
          <a:p>
            <a:endParaRPr lang="en-US" dirty="0"/>
          </a:p>
        </p:txBody>
      </p:sp>
      <p:sp>
        <p:nvSpPr>
          <p:cNvPr id="4" name="Slide Number Placeholder 3"/>
          <p:cNvSpPr>
            <a:spLocks noGrp="1"/>
          </p:cNvSpPr>
          <p:nvPr>
            <p:ph type="sldNum" sz="quarter" idx="12"/>
          </p:nvPr>
        </p:nvSpPr>
        <p:spPr/>
        <p:txBody>
          <a:bodyPr/>
          <a:lstStyle/>
          <a:p>
            <a:fld id="{2E7E8EC5-A8D1-403E-8DBB-38953BF5B9BE}"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1460661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LCS History and </a:t>
            </a:r>
            <a:r>
              <a:rPr lang="en-US" b="1" dirty="0" smtClean="0"/>
              <a:t>Purposes (cont'd)</a:t>
            </a:r>
            <a:endParaRPr lang="en-US" dirty="0"/>
          </a:p>
        </p:txBody>
      </p:sp>
      <p:sp>
        <p:nvSpPr>
          <p:cNvPr id="3" name="Content Placeholder 2"/>
          <p:cNvSpPr>
            <a:spLocks noGrp="1"/>
          </p:cNvSpPr>
          <p:nvPr>
            <p:ph idx="1"/>
          </p:nvPr>
        </p:nvSpPr>
        <p:spPr/>
        <p:txBody>
          <a:bodyPr>
            <a:normAutofit/>
          </a:bodyPr>
          <a:lstStyle/>
          <a:p>
            <a:pPr lvl="0"/>
            <a:r>
              <a:rPr lang="en-US" dirty="0" smtClean="0"/>
              <a:t>LCS analysis occurs 120 hours (5 days) after the event date/time  </a:t>
            </a:r>
          </a:p>
          <a:p>
            <a:pPr lvl="1"/>
            <a:r>
              <a:rPr lang="en-US" dirty="0" smtClean="0"/>
              <a:t>This delay allows accurate even reporting </a:t>
            </a:r>
          </a:p>
          <a:p>
            <a:pPr lvl="0"/>
            <a:r>
              <a:rPr lang="en-US" dirty="0" smtClean="0"/>
              <a:t>Once an LCS record is created, no changes can be made  </a:t>
            </a:r>
          </a:p>
          <a:p>
            <a:pPr lvl="1"/>
            <a:r>
              <a:rPr lang="en-US" dirty="0" smtClean="0"/>
              <a:t>No correction process is required for LCS interchanges</a:t>
            </a:r>
          </a:p>
          <a:p>
            <a:endParaRPr lang="en-US" dirty="0"/>
          </a:p>
        </p:txBody>
      </p:sp>
      <p:sp>
        <p:nvSpPr>
          <p:cNvPr id="4" name="Slide Number Placeholder 3"/>
          <p:cNvSpPr>
            <a:spLocks noGrp="1"/>
          </p:cNvSpPr>
          <p:nvPr>
            <p:ph type="sldNum" sz="quarter" idx="12"/>
          </p:nvPr>
        </p:nvSpPr>
        <p:spPr/>
        <p:txBody>
          <a:bodyPr/>
          <a:lstStyle/>
          <a:p>
            <a:fld id="{2E7E8EC5-A8D1-403E-8DBB-38953BF5B9BE}"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5157862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Transfer of Liability Overview</a:t>
            </a:r>
            <a:endParaRPr lang="en-US" b="1" dirty="0"/>
          </a:p>
        </p:txBody>
      </p:sp>
      <p:sp>
        <p:nvSpPr>
          <p:cNvPr id="3" name="Content Placeholder 2"/>
          <p:cNvSpPr>
            <a:spLocks noGrp="1"/>
          </p:cNvSpPr>
          <p:nvPr>
            <p:ph idx="1"/>
          </p:nvPr>
        </p:nvSpPr>
        <p:spPr/>
        <p:txBody>
          <a:bodyPr>
            <a:normAutofit/>
          </a:bodyPr>
          <a:lstStyle/>
          <a:p>
            <a:pPr lvl="0"/>
            <a:r>
              <a:rPr lang="en-US" dirty="0"/>
              <a:t>Transfer of Liability (TOL) allows carriers to electronically move car hire liability to another carrier in specific </a:t>
            </a:r>
            <a:r>
              <a:rPr lang="en-US" dirty="0" smtClean="0"/>
              <a:t>situations </a:t>
            </a:r>
          </a:p>
          <a:p>
            <a:pPr lvl="1"/>
            <a:r>
              <a:rPr lang="en-US" dirty="0" smtClean="0"/>
              <a:t>TOL </a:t>
            </a:r>
            <a:r>
              <a:rPr lang="en-US" dirty="0"/>
              <a:t>differs from reclaim in that TOL is not a separate financial </a:t>
            </a:r>
            <a:r>
              <a:rPr lang="en-US" dirty="0" smtClean="0"/>
              <a:t>transaction  </a:t>
            </a:r>
          </a:p>
          <a:p>
            <a:pPr lvl="1"/>
            <a:r>
              <a:rPr lang="en-US" dirty="0" smtClean="0"/>
              <a:t>TOL messages must </a:t>
            </a:r>
            <a:r>
              <a:rPr lang="en-US" dirty="0"/>
              <a:t>be used in car hire </a:t>
            </a:r>
            <a:r>
              <a:rPr lang="en-US" dirty="0" smtClean="0"/>
              <a:t>calculation  </a:t>
            </a:r>
          </a:p>
          <a:p>
            <a:pPr lvl="1"/>
            <a:r>
              <a:rPr lang="en-US" dirty="0" smtClean="0"/>
              <a:t>There </a:t>
            </a:r>
            <a:r>
              <a:rPr lang="en-US" dirty="0"/>
              <a:t>is no need to create reclaims because the TOL events correctly reflected the car hire </a:t>
            </a:r>
            <a:r>
              <a:rPr lang="en-US" dirty="0" smtClean="0"/>
              <a:t>liability</a:t>
            </a:r>
            <a:endParaRPr lang="en-US" dirty="0"/>
          </a:p>
          <a:p>
            <a:endParaRPr lang="en-US" dirty="0"/>
          </a:p>
        </p:txBody>
      </p:sp>
      <p:sp>
        <p:nvSpPr>
          <p:cNvPr id="4" name="Slide Number Placeholder 3"/>
          <p:cNvSpPr>
            <a:spLocks noGrp="1"/>
          </p:cNvSpPr>
          <p:nvPr>
            <p:ph type="sldNum" sz="quarter" idx="12"/>
          </p:nvPr>
        </p:nvSpPr>
        <p:spPr/>
        <p:txBody>
          <a:bodyPr/>
          <a:lstStyle/>
          <a:p>
            <a:fld id="{2E7E8EC5-A8D1-403E-8DBB-38953BF5B9BE}" type="slidenum">
              <a:rPr lang="en-US" smtClean="0">
                <a:solidFill>
                  <a:prstClr val="black">
                    <a:tint val="75000"/>
                  </a:prstClr>
                </a:solidFill>
              </a:rPr>
              <a:pPr/>
              <a:t>23</a:t>
            </a:fld>
            <a:endParaRPr lang="en-US" dirty="0">
              <a:solidFill>
                <a:prstClr val="black">
                  <a:tint val="75000"/>
                </a:prstClr>
              </a:solidFill>
            </a:endParaRPr>
          </a:p>
        </p:txBody>
      </p:sp>
      <p:pic>
        <p:nvPicPr>
          <p:cNvPr id="2050" name="Picture 2" descr="http://png-3.findicons.com/files/icons/977/rrze/720/transfer_left_righ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57" y="-152400"/>
            <a:ext cx="1612900" cy="161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131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6312" y="276295"/>
            <a:ext cx="1239418" cy="646331"/>
          </a:xfrm>
          <a:prstGeom prst="rect">
            <a:avLst/>
          </a:prstGeom>
          <a:noFill/>
          <a:ln w="28575">
            <a:solidFill>
              <a:schemeClr val="tx2">
                <a:lumMod val="60000"/>
                <a:lumOff val="40000"/>
              </a:schemeClr>
            </a:solidFill>
          </a:ln>
        </p:spPr>
        <p:txBody>
          <a:bodyPr wrap="square" rtlCol="0">
            <a:spAutoFit/>
          </a:bodyPr>
          <a:lstStyle/>
          <a:p>
            <a:pPr algn="ctr"/>
            <a:r>
              <a:rPr lang="en-US" dirty="0" smtClean="0">
                <a:solidFill>
                  <a:prstClr val="black"/>
                </a:solidFill>
              </a:rPr>
              <a:t>Movement Events</a:t>
            </a:r>
            <a:endParaRPr lang="en-US" dirty="0">
              <a:solidFill>
                <a:prstClr val="black"/>
              </a:solidFill>
            </a:endParaRPr>
          </a:p>
        </p:txBody>
      </p:sp>
      <p:cxnSp>
        <p:nvCxnSpPr>
          <p:cNvPr id="6" name="Straight Arrow Connector 5"/>
          <p:cNvCxnSpPr/>
          <p:nvPr/>
        </p:nvCxnSpPr>
        <p:spPr>
          <a:xfrm>
            <a:off x="1371600" y="929398"/>
            <a:ext cx="0" cy="26544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35" idx="3"/>
            <a:endCxn id="53" idx="7"/>
          </p:cNvCxnSpPr>
          <p:nvPr/>
        </p:nvCxnSpPr>
        <p:spPr>
          <a:xfrm flipH="1">
            <a:off x="2718664" y="2182130"/>
            <a:ext cx="955353" cy="1487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657600" y="1447800"/>
            <a:ext cx="838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95800" y="2057400"/>
            <a:ext cx="685800" cy="369332"/>
          </a:xfrm>
          <a:prstGeom prst="rect">
            <a:avLst/>
          </a:prstGeom>
          <a:noFill/>
        </p:spPr>
        <p:txBody>
          <a:bodyPr wrap="square" rtlCol="0">
            <a:spAutoFit/>
          </a:bodyPr>
          <a:lstStyle/>
          <a:p>
            <a:r>
              <a:rPr lang="en-US" dirty="0" smtClean="0">
                <a:solidFill>
                  <a:prstClr val="black"/>
                </a:solidFill>
              </a:rPr>
              <a:t>TOL</a:t>
            </a:r>
            <a:endParaRPr lang="en-US" dirty="0">
              <a:solidFill>
                <a:prstClr val="black"/>
              </a:solidFill>
            </a:endParaRPr>
          </a:p>
        </p:txBody>
      </p:sp>
      <p:cxnSp>
        <p:nvCxnSpPr>
          <p:cNvPr id="16" name="Straight Arrow Connector 15"/>
          <p:cNvCxnSpPr>
            <a:endCxn id="12" idx="0"/>
          </p:cNvCxnSpPr>
          <p:nvPr/>
        </p:nvCxnSpPr>
        <p:spPr>
          <a:xfrm>
            <a:off x="4607940" y="1478437"/>
            <a:ext cx="230760" cy="578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46396" y="3226281"/>
            <a:ext cx="787885" cy="369332"/>
          </a:xfrm>
          <a:prstGeom prst="rect">
            <a:avLst/>
          </a:prstGeom>
          <a:noFill/>
          <a:ln w="28575">
            <a:solidFill>
              <a:schemeClr val="tx2">
                <a:lumMod val="60000"/>
                <a:lumOff val="40000"/>
              </a:schemeClr>
            </a:solidFill>
          </a:ln>
        </p:spPr>
        <p:txBody>
          <a:bodyPr wrap="square" rtlCol="0">
            <a:spAutoFit/>
          </a:bodyPr>
          <a:lstStyle/>
          <a:p>
            <a:pPr algn="ctr"/>
            <a:r>
              <a:rPr lang="en-US" dirty="0" smtClean="0">
                <a:solidFill>
                  <a:prstClr val="black"/>
                </a:solidFill>
              </a:rPr>
              <a:t>TOL</a:t>
            </a:r>
          </a:p>
        </p:txBody>
      </p:sp>
      <p:sp>
        <p:nvSpPr>
          <p:cNvPr id="24" name="TextBox 23"/>
          <p:cNvSpPr txBox="1"/>
          <p:nvPr/>
        </p:nvSpPr>
        <p:spPr>
          <a:xfrm>
            <a:off x="627179" y="5555136"/>
            <a:ext cx="652743"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CASS</a:t>
            </a:r>
            <a:endParaRPr lang="en-US" dirty="0">
              <a:solidFill>
                <a:prstClr val="black"/>
              </a:solidFill>
            </a:endParaRPr>
          </a:p>
        </p:txBody>
      </p:sp>
      <p:cxnSp>
        <p:nvCxnSpPr>
          <p:cNvPr id="26" name="Straight Arrow Connector 25"/>
          <p:cNvCxnSpPr>
            <a:stCxn id="53" idx="3"/>
            <a:endCxn id="24" idx="0"/>
          </p:cNvCxnSpPr>
          <p:nvPr/>
        </p:nvCxnSpPr>
        <p:spPr>
          <a:xfrm flipH="1">
            <a:off x="953551" y="4712703"/>
            <a:ext cx="32470" cy="8424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8" idx="2"/>
            <a:endCxn id="54" idx="0"/>
          </p:cNvCxnSpPr>
          <p:nvPr/>
        </p:nvCxnSpPr>
        <p:spPr>
          <a:xfrm>
            <a:off x="7552620" y="2151965"/>
            <a:ext cx="0" cy="12383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298178" y="5269918"/>
            <a:ext cx="2090444"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Car Hire Receivables</a:t>
            </a:r>
            <a:endParaRPr lang="en-US" dirty="0">
              <a:solidFill>
                <a:prstClr val="black"/>
              </a:solidFill>
            </a:endParaRPr>
          </a:p>
        </p:txBody>
      </p:sp>
      <p:sp>
        <p:nvSpPr>
          <p:cNvPr id="34" name="TextBox 33"/>
          <p:cNvSpPr txBox="1"/>
          <p:nvPr/>
        </p:nvSpPr>
        <p:spPr>
          <a:xfrm>
            <a:off x="6379317" y="5918021"/>
            <a:ext cx="2346604"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Railroad Clearinghouse</a:t>
            </a:r>
            <a:endParaRPr lang="en-US" dirty="0">
              <a:solidFill>
                <a:prstClr val="black"/>
              </a:solidFill>
            </a:endParaRPr>
          </a:p>
        </p:txBody>
      </p:sp>
      <p:cxnSp>
        <p:nvCxnSpPr>
          <p:cNvPr id="40" name="Straight Arrow Connector 39"/>
          <p:cNvCxnSpPr>
            <a:endCxn id="28" idx="1"/>
          </p:cNvCxnSpPr>
          <p:nvPr/>
        </p:nvCxnSpPr>
        <p:spPr>
          <a:xfrm>
            <a:off x="5765502" y="1828799"/>
            <a:ext cx="77546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3944091" y="5996406"/>
            <a:ext cx="798617"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Claims</a:t>
            </a:r>
            <a:endParaRPr lang="en-US" dirty="0">
              <a:solidFill>
                <a:prstClr val="black"/>
              </a:solidFill>
            </a:endParaRPr>
          </a:p>
        </p:txBody>
      </p:sp>
      <p:cxnSp>
        <p:nvCxnSpPr>
          <p:cNvPr id="51" name="Straight Arrow Connector 50"/>
          <p:cNvCxnSpPr>
            <a:stCxn id="31" idx="2"/>
            <a:endCxn id="49" idx="0"/>
          </p:cNvCxnSpPr>
          <p:nvPr/>
        </p:nvCxnSpPr>
        <p:spPr>
          <a:xfrm>
            <a:off x="4343400" y="5639250"/>
            <a:ext cx="0" cy="3571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1498943" y="1219280"/>
            <a:ext cx="706797"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DDCT</a:t>
            </a:r>
            <a:endParaRPr lang="en-US" dirty="0">
              <a:solidFill>
                <a:prstClr val="black"/>
              </a:solidFill>
            </a:endParaRPr>
          </a:p>
        </p:txBody>
      </p:sp>
      <p:cxnSp>
        <p:nvCxnSpPr>
          <p:cNvPr id="62" name="Straight Arrow Connector 61"/>
          <p:cNvCxnSpPr>
            <a:endCxn id="35" idx="2"/>
          </p:cNvCxnSpPr>
          <p:nvPr/>
        </p:nvCxnSpPr>
        <p:spPr>
          <a:xfrm>
            <a:off x="2205740" y="1505634"/>
            <a:ext cx="1109435" cy="1547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3315175" y="922626"/>
            <a:ext cx="2450327" cy="1475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Liability Continuity System - LCS</a:t>
            </a:r>
            <a:endParaRPr lang="en-US" dirty="0">
              <a:solidFill>
                <a:prstClr val="white"/>
              </a:solidFill>
            </a:endParaRPr>
          </a:p>
        </p:txBody>
      </p:sp>
      <p:sp>
        <p:nvSpPr>
          <p:cNvPr id="53" name="Oval 52"/>
          <p:cNvSpPr/>
          <p:nvPr/>
        </p:nvSpPr>
        <p:spPr>
          <a:xfrm>
            <a:off x="627179" y="3453199"/>
            <a:ext cx="2450327" cy="1475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Event Repository - ER</a:t>
            </a:r>
            <a:endParaRPr lang="en-US" dirty="0">
              <a:solidFill>
                <a:prstClr val="white"/>
              </a:solidFill>
            </a:endParaRPr>
          </a:p>
        </p:txBody>
      </p:sp>
      <p:sp>
        <p:nvSpPr>
          <p:cNvPr id="54" name="Oval 53"/>
          <p:cNvSpPr/>
          <p:nvPr/>
        </p:nvSpPr>
        <p:spPr>
          <a:xfrm>
            <a:off x="6327456" y="3390292"/>
            <a:ext cx="2450327" cy="1475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Car Hire Data Exchange - CHDX</a:t>
            </a:r>
            <a:endParaRPr lang="en-US" dirty="0">
              <a:solidFill>
                <a:prstClr val="white"/>
              </a:solidFill>
            </a:endParaRPr>
          </a:p>
        </p:txBody>
      </p:sp>
      <p:cxnSp>
        <p:nvCxnSpPr>
          <p:cNvPr id="56" name="Straight Arrow Connector 55"/>
          <p:cNvCxnSpPr>
            <a:stCxn id="52" idx="2"/>
            <a:endCxn id="53" idx="0"/>
          </p:cNvCxnSpPr>
          <p:nvPr/>
        </p:nvCxnSpPr>
        <p:spPr>
          <a:xfrm>
            <a:off x="1852342" y="1588612"/>
            <a:ext cx="1" cy="1864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flipV="1">
            <a:off x="2205740" y="1295400"/>
            <a:ext cx="122326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2942268" y="2242066"/>
            <a:ext cx="993167" cy="1567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35" idx="4"/>
            <a:endCxn id="17" idx="0"/>
          </p:cNvCxnSpPr>
          <p:nvPr/>
        </p:nvCxnSpPr>
        <p:spPr>
          <a:xfrm>
            <a:off x="4540339" y="2398227"/>
            <a:ext cx="0" cy="8280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stCxn id="54" idx="2"/>
            <a:endCxn id="31" idx="0"/>
          </p:cNvCxnSpPr>
          <p:nvPr/>
        </p:nvCxnSpPr>
        <p:spPr>
          <a:xfrm flipH="1">
            <a:off x="4343400" y="4128093"/>
            <a:ext cx="1984056" cy="1141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a:stCxn id="54" idx="4"/>
            <a:endCxn id="34" idx="0"/>
          </p:cNvCxnSpPr>
          <p:nvPr/>
        </p:nvCxnSpPr>
        <p:spPr>
          <a:xfrm flipH="1">
            <a:off x="7552619" y="4865893"/>
            <a:ext cx="1" cy="1052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153491" y="2124797"/>
            <a:ext cx="947375" cy="646331"/>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Haulage</a:t>
            </a:r>
          </a:p>
          <a:p>
            <a:r>
              <a:rPr lang="en-US" dirty="0" smtClean="0">
                <a:solidFill>
                  <a:prstClr val="black"/>
                </a:solidFill>
              </a:rPr>
              <a:t>Flags</a:t>
            </a:r>
          </a:p>
        </p:txBody>
      </p:sp>
      <p:cxnSp>
        <p:nvCxnSpPr>
          <p:cNvPr id="103" name="Straight Arrow Connector 102"/>
          <p:cNvCxnSpPr>
            <a:endCxn id="100" idx="0"/>
          </p:cNvCxnSpPr>
          <p:nvPr/>
        </p:nvCxnSpPr>
        <p:spPr>
          <a:xfrm>
            <a:off x="627178" y="922626"/>
            <a:ext cx="1" cy="12021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stCxn id="100" idx="2"/>
            <a:endCxn id="53" idx="1"/>
          </p:cNvCxnSpPr>
          <p:nvPr/>
        </p:nvCxnSpPr>
        <p:spPr>
          <a:xfrm>
            <a:off x="627179" y="2771128"/>
            <a:ext cx="358842" cy="8981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17" idx="1"/>
            <a:endCxn id="53" idx="6"/>
          </p:cNvCxnSpPr>
          <p:nvPr/>
        </p:nvCxnSpPr>
        <p:spPr>
          <a:xfrm flipH="1">
            <a:off x="3077506" y="3410947"/>
            <a:ext cx="1068890" cy="7800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stCxn id="17" idx="3"/>
            <a:endCxn id="28" idx="1"/>
          </p:cNvCxnSpPr>
          <p:nvPr/>
        </p:nvCxnSpPr>
        <p:spPr>
          <a:xfrm flipV="1">
            <a:off x="4934281" y="1828800"/>
            <a:ext cx="1606683" cy="15821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1549791" y="5555136"/>
            <a:ext cx="655949"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CHLF</a:t>
            </a:r>
          </a:p>
        </p:txBody>
      </p:sp>
      <p:cxnSp>
        <p:nvCxnSpPr>
          <p:cNvPr id="113" name="Straight Arrow Connector 112"/>
          <p:cNvCxnSpPr>
            <a:stCxn id="53" idx="4"/>
            <a:endCxn id="111" idx="0"/>
          </p:cNvCxnSpPr>
          <p:nvPr/>
        </p:nvCxnSpPr>
        <p:spPr>
          <a:xfrm>
            <a:off x="1852343" y="4928800"/>
            <a:ext cx="25423" cy="6263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5805634" y="166300"/>
            <a:ext cx="1470659" cy="646331"/>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Car Hire Rate </a:t>
            </a:r>
          </a:p>
          <a:p>
            <a:r>
              <a:rPr lang="en-US" dirty="0" smtClean="0">
                <a:solidFill>
                  <a:prstClr val="black"/>
                </a:solidFill>
              </a:rPr>
              <a:t>Negotiations</a:t>
            </a:r>
          </a:p>
        </p:txBody>
      </p:sp>
      <p:sp>
        <p:nvSpPr>
          <p:cNvPr id="44" name="TextBox 43"/>
          <p:cNvSpPr txBox="1"/>
          <p:nvPr/>
        </p:nvSpPr>
        <p:spPr>
          <a:xfrm>
            <a:off x="7656654" y="304800"/>
            <a:ext cx="907621"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CHARM</a:t>
            </a:r>
            <a:endParaRPr lang="en-US" dirty="0">
              <a:solidFill>
                <a:prstClr val="black"/>
              </a:solidFill>
            </a:endParaRPr>
          </a:p>
        </p:txBody>
      </p:sp>
      <p:cxnSp>
        <p:nvCxnSpPr>
          <p:cNvPr id="46" name="Straight Arrow Connector 45"/>
          <p:cNvCxnSpPr>
            <a:stCxn id="43" idx="3"/>
            <a:endCxn id="44" idx="1"/>
          </p:cNvCxnSpPr>
          <p:nvPr/>
        </p:nvCxnSpPr>
        <p:spPr>
          <a:xfrm>
            <a:off x="7276293" y="489466"/>
            <a:ext cx="3803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44" idx="2"/>
            <a:endCxn id="28" idx="0"/>
          </p:cNvCxnSpPr>
          <p:nvPr/>
        </p:nvCxnSpPr>
        <p:spPr>
          <a:xfrm flipH="1">
            <a:off x="7552620" y="674132"/>
            <a:ext cx="557845" cy="8315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540964" y="1505634"/>
            <a:ext cx="2023311" cy="646331"/>
          </a:xfrm>
          <a:prstGeom prst="rect">
            <a:avLst/>
          </a:prstGeom>
          <a:noFill/>
          <a:ln w="28575">
            <a:solidFill>
              <a:schemeClr val="tx2">
                <a:lumMod val="60000"/>
                <a:lumOff val="40000"/>
              </a:schemeClr>
            </a:solidFill>
          </a:ln>
        </p:spPr>
        <p:txBody>
          <a:bodyPr wrap="none" rtlCol="0">
            <a:spAutoFit/>
          </a:bodyPr>
          <a:lstStyle/>
          <a:p>
            <a:pPr algn="ctr"/>
            <a:r>
              <a:rPr lang="en-US" dirty="0" smtClean="0">
                <a:solidFill>
                  <a:prstClr val="black"/>
                </a:solidFill>
              </a:rPr>
              <a:t>Carriers Report Car </a:t>
            </a:r>
          </a:p>
          <a:p>
            <a:pPr algn="ctr"/>
            <a:r>
              <a:rPr lang="en-US" dirty="0" smtClean="0">
                <a:solidFill>
                  <a:prstClr val="black"/>
                </a:solidFill>
              </a:rPr>
              <a:t>Hire Payables</a:t>
            </a:r>
            <a:endParaRPr lang="en-US" dirty="0">
              <a:solidFill>
                <a:prstClr val="black"/>
              </a:solidFill>
            </a:endParaRPr>
          </a:p>
        </p:txBody>
      </p:sp>
      <p:sp>
        <p:nvSpPr>
          <p:cNvPr id="2" name="Rectangle 1"/>
          <p:cNvSpPr/>
          <p:nvPr/>
        </p:nvSpPr>
        <p:spPr>
          <a:xfrm>
            <a:off x="0" y="-1"/>
            <a:ext cx="3196340" cy="6857999"/>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p:nvSpPr>
        <p:spPr>
          <a:xfrm>
            <a:off x="5805634" y="-34720"/>
            <a:ext cx="3338365" cy="6892719"/>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3196340" y="2619873"/>
            <a:ext cx="2609294" cy="4238125"/>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TextBox 4"/>
          <p:cNvSpPr txBox="1"/>
          <p:nvPr/>
        </p:nvSpPr>
        <p:spPr>
          <a:xfrm>
            <a:off x="5822766" y="2787177"/>
            <a:ext cx="1009379" cy="369332"/>
          </a:xfrm>
          <a:prstGeom prst="rect">
            <a:avLst/>
          </a:prstGeom>
          <a:noFill/>
          <a:ln w="28575">
            <a:solidFill>
              <a:schemeClr val="tx2">
                <a:lumMod val="60000"/>
                <a:lumOff val="40000"/>
              </a:schemeClr>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Reclaims</a:t>
            </a:r>
            <a:endParaRPr lang="en-US" dirty="0">
              <a:solidFill>
                <a:prstClr val="black"/>
              </a:solidFill>
            </a:endParaRPr>
          </a:p>
        </p:txBody>
      </p:sp>
      <p:cxnSp>
        <p:nvCxnSpPr>
          <p:cNvPr id="7" name="Straight Arrow Connector 6"/>
          <p:cNvCxnSpPr/>
          <p:nvPr/>
        </p:nvCxnSpPr>
        <p:spPr>
          <a:xfrm flipV="1">
            <a:off x="6327456" y="2151965"/>
            <a:ext cx="1225163" cy="6191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3196340" y="0"/>
            <a:ext cx="2626426" cy="2619873"/>
          </a:xfrm>
          <a:prstGeom prst="rect">
            <a:avLst/>
          </a:prstGeom>
          <a:solidFill>
            <a:srgbClr val="FFFF00">
              <a:alpha val="0"/>
            </a:srgbClr>
          </a:solidFill>
          <a:ln w="1270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79574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Haulage Overview</a:t>
            </a:r>
            <a:endParaRPr lang="en-US" b="1" dirty="0"/>
          </a:p>
        </p:txBody>
      </p:sp>
      <p:sp>
        <p:nvSpPr>
          <p:cNvPr id="3" name="Content Placeholder 2"/>
          <p:cNvSpPr>
            <a:spLocks noGrp="1"/>
          </p:cNvSpPr>
          <p:nvPr>
            <p:ph idx="1"/>
          </p:nvPr>
        </p:nvSpPr>
        <p:spPr/>
        <p:txBody>
          <a:bodyPr>
            <a:normAutofit/>
          </a:bodyPr>
          <a:lstStyle/>
          <a:p>
            <a:pPr lvl="0"/>
            <a:r>
              <a:rPr lang="en-US" dirty="0"/>
              <a:t>Haulage is a bilateral agreement between carriers where one carrier agrees to move cars as an agent for another </a:t>
            </a:r>
            <a:r>
              <a:rPr lang="en-US" dirty="0" smtClean="0"/>
              <a:t>carrier </a:t>
            </a:r>
            <a:endParaRPr lang="en-US" dirty="0"/>
          </a:p>
          <a:p>
            <a:pPr lvl="0"/>
            <a:r>
              <a:rPr lang="en-US" dirty="0"/>
              <a:t>The bilateral nature of the agreements means the normal car hire rules </a:t>
            </a:r>
            <a:r>
              <a:rPr lang="en-US" dirty="0" smtClean="0"/>
              <a:t>may not </a:t>
            </a:r>
            <a:r>
              <a:rPr lang="en-US" dirty="0"/>
              <a:t>apply</a:t>
            </a:r>
            <a:r>
              <a:rPr lang="en-US" dirty="0" smtClean="0"/>
              <a:t>.</a:t>
            </a:r>
          </a:p>
          <a:p>
            <a:pPr lvl="1"/>
            <a:r>
              <a:rPr lang="en-US" dirty="0" smtClean="0"/>
              <a:t>The provisions of the haulage agreement will take precedence.</a:t>
            </a:r>
            <a:r>
              <a:rPr lang="en-US" dirty="0"/>
              <a:t> </a:t>
            </a:r>
          </a:p>
        </p:txBody>
      </p:sp>
      <p:sp>
        <p:nvSpPr>
          <p:cNvPr id="4" name="Slide Number Placeholder 3"/>
          <p:cNvSpPr>
            <a:spLocks noGrp="1"/>
          </p:cNvSpPr>
          <p:nvPr>
            <p:ph type="sldNum" sz="quarter" idx="12"/>
          </p:nvPr>
        </p:nvSpPr>
        <p:spPr/>
        <p:txBody>
          <a:bodyPr/>
          <a:lstStyle/>
          <a:p>
            <a:fld id="{2E7E8EC5-A8D1-403E-8DBB-38953BF5B9BE}"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380525649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Haulage </a:t>
            </a:r>
            <a:r>
              <a:rPr lang="en-US" b="1" dirty="0" smtClean="0"/>
              <a:t>Overview (cont'd)</a:t>
            </a:r>
            <a:endParaRPr lang="en-US" dirty="0"/>
          </a:p>
        </p:txBody>
      </p:sp>
      <p:sp>
        <p:nvSpPr>
          <p:cNvPr id="3" name="Content Placeholder 2"/>
          <p:cNvSpPr>
            <a:spLocks noGrp="1"/>
          </p:cNvSpPr>
          <p:nvPr>
            <p:ph idx="1"/>
          </p:nvPr>
        </p:nvSpPr>
        <p:spPr>
          <a:xfrm>
            <a:off x="457200" y="1905000"/>
            <a:ext cx="8229600" cy="3657600"/>
          </a:xfrm>
        </p:spPr>
        <p:txBody>
          <a:bodyPr/>
          <a:lstStyle/>
          <a:p>
            <a:pPr lvl="0"/>
            <a:r>
              <a:rPr lang="en-US" dirty="0" smtClean="0"/>
              <a:t>The carrier hiring the agent is referred to as the haulage rights carrier.  </a:t>
            </a:r>
          </a:p>
          <a:p>
            <a:pPr lvl="0"/>
            <a:r>
              <a:rPr lang="en-US" dirty="0" smtClean="0"/>
              <a:t>The agent carrier is referred to as the hauling carrier.  </a:t>
            </a:r>
          </a:p>
        </p:txBody>
      </p:sp>
      <p:sp>
        <p:nvSpPr>
          <p:cNvPr id="4" name="Slide Number Placeholder 3"/>
          <p:cNvSpPr>
            <a:spLocks noGrp="1"/>
          </p:cNvSpPr>
          <p:nvPr>
            <p:ph type="sldNum" sz="quarter" idx="12"/>
          </p:nvPr>
        </p:nvSpPr>
        <p:spPr/>
        <p:txBody>
          <a:bodyPr/>
          <a:lstStyle/>
          <a:p>
            <a:fld id="{2E7E8EC5-A8D1-403E-8DBB-38953BF5B9BE}"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4277021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Haulage Overview (cont'd)</a:t>
            </a:r>
            <a:endParaRPr lang="en-US" dirty="0"/>
          </a:p>
        </p:txBody>
      </p:sp>
      <p:sp>
        <p:nvSpPr>
          <p:cNvPr id="3" name="Content Placeholder 2"/>
          <p:cNvSpPr>
            <a:spLocks noGrp="1"/>
          </p:cNvSpPr>
          <p:nvPr>
            <p:ph idx="1"/>
          </p:nvPr>
        </p:nvSpPr>
        <p:spPr/>
        <p:txBody>
          <a:bodyPr>
            <a:normAutofit/>
          </a:bodyPr>
          <a:lstStyle/>
          <a:p>
            <a:pPr lvl="0"/>
            <a:r>
              <a:rPr lang="en-US" dirty="0"/>
              <a:t>Haulage introduces </a:t>
            </a:r>
            <a:r>
              <a:rPr lang="en-US" dirty="0" smtClean="0"/>
              <a:t>complexity </a:t>
            </a:r>
            <a:r>
              <a:rPr lang="en-US" dirty="0"/>
              <a:t>into </a:t>
            </a:r>
            <a:r>
              <a:rPr lang="en-US" dirty="0" smtClean="0"/>
              <a:t>car hire calculation for </a:t>
            </a:r>
            <a:r>
              <a:rPr lang="en-US" dirty="0"/>
              <a:t>two </a:t>
            </a:r>
            <a:r>
              <a:rPr lang="en-US" dirty="0" smtClean="0"/>
              <a:t>reasons  </a:t>
            </a:r>
            <a:endParaRPr lang="en-US" dirty="0"/>
          </a:p>
          <a:p>
            <a:pPr lvl="1"/>
            <a:r>
              <a:rPr lang="en-US" dirty="0"/>
              <a:t>Car hire (time and mileage) is typically paid by the haulage rights carrier.  </a:t>
            </a:r>
            <a:r>
              <a:rPr lang="en-US" dirty="0" smtClean="0"/>
              <a:t>Car </a:t>
            </a:r>
            <a:r>
              <a:rPr lang="en-US" dirty="0"/>
              <a:t>hire is not owed by </a:t>
            </a:r>
            <a:r>
              <a:rPr lang="en-US" dirty="0" smtClean="0"/>
              <a:t>carrier in physical </a:t>
            </a:r>
            <a:r>
              <a:rPr lang="en-US" dirty="0"/>
              <a:t>possession of </a:t>
            </a:r>
            <a:r>
              <a:rPr lang="en-US" dirty="0" smtClean="0"/>
              <a:t>car</a:t>
            </a:r>
            <a:endParaRPr lang="en-US" dirty="0"/>
          </a:p>
          <a:p>
            <a:pPr lvl="1"/>
            <a:r>
              <a:rPr lang="en-US" dirty="0" smtClean="0"/>
              <a:t>Movements </a:t>
            </a:r>
            <a:r>
              <a:rPr lang="en-US" dirty="0"/>
              <a:t>reported by the hauling carrier are masked </a:t>
            </a:r>
            <a:r>
              <a:rPr lang="en-US" dirty="0" smtClean="0"/>
              <a:t>- It </a:t>
            </a:r>
            <a:r>
              <a:rPr lang="en-US" dirty="0"/>
              <a:t>appears that the haulage rights carrier performed the </a:t>
            </a:r>
            <a:r>
              <a:rPr lang="en-US" dirty="0" smtClean="0"/>
              <a:t>work</a:t>
            </a:r>
            <a:endParaRPr lang="en-US" dirty="0"/>
          </a:p>
        </p:txBody>
      </p:sp>
      <p:sp>
        <p:nvSpPr>
          <p:cNvPr id="4" name="Slide Number Placeholder 3"/>
          <p:cNvSpPr>
            <a:spLocks noGrp="1"/>
          </p:cNvSpPr>
          <p:nvPr>
            <p:ph type="sldNum" sz="quarter" idx="12"/>
          </p:nvPr>
        </p:nvSpPr>
        <p:spPr/>
        <p:txBody>
          <a:bodyPr/>
          <a:lstStyle/>
          <a:p>
            <a:fld id="{2E7E8EC5-A8D1-403E-8DBB-38953BF5B9BE}"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2776782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6312" y="276295"/>
            <a:ext cx="1239418" cy="646331"/>
          </a:xfrm>
          <a:prstGeom prst="rect">
            <a:avLst/>
          </a:prstGeom>
          <a:solidFill>
            <a:schemeClr val="bg1"/>
          </a:solidFill>
          <a:ln w="28575">
            <a:solidFill>
              <a:schemeClr val="tx2">
                <a:lumMod val="60000"/>
                <a:lumOff val="40000"/>
              </a:schemeClr>
            </a:solidFill>
          </a:ln>
        </p:spPr>
        <p:txBody>
          <a:bodyPr wrap="square" rtlCol="0">
            <a:spAutoFit/>
          </a:bodyPr>
          <a:lstStyle/>
          <a:p>
            <a:pPr algn="ctr"/>
            <a:r>
              <a:rPr lang="en-US" dirty="0" smtClean="0">
                <a:solidFill>
                  <a:prstClr val="black"/>
                </a:solidFill>
              </a:rPr>
              <a:t>Movement Events</a:t>
            </a:r>
            <a:endParaRPr lang="en-US" dirty="0">
              <a:solidFill>
                <a:prstClr val="black"/>
              </a:solidFill>
            </a:endParaRPr>
          </a:p>
        </p:txBody>
      </p:sp>
      <p:cxnSp>
        <p:nvCxnSpPr>
          <p:cNvPr id="6" name="Straight Arrow Connector 5"/>
          <p:cNvCxnSpPr/>
          <p:nvPr/>
        </p:nvCxnSpPr>
        <p:spPr>
          <a:xfrm>
            <a:off x="1371600" y="929398"/>
            <a:ext cx="0" cy="26544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35" idx="3"/>
            <a:endCxn id="53" idx="7"/>
          </p:cNvCxnSpPr>
          <p:nvPr/>
        </p:nvCxnSpPr>
        <p:spPr>
          <a:xfrm flipH="1">
            <a:off x="2718664" y="2182130"/>
            <a:ext cx="955353" cy="1487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657600" y="1447800"/>
            <a:ext cx="838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95800" y="2057400"/>
            <a:ext cx="685800" cy="369332"/>
          </a:xfrm>
          <a:prstGeom prst="rect">
            <a:avLst/>
          </a:prstGeom>
          <a:noFill/>
        </p:spPr>
        <p:txBody>
          <a:bodyPr wrap="square" rtlCol="0">
            <a:spAutoFit/>
          </a:bodyPr>
          <a:lstStyle/>
          <a:p>
            <a:r>
              <a:rPr lang="en-US" dirty="0" smtClean="0">
                <a:solidFill>
                  <a:prstClr val="black"/>
                </a:solidFill>
              </a:rPr>
              <a:t>TOL</a:t>
            </a:r>
            <a:endParaRPr lang="en-US" dirty="0">
              <a:solidFill>
                <a:prstClr val="black"/>
              </a:solidFill>
            </a:endParaRPr>
          </a:p>
        </p:txBody>
      </p:sp>
      <p:cxnSp>
        <p:nvCxnSpPr>
          <p:cNvPr id="16" name="Straight Arrow Connector 15"/>
          <p:cNvCxnSpPr>
            <a:endCxn id="12" idx="0"/>
          </p:cNvCxnSpPr>
          <p:nvPr/>
        </p:nvCxnSpPr>
        <p:spPr>
          <a:xfrm>
            <a:off x="4607940" y="1478437"/>
            <a:ext cx="230760" cy="578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46396" y="3226281"/>
            <a:ext cx="787885" cy="369332"/>
          </a:xfrm>
          <a:prstGeom prst="rect">
            <a:avLst/>
          </a:prstGeom>
          <a:noFill/>
          <a:ln w="28575">
            <a:solidFill>
              <a:schemeClr val="tx2">
                <a:lumMod val="60000"/>
                <a:lumOff val="40000"/>
              </a:schemeClr>
            </a:solidFill>
          </a:ln>
        </p:spPr>
        <p:txBody>
          <a:bodyPr wrap="square" rtlCol="0">
            <a:spAutoFit/>
          </a:bodyPr>
          <a:lstStyle/>
          <a:p>
            <a:pPr algn="ctr"/>
            <a:r>
              <a:rPr lang="en-US" dirty="0" smtClean="0">
                <a:solidFill>
                  <a:prstClr val="black"/>
                </a:solidFill>
              </a:rPr>
              <a:t>TOL</a:t>
            </a:r>
          </a:p>
        </p:txBody>
      </p:sp>
      <p:sp>
        <p:nvSpPr>
          <p:cNvPr id="24" name="TextBox 23"/>
          <p:cNvSpPr txBox="1"/>
          <p:nvPr/>
        </p:nvSpPr>
        <p:spPr>
          <a:xfrm>
            <a:off x="627179" y="5555136"/>
            <a:ext cx="652743"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CASS</a:t>
            </a:r>
            <a:endParaRPr lang="en-US" dirty="0">
              <a:solidFill>
                <a:prstClr val="black"/>
              </a:solidFill>
            </a:endParaRPr>
          </a:p>
        </p:txBody>
      </p:sp>
      <p:cxnSp>
        <p:nvCxnSpPr>
          <p:cNvPr id="26" name="Straight Arrow Connector 25"/>
          <p:cNvCxnSpPr>
            <a:stCxn id="53" idx="3"/>
            <a:endCxn id="24" idx="0"/>
          </p:cNvCxnSpPr>
          <p:nvPr/>
        </p:nvCxnSpPr>
        <p:spPr>
          <a:xfrm flipH="1">
            <a:off x="953551" y="4712703"/>
            <a:ext cx="32470" cy="8424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8" idx="2"/>
            <a:endCxn id="54" idx="0"/>
          </p:cNvCxnSpPr>
          <p:nvPr/>
        </p:nvCxnSpPr>
        <p:spPr>
          <a:xfrm>
            <a:off x="7552620" y="2151965"/>
            <a:ext cx="0" cy="12383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298178" y="5269918"/>
            <a:ext cx="2090444"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Car Hire Receivables</a:t>
            </a:r>
            <a:endParaRPr lang="en-US" dirty="0">
              <a:solidFill>
                <a:prstClr val="black"/>
              </a:solidFill>
            </a:endParaRPr>
          </a:p>
        </p:txBody>
      </p:sp>
      <p:sp>
        <p:nvSpPr>
          <p:cNvPr id="34" name="TextBox 33"/>
          <p:cNvSpPr txBox="1"/>
          <p:nvPr/>
        </p:nvSpPr>
        <p:spPr>
          <a:xfrm>
            <a:off x="6379317" y="5918021"/>
            <a:ext cx="2346604"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Railroad Clearinghouse</a:t>
            </a:r>
            <a:endParaRPr lang="en-US" dirty="0">
              <a:solidFill>
                <a:prstClr val="black"/>
              </a:solidFill>
            </a:endParaRPr>
          </a:p>
        </p:txBody>
      </p:sp>
      <p:cxnSp>
        <p:nvCxnSpPr>
          <p:cNvPr id="40" name="Straight Arrow Connector 39"/>
          <p:cNvCxnSpPr>
            <a:endCxn id="28" idx="1"/>
          </p:cNvCxnSpPr>
          <p:nvPr/>
        </p:nvCxnSpPr>
        <p:spPr>
          <a:xfrm>
            <a:off x="5765502" y="1828799"/>
            <a:ext cx="77546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3944091" y="5996406"/>
            <a:ext cx="798617"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Claims</a:t>
            </a:r>
            <a:endParaRPr lang="en-US" dirty="0">
              <a:solidFill>
                <a:prstClr val="black"/>
              </a:solidFill>
            </a:endParaRPr>
          </a:p>
        </p:txBody>
      </p:sp>
      <p:cxnSp>
        <p:nvCxnSpPr>
          <p:cNvPr id="51" name="Straight Arrow Connector 50"/>
          <p:cNvCxnSpPr>
            <a:stCxn id="31" idx="2"/>
            <a:endCxn id="49" idx="0"/>
          </p:cNvCxnSpPr>
          <p:nvPr/>
        </p:nvCxnSpPr>
        <p:spPr>
          <a:xfrm>
            <a:off x="4343400" y="5639250"/>
            <a:ext cx="0" cy="3571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1969952" y="553294"/>
            <a:ext cx="706797"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DDCT</a:t>
            </a:r>
            <a:endParaRPr lang="en-US" dirty="0">
              <a:solidFill>
                <a:prstClr val="black"/>
              </a:solidFill>
            </a:endParaRPr>
          </a:p>
        </p:txBody>
      </p:sp>
      <p:cxnSp>
        <p:nvCxnSpPr>
          <p:cNvPr id="62" name="Straight Arrow Connector 61"/>
          <p:cNvCxnSpPr>
            <a:stCxn id="52" idx="2"/>
            <a:endCxn id="35" idx="2"/>
          </p:cNvCxnSpPr>
          <p:nvPr/>
        </p:nvCxnSpPr>
        <p:spPr>
          <a:xfrm>
            <a:off x="2323351" y="922626"/>
            <a:ext cx="991824" cy="7378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3315175" y="922626"/>
            <a:ext cx="2450327" cy="1475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Liability Continuity System - LCS</a:t>
            </a:r>
            <a:endParaRPr lang="en-US" dirty="0">
              <a:solidFill>
                <a:prstClr val="white"/>
              </a:solidFill>
            </a:endParaRPr>
          </a:p>
        </p:txBody>
      </p:sp>
      <p:sp>
        <p:nvSpPr>
          <p:cNvPr id="53" name="Oval 52"/>
          <p:cNvSpPr/>
          <p:nvPr/>
        </p:nvSpPr>
        <p:spPr>
          <a:xfrm>
            <a:off x="627179" y="3453199"/>
            <a:ext cx="2450327" cy="1475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Event Repository - ER</a:t>
            </a:r>
            <a:endParaRPr lang="en-US" dirty="0">
              <a:solidFill>
                <a:prstClr val="white"/>
              </a:solidFill>
            </a:endParaRPr>
          </a:p>
        </p:txBody>
      </p:sp>
      <p:sp>
        <p:nvSpPr>
          <p:cNvPr id="54" name="Oval 53"/>
          <p:cNvSpPr/>
          <p:nvPr/>
        </p:nvSpPr>
        <p:spPr>
          <a:xfrm>
            <a:off x="6327456" y="3390292"/>
            <a:ext cx="2450327" cy="1475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Car Hire Data Exchange - CHDX</a:t>
            </a:r>
            <a:endParaRPr lang="en-US" dirty="0">
              <a:solidFill>
                <a:prstClr val="white"/>
              </a:solidFill>
            </a:endParaRPr>
          </a:p>
        </p:txBody>
      </p:sp>
      <p:cxnSp>
        <p:nvCxnSpPr>
          <p:cNvPr id="56" name="Straight Arrow Connector 55"/>
          <p:cNvCxnSpPr>
            <a:stCxn id="52" idx="2"/>
            <a:endCxn id="53" idx="0"/>
          </p:cNvCxnSpPr>
          <p:nvPr/>
        </p:nvCxnSpPr>
        <p:spPr>
          <a:xfrm flipH="1">
            <a:off x="1852343" y="922626"/>
            <a:ext cx="471008" cy="25305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endCxn id="52" idx="3"/>
          </p:cNvCxnSpPr>
          <p:nvPr/>
        </p:nvCxnSpPr>
        <p:spPr>
          <a:xfrm flipH="1" flipV="1">
            <a:off x="2676749" y="737960"/>
            <a:ext cx="752251" cy="7098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2942268" y="2242066"/>
            <a:ext cx="993167" cy="1567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35" idx="4"/>
            <a:endCxn id="17" idx="0"/>
          </p:cNvCxnSpPr>
          <p:nvPr/>
        </p:nvCxnSpPr>
        <p:spPr>
          <a:xfrm>
            <a:off x="4540339" y="2398227"/>
            <a:ext cx="0" cy="8280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stCxn id="54" idx="2"/>
            <a:endCxn id="31" idx="0"/>
          </p:cNvCxnSpPr>
          <p:nvPr/>
        </p:nvCxnSpPr>
        <p:spPr>
          <a:xfrm flipH="1">
            <a:off x="4343400" y="4128093"/>
            <a:ext cx="1984056" cy="1141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a:stCxn id="54" idx="4"/>
            <a:endCxn id="34" idx="0"/>
          </p:cNvCxnSpPr>
          <p:nvPr/>
        </p:nvCxnSpPr>
        <p:spPr>
          <a:xfrm flipH="1">
            <a:off x="7552619" y="4865893"/>
            <a:ext cx="1" cy="1052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153491" y="2124797"/>
            <a:ext cx="947375" cy="646331"/>
          </a:xfrm>
          <a:prstGeom prst="rect">
            <a:avLst/>
          </a:prstGeom>
          <a:solidFill>
            <a:schemeClr val="bg1"/>
          </a:solidFill>
          <a:ln w="28575">
            <a:solidFill>
              <a:schemeClr val="tx2">
                <a:lumMod val="60000"/>
                <a:lumOff val="40000"/>
              </a:schemeClr>
            </a:solidFill>
          </a:ln>
        </p:spPr>
        <p:txBody>
          <a:bodyPr wrap="none" rtlCol="0">
            <a:spAutoFit/>
          </a:bodyPr>
          <a:lstStyle/>
          <a:p>
            <a:r>
              <a:rPr lang="en-US" dirty="0" smtClean="0">
                <a:solidFill>
                  <a:prstClr val="black"/>
                </a:solidFill>
              </a:rPr>
              <a:t>Haulage</a:t>
            </a:r>
          </a:p>
          <a:p>
            <a:r>
              <a:rPr lang="en-US" dirty="0" smtClean="0">
                <a:solidFill>
                  <a:prstClr val="black"/>
                </a:solidFill>
              </a:rPr>
              <a:t>Flags</a:t>
            </a:r>
          </a:p>
        </p:txBody>
      </p:sp>
      <p:cxnSp>
        <p:nvCxnSpPr>
          <p:cNvPr id="103" name="Straight Arrow Connector 102"/>
          <p:cNvCxnSpPr>
            <a:endCxn id="100" idx="0"/>
          </p:cNvCxnSpPr>
          <p:nvPr/>
        </p:nvCxnSpPr>
        <p:spPr>
          <a:xfrm>
            <a:off x="627178" y="922626"/>
            <a:ext cx="1" cy="12021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stCxn id="100" idx="2"/>
            <a:endCxn id="53" idx="1"/>
          </p:cNvCxnSpPr>
          <p:nvPr/>
        </p:nvCxnSpPr>
        <p:spPr>
          <a:xfrm>
            <a:off x="627179" y="2771128"/>
            <a:ext cx="358842" cy="8981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17" idx="1"/>
            <a:endCxn id="53" idx="6"/>
          </p:cNvCxnSpPr>
          <p:nvPr/>
        </p:nvCxnSpPr>
        <p:spPr>
          <a:xfrm flipH="1">
            <a:off x="3077506" y="3410947"/>
            <a:ext cx="1068890" cy="7800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stCxn id="17" idx="3"/>
            <a:endCxn id="28" idx="1"/>
          </p:cNvCxnSpPr>
          <p:nvPr/>
        </p:nvCxnSpPr>
        <p:spPr>
          <a:xfrm flipV="1">
            <a:off x="4934281" y="1828800"/>
            <a:ext cx="1606683" cy="15821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1549791" y="5555136"/>
            <a:ext cx="655949"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CHLF</a:t>
            </a:r>
          </a:p>
        </p:txBody>
      </p:sp>
      <p:cxnSp>
        <p:nvCxnSpPr>
          <p:cNvPr id="113" name="Straight Arrow Connector 112"/>
          <p:cNvCxnSpPr>
            <a:stCxn id="53" idx="4"/>
            <a:endCxn id="111" idx="0"/>
          </p:cNvCxnSpPr>
          <p:nvPr/>
        </p:nvCxnSpPr>
        <p:spPr>
          <a:xfrm>
            <a:off x="1852343" y="4928800"/>
            <a:ext cx="25423" cy="6263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5805634" y="166300"/>
            <a:ext cx="1470659" cy="646331"/>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Car Hire Rate </a:t>
            </a:r>
          </a:p>
          <a:p>
            <a:r>
              <a:rPr lang="en-US" dirty="0" smtClean="0">
                <a:solidFill>
                  <a:prstClr val="black"/>
                </a:solidFill>
              </a:rPr>
              <a:t>Negotiations</a:t>
            </a:r>
          </a:p>
        </p:txBody>
      </p:sp>
      <p:sp>
        <p:nvSpPr>
          <p:cNvPr id="44" name="TextBox 43"/>
          <p:cNvSpPr txBox="1"/>
          <p:nvPr/>
        </p:nvSpPr>
        <p:spPr>
          <a:xfrm>
            <a:off x="7656654" y="304800"/>
            <a:ext cx="907621"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CHARM</a:t>
            </a:r>
            <a:endParaRPr lang="en-US" dirty="0">
              <a:solidFill>
                <a:prstClr val="black"/>
              </a:solidFill>
            </a:endParaRPr>
          </a:p>
        </p:txBody>
      </p:sp>
      <p:cxnSp>
        <p:nvCxnSpPr>
          <p:cNvPr id="46" name="Straight Arrow Connector 45"/>
          <p:cNvCxnSpPr>
            <a:stCxn id="43" idx="3"/>
            <a:endCxn id="44" idx="1"/>
          </p:cNvCxnSpPr>
          <p:nvPr/>
        </p:nvCxnSpPr>
        <p:spPr>
          <a:xfrm>
            <a:off x="7276293" y="489466"/>
            <a:ext cx="3803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44" idx="2"/>
            <a:endCxn id="28" idx="0"/>
          </p:cNvCxnSpPr>
          <p:nvPr/>
        </p:nvCxnSpPr>
        <p:spPr>
          <a:xfrm flipH="1">
            <a:off x="7552620" y="674132"/>
            <a:ext cx="557845" cy="8315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540964" y="1505634"/>
            <a:ext cx="2023311" cy="646331"/>
          </a:xfrm>
          <a:prstGeom prst="rect">
            <a:avLst/>
          </a:prstGeom>
          <a:noFill/>
          <a:ln w="28575">
            <a:solidFill>
              <a:schemeClr val="tx2">
                <a:lumMod val="60000"/>
                <a:lumOff val="40000"/>
              </a:schemeClr>
            </a:solidFill>
          </a:ln>
        </p:spPr>
        <p:txBody>
          <a:bodyPr wrap="none" rtlCol="0">
            <a:spAutoFit/>
          </a:bodyPr>
          <a:lstStyle/>
          <a:p>
            <a:pPr algn="ctr"/>
            <a:r>
              <a:rPr lang="en-US" dirty="0" smtClean="0">
                <a:solidFill>
                  <a:prstClr val="black"/>
                </a:solidFill>
              </a:rPr>
              <a:t>Carriers Report Car </a:t>
            </a:r>
          </a:p>
          <a:p>
            <a:pPr algn="ctr"/>
            <a:r>
              <a:rPr lang="en-US" dirty="0" smtClean="0">
                <a:solidFill>
                  <a:prstClr val="black"/>
                </a:solidFill>
              </a:rPr>
              <a:t>Hire Payables</a:t>
            </a:r>
            <a:endParaRPr lang="en-US" dirty="0">
              <a:solidFill>
                <a:prstClr val="black"/>
              </a:solidFill>
            </a:endParaRPr>
          </a:p>
        </p:txBody>
      </p:sp>
      <p:sp>
        <p:nvSpPr>
          <p:cNvPr id="8" name="Rectangle 7"/>
          <p:cNvSpPr/>
          <p:nvPr/>
        </p:nvSpPr>
        <p:spPr>
          <a:xfrm>
            <a:off x="1676400" y="-1"/>
            <a:ext cx="7467600" cy="3410947"/>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5" name="Rectangle 44"/>
          <p:cNvSpPr/>
          <p:nvPr/>
        </p:nvSpPr>
        <p:spPr>
          <a:xfrm>
            <a:off x="3196339" y="3395144"/>
            <a:ext cx="5953411" cy="3462855"/>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1" y="5029200"/>
            <a:ext cx="3196339" cy="1828798"/>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 name="TextBox 4"/>
          <p:cNvSpPr txBox="1"/>
          <p:nvPr/>
        </p:nvSpPr>
        <p:spPr>
          <a:xfrm>
            <a:off x="5765502" y="2812254"/>
            <a:ext cx="1009379" cy="369332"/>
          </a:xfrm>
          <a:prstGeom prst="rect">
            <a:avLst/>
          </a:prstGeom>
          <a:noFill/>
          <a:ln w="28575">
            <a:solidFill>
              <a:schemeClr val="tx2">
                <a:lumMod val="60000"/>
                <a:lumOff val="40000"/>
              </a:schemeClr>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Reclaims</a:t>
            </a:r>
            <a:endParaRPr lang="en-US" dirty="0">
              <a:solidFill>
                <a:prstClr val="black"/>
              </a:solidFill>
            </a:endParaRPr>
          </a:p>
        </p:txBody>
      </p:sp>
      <p:cxnSp>
        <p:nvCxnSpPr>
          <p:cNvPr id="3" name="Straight Arrow Connector 2"/>
          <p:cNvCxnSpPr>
            <a:stCxn id="47" idx="0"/>
          </p:cNvCxnSpPr>
          <p:nvPr/>
        </p:nvCxnSpPr>
        <p:spPr>
          <a:xfrm flipV="1">
            <a:off x="6270192" y="2151965"/>
            <a:ext cx="1282427" cy="6602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Slide Number Placeholder 3"/>
          <p:cNvSpPr>
            <a:spLocks noGrp="1"/>
          </p:cNvSpPr>
          <p:nvPr>
            <p:ph type="sldNum" sz="quarter" idx="12"/>
          </p:nvPr>
        </p:nvSpPr>
        <p:spPr/>
        <p:txBody>
          <a:bodyPr/>
          <a:lstStyle/>
          <a:p>
            <a:fld id="{2E7E8EC5-A8D1-403E-8DBB-38953BF5B9BE}" type="slidenum">
              <a:rPr lang="en-US" smtClean="0">
                <a:solidFill>
                  <a:prstClr val="black">
                    <a:tint val="75000"/>
                  </a:prstClr>
                </a:solidFill>
              </a:rPr>
              <a:pPr/>
              <a:t>28</a:t>
            </a:fld>
            <a:endParaRPr lang="en-US" dirty="0">
              <a:solidFill>
                <a:prstClr val="black">
                  <a:tint val="75000"/>
                </a:prstClr>
              </a:solidFill>
            </a:endParaRPr>
          </a:p>
        </p:txBody>
      </p:sp>
      <p:sp>
        <p:nvSpPr>
          <p:cNvPr id="2" name="L-Shape 1"/>
          <p:cNvSpPr/>
          <p:nvPr/>
        </p:nvSpPr>
        <p:spPr>
          <a:xfrm>
            <a:off x="0" y="-1"/>
            <a:ext cx="3196340" cy="5029201"/>
          </a:xfrm>
          <a:prstGeom prst="corner">
            <a:avLst>
              <a:gd name="adj1" fmla="val 50000"/>
              <a:gd name="adj2" fmla="val 51362"/>
            </a:avLst>
          </a:prstGeom>
          <a:solidFill>
            <a:schemeClr val="accent1">
              <a:alpha val="0"/>
            </a:schemeClr>
          </a:solidFill>
          <a:ln w="1270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5603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7E8EC5-A8D1-403E-8DBB-38953BF5B9BE}" type="slidenum">
              <a:rPr lang="en-US" smtClean="0"/>
              <a:t>29</a:t>
            </a:fld>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66" y="457200"/>
            <a:ext cx="8608065"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05659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914400"/>
          </a:xfrm>
        </p:spPr>
        <p:txBody>
          <a:bodyPr/>
          <a:lstStyle/>
          <a:p>
            <a:r>
              <a:rPr lang="en-US" sz="4800" b="1" dirty="0" smtClean="0"/>
              <a:t>Course Outline</a:t>
            </a:r>
            <a:endParaRPr lang="en-US" sz="4800" b="1" dirty="0"/>
          </a:p>
        </p:txBody>
      </p:sp>
      <p:sp>
        <p:nvSpPr>
          <p:cNvPr id="3" name="Content Placeholder 2"/>
          <p:cNvSpPr>
            <a:spLocks noGrp="1"/>
          </p:cNvSpPr>
          <p:nvPr>
            <p:ph idx="1"/>
          </p:nvPr>
        </p:nvSpPr>
        <p:spPr>
          <a:xfrm>
            <a:off x="4419600" y="3048000"/>
            <a:ext cx="4419600" cy="3276600"/>
          </a:xfrm>
        </p:spPr>
        <p:txBody>
          <a:bodyPr>
            <a:normAutofit fontScale="32500" lnSpcReduction="20000"/>
          </a:bodyPr>
          <a:lstStyle/>
          <a:p>
            <a:pPr marL="0" indent="0">
              <a:buNone/>
            </a:pPr>
            <a:r>
              <a:rPr lang="en-US" b="1" u="sng" dirty="0" smtClean="0"/>
              <a:t>Car Hire 201 Outline – April 28, 2013 Atlanta</a:t>
            </a:r>
          </a:p>
          <a:p>
            <a:pPr marL="0" indent="0">
              <a:buNone/>
            </a:pPr>
            <a:r>
              <a:rPr lang="en-US" dirty="0" smtClean="0"/>
              <a:t>8:00AM-8:15AM </a:t>
            </a:r>
            <a:r>
              <a:rPr lang="en-US" dirty="0"/>
              <a:t>- </a:t>
            </a:r>
            <a:r>
              <a:rPr lang="en-US" dirty="0" smtClean="0"/>
              <a:t>Introduction</a:t>
            </a:r>
            <a:r>
              <a:rPr lang="en-US" dirty="0"/>
              <a:t>, safety briefing, and what’s to be covered</a:t>
            </a:r>
            <a:r>
              <a:rPr lang="en-US" dirty="0" smtClean="0"/>
              <a:t> 	 </a:t>
            </a:r>
            <a:r>
              <a:rPr lang="en-US" dirty="0" smtClean="0"/>
              <a:t>JoAnne </a:t>
            </a:r>
            <a:r>
              <a:rPr lang="en-US" dirty="0"/>
              <a:t>Miner, Director - </a:t>
            </a:r>
            <a:r>
              <a:rPr lang="en-US" dirty="0" err="1"/>
              <a:t>RailSync</a:t>
            </a:r>
            <a:r>
              <a:rPr lang="en-US" dirty="0"/>
              <a:t>, ShipXpress  </a:t>
            </a:r>
            <a:endParaRPr lang="en-US" dirty="0" smtClean="0"/>
          </a:p>
          <a:p>
            <a:pPr marL="0" indent="0">
              <a:buNone/>
            </a:pPr>
            <a:r>
              <a:rPr lang="en-US" dirty="0" smtClean="0"/>
              <a:t>8:15AM-9:45AM - Damaged </a:t>
            </a:r>
            <a:r>
              <a:rPr lang="en-US" dirty="0"/>
              <a:t>&amp; Defective Car Tracking (DDCT) System In Detail: </a:t>
            </a:r>
            <a:endParaRPr lang="en-US" dirty="0" smtClean="0"/>
          </a:p>
          <a:p>
            <a:pPr marL="0" indent="0">
              <a:buNone/>
            </a:pPr>
            <a:r>
              <a:rPr lang="en-US" dirty="0" smtClean="0"/>
              <a:t> The </a:t>
            </a:r>
            <a:r>
              <a:rPr lang="en-US" dirty="0"/>
              <a:t>Mechanical </a:t>
            </a:r>
            <a:r>
              <a:rPr lang="en-US" dirty="0" smtClean="0"/>
              <a:t>Side: Chip </a:t>
            </a:r>
            <a:r>
              <a:rPr lang="en-US" dirty="0" err="1"/>
              <a:t>Summey</a:t>
            </a:r>
            <a:r>
              <a:rPr lang="en-US" dirty="0"/>
              <a:t>, Business Analyst - Asset Health, Railinc  </a:t>
            </a:r>
            <a:endParaRPr lang="en-US" dirty="0" smtClean="0"/>
          </a:p>
          <a:p>
            <a:pPr marL="0" indent="0">
              <a:buNone/>
            </a:pPr>
            <a:r>
              <a:rPr lang="en-US" b="1" dirty="0" smtClean="0"/>
              <a:t>9:45AM-10:15AM - Refreshment </a:t>
            </a:r>
            <a:r>
              <a:rPr lang="en-US" b="1" dirty="0"/>
              <a:t>break</a:t>
            </a:r>
            <a:r>
              <a:rPr lang="en-US" dirty="0" smtClean="0"/>
              <a:t> </a:t>
            </a:r>
            <a:endParaRPr lang="en-US" dirty="0"/>
          </a:p>
          <a:p>
            <a:pPr marL="0" indent="0">
              <a:buNone/>
            </a:pPr>
            <a:r>
              <a:rPr lang="en-US" dirty="0" smtClean="0"/>
              <a:t>10</a:t>
            </a:r>
            <a:r>
              <a:rPr lang="en-US" dirty="0"/>
              <a:t>:15AM-11:45AM - Damaged &amp; Defective Car Tracking (DDCT) System in Detail: </a:t>
            </a:r>
            <a:endParaRPr lang="en-US" dirty="0" smtClean="0"/>
          </a:p>
          <a:p>
            <a:pPr marL="0" indent="0">
              <a:buNone/>
            </a:pPr>
            <a:r>
              <a:rPr lang="en-US" dirty="0" smtClean="0"/>
              <a:t>  The </a:t>
            </a:r>
            <a:r>
              <a:rPr lang="en-US" dirty="0"/>
              <a:t>Car Hire </a:t>
            </a:r>
            <a:r>
              <a:rPr lang="en-US" dirty="0" smtClean="0"/>
              <a:t>Side:   Matt </a:t>
            </a:r>
            <a:r>
              <a:rPr lang="en-US" dirty="0"/>
              <a:t>Cox, Business Analyst II, Railinc  </a:t>
            </a:r>
            <a:endParaRPr lang="en-US" dirty="0" smtClean="0"/>
          </a:p>
          <a:p>
            <a:pPr marL="0" indent="0">
              <a:buNone/>
            </a:pPr>
            <a:r>
              <a:rPr lang="en-US" dirty="0" smtClean="0"/>
              <a:t>11:45AM-1:20PM </a:t>
            </a:r>
            <a:r>
              <a:rPr lang="en-US" dirty="0"/>
              <a:t>- </a:t>
            </a:r>
            <a:r>
              <a:rPr lang="en-US" dirty="0" smtClean="0"/>
              <a:t>Lunch </a:t>
            </a:r>
            <a:r>
              <a:rPr lang="en-US" dirty="0"/>
              <a:t>and errands  </a:t>
            </a:r>
            <a:endParaRPr lang="en-US" dirty="0" smtClean="0"/>
          </a:p>
          <a:p>
            <a:pPr marL="0" indent="0">
              <a:buNone/>
            </a:pPr>
            <a:r>
              <a:rPr lang="en-US" dirty="0" smtClean="0"/>
              <a:t>1:20PM-2:30PM </a:t>
            </a:r>
            <a:r>
              <a:rPr lang="en-US" dirty="0"/>
              <a:t>- </a:t>
            </a:r>
            <a:r>
              <a:rPr lang="en-US" dirty="0" smtClean="0"/>
              <a:t>Reclaims </a:t>
            </a:r>
            <a:r>
              <a:rPr lang="en-US" dirty="0"/>
              <a:t>In Detail</a:t>
            </a:r>
            <a:r>
              <a:rPr lang="en-US" dirty="0" smtClean="0"/>
              <a:t> </a:t>
            </a:r>
            <a:r>
              <a:rPr lang="en-US" dirty="0" smtClean="0"/>
              <a:t>Barb Ward, </a:t>
            </a:r>
            <a:r>
              <a:rPr lang="en-US" dirty="0"/>
              <a:t>Manager, Car Accounting, </a:t>
            </a:r>
            <a:r>
              <a:rPr lang="en-US" dirty="0" smtClean="0"/>
              <a:t>CN</a:t>
            </a:r>
            <a:r>
              <a:rPr lang="en-US" dirty="0"/>
              <a:t>  </a:t>
            </a:r>
            <a:endParaRPr lang="en-US" dirty="0" smtClean="0"/>
          </a:p>
          <a:p>
            <a:pPr marL="0" indent="0">
              <a:buNone/>
            </a:pPr>
            <a:r>
              <a:rPr lang="en-US" dirty="0" smtClean="0"/>
              <a:t>2:30PM-2:45PM </a:t>
            </a:r>
            <a:r>
              <a:rPr lang="en-US" dirty="0"/>
              <a:t>- </a:t>
            </a:r>
            <a:r>
              <a:rPr lang="en-US" dirty="0" smtClean="0"/>
              <a:t>Break</a:t>
            </a:r>
            <a:r>
              <a:rPr lang="en-US" dirty="0"/>
              <a:t>  </a:t>
            </a:r>
            <a:endParaRPr lang="en-US" dirty="0" smtClean="0"/>
          </a:p>
          <a:p>
            <a:pPr marL="0" indent="0">
              <a:buNone/>
            </a:pPr>
            <a:r>
              <a:rPr lang="en-US" dirty="0" smtClean="0"/>
              <a:t>2:45PM-3:55PM </a:t>
            </a:r>
            <a:r>
              <a:rPr lang="en-US" dirty="0"/>
              <a:t>- </a:t>
            </a:r>
            <a:r>
              <a:rPr lang="en-US" dirty="0" smtClean="0"/>
              <a:t>Transfer </a:t>
            </a:r>
            <a:r>
              <a:rPr lang="en-US" dirty="0"/>
              <a:t>of Liability In Detail</a:t>
            </a:r>
            <a:r>
              <a:rPr lang="en-US" dirty="0" smtClean="0"/>
              <a:t> </a:t>
            </a:r>
            <a:endParaRPr lang="en-US" dirty="0" smtClean="0"/>
          </a:p>
          <a:p>
            <a:pPr marL="0" indent="0">
              <a:buNone/>
            </a:pPr>
            <a:r>
              <a:rPr lang="en-US" dirty="0"/>
              <a:t>	</a:t>
            </a:r>
            <a:r>
              <a:rPr lang="en-US" dirty="0" smtClean="0"/>
              <a:t>Lisa </a:t>
            </a:r>
            <a:r>
              <a:rPr lang="en-US" dirty="0"/>
              <a:t>M. Butts, Car </a:t>
            </a:r>
            <a:r>
              <a:rPr lang="en-US" dirty="0" err="1" smtClean="0"/>
              <a:t>Accting</a:t>
            </a:r>
            <a:r>
              <a:rPr lang="en-US" dirty="0" smtClean="0"/>
              <a:t> </a:t>
            </a:r>
            <a:r>
              <a:rPr lang="en-US" dirty="0"/>
              <a:t>Manager, </a:t>
            </a:r>
            <a:r>
              <a:rPr lang="en-US" dirty="0" err="1"/>
              <a:t>Watco</a:t>
            </a:r>
            <a:r>
              <a:rPr lang="en-US" dirty="0"/>
              <a:t> Companies LLC  </a:t>
            </a:r>
            <a:endParaRPr lang="en-US" dirty="0" smtClean="0"/>
          </a:p>
          <a:p>
            <a:pPr marL="0" indent="0">
              <a:buNone/>
            </a:pPr>
            <a:r>
              <a:rPr lang="en-US" dirty="0" smtClean="0"/>
              <a:t>3:55PM-4:00PM </a:t>
            </a:r>
            <a:r>
              <a:rPr lang="en-US" dirty="0"/>
              <a:t>- </a:t>
            </a:r>
            <a:r>
              <a:rPr lang="en-US" dirty="0" smtClean="0"/>
              <a:t>Recap</a:t>
            </a:r>
            <a:r>
              <a:rPr lang="en-US" dirty="0"/>
              <a:t>, final </a:t>
            </a:r>
            <a:r>
              <a:rPr lang="en-US" dirty="0" smtClean="0"/>
              <a:t> questions </a:t>
            </a:r>
            <a:r>
              <a:rPr lang="en-US" dirty="0"/>
              <a:t>and </a:t>
            </a:r>
            <a:r>
              <a:rPr lang="en-US" dirty="0" smtClean="0"/>
              <a:t>concluding </a:t>
            </a:r>
            <a:r>
              <a:rPr lang="en-US" dirty="0"/>
              <a:t>remarks</a:t>
            </a:r>
            <a:r>
              <a:rPr lang="en-US" dirty="0" smtClean="0"/>
              <a:t> 	            	JoAnne </a:t>
            </a:r>
            <a:r>
              <a:rPr lang="en-US" dirty="0"/>
              <a:t>Miner, Director - </a:t>
            </a:r>
            <a:r>
              <a:rPr lang="en-US" dirty="0" err="1"/>
              <a:t>RailSync</a:t>
            </a:r>
            <a:r>
              <a:rPr lang="en-US" dirty="0"/>
              <a:t>, ShipXpress	 </a:t>
            </a:r>
          </a:p>
        </p:txBody>
      </p:sp>
      <p:sp>
        <p:nvSpPr>
          <p:cNvPr id="4" name="Rectangle 3"/>
          <p:cNvSpPr/>
          <p:nvPr/>
        </p:nvSpPr>
        <p:spPr>
          <a:xfrm>
            <a:off x="24245" y="3048000"/>
            <a:ext cx="4333009" cy="2554545"/>
          </a:xfrm>
          <a:prstGeom prst="rect">
            <a:avLst/>
          </a:prstGeom>
        </p:spPr>
        <p:txBody>
          <a:bodyPr wrap="square">
            <a:spAutoFit/>
          </a:bodyPr>
          <a:lstStyle/>
          <a:p>
            <a:pPr fontAlgn="base">
              <a:spcBef>
                <a:spcPct val="0"/>
              </a:spcBef>
              <a:spcAft>
                <a:spcPct val="0"/>
              </a:spcAft>
            </a:pPr>
            <a:r>
              <a:rPr lang="en-US" sz="800" b="1" u="sng" dirty="0">
                <a:solidFill>
                  <a:prstClr val="black"/>
                </a:solidFill>
                <a:latin typeface="Times New Roman" pitchFamily="18" charset="0"/>
              </a:rPr>
              <a:t>Car Hire </a:t>
            </a:r>
            <a:r>
              <a:rPr lang="en-US" sz="800" b="1" u="sng" dirty="0" smtClean="0">
                <a:solidFill>
                  <a:prstClr val="black"/>
                </a:solidFill>
                <a:latin typeface="Times New Roman" pitchFamily="18" charset="0"/>
              </a:rPr>
              <a:t>101 </a:t>
            </a:r>
            <a:r>
              <a:rPr lang="en-US" sz="800" b="1" u="sng" dirty="0">
                <a:solidFill>
                  <a:prstClr val="black"/>
                </a:solidFill>
                <a:latin typeface="Times New Roman" pitchFamily="18" charset="0"/>
              </a:rPr>
              <a:t>Outline – April 28, 2013 Atlanta</a:t>
            </a:r>
          </a:p>
          <a:p>
            <a:pPr fontAlgn="base">
              <a:spcBef>
                <a:spcPct val="0"/>
              </a:spcBef>
              <a:spcAft>
                <a:spcPct val="0"/>
              </a:spcAft>
            </a:pPr>
            <a:r>
              <a:rPr lang="en-US" sz="800" dirty="0" smtClean="0">
                <a:solidFill>
                  <a:prstClr val="black"/>
                </a:solidFill>
                <a:latin typeface="Times New Roman" pitchFamily="18" charset="0"/>
              </a:rPr>
              <a:t>8:00am </a:t>
            </a:r>
            <a:r>
              <a:rPr lang="en-US" sz="800" dirty="0">
                <a:solidFill>
                  <a:prstClr val="black"/>
                </a:solidFill>
                <a:latin typeface="Times New Roman" pitchFamily="18" charset="0"/>
              </a:rPr>
              <a:t>– 8:15am Introduction Todd </a:t>
            </a:r>
            <a:r>
              <a:rPr lang="en-US" sz="800" dirty="0" smtClean="0">
                <a:solidFill>
                  <a:prstClr val="black"/>
                </a:solidFill>
                <a:latin typeface="Times New Roman" pitchFamily="18" charset="0"/>
              </a:rPr>
              <a:t>Poland </a:t>
            </a:r>
            <a:r>
              <a:rPr lang="en-US" sz="800" dirty="0" err="1" smtClean="0">
                <a:solidFill>
                  <a:prstClr val="black"/>
                </a:solidFill>
                <a:latin typeface="Times New Roman" pitchFamily="18" charset="0"/>
              </a:rPr>
              <a:t>Watco</a:t>
            </a:r>
            <a:r>
              <a:rPr lang="en-US" sz="800" dirty="0" smtClean="0">
                <a:solidFill>
                  <a:prstClr val="black"/>
                </a:solidFill>
                <a:latin typeface="Times New Roman" pitchFamily="18" charset="0"/>
              </a:rPr>
              <a:t> </a:t>
            </a:r>
            <a:r>
              <a:rPr lang="en-US" sz="800" dirty="0">
                <a:solidFill>
                  <a:prstClr val="black"/>
                </a:solidFill>
                <a:latin typeface="Times New Roman" pitchFamily="18" charset="0"/>
              </a:rPr>
              <a:t>Companies</a:t>
            </a:r>
          </a:p>
          <a:p>
            <a:pPr fontAlgn="base">
              <a:spcBef>
                <a:spcPct val="0"/>
              </a:spcBef>
              <a:spcAft>
                <a:spcPct val="0"/>
              </a:spcAft>
            </a:pPr>
            <a:r>
              <a:rPr lang="en-US" sz="800" dirty="0">
                <a:solidFill>
                  <a:prstClr val="black"/>
                </a:solidFill>
                <a:latin typeface="Times New Roman" pitchFamily="18" charset="0"/>
              </a:rPr>
              <a:t>8:15am – 9:00am Overview &amp; Car Hire History Dale </a:t>
            </a:r>
            <a:r>
              <a:rPr lang="en-US" sz="800" dirty="0" smtClean="0">
                <a:solidFill>
                  <a:prstClr val="black"/>
                </a:solidFill>
                <a:latin typeface="Times New Roman" pitchFamily="18" charset="0"/>
              </a:rPr>
              <a:t>Cassels CSX</a:t>
            </a:r>
            <a:endParaRPr lang="en-US" sz="800" dirty="0">
              <a:solidFill>
                <a:prstClr val="black"/>
              </a:solidFill>
              <a:latin typeface="Times New Roman" pitchFamily="18" charset="0"/>
            </a:endParaRPr>
          </a:p>
          <a:p>
            <a:pPr fontAlgn="base">
              <a:spcBef>
                <a:spcPct val="0"/>
              </a:spcBef>
              <a:spcAft>
                <a:spcPct val="0"/>
              </a:spcAft>
            </a:pPr>
            <a:r>
              <a:rPr lang="en-US" sz="800" dirty="0">
                <a:solidFill>
                  <a:prstClr val="black"/>
                </a:solidFill>
                <a:latin typeface="Times New Roman" pitchFamily="18" charset="0"/>
              </a:rPr>
              <a:t>9:00am – 9:20am Car Accounting Self-Service (CASS) Jim </a:t>
            </a:r>
            <a:r>
              <a:rPr lang="en-US" sz="800" dirty="0" smtClean="0">
                <a:solidFill>
                  <a:prstClr val="black"/>
                </a:solidFill>
                <a:latin typeface="Times New Roman" pitchFamily="18" charset="0"/>
              </a:rPr>
              <a:t>Pinson Railinc</a:t>
            </a:r>
            <a:endParaRPr lang="en-US" sz="800" dirty="0">
              <a:solidFill>
                <a:prstClr val="black"/>
              </a:solidFill>
              <a:latin typeface="Times New Roman" pitchFamily="18" charset="0"/>
            </a:endParaRPr>
          </a:p>
          <a:p>
            <a:pPr fontAlgn="base">
              <a:spcBef>
                <a:spcPct val="0"/>
              </a:spcBef>
              <a:spcAft>
                <a:spcPct val="0"/>
              </a:spcAft>
            </a:pPr>
            <a:r>
              <a:rPr lang="en-US" sz="800" dirty="0">
                <a:solidFill>
                  <a:prstClr val="black"/>
                </a:solidFill>
                <a:latin typeface="Times New Roman" pitchFamily="18" charset="0"/>
              </a:rPr>
              <a:t>9:20am – 9:40am Determination of Car Hire Rates Ken </a:t>
            </a:r>
            <a:r>
              <a:rPr lang="en-US" sz="800" dirty="0" smtClean="0">
                <a:solidFill>
                  <a:prstClr val="black"/>
                </a:solidFill>
                <a:latin typeface="Times New Roman" pitchFamily="18" charset="0"/>
              </a:rPr>
              <a:t>Jacobs BNSF</a:t>
            </a:r>
            <a:endParaRPr lang="en-US" sz="800" dirty="0">
              <a:solidFill>
                <a:prstClr val="black"/>
              </a:solidFill>
              <a:latin typeface="Times New Roman" pitchFamily="18" charset="0"/>
            </a:endParaRPr>
          </a:p>
          <a:p>
            <a:pPr fontAlgn="base">
              <a:spcBef>
                <a:spcPct val="0"/>
              </a:spcBef>
              <a:spcAft>
                <a:spcPct val="0"/>
              </a:spcAft>
            </a:pPr>
            <a:r>
              <a:rPr lang="en-US" sz="800" b="1" dirty="0">
                <a:solidFill>
                  <a:prstClr val="black"/>
                </a:solidFill>
                <a:latin typeface="Times New Roman" pitchFamily="18" charset="0"/>
              </a:rPr>
              <a:t>9:40am – 10:00am Refreshment Break</a:t>
            </a:r>
          </a:p>
          <a:p>
            <a:pPr fontAlgn="base">
              <a:spcBef>
                <a:spcPct val="0"/>
              </a:spcBef>
              <a:spcAft>
                <a:spcPct val="0"/>
              </a:spcAft>
            </a:pPr>
            <a:r>
              <a:rPr lang="en-US" sz="800" dirty="0">
                <a:solidFill>
                  <a:prstClr val="black"/>
                </a:solidFill>
                <a:latin typeface="Times New Roman" pitchFamily="18" charset="0"/>
              </a:rPr>
              <a:t>10:00am – 10:20am Interchange Reporting Brigid </a:t>
            </a:r>
            <a:r>
              <a:rPr lang="en-US" sz="800" dirty="0" smtClean="0">
                <a:solidFill>
                  <a:prstClr val="black"/>
                </a:solidFill>
                <a:latin typeface="Times New Roman" pitchFamily="18" charset="0"/>
              </a:rPr>
              <a:t>Rich North </a:t>
            </a:r>
            <a:r>
              <a:rPr lang="en-US" sz="800" dirty="0">
                <a:solidFill>
                  <a:prstClr val="black"/>
                </a:solidFill>
                <a:latin typeface="Times New Roman" pitchFamily="18" charset="0"/>
              </a:rPr>
              <a:t>Shore Railroads</a:t>
            </a:r>
          </a:p>
          <a:p>
            <a:pPr fontAlgn="base">
              <a:spcBef>
                <a:spcPct val="0"/>
              </a:spcBef>
              <a:spcAft>
                <a:spcPct val="0"/>
              </a:spcAft>
            </a:pPr>
            <a:r>
              <a:rPr lang="en-US" sz="800" dirty="0">
                <a:solidFill>
                  <a:prstClr val="black"/>
                </a:solidFill>
                <a:latin typeface="Times New Roman" pitchFamily="18" charset="0"/>
              </a:rPr>
              <a:t>10:20am – 10:40am Liability Continuity System (LCS) Walter </a:t>
            </a:r>
            <a:r>
              <a:rPr lang="en-US" sz="800" dirty="0" smtClean="0">
                <a:solidFill>
                  <a:prstClr val="black"/>
                </a:solidFill>
                <a:latin typeface="Times New Roman" pitchFamily="18" charset="0"/>
              </a:rPr>
              <a:t>Jones Norfolk </a:t>
            </a:r>
            <a:r>
              <a:rPr lang="en-US" sz="800" dirty="0">
                <a:solidFill>
                  <a:prstClr val="black"/>
                </a:solidFill>
                <a:latin typeface="Times New Roman" pitchFamily="18" charset="0"/>
              </a:rPr>
              <a:t>Southern Corporation</a:t>
            </a:r>
          </a:p>
          <a:p>
            <a:pPr fontAlgn="base">
              <a:spcBef>
                <a:spcPct val="0"/>
              </a:spcBef>
              <a:spcAft>
                <a:spcPct val="0"/>
              </a:spcAft>
            </a:pPr>
            <a:r>
              <a:rPr lang="en-US" sz="800" dirty="0">
                <a:solidFill>
                  <a:prstClr val="black"/>
                </a:solidFill>
                <a:latin typeface="Times New Roman" pitchFamily="18" charset="0"/>
              </a:rPr>
              <a:t>10:40am – 11:00am Reporting &amp; Settlement Elan </a:t>
            </a:r>
            <a:r>
              <a:rPr lang="en-US" sz="800" dirty="0" smtClean="0">
                <a:solidFill>
                  <a:prstClr val="black"/>
                </a:solidFill>
                <a:latin typeface="Times New Roman" pitchFamily="18" charset="0"/>
              </a:rPr>
              <a:t>Neal Genesee </a:t>
            </a:r>
            <a:r>
              <a:rPr lang="en-US" sz="800" dirty="0">
                <a:solidFill>
                  <a:prstClr val="black"/>
                </a:solidFill>
                <a:latin typeface="Times New Roman" pitchFamily="18" charset="0"/>
              </a:rPr>
              <a:t>&amp; Wyoming Railroad</a:t>
            </a:r>
          </a:p>
          <a:p>
            <a:pPr fontAlgn="base">
              <a:spcBef>
                <a:spcPct val="0"/>
              </a:spcBef>
              <a:spcAft>
                <a:spcPct val="0"/>
              </a:spcAft>
            </a:pPr>
            <a:r>
              <a:rPr lang="en-US" sz="800" dirty="0">
                <a:solidFill>
                  <a:prstClr val="black"/>
                </a:solidFill>
                <a:latin typeface="Times New Roman" pitchFamily="18" charset="0"/>
              </a:rPr>
              <a:t>11:00am – 11:20am Car Hire Rules 1-4 &amp; 25 Jim </a:t>
            </a:r>
            <a:r>
              <a:rPr lang="en-US" sz="800" dirty="0" smtClean="0">
                <a:solidFill>
                  <a:prstClr val="black"/>
                </a:solidFill>
                <a:latin typeface="Times New Roman" pitchFamily="18" charset="0"/>
              </a:rPr>
              <a:t>Pinson Railinc</a:t>
            </a:r>
            <a:endParaRPr lang="en-US" sz="800" dirty="0">
              <a:solidFill>
                <a:prstClr val="black"/>
              </a:solidFill>
              <a:latin typeface="Times New Roman" pitchFamily="18" charset="0"/>
            </a:endParaRPr>
          </a:p>
          <a:p>
            <a:pPr fontAlgn="base">
              <a:spcBef>
                <a:spcPct val="0"/>
              </a:spcBef>
              <a:spcAft>
                <a:spcPct val="0"/>
              </a:spcAft>
            </a:pPr>
            <a:r>
              <a:rPr lang="en-US" sz="800" dirty="0">
                <a:solidFill>
                  <a:prstClr val="black"/>
                </a:solidFill>
                <a:latin typeface="Times New Roman" pitchFamily="18" charset="0"/>
              </a:rPr>
              <a:t>11:20am – 11:45am Reclaims Chauncey </a:t>
            </a:r>
            <a:r>
              <a:rPr lang="en-US" sz="800" dirty="0" smtClean="0">
                <a:solidFill>
                  <a:prstClr val="black"/>
                </a:solidFill>
                <a:latin typeface="Times New Roman" pitchFamily="18" charset="0"/>
              </a:rPr>
              <a:t>Fallen GATX</a:t>
            </a:r>
            <a:endParaRPr lang="en-US" sz="800" dirty="0">
              <a:solidFill>
                <a:prstClr val="black"/>
              </a:solidFill>
              <a:latin typeface="Times New Roman" pitchFamily="18" charset="0"/>
            </a:endParaRPr>
          </a:p>
          <a:p>
            <a:pPr fontAlgn="base">
              <a:spcBef>
                <a:spcPct val="0"/>
              </a:spcBef>
              <a:spcAft>
                <a:spcPct val="0"/>
              </a:spcAft>
            </a:pPr>
            <a:r>
              <a:rPr lang="en-US" sz="800" b="1" dirty="0">
                <a:solidFill>
                  <a:prstClr val="black"/>
                </a:solidFill>
                <a:latin typeface="Times New Roman" pitchFamily="18" charset="0"/>
              </a:rPr>
              <a:t>11:45am – 1:20pm Lunch Break</a:t>
            </a:r>
          </a:p>
          <a:p>
            <a:pPr fontAlgn="base">
              <a:spcBef>
                <a:spcPct val="0"/>
              </a:spcBef>
              <a:spcAft>
                <a:spcPct val="0"/>
              </a:spcAft>
            </a:pPr>
            <a:r>
              <a:rPr lang="en-US" sz="800" dirty="0">
                <a:solidFill>
                  <a:prstClr val="black"/>
                </a:solidFill>
                <a:latin typeface="Times New Roman" pitchFamily="18" charset="0"/>
              </a:rPr>
              <a:t>1:20pm – 1:40pm Transfer of Liability (TOL) Elizabeth </a:t>
            </a:r>
            <a:r>
              <a:rPr lang="en-US" sz="800" dirty="0" smtClean="0">
                <a:solidFill>
                  <a:prstClr val="black"/>
                </a:solidFill>
                <a:latin typeface="Times New Roman" pitchFamily="18" charset="0"/>
              </a:rPr>
              <a:t>Morris-Thompson GE </a:t>
            </a:r>
            <a:r>
              <a:rPr lang="en-US" sz="800" dirty="0">
                <a:solidFill>
                  <a:prstClr val="black"/>
                </a:solidFill>
                <a:latin typeface="Times New Roman" pitchFamily="18" charset="0"/>
              </a:rPr>
              <a:t>Transportation</a:t>
            </a:r>
          </a:p>
          <a:p>
            <a:pPr fontAlgn="base">
              <a:spcBef>
                <a:spcPct val="0"/>
              </a:spcBef>
              <a:spcAft>
                <a:spcPct val="0"/>
              </a:spcAft>
            </a:pPr>
            <a:r>
              <a:rPr lang="en-US" sz="800" dirty="0">
                <a:solidFill>
                  <a:prstClr val="black"/>
                </a:solidFill>
                <a:latin typeface="Times New Roman" pitchFamily="18" charset="0"/>
              </a:rPr>
              <a:t>1:40pm – 2:00pm Damaged &amp; Defective Car Tracking (DDCT) Gary </a:t>
            </a:r>
            <a:r>
              <a:rPr lang="en-US" sz="800" dirty="0" smtClean="0">
                <a:solidFill>
                  <a:prstClr val="black"/>
                </a:solidFill>
                <a:latin typeface="Times New Roman" pitchFamily="18" charset="0"/>
              </a:rPr>
              <a:t>Snyder Greenbrier </a:t>
            </a:r>
            <a:r>
              <a:rPr lang="en-US" sz="800" dirty="0">
                <a:solidFill>
                  <a:prstClr val="black"/>
                </a:solidFill>
                <a:latin typeface="Times New Roman" pitchFamily="18" charset="0"/>
              </a:rPr>
              <a:t>Companies</a:t>
            </a:r>
          </a:p>
          <a:p>
            <a:pPr fontAlgn="base">
              <a:spcBef>
                <a:spcPct val="0"/>
              </a:spcBef>
              <a:spcAft>
                <a:spcPct val="0"/>
              </a:spcAft>
            </a:pPr>
            <a:r>
              <a:rPr lang="en-US" sz="800" dirty="0">
                <a:solidFill>
                  <a:prstClr val="black"/>
                </a:solidFill>
                <a:latin typeface="Times New Roman" pitchFamily="18" charset="0"/>
              </a:rPr>
              <a:t>2:00pm – 2:20pm Car Hire Rules 5-15 &amp; 22 Jim </a:t>
            </a:r>
            <a:r>
              <a:rPr lang="en-US" sz="800" dirty="0" smtClean="0">
                <a:solidFill>
                  <a:prstClr val="black"/>
                </a:solidFill>
                <a:latin typeface="Times New Roman" pitchFamily="18" charset="0"/>
              </a:rPr>
              <a:t>Pinson Railinc</a:t>
            </a:r>
            <a:endParaRPr lang="en-US" sz="800" dirty="0">
              <a:solidFill>
                <a:prstClr val="black"/>
              </a:solidFill>
              <a:latin typeface="Times New Roman" pitchFamily="18" charset="0"/>
            </a:endParaRPr>
          </a:p>
          <a:p>
            <a:pPr fontAlgn="base">
              <a:spcBef>
                <a:spcPct val="0"/>
              </a:spcBef>
              <a:spcAft>
                <a:spcPct val="0"/>
              </a:spcAft>
            </a:pPr>
            <a:r>
              <a:rPr lang="en-US" sz="800" b="1" dirty="0">
                <a:solidFill>
                  <a:prstClr val="black"/>
                </a:solidFill>
                <a:latin typeface="Times New Roman" pitchFamily="18" charset="0"/>
              </a:rPr>
              <a:t>2:20pm – 2:40pm Refreshment Break</a:t>
            </a:r>
          </a:p>
          <a:p>
            <a:pPr fontAlgn="base">
              <a:spcBef>
                <a:spcPct val="0"/>
              </a:spcBef>
              <a:spcAft>
                <a:spcPct val="0"/>
              </a:spcAft>
            </a:pPr>
            <a:r>
              <a:rPr lang="en-US" sz="800" dirty="0">
                <a:solidFill>
                  <a:prstClr val="black"/>
                </a:solidFill>
                <a:latin typeface="Times New Roman" pitchFamily="18" charset="0"/>
              </a:rPr>
              <a:t>2:40pm – 3:00pm Haulage Lisa </a:t>
            </a:r>
            <a:r>
              <a:rPr lang="en-US" sz="800" dirty="0" smtClean="0">
                <a:solidFill>
                  <a:prstClr val="black"/>
                </a:solidFill>
                <a:latin typeface="Times New Roman" pitchFamily="18" charset="0"/>
              </a:rPr>
              <a:t>Gering BNSF</a:t>
            </a:r>
            <a:endParaRPr lang="en-US" sz="800" dirty="0">
              <a:solidFill>
                <a:prstClr val="black"/>
              </a:solidFill>
              <a:latin typeface="Times New Roman" pitchFamily="18" charset="0"/>
            </a:endParaRPr>
          </a:p>
          <a:p>
            <a:pPr fontAlgn="base">
              <a:spcBef>
                <a:spcPct val="0"/>
              </a:spcBef>
              <a:spcAft>
                <a:spcPct val="0"/>
              </a:spcAft>
            </a:pPr>
            <a:r>
              <a:rPr lang="en-US" sz="800" dirty="0">
                <a:solidFill>
                  <a:prstClr val="black"/>
                </a:solidFill>
                <a:latin typeface="Times New Roman" pitchFamily="18" charset="0"/>
              </a:rPr>
              <a:t>3:00pm – 3:20pm Claims Processing Gary </a:t>
            </a:r>
            <a:r>
              <a:rPr lang="en-US" sz="800" dirty="0" smtClean="0">
                <a:solidFill>
                  <a:prstClr val="black"/>
                </a:solidFill>
                <a:latin typeface="Times New Roman" pitchFamily="18" charset="0"/>
              </a:rPr>
              <a:t>Snyder Greenbrier </a:t>
            </a:r>
            <a:r>
              <a:rPr lang="en-US" sz="800" dirty="0">
                <a:solidFill>
                  <a:prstClr val="black"/>
                </a:solidFill>
                <a:latin typeface="Times New Roman" pitchFamily="18" charset="0"/>
              </a:rPr>
              <a:t>Companies</a:t>
            </a:r>
          </a:p>
          <a:p>
            <a:pPr fontAlgn="base">
              <a:spcBef>
                <a:spcPct val="0"/>
              </a:spcBef>
              <a:spcAft>
                <a:spcPct val="0"/>
              </a:spcAft>
            </a:pPr>
            <a:r>
              <a:rPr lang="en-US" sz="800" dirty="0">
                <a:solidFill>
                  <a:prstClr val="black"/>
                </a:solidFill>
                <a:latin typeface="Times New Roman" pitchFamily="18" charset="0"/>
              </a:rPr>
              <a:t>3:20pm – 3:40pm Car Hire Rules 16-21, 23 &amp; 24 Jim </a:t>
            </a:r>
            <a:r>
              <a:rPr lang="en-US" sz="800" dirty="0" smtClean="0">
                <a:solidFill>
                  <a:prstClr val="black"/>
                </a:solidFill>
                <a:latin typeface="Times New Roman" pitchFamily="18" charset="0"/>
              </a:rPr>
              <a:t>Pinson Railinc</a:t>
            </a:r>
            <a:endParaRPr lang="en-US" sz="800" dirty="0">
              <a:solidFill>
                <a:prstClr val="black"/>
              </a:solidFill>
              <a:latin typeface="Times New Roman" pitchFamily="18" charset="0"/>
            </a:endParaRPr>
          </a:p>
          <a:p>
            <a:pPr fontAlgn="base">
              <a:spcBef>
                <a:spcPct val="0"/>
              </a:spcBef>
              <a:spcAft>
                <a:spcPct val="0"/>
              </a:spcAft>
            </a:pPr>
            <a:r>
              <a:rPr lang="en-US" sz="800" dirty="0">
                <a:solidFill>
                  <a:prstClr val="black"/>
                </a:solidFill>
                <a:latin typeface="Times New Roman" pitchFamily="18" charset="0"/>
              </a:rPr>
              <a:t>3:40pm – 4:00pm Conclusion Todd </a:t>
            </a:r>
            <a:r>
              <a:rPr lang="en-US" sz="800" dirty="0" smtClean="0">
                <a:solidFill>
                  <a:prstClr val="black"/>
                </a:solidFill>
                <a:latin typeface="Times New Roman" pitchFamily="18" charset="0"/>
              </a:rPr>
              <a:t>Poland </a:t>
            </a:r>
            <a:r>
              <a:rPr lang="en-US" sz="800" dirty="0" err="1" smtClean="0">
                <a:solidFill>
                  <a:prstClr val="black"/>
                </a:solidFill>
                <a:latin typeface="Times New Roman" pitchFamily="18" charset="0"/>
              </a:rPr>
              <a:t>Watco</a:t>
            </a:r>
            <a:r>
              <a:rPr lang="en-US" sz="800" dirty="0" smtClean="0">
                <a:solidFill>
                  <a:prstClr val="black"/>
                </a:solidFill>
                <a:latin typeface="Times New Roman" pitchFamily="18" charset="0"/>
              </a:rPr>
              <a:t> </a:t>
            </a:r>
            <a:r>
              <a:rPr lang="en-US" sz="800" dirty="0">
                <a:solidFill>
                  <a:prstClr val="black"/>
                </a:solidFill>
                <a:latin typeface="Times New Roman" pitchFamily="18" charset="0"/>
              </a:rPr>
              <a:t>Companies</a:t>
            </a:r>
          </a:p>
        </p:txBody>
      </p:sp>
      <p:sp>
        <p:nvSpPr>
          <p:cNvPr id="7" name="Rectangle 6"/>
          <p:cNvSpPr/>
          <p:nvPr/>
        </p:nvSpPr>
        <p:spPr>
          <a:xfrm>
            <a:off x="76200" y="990600"/>
            <a:ext cx="4572000" cy="1692771"/>
          </a:xfrm>
          <a:prstGeom prst="rect">
            <a:avLst/>
          </a:prstGeom>
        </p:spPr>
        <p:txBody>
          <a:bodyPr>
            <a:spAutoFit/>
          </a:bodyPr>
          <a:lstStyle/>
          <a:p>
            <a:pPr fontAlgn="base">
              <a:spcBef>
                <a:spcPct val="0"/>
              </a:spcBef>
              <a:spcAft>
                <a:spcPct val="0"/>
              </a:spcAft>
            </a:pPr>
            <a:r>
              <a:rPr lang="en-US" sz="800" b="1" u="sng" dirty="0">
                <a:solidFill>
                  <a:prstClr val="black"/>
                </a:solidFill>
                <a:latin typeface="Times New Roman" pitchFamily="18" charset="0"/>
              </a:rPr>
              <a:t>Car Hire </a:t>
            </a:r>
            <a:r>
              <a:rPr lang="en-US" sz="800" b="1" u="sng" dirty="0" smtClean="0">
                <a:solidFill>
                  <a:prstClr val="black"/>
                </a:solidFill>
                <a:latin typeface="Times New Roman" pitchFamily="18" charset="0"/>
              </a:rPr>
              <a:t>101 – </a:t>
            </a:r>
            <a:r>
              <a:rPr lang="en-US" sz="800" b="1" u="sng" dirty="0">
                <a:solidFill>
                  <a:prstClr val="black"/>
                </a:solidFill>
                <a:latin typeface="Times New Roman" pitchFamily="18" charset="0"/>
              </a:rPr>
              <a:t>April </a:t>
            </a:r>
            <a:r>
              <a:rPr lang="en-US" sz="800" b="1" u="sng" dirty="0" smtClean="0">
                <a:solidFill>
                  <a:prstClr val="black"/>
                </a:solidFill>
                <a:latin typeface="Times New Roman" pitchFamily="18" charset="0"/>
              </a:rPr>
              <a:t>22, 2012 Indianapolis</a:t>
            </a:r>
            <a:endParaRPr lang="en-US" sz="800" b="1" u="sng" dirty="0">
              <a:solidFill>
                <a:prstClr val="black"/>
              </a:solidFill>
              <a:latin typeface="Times New Roman" pitchFamily="18" charset="0"/>
            </a:endParaRPr>
          </a:p>
          <a:p>
            <a:pPr fontAlgn="base">
              <a:spcBef>
                <a:spcPct val="0"/>
              </a:spcBef>
              <a:spcAft>
                <a:spcPct val="0"/>
              </a:spcAft>
            </a:pPr>
            <a:r>
              <a:rPr lang="en-US" sz="800" dirty="0" smtClean="0">
                <a:solidFill>
                  <a:prstClr val="black"/>
                </a:solidFill>
                <a:latin typeface="Times New Roman" pitchFamily="18" charset="0"/>
              </a:rPr>
              <a:t>Introduction &amp; AAR structure – Joanne Miner, ShipXpress</a:t>
            </a:r>
          </a:p>
          <a:p>
            <a:pPr fontAlgn="base">
              <a:spcBef>
                <a:spcPct val="0"/>
              </a:spcBef>
              <a:spcAft>
                <a:spcPct val="0"/>
              </a:spcAft>
            </a:pPr>
            <a:r>
              <a:rPr lang="en-US" sz="800" dirty="0" smtClean="0">
                <a:solidFill>
                  <a:prstClr val="black"/>
                </a:solidFill>
                <a:latin typeface="Times New Roman" pitchFamily="18" charset="0"/>
              </a:rPr>
              <a:t>Overview </a:t>
            </a:r>
            <a:r>
              <a:rPr lang="en-US" sz="800" dirty="0">
                <a:solidFill>
                  <a:prstClr val="black"/>
                </a:solidFill>
                <a:latin typeface="Times New Roman" pitchFamily="18" charset="0"/>
              </a:rPr>
              <a:t>&amp; Car Hire </a:t>
            </a:r>
            <a:r>
              <a:rPr lang="en-US" sz="800" dirty="0" smtClean="0">
                <a:solidFill>
                  <a:prstClr val="black"/>
                </a:solidFill>
                <a:latin typeface="Times New Roman" pitchFamily="18" charset="0"/>
              </a:rPr>
              <a:t>History - George Jones </a:t>
            </a:r>
            <a:r>
              <a:rPr lang="en-US" sz="800" dirty="0">
                <a:solidFill>
                  <a:prstClr val="black"/>
                </a:solidFill>
                <a:latin typeface="Times New Roman" pitchFamily="18" charset="0"/>
              </a:rPr>
              <a:t>CSX</a:t>
            </a:r>
          </a:p>
          <a:p>
            <a:pPr fontAlgn="base">
              <a:spcBef>
                <a:spcPct val="0"/>
              </a:spcBef>
              <a:spcAft>
                <a:spcPct val="0"/>
              </a:spcAft>
            </a:pPr>
            <a:r>
              <a:rPr lang="en-US" sz="800" dirty="0" smtClean="0">
                <a:solidFill>
                  <a:prstClr val="black"/>
                </a:solidFill>
                <a:latin typeface="Times New Roman" pitchFamily="18" charset="0"/>
              </a:rPr>
              <a:t>Determination </a:t>
            </a:r>
            <a:r>
              <a:rPr lang="en-US" sz="800" dirty="0">
                <a:solidFill>
                  <a:prstClr val="black"/>
                </a:solidFill>
                <a:latin typeface="Times New Roman" pitchFamily="18" charset="0"/>
              </a:rPr>
              <a:t>of Car Hire </a:t>
            </a:r>
            <a:r>
              <a:rPr lang="en-US" sz="800" dirty="0" smtClean="0">
                <a:solidFill>
                  <a:prstClr val="black"/>
                </a:solidFill>
                <a:latin typeface="Times New Roman" pitchFamily="18" charset="0"/>
              </a:rPr>
              <a:t>Rates - </a:t>
            </a:r>
            <a:r>
              <a:rPr lang="en-US" sz="800" dirty="0">
                <a:solidFill>
                  <a:prstClr val="black"/>
                </a:solidFill>
                <a:latin typeface="Times New Roman" pitchFamily="18" charset="0"/>
              </a:rPr>
              <a:t>Ken Jacobs </a:t>
            </a:r>
            <a:r>
              <a:rPr lang="en-US" sz="800" dirty="0" smtClean="0">
                <a:solidFill>
                  <a:prstClr val="black"/>
                </a:solidFill>
                <a:latin typeface="Times New Roman" pitchFamily="18" charset="0"/>
              </a:rPr>
              <a:t>BNSF</a:t>
            </a:r>
          </a:p>
          <a:p>
            <a:pPr fontAlgn="base">
              <a:spcBef>
                <a:spcPct val="0"/>
              </a:spcBef>
              <a:spcAft>
                <a:spcPct val="0"/>
              </a:spcAft>
            </a:pPr>
            <a:r>
              <a:rPr lang="en-US" sz="800" dirty="0" smtClean="0">
                <a:solidFill>
                  <a:prstClr val="black"/>
                </a:solidFill>
                <a:latin typeface="Times New Roman" pitchFamily="18" charset="0"/>
              </a:rPr>
              <a:t>Interchange Reporting – Brigid Rich, North Shore Railroads</a:t>
            </a:r>
          </a:p>
          <a:p>
            <a:pPr fontAlgn="base">
              <a:spcBef>
                <a:spcPct val="0"/>
              </a:spcBef>
              <a:spcAft>
                <a:spcPct val="0"/>
              </a:spcAft>
            </a:pPr>
            <a:r>
              <a:rPr lang="en-US" sz="800" dirty="0" smtClean="0">
                <a:solidFill>
                  <a:prstClr val="black"/>
                </a:solidFill>
                <a:latin typeface="Times New Roman" pitchFamily="18" charset="0"/>
              </a:rPr>
              <a:t>Liability Continuity System (LCS) – Barb Ward, CN</a:t>
            </a:r>
          </a:p>
          <a:p>
            <a:pPr fontAlgn="base">
              <a:spcBef>
                <a:spcPct val="0"/>
              </a:spcBef>
              <a:spcAft>
                <a:spcPct val="0"/>
              </a:spcAft>
            </a:pPr>
            <a:r>
              <a:rPr lang="en-US" sz="800" dirty="0" smtClean="0">
                <a:solidFill>
                  <a:prstClr val="black"/>
                </a:solidFill>
                <a:latin typeface="Times New Roman" pitchFamily="18" charset="0"/>
              </a:rPr>
              <a:t>Reporting Settlement – Elan Neal, Genesee &amp; Wyoming Railroad</a:t>
            </a:r>
          </a:p>
          <a:p>
            <a:pPr fontAlgn="base">
              <a:spcBef>
                <a:spcPct val="0"/>
              </a:spcBef>
              <a:spcAft>
                <a:spcPct val="0"/>
              </a:spcAft>
            </a:pPr>
            <a:r>
              <a:rPr lang="en-US" sz="800" dirty="0" smtClean="0">
                <a:solidFill>
                  <a:prstClr val="black"/>
                </a:solidFill>
                <a:latin typeface="Times New Roman" pitchFamily="18" charset="0"/>
              </a:rPr>
              <a:t>Reclaims – Lisa Butts, </a:t>
            </a:r>
            <a:r>
              <a:rPr lang="en-US" sz="800" dirty="0" err="1" smtClean="0">
                <a:solidFill>
                  <a:prstClr val="black"/>
                </a:solidFill>
                <a:latin typeface="Times New Roman" pitchFamily="18" charset="0"/>
              </a:rPr>
              <a:t>Watco</a:t>
            </a:r>
            <a:endParaRPr lang="en-US" sz="800" dirty="0" smtClean="0">
              <a:solidFill>
                <a:prstClr val="black"/>
              </a:solidFill>
              <a:latin typeface="Times New Roman" pitchFamily="18" charset="0"/>
            </a:endParaRPr>
          </a:p>
          <a:p>
            <a:pPr fontAlgn="base">
              <a:spcBef>
                <a:spcPct val="0"/>
              </a:spcBef>
              <a:spcAft>
                <a:spcPct val="0"/>
              </a:spcAft>
            </a:pPr>
            <a:r>
              <a:rPr lang="en-US" sz="800" dirty="0" smtClean="0">
                <a:solidFill>
                  <a:prstClr val="black"/>
                </a:solidFill>
                <a:latin typeface="Times New Roman" pitchFamily="18" charset="0"/>
              </a:rPr>
              <a:t>Transfer of Liability (TOL) – Eric Smith, RMI</a:t>
            </a:r>
          </a:p>
          <a:p>
            <a:pPr fontAlgn="base">
              <a:spcBef>
                <a:spcPct val="0"/>
              </a:spcBef>
              <a:spcAft>
                <a:spcPct val="0"/>
              </a:spcAft>
            </a:pPr>
            <a:r>
              <a:rPr lang="en-US" sz="800" dirty="0" smtClean="0">
                <a:solidFill>
                  <a:prstClr val="black"/>
                </a:solidFill>
                <a:latin typeface="Times New Roman" pitchFamily="18" charset="0"/>
              </a:rPr>
              <a:t>Haulage – Eric Smith, RMI</a:t>
            </a:r>
          </a:p>
          <a:p>
            <a:pPr fontAlgn="base">
              <a:spcBef>
                <a:spcPct val="0"/>
              </a:spcBef>
              <a:spcAft>
                <a:spcPct val="0"/>
              </a:spcAft>
            </a:pPr>
            <a:r>
              <a:rPr lang="en-US" sz="800" dirty="0" smtClean="0">
                <a:solidFill>
                  <a:prstClr val="black"/>
                </a:solidFill>
                <a:latin typeface="Times New Roman" pitchFamily="18" charset="0"/>
              </a:rPr>
              <a:t>Damaged &amp; Defective Car Tracking (DDCT) – Gary Snyder, Greenbrier Companies</a:t>
            </a:r>
          </a:p>
          <a:p>
            <a:pPr fontAlgn="base">
              <a:spcBef>
                <a:spcPct val="0"/>
              </a:spcBef>
              <a:spcAft>
                <a:spcPct val="0"/>
              </a:spcAft>
            </a:pPr>
            <a:r>
              <a:rPr lang="en-US" sz="800" dirty="0" smtClean="0">
                <a:solidFill>
                  <a:prstClr val="black"/>
                </a:solidFill>
                <a:latin typeface="Times New Roman" pitchFamily="18" charset="0"/>
              </a:rPr>
              <a:t>Claim Processing – Gary Snyder, Greenbrier Companies</a:t>
            </a:r>
          </a:p>
          <a:p>
            <a:pPr fontAlgn="base">
              <a:spcBef>
                <a:spcPct val="0"/>
              </a:spcBef>
              <a:spcAft>
                <a:spcPct val="0"/>
              </a:spcAft>
            </a:pPr>
            <a:r>
              <a:rPr lang="en-US" sz="800" dirty="0" smtClean="0">
                <a:solidFill>
                  <a:prstClr val="black"/>
                </a:solidFill>
                <a:latin typeface="Times New Roman" pitchFamily="18" charset="0"/>
              </a:rPr>
              <a:t>Rules Recap – Jim Pinson, Railinc</a:t>
            </a:r>
            <a:endParaRPr lang="en-US" sz="800" dirty="0">
              <a:solidFill>
                <a:prstClr val="black"/>
              </a:solidFill>
              <a:latin typeface="Times New Roman" pitchFamily="18" charset="0"/>
            </a:endParaRPr>
          </a:p>
        </p:txBody>
      </p:sp>
    </p:spTree>
    <p:extLst>
      <p:ext uri="{BB962C8B-B14F-4D97-AF65-F5344CB8AC3E}">
        <p14:creationId xmlns:p14="http://schemas.microsoft.com/office/powerpoint/2010/main" val="2386974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 of DDCT</a:t>
            </a:r>
            <a:endParaRPr lang="en-US" b="1" dirty="0"/>
          </a:p>
        </p:txBody>
      </p:sp>
      <p:sp>
        <p:nvSpPr>
          <p:cNvPr id="3" name="Content Placeholder 2"/>
          <p:cNvSpPr>
            <a:spLocks noGrp="1"/>
          </p:cNvSpPr>
          <p:nvPr>
            <p:ph idx="1"/>
          </p:nvPr>
        </p:nvSpPr>
        <p:spPr>
          <a:xfrm>
            <a:off x="457200" y="1600200"/>
            <a:ext cx="8229600" cy="4343400"/>
          </a:xfrm>
        </p:spPr>
        <p:txBody>
          <a:bodyPr>
            <a:normAutofit lnSpcReduction="10000"/>
          </a:bodyPr>
          <a:lstStyle/>
          <a:p>
            <a:pPr lvl="0"/>
            <a:r>
              <a:rPr lang="en-US" dirty="0"/>
              <a:t>Effective January 2011 </a:t>
            </a:r>
            <a:r>
              <a:rPr lang="en-US" dirty="0" smtClean="0"/>
              <a:t>Damaged </a:t>
            </a:r>
            <a:r>
              <a:rPr lang="en-US" dirty="0"/>
              <a:t>&amp; Defective Car Tracking (DDCT) </a:t>
            </a:r>
            <a:r>
              <a:rPr lang="en-US" dirty="0" smtClean="0"/>
              <a:t>system was implemented</a:t>
            </a:r>
            <a:endParaRPr lang="en-US" dirty="0"/>
          </a:p>
          <a:p>
            <a:pPr lvl="0"/>
            <a:r>
              <a:rPr lang="en-US" dirty="0" smtClean="0"/>
              <a:t>Intended to automate the handling of Bad Ordered, Damaged and Defective equipment</a:t>
            </a:r>
          </a:p>
          <a:p>
            <a:pPr lvl="1"/>
            <a:r>
              <a:rPr lang="en-US" dirty="0" smtClean="0"/>
              <a:t>Eliminate Defect Cards</a:t>
            </a:r>
          </a:p>
          <a:p>
            <a:pPr lvl="1"/>
            <a:r>
              <a:rPr lang="en-US" dirty="0" smtClean="0"/>
              <a:t>Utilize </a:t>
            </a:r>
            <a:r>
              <a:rPr lang="en-US" dirty="0" err="1" smtClean="0"/>
              <a:t>FindUs.Rail</a:t>
            </a:r>
            <a:r>
              <a:rPr lang="en-US" dirty="0" smtClean="0"/>
              <a:t> to manage participation</a:t>
            </a:r>
          </a:p>
          <a:p>
            <a:pPr lvl="1"/>
            <a:r>
              <a:rPr lang="en-US" dirty="0" smtClean="0"/>
              <a:t>Eliminate the Car Hire Rule 7 and 8 reclaims</a:t>
            </a:r>
          </a:p>
          <a:p>
            <a:pPr lvl="1"/>
            <a:r>
              <a:rPr lang="en-US" dirty="0" smtClean="0"/>
              <a:t>Manage information flow from incident through shop release</a:t>
            </a:r>
          </a:p>
          <a:p>
            <a:endParaRPr lang="en-US" dirty="0"/>
          </a:p>
        </p:txBody>
      </p:sp>
      <p:sp>
        <p:nvSpPr>
          <p:cNvPr id="4" name="Slide Number Placeholder 3"/>
          <p:cNvSpPr>
            <a:spLocks noGrp="1"/>
          </p:cNvSpPr>
          <p:nvPr>
            <p:ph type="sldNum" sz="quarter" idx="12"/>
          </p:nvPr>
        </p:nvSpPr>
        <p:spPr/>
        <p:txBody>
          <a:bodyPr/>
          <a:lstStyle/>
          <a:p>
            <a:fld id="{2E7E8EC5-A8D1-403E-8DBB-38953BF5B9BE}" type="slidenum">
              <a:rPr lang="en-US" smtClean="0">
                <a:solidFill>
                  <a:prstClr val="black">
                    <a:tint val="75000"/>
                  </a:prstClr>
                </a:solidFill>
              </a:rPr>
              <a:pPr/>
              <a:t>30</a:t>
            </a:fld>
            <a:endParaRPr lang="en-US" dirty="0">
              <a:solidFill>
                <a:prstClr val="black">
                  <a:tint val="75000"/>
                </a:prstClr>
              </a:solidFill>
            </a:endParaRPr>
          </a:p>
        </p:txBody>
      </p:sp>
      <p:pic>
        <p:nvPicPr>
          <p:cNvPr id="3080" name="Picture 8" descr="http://ts1.mm.bing.net/th?id=HN.608020124842397277&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410200"/>
            <a:ext cx="25908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0774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dirty="0" smtClean="0"/>
              <a:t>Prior </a:t>
            </a:r>
            <a:r>
              <a:rPr lang="en-US" dirty="0"/>
              <a:t>to </a:t>
            </a:r>
            <a:r>
              <a:rPr lang="en-US" dirty="0" smtClean="0"/>
              <a:t>DDCT </a:t>
            </a:r>
            <a:r>
              <a:rPr lang="en-US" dirty="0"/>
              <a:t>Car Hire </a:t>
            </a:r>
            <a:r>
              <a:rPr lang="en-US" dirty="0" smtClean="0"/>
              <a:t>Rules </a:t>
            </a:r>
            <a:r>
              <a:rPr lang="en-US" dirty="0"/>
              <a:t>7 and </a:t>
            </a:r>
            <a:r>
              <a:rPr lang="en-US" dirty="0" smtClean="0"/>
              <a:t>8 </a:t>
            </a:r>
            <a:r>
              <a:rPr lang="en-US" dirty="0"/>
              <a:t>allowed </a:t>
            </a:r>
            <a:r>
              <a:rPr lang="en-US" dirty="0" smtClean="0"/>
              <a:t>reclaim </a:t>
            </a:r>
            <a:r>
              <a:rPr lang="en-US" dirty="0"/>
              <a:t>of certain time on </a:t>
            </a:r>
            <a:r>
              <a:rPr lang="en-US" dirty="0" smtClean="0"/>
              <a:t>damaged/defective </a:t>
            </a:r>
            <a:r>
              <a:rPr lang="en-US" dirty="0"/>
              <a:t>cars</a:t>
            </a:r>
            <a:r>
              <a:rPr lang="en-US" dirty="0" smtClean="0"/>
              <a:t>.  The reclaims tended to be inaccurate because of:</a:t>
            </a:r>
          </a:p>
          <a:p>
            <a:pPr lvl="1"/>
            <a:r>
              <a:rPr lang="en-US" dirty="0" smtClean="0"/>
              <a:t>Availability of Information </a:t>
            </a:r>
          </a:p>
          <a:p>
            <a:pPr lvl="1"/>
            <a:r>
              <a:rPr lang="en-US" dirty="0" smtClean="0"/>
              <a:t>Timeliness of Information</a:t>
            </a:r>
          </a:p>
          <a:p>
            <a:pPr lvl="1"/>
            <a:r>
              <a:rPr lang="en-US" dirty="0" smtClean="0"/>
              <a:t>Accuracy of Information</a:t>
            </a:r>
          </a:p>
          <a:p>
            <a:r>
              <a:rPr lang="en-US" dirty="0" smtClean="0"/>
              <a:t>Reclaims were often counter reclaimed</a:t>
            </a:r>
          </a:p>
          <a:p>
            <a:r>
              <a:rPr lang="en-US" dirty="0" smtClean="0"/>
              <a:t>Manual intervention was frequently required</a:t>
            </a:r>
          </a:p>
          <a:p>
            <a:endParaRPr lang="en-US" dirty="0"/>
          </a:p>
        </p:txBody>
      </p:sp>
      <p:sp>
        <p:nvSpPr>
          <p:cNvPr id="4" name="Slide Number Placeholder 3"/>
          <p:cNvSpPr>
            <a:spLocks noGrp="1"/>
          </p:cNvSpPr>
          <p:nvPr>
            <p:ph type="sldNum" sz="quarter" idx="12"/>
          </p:nvPr>
        </p:nvSpPr>
        <p:spPr/>
        <p:txBody>
          <a:bodyPr/>
          <a:lstStyle/>
          <a:p>
            <a:fld id="{2E7E8EC5-A8D1-403E-8DBB-38953BF5B9BE}" type="slidenum">
              <a:rPr lang="en-US" smtClean="0">
                <a:solidFill>
                  <a:prstClr val="black">
                    <a:tint val="75000"/>
                  </a:prstClr>
                </a:solidFill>
              </a:rPr>
              <a:pPr/>
              <a:t>31</a:t>
            </a:fld>
            <a:endParaRPr lang="en-US" dirty="0">
              <a:solidFill>
                <a:prstClr val="black">
                  <a:tint val="75000"/>
                </a:prstClr>
              </a:solidFill>
            </a:endParaRPr>
          </a:p>
        </p:txBody>
      </p:sp>
      <p:sp>
        <p:nvSpPr>
          <p:cNvPr id="6" name="Title 1"/>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prstClr val="black"/>
                </a:solidFill>
              </a:rPr>
              <a:t>Overview of DDCT (cont'd)</a:t>
            </a:r>
            <a:endParaRPr lang="en-US" b="1" dirty="0">
              <a:solidFill>
                <a:prstClr val="black"/>
              </a:solidFill>
            </a:endParaRPr>
          </a:p>
        </p:txBody>
      </p:sp>
    </p:spTree>
    <p:extLst>
      <p:ext uri="{BB962C8B-B14F-4D97-AF65-F5344CB8AC3E}">
        <p14:creationId xmlns:p14="http://schemas.microsoft.com/office/powerpoint/2010/main" val="26245139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6312" y="276295"/>
            <a:ext cx="1239418" cy="646331"/>
          </a:xfrm>
          <a:prstGeom prst="rect">
            <a:avLst/>
          </a:prstGeom>
          <a:noFill/>
          <a:ln w="28575">
            <a:solidFill>
              <a:schemeClr val="tx2">
                <a:lumMod val="60000"/>
                <a:lumOff val="40000"/>
              </a:schemeClr>
            </a:solidFill>
          </a:ln>
        </p:spPr>
        <p:txBody>
          <a:bodyPr wrap="square" rtlCol="0">
            <a:spAutoFit/>
          </a:bodyPr>
          <a:lstStyle/>
          <a:p>
            <a:pPr algn="ctr"/>
            <a:r>
              <a:rPr lang="en-US" dirty="0" smtClean="0">
                <a:solidFill>
                  <a:prstClr val="black"/>
                </a:solidFill>
              </a:rPr>
              <a:t>Movement Events</a:t>
            </a:r>
            <a:endParaRPr lang="en-US" dirty="0">
              <a:solidFill>
                <a:prstClr val="black"/>
              </a:solidFill>
            </a:endParaRPr>
          </a:p>
        </p:txBody>
      </p:sp>
      <p:cxnSp>
        <p:nvCxnSpPr>
          <p:cNvPr id="6" name="Straight Arrow Connector 5"/>
          <p:cNvCxnSpPr/>
          <p:nvPr/>
        </p:nvCxnSpPr>
        <p:spPr>
          <a:xfrm>
            <a:off x="1371600" y="929398"/>
            <a:ext cx="0" cy="26544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35" idx="3"/>
            <a:endCxn id="53" idx="7"/>
          </p:cNvCxnSpPr>
          <p:nvPr/>
        </p:nvCxnSpPr>
        <p:spPr>
          <a:xfrm flipH="1">
            <a:off x="2718664" y="2182130"/>
            <a:ext cx="955353" cy="1487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657600" y="1447800"/>
            <a:ext cx="838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95800" y="2057400"/>
            <a:ext cx="685800" cy="369332"/>
          </a:xfrm>
          <a:prstGeom prst="rect">
            <a:avLst/>
          </a:prstGeom>
          <a:noFill/>
        </p:spPr>
        <p:txBody>
          <a:bodyPr wrap="square" rtlCol="0">
            <a:spAutoFit/>
          </a:bodyPr>
          <a:lstStyle/>
          <a:p>
            <a:r>
              <a:rPr lang="en-US" dirty="0" smtClean="0">
                <a:solidFill>
                  <a:prstClr val="black"/>
                </a:solidFill>
              </a:rPr>
              <a:t>TOL</a:t>
            </a:r>
            <a:endParaRPr lang="en-US" dirty="0">
              <a:solidFill>
                <a:prstClr val="black"/>
              </a:solidFill>
            </a:endParaRPr>
          </a:p>
        </p:txBody>
      </p:sp>
      <p:cxnSp>
        <p:nvCxnSpPr>
          <p:cNvPr id="16" name="Straight Arrow Connector 15"/>
          <p:cNvCxnSpPr>
            <a:endCxn id="12" idx="0"/>
          </p:cNvCxnSpPr>
          <p:nvPr/>
        </p:nvCxnSpPr>
        <p:spPr>
          <a:xfrm>
            <a:off x="4607940" y="1478437"/>
            <a:ext cx="230760" cy="578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46396" y="3226281"/>
            <a:ext cx="787885" cy="369332"/>
          </a:xfrm>
          <a:prstGeom prst="rect">
            <a:avLst/>
          </a:prstGeom>
          <a:noFill/>
          <a:ln w="28575">
            <a:solidFill>
              <a:schemeClr val="tx2">
                <a:lumMod val="60000"/>
                <a:lumOff val="40000"/>
              </a:schemeClr>
            </a:solidFill>
          </a:ln>
        </p:spPr>
        <p:txBody>
          <a:bodyPr wrap="square" rtlCol="0">
            <a:spAutoFit/>
          </a:bodyPr>
          <a:lstStyle/>
          <a:p>
            <a:pPr algn="ctr"/>
            <a:r>
              <a:rPr lang="en-US" dirty="0" smtClean="0">
                <a:solidFill>
                  <a:prstClr val="black"/>
                </a:solidFill>
              </a:rPr>
              <a:t>TOL</a:t>
            </a:r>
          </a:p>
        </p:txBody>
      </p:sp>
      <p:sp>
        <p:nvSpPr>
          <p:cNvPr id="24" name="TextBox 23"/>
          <p:cNvSpPr txBox="1"/>
          <p:nvPr/>
        </p:nvSpPr>
        <p:spPr>
          <a:xfrm>
            <a:off x="627179" y="5555136"/>
            <a:ext cx="652743"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CASS</a:t>
            </a:r>
            <a:endParaRPr lang="en-US" dirty="0">
              <a:solidFill>
                <a:prstClr val="black"/>
              </a:solidFill>
            </a:endParaRPr>
          </a:p>
        </p:txBody>
      </p:sp>
      <p:cxnSp>
        <p:nvCxnSpPr>
          <p:cNvPr id="26" name="Straight Arrow Connector 25"/>
          <p:cNvCxnSpPr>
            <a:stCxn id="53" idx="3"/>
            <a:endCxn id="24" idx="0"/>
          </p:cNvCxnSpPr>
          <p:nvPr/>
        </p:nvCxnSpPr>
        <p:spPr>
          <a:xfrm flipH="1">
            <a:off x="953551" y="4712703"/>
            <a:ext cx="32470" cy="8424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8" idx="2"/>
            <a:endCxn id="54" idx="0"/>
          </p:cNvCxnSpPr>
          <p:nvPr/>
        </p:nvCxnSpPr>
        <p:spPr>
          <a:xfrm>
            <a:off x="7552620" y="2151965"/>
            <a:ext cx="0" cy="12383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298178" y="5269918"/>
            <a:ext cx="2090444"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Car Hire Receivables</a:t>
            </a:r>
            <a:endParaRPr lang="en-US" dirty="0">
              <a:solidFill>
                <a:prstClr val="black"/>
              </a:solidFill>
            </a:endParaRPr>
          </a:p>
        </p:txBody>
      </p:sp>
      <p:sp>
        <p:nvSpPr>
          <p:cNvPr id="34" name="TextBox 33"/>
          <p:cNvSpPr txBox="1"/>
          <p:nvPr/>
        </p:nvSpPr>
        <p:spPr>
          <a:xfrm>
            <a:off x="6379317" y="5918021"/>
            <a:ext cx="2346604"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Railroad Clearinghouse</a:t>
            </a:r>
            <a:endParaRPr lang="en-US" dirty="0">
              <a:solidFill>
                <a:prstClr val="black"/>
              </a:solidFill>
            </a:endParaRPr>
          </a:p>
        </p:txBody>
      </p:sp>
      <p:cxnSp>
        <p:nvCxnSpPr>
          <p:cNvPr id="40" name="Straight Arrow Connector 39"/>
          <p:cNvCxnSpPr>
            <a:endCxn id="28" idx="1"/>
          </p:cNvCxnSpPr>
          <p:nvPr/>
        </p:nvCxnSpPr>
        <p:spPr>
          <a:xfrm>
            <a:off x="5765502" y="1828799"/>
            <a:ext cx="77546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3944091" y="5996406"/>
            <a:ext cx="798617"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Claims</a:t>
            </a:r>
            <a:endParaRPr lang="en-US" dirty="0">
              <a:solidFill>
                <a:prstClr val="black"/>
              </a:solidFill>
            </a:endParaRPr>
          </a:p>
        </p:txBody>
      </p:sp>
      <p:cxnSp>
        <p:nvCxnSpPr>
          <p:cNvPr id="51" name="Straight Arrow Connector 50"/>
          <p:cNvCxnSpPr>
            <a:stCxn id="31" idx="2"/>
            <a:endCxn id="49" idx="0"/>
          </p:cNvCxnSpPr>
          <p:nvPr/>
        </p:nvCxnSpPr>
        <p:spPr>
          <a:xfrm>
            <a:off x="4343400" y="5639250"/>
            <a:ext cx="0" cy="3571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1877766" y="1213698"/>
            <a:ext cx="706797" cy="369332"/>
          </a:xfrm>
          <a:prstGeom prst="rect">
            <a:avLst/>
          </a:prstGeom>
          <a:solidFill>
            <a:schemeClr val="bg1"/>
          </a:solidFill>
          <a:ln w="28575">
            <a:solidFill>
              <a:schemeClr val="tx2">
                <a:lumMod val="60000"/>
                <a:lumOff val="40000"/>
              </a:schemeClr>
            </a:solidFill>
          </a:ln>
        </p:spPr>
        <p:txBody>
          <a:bodyPr wrap="none" rtlCol="0">
            <a:spAutoFit/>
          </a:bodyPr>
          <a:lstStyle/>
          <a:p>
            <a:r>
              <a:rPr lang="en-US" dirty="0" smtClean="0">
                <a:solidFill>
                  <a:prstClr val="black"/>
                </a:solidFill>
              </a:rPr>
              <a:t>DDCT</a:t>
            </a:r>
            <a:endParaRPr lang="en-US" dirty="0">
              <a:solidFill>
                <a:prstClr val="black"/>
              </a:solidFill>
            </a:endParaRPr>
          </a:p>
        </p:txBody>
      </p:sp>
      <p:cxnSp>
        <p:nvCxnSpPr>
          <p:cNvPr id="62" name="Straight Arrow Connector 61"/>
          <p:cNvCxnSpPr>
            <a:stCxn id="52" idx="3"/>
            <a:endCxn id="35" idx="2"/>
          </p:cNvCxnSpPr>
          <p:nvPr/>
        </p:nvCxnSpPr>
        <p:spPr>
          <a:xfrm>
            <a:off x="2584563" y="1398364"/>
            <a:ext cx="730612" cy="2620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3315175" y="922626"/>
            <a:ext cx="2450327" cy="1475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Liability Continuity System - LCS</a:t>
            </a:r>
            <a:endParaRPr lang="en-US" dirty="0">
              <a:solidFill>
                <a:prstClr val="white"/>
              </a:solidFill>
            </a:endParaRPr>
          </a:p>
        </p:txBody>
      </p:sp>
      <p:sp>
        <p:nvSpPr>
          <p:cNvPr id="53" name="Oval 52"/>
          <p:cNvSpPr/>
          <p:nvPr/>
        </p:nvSpPr>
        <p:spPr>
          <a:xfrm>
            <a:off x="627179" y="3453199"/>
            <a:ext cx="2450327" cy="1475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Event Repository - ER</a:t>
            </a:r>
            <a:endParaRPr lang="en-US" dirty="0">
              <a:solidFill>
                <a:prstClr val="white"/>
              </a:solidFill>
            </a:endParaRPr>
          </a:p>
        </p:txBody>
      </p:sp>
      <p:sp>
        <p:nvSpPr>
          <p:cNvPr id="54" name="Oval 53"/>
          <p:cNvSpPr/>
          <p:nvPr/>
        </p:nvSpPr>
        <p:spPr>
          <a:xfrm>
            <a:off x="6327456" y="3390292"/>
            <a:ext cx="2450327" cy="1475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Car Hire Data Exchange - CHDX</a:t>
            </a:r>
            <a:endParaRPr lang="en-US" dirty="0">
              <a:solidFill>
                <a:prstClr val="white"/>
              </a:solidFill>
            </a:endParaRPr>
          </a:p>
        </p:txBody>
      </p:sp>
      <p:cxnSp>
        <p:nvCxnSpPr>
          <p:cNvPr id="56" name="Straight Arrow Connector 55"/>
          <p:cNvCxnSpPr>
            <a:stCxn id="52" idx="2"/>
            <a:endCxn id="53" idx="0"/>
          </p:cNvCxnSpPr>
          <p:nvPr/>
        </p:nvCxnSpPr>
        <p:spPr>
          <a:xfrm flipH="1">
            <a:off x="1852343" y="1583030"/>
            <a:ext cx="378822" cy="18701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endCxn id="52" idx="3"/>
          </p:cNvCxnSpPr>
          <p:nvPr/>
        </p:nvCxnSpPr>
        <p:spPr>
          <a:xfrm flipH="1" flipV="1">
            <a:off x="2584563" y="1398364"/>
            <a:ext cx="844437" cy="494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2942268" y="2242066"/>
            <a:ext cx="993167" cy="1567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35" idx="4"/>
            <a:endCxn id="17" idx="0"/>
          </p:cNvCxnSpPr>
          <p:nvPr/>
        </p:nvCxnSpPr>
        <p:spPr>
          <a:xfrm>
            <a:off x="4540339" y="2398227"/>
            <a:ext cx="0" cy="8280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stCxn id="54" idx="2"/>
            <a:endCxn id="31" idx="0"/>
          </p:cNvCxnSpPr>
          <p:nvPr/>
        </p:nvCxnSpPr>
        <p:spPr>
          <a:xfrm flipH="1">
            <a:off x="4343400" y="4128093"/>
            <a:ext cx="1984056" cy="1141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a:stCxn id="54" idx="4"/>
            <a:endCxn id="34" idx="0"/>
          </p:cNvCxnSpPr>
          <p:nvPr/>
        </p:nvCxnSpPr>
        <p:spPr>
          <a:xfrm flipH="1">
            <a:off x="7552619" y="4865893"/>
            <a:ext cx="1" cy="1052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153491" y="2124797"/>
            <a:ext cx="947375" cy="646331"/>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Haulage</a:t>
            </a:r>
          </a:p>
          <a:p>
            <a:r>
              <a:rPr lang="en-US" dirty="0" smtClean="0">
                <a:solidFill>
                  <a:prstClr val="black"/>
                </a:solidFill>
              </a:rPr>
              <a:t>Flags</a:t>
            </a:r>
          </a:p>
        </p:txBody>
      </p:sp>
      <p:cxnSp>
        <p:nvCxnSpPr>
          <p:cNvPr id="103" name="Straight Arrow Connector 102"/>
          <p:cNvCxnSpPr>
            <a:endCxn id="100" idx="0"/>
          </p:cNvCxnSpPr>
          <p:nvPr/>
        </p:nvCxnSpPr>
        <p:spPr>
          <a:xfrm>
            <a:off x="627178" y="922626"/>
            <a:ext cx="1" cy="12021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stCxn id="100" idx="2"/>
            <a:endCxn id="53" idx="1"/>
          </p:cNvCxnSpPr>
          <p:nvPr/>
        </p:nvCxnSpPr>
        <p:spPr>
          <a:xfrm>
            <a:off x="627179" y="2771128"/>
            <a:ext cx="358842" cy="8981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17" idx="1"/>
            <a:endCxn id="53" idx="6"/>
          </p:cNvCxnSpPr>
          <p:nvPr/>
        </p:nvCxnSpPr>
        <p:spPr>
          <a:xfrm flipH="1">
            <a:off x="3077506" y="3410947"/>
            <a:ext cx="1068890" cy="7800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stCxn id="17" idx="3"/>
            <a:endCxn id="28" idx="1"/>
          </p:cNvCxnSpPr>
          <p:nvPr/>
        </p:nvCxnSpPr>
        <p:spPr>
          <a:xfrm flipV="1">
            <a:off x="4934281" y="1828800"/>
            <a:ext cx="1606683" cy="15821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1549791" y="5555136"/>
            <a:ext cx="655949"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CHLF</a:t>
            </a:r>
          </a:p>
        </p:txBody>
      </p:sp>
      <p:cxnSp>
        <p:nvCxnSpPr>
          <p:cNvPr id="113" name="Straight Arrow Connector 112"/>
          <p:cNvCxnSpPr>
            <a:stCxn id="53" idx="4"/>
            <a:endCxn id="111" idx="0"/>
          </p:cNvCxnSpPr>
          <p:nvPr/>
        </p:nvCxnSpPr>
        <p:spPr>
          <a:xfrm>
            <a:off x="1852343" y="4928800"/>
            <a:ext cx="25423" cy="6263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5805634" y="166300"/>
            <a:ext cx="1470659" cy="646331"/>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Car Hire Rate </a:t>
            </a:r>
          </a:p>
          <a:p>
            <a:r>
              <a:rPr lang="en-US" dirty="0" smtClean="0">
                <a:solidFill>
                  <a:prstClr val="black"/>
                </a:solidFill>
              </a:rPr>
              <a:t>Negotiations</a:t>
            </a:r>
          </a:p>
        </p:txBody>
      </p:sp>
      <p:sp>
        <p:nvSpPr>
          <p:cNvPr id="44" name="TextBox 43"/>
          <p:cNvSpPr txBox="1"/>
          <p:nvPr/>
        </p:nvSpPr>
        <p:spPr>
          <a:xfrm>
            <a:off x="7656654" y="304800"/>
            <a:ext cx="907621"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CHARM</a:t>
            </a:r>
            <a:endParaRPr lang="en-US" dirty="0">
              <a:solidFill>
                <a:prstClr val="black"/>
              </a:solidFill>
            </a:endParaRPr>
          </a:p>
        </p:txBody>
      </p:sp>
      <p:cxnSp>
        <p:nvCxnSpPr>
          <p:cNvPr id="46" name="Straight Arrow Connector 45"/>
          <p:cNvCxnSpPr>
            <a:stCxn id="43" idx="3"/>
            <a:endCxn id="44" idx="1"/>
          </p:cNvCxnSpPr>
          <p:nvPr/>
        </p:nvCxnSpPr>
        <p:spPr>
          <a:xfrm>
            <a:off x="7276293" y="489466"/>
            <a:ext cx="3803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44" idx="2"/>
            <a:endCxn id="28" idx="0"/>
          </p:cNvCxnSpPr>
          <p:nvPr/>
        </p:nvCxnSpPr>
        <p:spPr>
          <a:xfrm flipH="1">
            <a:off x="7552620" y="674132"/>
            <a:ext cx="557845" cy="8315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540964" y="1505634"/>
            <a:ext cx="2023311" cy="646331"/>
          </a:xfrm>
          <a:prstGeom prst="rect">
            <a:avLst/>
          </a:prstGeom>
          <a:noFill/>
          <a:ln w="28575">
            <a:solidFill>
              <a:schemeClr val="tx2">
                <a:lumMod val="60000"/>
                <a:lumOff val="40000"/>
              </a:schemeClr>
            </a:solidFill>
          </a:ln>
        </p:spPr>
        <p:txBody>
          <a:bodyPr wrap="none" rtlCol="0">
            <a:spAutoFit/>
          </a:bodyPr>
          <a:lstStyle/>
          <a:p>
            <a:pPr algn="ctr"/>
            <a:r>
              <a:rPr lang="en-US" dirty="0" smtClean="0">
                <a:solidFill>
                  <a:prstClr val="black"/>
                </a:solidFill>
              </a:rPr>
              <a:t>Carriers Report Car </a:t>
            </a:r>
          </a:p>
          <a:p>
            <a:pPr algn="ctr"/>
            <a:r>
              <a:rPr lang="en-US" dirty="0" smtClean="0">
                <a:solidFill>
                  <a:prstClr val="black"/>
                </a:solidFill>
              </a:rPr>
              <a:t>Hire Payables</a:t>
            </a:r>
            <a:endParaRPr lang="en-US" dirty="0">
              <a:solidFill>
                <a:prstClr val="black"/>
              </a:solidFill>
            </a:endParaRPr>
          </a:p>
        </p:txBody>
      </p:sp>
      <p:sp>
        <p:nvSpPr>
          <p:cNvPr id="7" name="Rectangle 6"/>
          <p:cNvSpPr/>
          <p:nvPr/>
        </p:nvSpPr>
        <p:spPr>
          <a:xfrm>
            <a:off x="0" y="0"/>
            <a:ext cx="1605730" cy="3410947"/>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p:nvSpPr>
        <p:spPr>
          <a:xfrm>
            <a:off x="3208958" y="2518113"/>
            <a:ext cx="5935042" cy="2761655"/>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39504" y="5110678"/>
            <a:ext cx="9158643" cy="1730631"/>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p:cNvSpPr/>
          <p:nvPr/>
        </p:nvSpPr>
        <p:spPr>
          <a:xfrm>
            <a:off x="5814261" y="7746"/>
            <a:ext cx="3338365" cy="2510367"/>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TextBox 4"/>
          <p:cNvSpPr txBox="1"/>
          <p:nvPr/>
        </p:nvSpPr>
        <p:spPr>
          <a:xfrm>
            <a:off x="5805634" y="2875002"/>
            <a:ext cx="1009379" cy="369332"/>
          </a:xfrm>
          <a:prstGeom prst="rect">
            <a:avLst/>
          </a:prstGeom>
          <a:noFill/>
          <a:ln w="28575">
            <a:solidFill>
              <a:schemeClr val="tx2">
                <a:lumMod val="60000"/>
                <a:lumOff val="40000"/>
              </a:schemeClr>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Reclaims</a:t>
            </a:r>
            <a:endParaRPr lang="en-US" dirty="0">
              <a:solidFill>
                <a:prstClr val="black"/>
              </a:solidFill>
            </a:endParaRPr>
          </a:p>
        </p:txBody>
      </p:sp>
      <p:cxnSp>
        <p:nvCxnSpPr>
          <p:cNvPr id="3" name="Straight Arrow Connector 2"/>
          <p:cNvCxnSpPr>
            <a:stCxn id="55" idx="0"/>
          </p:cNvCxnSpPr>
          <p:nvPr/>
        </p:nvCxnSpPr>
        <p:spPr>
          <a:xfrm flipV="1">
            <a:off x="6310324" y="2151965"/>
            <a:ext cx="1242295" cy="7230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Slide Number Placeholder 3"/>
          <p:cNvSpPr>
            <a:spLocks noGrp="1"/>
          </p:cNvSpPr>
          <p:nvPr>
            <p:ph type="sldNum" sz="quarter" idx="12"/>
          </p:nvPr>
        </p:nvSpPr>
        <p:spPr>
          <a:xfrm>
            <a:off x="6553200" y="6356350"/>
            <a:ext cx="2133600" cy="365125"/>
          </a:xfrm>
        </p:spPr>
        <p:txBody>
          <a:bodyPr/>
          <a:lstStyle/>
          <a:p>
            <a:fld id="{2E7E8EC5-A8D1-403E-8DBB-38953BF5B9BE}" type="slidenum">
              <a:rPr lang="en-US" smtClean="0">
                <a:solidFill>
                  <a:prstClr val="black">
                    <a:tint val="75000"/>
                  </a:prstClr>
                </a:solidFill>
              </a:rPr>
              <a:pPr/>
              <a:t>32</a:t>
            </a:fld>
            <a:endParaRPr lang="en-US" dirty="0">
              <a:solidFill>
                <a:prstClr val="black">
                  <a:tint val="75000"/>
                </a:prstClr>
              </a:solidFill>
            </a:endParaRPr>
          </a:p>
        </p:txBody>
      </p:sp>
      <p:cxnSp>
        <p:nvCxnSpPr>
          <p:cNvPr id="10" name="Straight Connector 9"/>
          <p:cNvCxnSpPr/>
          <p:nvPr/>
        </p:nvCxnSpPr>
        <p:spPr>
          <a:xfrm>
            <a:off x="1605730" y="0"/>
            <a:ext cx="0" cy="3410947"/>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9504" y="5083960"/>
            <a:ext cx="3081456"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3196340" y="2427063"/>
            <a:ext cx="2617921" cy="20899"/>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591118" y="43721"/>
            <a:ext cx="4214516" cy="1"/>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0" y="3410947"/>
            <a:ext cx="1605730" cy="52702"/>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737622" y="0"/>
            <a:ext cx="0" cy="2513483"/>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120960" y="2398227"/>
            <a:ext cx="0" cy="2757454"/>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8921" y="3390292"/>
            <a:ext cx="0" cy="1693668"/>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3456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Overview of Claim Processing</a:t>
            </a:r>
            <a:endParaRPr lang="en-US" sz="4000" b="1" dirty="0"/>
          </a:p>
        </p:txBody>
      </p:sp>
      <p:sp>
        <p:nvSpPr>
          <p:cNvPr id="3" name="Content Placeholder 2"/>
          <p:cNvSpPr>
            <a:spLocks noGrp="1"/>
          </p:cNvSpPr>
          <p:nvPr>
            <p:ph idx="1"/>
          </p:nvPr>
        </p:nvSpPr>
        <p:spPr/>
        <p:txBody>
          <a:bodyPr>
            <a:normAutofit fontScale="92500" lnSpcReduction="10000"/>
          </a:bodyPr>
          <a:lstStyle/>
          <a:p>
            <a:pPr lvl="0"/>
            <a:r>
              <a:rPr lang="en-US" dirty="0" smtClean="0"/>
              <a:t>Car </a:t>
            </a:r>
            <a:r>
              <a:rPr lang="en-US" dirty="0"/>
              <a:t>hire </a:t>
            </a:r>
            <a:r>
              <a:rPr lang="en-US" dirty="0" smtClean="0"/>
              <a:t>claims are issued to request additional payment when </a:t>
            </a:r>
            <a:r>
              <a:rPr lang="en-US" dirty="0"/>
              <a:t>a car owner believes all car hire owed has not been </a:t>
            </a:r>
            <a:r>
              <a:rPr lang="en-US" dirty="0" smtClean="0"/>
              <a:t>paid</a:t>
            </a:r>
          </a:p>
          <a:p>
            <a:pPr lvl="0"/>
            <a:r>
              <a:rPr lang="en-US" dirty="0" smtClean="0"/>
              <a:t>A </a:t>
            </a:r>
            <a:r>
              <a:rPr lang="en-US" dirty="0"/>
              <a:t>claim must </a:t>
            </a:r>
            <a:r>
              <a:rPr lang="en-US" dirty="0" smtClean="0"/>
              <a:t>identify</a:t>
            </a:r>
          </a:p>
          <a:p>
            <a:pPr lvl="1"/>
            <a:r>
              <a:rPr lang="en-US" dirty="0" smtClean="0"/>
              <a:t>The car initial and number</a:t>
            </a:r>
          </a:p>
          <a:p>
            <a:pPr lvl="1"/>
            <a:r>
              <a:rPr lang="en-US" dirty="0" smtClean="0"/>
              <a:t>The </a:t>
            </a:r>
            <a:r>
              <a:rPr lang="en-US" dirty="0"/>
              <a:t>interchange </a:t>
            </a:r>
            <a:r>
              <a:rPr lang="en-US" dirty="0" smtClean="0"/>
              <a:t>dates</a:t>
            </a:r>
          </a:p>
          <a:p>
            <a:pPr lvl="1"/>
            <a:r>
              <a:rPr lang="en-US" dirty="0" smtClean="0"/>
              <a:t>The </a:t>
            </a:r>
            <a:r>
              <a:rPr lang="en-US" dirty="0"/>
              <a:t>amounts allowed by all </a:t>
            </a:r>
            <a:r>
              <a:rPr lang="en-US" dirty="0" smtClean="0"/>
              <a:t>user</a:t>
            </a:r>
          </a:p>
          <a:p>
            <a:pPr lvl="1"/>
            <a:r>
              <a:rPr lang="en-US" dirty="0" smtClean="0"/>
              <a:t>The </a:t>
            </a:r>
            <a:r>
              <a:rPr lang="en-US" dirty="0"/>
              <a:t>amounts short by all </a:t>
            </a:r>
            <a:r>
              <a:rPr lang="en-US" dirty="0" smtClean="0"/>
              <a:t>users  </a:t>
            </a:r>
          </a:p>
          <a:p>
            <a:r>
              <a:rPr lang="en-US" dirty="0" smtClean="0"/>
              <a:t>Appendix </a:t>
            </a:r>
            <a:r>
              <a:rPr lang="en-US" dirty="0"/>
              <a:t>J, Code of Car Hire Rules illustrates the specific form of a claim</a:t>
            </a:r>
            <a:r>
              <a:rPr lang="en-US" dirty="0" smtClean="0"/>
              <a:t>.</a:t>
            </a:r>
            <a:r>
              <a:rPr lang="en-US" dirty="0"/>
              <a:t> </a:t>
            </a:r>
          </a:p>
        </p:txBody>
      </p:sp>
      <p:sp>
        <p:nvSpPr>
          <p:cNvPr id="4" name="Slide Number Placeholder 3"/>
          <p:cNvSpPr>
            <a:spLocks noGrp="1"/>
          </p:cNvSpPr>
          <p:nvPr>
            <p:ph type="sldNum" sz="quarter" idx="12"/>
          </p:nvPr>
        </p:nvSpPr>
        <p:spPr/>
        <p:txBody>
          <a:bodyPr/>
          <a:lstStyle/>
          <a:p>
            <a:fld id="{2E7E8EC5-A8D1-403E-8DBB-38953BF5B9BE}" type="slidenum">
              <a:rPr lang="en-US" smtClean="0">
                <a:solidFill>
                  <a:prstClr val="black">
                    <a:tint val="75000"/>
                  </a:prstClr>
                </a:solidFill>
              </a:rPr>
              <a:pPr/>
              <a:t>33</a:t>
            </a:fld>
            <a:endParaRPr lang="en-US" dirty="0">
              <a:solidFill>
                <a:prstClr val="black">
                  <a:tint val="75000"/>
                </a:prstClr>
              </a:solidFill>
            </a:endParaRPr>
          </a:p>
        </p:txBody>
      </p:sp>
      <p:pic>
        <p:nvPicPr>
          <p:cNvPr id="4098" name="Picture 2" descr="C:\Users\lbutts\AppData\Local\Microsoft\Windows\Temporary Internet Files\Content.IE5\90UV62XD\MC90028016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8580" y="2743200"/>
            <a:ext cx="2018619" cy="1984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7281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6312" y="276295"/>
            <a:ext cx="1239418" cy="646331"/>
          </a:xfrm>
          <a:prstGeom prst="rect">
            <a:avLst/>
          </a:prstGeom>
          <a:noFill/>
          <a:ln w="28575">
            <a:solidFill>
              <a:schemeClr val="tx2">
                <a:lumMod val="60000"/>
                <a:lumOff val="40000"/>
              </a:schemeClr>
            </a:solidFill>
          </a:ln>
        </p:spPr>
        <p:txBody>
          <a:bodyPr wrap="square" rtlCol="0">
            <a:spAutoFit/>
          </a:bodyPr>
          <a:lstStyle/>
          <a:p>
            <a:pPr algn="ctr"/>
            <a:r>
              <a:rPr lang="en-US" dirty="0" smtClean="0"/>
              <a:t>Movement Events</a:t>
            </a:r>
            <a:endParaRPr lang="en-US" dirty="0"/>
          </a:p>
        </p:txBody>
      </p:sp>
      <p:cxnSp>
        <p:nvCxnSpPr>
          <p:cNvPr id="6" name="Straight Arrow Connector 5"/>
          <p:cNvCxnSpPr/>
          <p:nvPr/>
        </p:nvCxnSpPr>
        <p:spPr>
          <a:xfrm>
            <a:off x="1371600" y="929398"/>
            <a:ext cx="0" cy="26544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35" idx="3"/>
            <a:endCxn id="53" idx="7"/>
          </p:cNvCxnSpPr>
          <p:nvPr/>
        </p:nvCxnSpPr>
        <p:spPr>
          <a:xfrm flipH="1">
            <a:off x="2718664" y="2182130"/>
            <a:ext cx="955353" cy="1487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657600" y="1447800"/>
            <a:ext cx="838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95800" y="2057400"/>
            <a:ext cx="685800" cy="369332"/>
          </a:xfrm>
          <a:prstGeom prst="rect">
            <a:avLst/>
          </a:prstGeom>
          <a:noFill/>
        </p:spPr>
        <p:txBody>
          <a:bodyPr wrap="square" rtlCol="0">
            <a:spAutoFit/>
          </a:bodyPr>
          <a:lstStyle/>
          <a:p>
            <a:r>
              <a:rPr lang="en-US" dirty="0" smtClean="0"/>
              <a:t>TOL</a:t>
            </a:r>
            <a:endParaRPr lang="en-US" dirty="0"/>
          </a:p>
        </p:txBody>
      </p:sp>
      <p:cxnSp>
        <p:nvCxnSpPr>
          <p:cNvPr id="16" name="Straight Arrow Connector 15"/>
          <p:cNvCxnSpPr>
            <a:endCxn id="12" idx="0"/>
          </p:cNvCxnSpPr>
          <p:nvPr/>
        </p:nvCxnSpPr>
        <p:spPr>
          <a:xfrm>
            <a:off x="4607940" y="1478437"/>
            <a:ext cx="230760" cy="578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46396" y="3226281"/>
            <a:ext cx="787885" cy="369332"/>
          </a:xfrm>
          <a:prstGeom prst="rect">
            <a:avLst/>
          </a:prstGeom>
          <a:noFill/>
          <a:ln w="28575">
            <a:solidFill>
              <a:schemeClr val="tx2">
                <a:lumMod val="60000"/>
                <a:lumOff val="40000"/>
              </a:schemeClr>
            </a:solidFill>
          </a:ln>
        </p:spPr>
        <p:txBody>
          <a:bodyPr wrap="square" rtlCol="0">
            <a:spAutoFit/>
          </a:bodyPr>
          <a:lstStyle/>
          <a:p>
            <a:pPr algn="ctr"/>
            <a:r>
              <a:rPr lang="en-US" dirty="0" smtClean="0"/>
              <a:t>TOL</a:t>
            </a:r>
          </a:p>
        </p:txBody>
      </p:sp>
      <p:sp>
        <p:nvSpPr>
          <p:cNvPr id="24" name="TextBox 23"/>
          <p:cNvSpPr txBox="1"/>
          <p:nvPr/>
        </p:nvSpPr>
        <p:spPr>
          <a:xfrm>
            <a:off x="627179" y="5555136"/>
            <a:ext cx="652743" cy="369332"/>
          </a:xfrm>
          <a:prstGeom prst="rect">
            <a:avLst/>
          </a:prstGeom>
          <a:noFill/>
          <a:ln w="28575">
            <a:solidFill>
              <a:schemeClr val="tx2">
                <a:lumMod val="60000"/>
                <a:lumOff val="40000"/>
              </a:schemeClr>
            </a:solidFill>
          </a:ln>
        </p:spPr>
        <p:txBody>
          <a:bodyPr wrap="none" rtlCol="0">
            <a:spAutoFit/>
          </a:bodyPr>
          <a:lstStyle/>
          <a:p>
            <a:r>
              <a:rPr lang="en-US" dirty="0" smtClean="0"/>
              <a:t>CASS</a:t>
            </a:r>
            <a:endParaRPr lang="en-US" dirty="0"/>
          </a:p>
        </p:txBody>
      </p:sp>
      <p:cxnSp>
        <p:nvCxnSpPr>
          <p:cNvPr id="26" name="Straight Arrow Connector 25"/>
          <p:cNvCxnSpPr>
            <a:stCxn id="53" idx="3"/>
            <a:endCxn id="24" idx="0"/>
          </p:cNvCxnSpPr>
          <p:nvPr/>
        </p:nvCxnSpPr>
        <p:spPr>
          <a:xfrm flipH="1">
            <a:off x="953551" y="4712703"/>
            <a:ext cx="32470" cy="8424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8" idx="2"/>
            <a:endCxn id="54" idx="0"/>
          </p:cNvCxnSpPr>
          <p:nvPr/>
        </p:nvCxnSpPr>
        <p:spPr>
          <a:xfrm flipH="1">
            <a:off x="7500758" y="2151965"/>
            <a:ext cx="51862" cy="1642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298178" y="5269918"/>
            <a:ext cx="2090444" cy="369332"/>
          </a:xfrm>
          <a:prstGeom prst="rect">
            <a:avLst/>
          </a:prstGeom>
          <a:solidFill>
            <a:schemeClr val="bg1"/>
          </a:solidFill>
          <a:ln w="28575">
            <a:solidFill>
              <a:schemeClr val="tx2">
                <a:lumMod val="60000"/>
                <a:lumOff val="40000"/>
              </a:schemeClr>
            </a:solidFill>
          </a:ln>
        </p:spPr>
        <p:txBody>
          <a:bodyPr wrap="none" rtlCol="0">
            <a:spAutoFit/>
          </a:bodyPr>
          <a:lstStyle/>
          <a:p>
            <a:r>
              <a:rPr lang="en-US" dirty="0" smtClean="0"/>
              <a:t>Car Hire Receivables</a:t>
            </a:r>
            <a:endParaRPr lang="en-US" dirty="0"/>
          </a:p>
        </p:txBody>
      </p:sp>
      <p:sp>
        <p:nvSpPr>
          <p:cNvPr id="34" name="TextBox 33"/>
          <p:cNvSpPr txBox="1"/>
          <p:nvPr/>
        </p:nvSpPr>
        <p:spPr>
          <a:xfrm>
            <a:off x="6379317" y="5918021"/>
            <a:ext cx="2346604" cy="369332"/>
          </a:xfrm>
          <a:prstGeom prst="rect">
            <a:avLst/>
          </a:prstGeom>
          <a:noFill/>
          <a:ln w="28575">
            <a:solidFill>
              <a:schemeClr val="tx2">
                <a:lumMod val="60000"/>
                <a:lumOff val="40000"/>
              </a:schemeClr>
            </a:solidFill>
          </a:ln>
        </p:spPr>
        <p:txBody>
          <a:bodyPr wrap="none" rtlCol="0">
            <a:spAutoFit/>
          </a:bodyPr>
          <a:lstStyle/>
          <a:p>
            <a:r>
              <a:rPr lang="en-US" dirty="0" smtClean="0"/>
              <a:t>Railroad Clearinghouse</a:t>
            </a:r>
            <a:endParaRPr lang="en-US" dirty="0"/>
          </a:p>
        </p:txBody>
      </p:sp>
      <p:cxnSp>
        <p:nvCxnSpPr>
          <p:cNvPr id="40" name="Straight Arrow Connector 39"/>
          <p:cNvCxnSpPr>
            <a:endCxn id="28" idx="1"/>
          </p:cNvCxnSpPr>
          <p:nvPr/>
        </p:nvCxnSpPr>
        <p:spPr>
          <a:xfrm>
            <a:off x="5765502" y="1828799"/>
            <a:ext cx="77546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3944091" y="5996406"/>
            <a:ext cx="798617" cy="369332"/>
          </a:xfrm>
          <a:prstGeom prst="rect">
            <a:avLst/>
          </a:prstGeom>
          <a:solidFill>
            <a:schemeClr val="bg1"/>
          </a:solidFill>
          <a:ln w="28575">
            <a:solidFill>
              <a:schemeClr val="tx2">
                <a:lumMod val="60000"/>
                <a:lumOff val="40000"/>
              </a:schemeClr>
            </a:solidFill>
          </a:ln>
        </p:spPr>
        <p:txBody>
          <a:bodyPr wrap="none" rtlCol="0">
            <a:spAutoFit/>
          </a:bodyPr>
          <a:lstStyle/>
          <a:p>
            <a:r>
              <a:rPr lang="en-US" dirty="0" smtClean="0"/>
              <a:t>Claims</a:t>
            </a:r>
            <a:endParaRPr lang="en-US" dirty="0"/>
          </a:p>
        </p:txBody>
      </p:sp>
      <p:cxnSp>
        <p:nvCxnSpPr>
          <p:cNvPr id="51" name="Straight Arrow Connector 50"/>
          <p:cNvCxnSpPr>
            <a:stCxn id="31" idx="2"/>
            <a:endCxn id="49" idx="0"/>
          </p:cNvCxnSpPr>
          <p:nvPr/>
        </p:nvCxnSpPr>
        <p:spPr>
          <a:xfrm>
            <a:off x="4343400" y="5639250"/>
            <a:ext cx="0" cy="3571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1498943" y="1219280"/>
            <a:ext cx="706797" cy="369332"/>
          </a:xfrm>
          <a:prstGeom prst="rect">
            <a:avLst/>
          </a:prstGeom>
          <a:noFill/>
          <a:ln w="28575">
            <a:solidFill>
              <a:schemeClr val="tx2">
                <a:lumMod val="60000"/>
                <a:lumOff val="40000"/>
              </a:schemeClr>
            </a:solidFill>
          </a:ln>
        </p:spPr>
        <p:txBody>
          <a:bodyPr wrap="none" rtlCol="0">
            <a:spAutoFit/>
          </a:bodyPr>
          <a:lstStyle/>
          <a:p>
            <a:r>
              <a:rPr lang="en-US" dirty="0" smtClean="0"/>
              <a:t>DDCT</a:t>
            </a:r>
            <a:endParaRPr lang="en-US" dirty="0"/>
          </a:p>
        </p:txBody>
      </p:sp>
      <p:cxnSp>
        <p:nvCxnSpPr>
          <p:cNvPr id="62" name="Straight Arrow Connector 61"/>
          <p:cNvCxnSpPr>
            <a:endCxn id="35" idx="2"/>
          </p:cNvCxnSpPr>
          <p:nvPr/>
        </p:nvCxnSpPr>
        <p:spPr>
          <a:xfrm>
            <a:off x="2205740" y="1505634"/>
            <a:ext cx="1109435" cy="1547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3315175" y="922626"/>
            <a:ext cx="2450327" cy="1475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Liability Continuity System - LCS</a:t>
            </a:r>
            <a:endParaRPr lang="en-US" dirty="0"/>
          </a:p>
        </p:txBody>
      </p:sp>
      <p:sp>
        <p:nvSpPr>
          <p:cNvPr id="53" name="Oval 52"/>
          <p:cNvSpPr/>
          <p:nvPr/>
        </p:nvSpPr>
        <p:spPr>
          <a:xfrm>
            <a:off x="627179" y="3453199"/>
            <a:ext cx="2450327" cy="1475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Event Repository - ER</a:t>
            </a:r>
            <a:endParaRPr lang="en-US" dirty="0"/>
          </a:p>
        </p:txBody>
      </p:sp>
      <p:sp>
        <p:nvSpPr>
          <p:cNvPr id="54" name="Oval 53"/>
          <p:cNvSpPr/>
          <p:nvPr/>
        </p:nvSpPr>
        <p:spPr>
          <a:xfrm>
            <a:off x="6275594" y="3794317"/>
            <a:ext cx="2450327" cy="1475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Car Hire Data Exchange - CHDX</a:t>
            </a:r>
            <a:endParaRPr lang="en-US" dirty="0"/>
          </a:p>
        </p:txBody>
      </p:sp>
      <p:cxnSp>
        <p:nvCxnSpPr>
          <p:cNvPr id="56" name="Straight Arrow Connector 55"/>
          <p:cNvCxnSpPr>
            <a:stCxn id="52" idx="2"/>
            <a:endCxn id="53" idx="0"/>
          </p:cNvCxnSpPr>
          <p:nvPr/>
        </p:nvCxnSpPr>
        <p:spPr>
          <a:xfrm>
            <a:off x="1852342" y="1588612"/>
            <a:ext cx="1" cy="1864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flipV="1">
            <a:off x="2205740" y="1295400"/>
            <a:ext cx="122326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2942268" y="2242066"/>
            <a:ext cx="993167" cy="1567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35" idx="4"/>
            <a:endCxn id="17" idx="0"/>
          </p:cNvCxnSpPr>
          <p:nvPr/>
        </p:nvCxnSpPr>
        <p:spPr>
          <a:xfrm>
            <a:off x="4540339" y="2398227"/>
            <a:ext cx="0" cy="8280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stCxn id="54" idx="2"/>
            <a:endCxn id="31" idx="0"/>
          </p:cNvCxnSpPr>
          <p:nvPr/>
        </p:nvCxnSpPr>
        <p:spPr>
          <a:xfrm flipH="1">
            <a:off x="4343400" y="4532118"/>
            <a:ext cx="1932194" cy="737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a:stCxn id="54" idx="4"/>
            <a:endCxn id="34" idx="0"/>
          </p:cNvCxnSpPr>
          <p:nvPr/>
        </p:nvCxnSpPr>
        <p:spPr>
          <a:xfrm>
            <a:off x="7500758" y="5269918"/>
            <a:ext cx="51861" cy="6481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153491" y="2124797"/>
            <a:ext cx="947375" cy="646331"/>
          </a:xfrm>
          <a:prstGeom prst="rect">
            <a:avLst/>
          </a:prstGeom>
          <a:noFill/>
          <a:ln w="28575">
            <a:solidFill>
              <a:schemeClr val="tx2">
                <a:lumMod val="60000"/>
                <a:lumOff val="40000"/>
              </a:schemeClr>
            </a:solidFill>
          </a:ln>
        </p:spPr>
        <p:txBody>
          <a:bodyPr wrap="none" rtlCol="0">
            <a:spAutoFit/>
          </a:bodyPr>
          <a:lstStyle/>
          <a:p>
            <a:r>
              <a:rPr lang="en-US" dirty="0" smtClean="0"/>
              <a:t>Haulage</a:t>
            </a:r>
          </a:p>
          <a:p>
            <a:r>
              <a:rPr lang="en-US" dirty="0" smtClean="0"/>
              <a:t>Flags</a:t>
            </a:r>
          </a:p>
        </p:txBody>
      </p:sp>
      <p:cxnSp>
        <p:nvCxnSpPr>
          <p:cNvPr id="103" name="Straight Arrow Connector 102"/>
          <p:cNvCxnSpPr>
            <a:endCxn id="100" idx="0"/>
          </p:cNvCxnSpPr>
          <p:nvPr/>
        </p:nvCxnSpPr>
        <p:spPr>
          <a:xfrm>
            <a:off x="627178" y="922626"/>
            <a:ext cx="1" cy="12021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stCxn id="100" idx="2"/>
            <a:endCxn id="53" idx="1"/>
          </p:cNvCxnSpPr>
          <p:nvPr/>
        </p:nvCxnSpPr>
        <p:spPr>
          <a:xfrm>
            <a:off x="627179" y="2771128"/>
            <a:ext cx="358842" cy="8981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17" idx="1"/>
            <a:endCxn id="53" idx="6"/>
          </p:cNvCxnSpPr>
          <p:nvPr/>
        </p:nvCxnSpPr>
        <p:spPr>
          <a:xfrm flipH="1">
            <a:off x="3077506" y="3410947"/>
            <a:ext cx="1068890" cy="7800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stCxn id="17" idx="3"/>
            <a:endCxn id="28" idx="1"/>
          </p:cNvCxnSpPr>
          <p:nvPr/>
        </p:nvCxnSpPr>
        <p:spPr>
          <a:xfrm flipV="1">
            <a:off x="4934281" y="1828800"/>
            <a:ext cx="1606683" cy="15821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1549791" y="5555136"/>
            <a:ext cx="655949" cy="369332"/>
          </a:xfrm>
          <a:prstGeom prst="rect">
            <a:avLst/>
          </a:prstGeom>
          <a:noFill/>
          <a:ln w="28575">
            <a:solidFill>
              <a:schemeClr val="tx2">
                <a:lumMod val="60000"/>
                <a:lumOff val="40000"/>
              </a:schemeClr>
            </a:solidFill>
          </a:ln>
        </p:spPr>
        <p:txBody>
          <a:bodyPr wrap="none" rtlCol="0">
            <a:spAutoFit/>
          </a:bodyPr>
          <a:lstStyle/>
          <a:p>
            <a:r>
              <a:rPr lang="en-US" dirty="0" smtClean="0"/>
              <a:t>CHLF</a:t>
            </a:r>
          </a:p>
        </p:txBody>
      </p:sp>
      <p:cxnSp>
        <p:nvCxnSpPr>
          <p:cNvPr id="113" name="Straight Arrow Connector 112"/>
          <p:cNvCxnSpPr>
            <a:stCxn id="53" idx="4"/>
            <a:endCxn id="111" idx="0"/>
          </p:cNvCxnSpPr>
          <p:nvPr/>
        </p:nvCxnSpPr>
        <p:spPr>
          <a:xfrm>
            <a:off x="1852343" y="4928800"/>
            <a:ext cx="25423" cy="6263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5805634" y="166300"/>
            <a:ext cx="1470659" cy="646331"/>
          </a:xfrm>
          <a:prstGeom prst="rect">
            <a:avLst/>
          </a:prstGeom>
          <a:noFill/>
          <a:ln w="28575">
            <a:solidFill>
              <a:schemeClr val="tx2">
                <a:lumMod val="60000"/>
                <a:lumOff val="40000"/>
              </a:schemeClr>
            </a:solidFill>
          </a:ln>
        </p:spPr>
        <p:txBody>
          <a:bodyPr wrap="none" rtlCol="0">
            <a:spAutoFit/>
          </a:bodyPr>
          <a:lstStyle/>
          <a:p>
            <a:r>
              <a:rPr lang="en-US" dirty="0" smtClean="0"/>
              <a:t>Car Hire Rate </a:t>
            </a:r>
          </a:p>
          <a:p>
            <a:r>
              <a:rPr lang="en-US" dirty="0" smtClean="0"/>
              <a:t>Negotiations</a:t>
            </a:r>
          </a:p>
        </p:txBody>
      </p:sp>
      <p:sp>
        <p:nvSpPr>
          <p:cNvPr id="44" name="TextBox 43"/>
          <p:cNvSpPr txBox="1"/>
          <p:nvPr/>
        </p:nvSpPr>
        <p:spPr>
          <a:xfrm>
            <a:off x="7656654" y="304800"/>
            <a:ext cx="907621" cy="369332"/>
          </a:xfrm>
          <a:prstGeom prst="rect">
            <a:avLst/>
          </a:prstGeom>
          <a:noFill/>
          <a:ln w="28575">
            <a:solidFill>
              <a:schemeClr val="tx2">
                <a:lumMod val="60000"/>
                <a:lumOff val="40000"/>
              </a:schemeClr>
            </a:solidFill>
          </a:ln>
        </p:spPr>
        <p:txBody>
          <a:bodyPr wrap="none" rtlCol="0">
            <a:spAutoFit/>
          </a:bodyPr>
          <a:lstStyle/>
          <a:p>
            <a:r>
              <a:rPr lang="en-US" dirty="0" smtClean="0"/>
              <a:t>CHARM</a:t>
            </a:r>
            <a:endParaRPr lang="en-US" dirty="0"/>
          </a:p>
        </p:txBody>
      </p:sp>
      <p:cxnSp>
        <p:nvCxnSpPr>
          <p:cNvPr id="46" name="Straight Arrow Connector 45"/>
          <p:cNvCxnSpPr>
            <a:stCxn id="43" idx="3"/>
            <a:endCxn id="44" idx="1"/>
          </p:cNvCxnSpPr>
          <p:nvPr/>
        </p:nvCxnSpPr>
        <p:spPr>
          <a:xfrm>
            <a:off x="7276293" y="489466"/>
            <a:ext cx="3803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44" idx="2"/>
            <a:endCxn id="28" idx="0"/>
          </p:cNvCxnSpPr>
          <p:nvPr/>
        </p:nvCxnSpPr>
        <p:spPr>
          <a:xfrm flipH="1">
            <a:off x="7552620" y="674132"/>
            <a:ext cx="557845" cy="8315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540964" y="1505634"/>
            <a:ext cx="2023311" cy="646331"/>
          </a:xfrm>
          <a:prstGeom prst="rect">
            <a:avLst/>
          </a:prstGeom>
          <a:noFill/>
          <a:ln w="28575">
            <a:solidFill>
              <a:schemeClr val="tx2">
                <a:lumMod val="60000"/>
                <a:lumOff val="40000"/>
              </a:schemeClr>
            </a:solidFill>
          </a:ln>
        </p:spPr>
        <p:txBody>
          <a:bodyPr wrap="none" rtlCol="0">
            <a:spAutoFit/>
          </a:bodyPr>
          <a:lstStyle/>
          <a:p>
            <a:pPr algn="ctr"/>
            <a:r>
              <a:rPr lang="en-US" dirty="0" smtClean="0"/>
              <a:t>Carriers Report Car </a:t>
            </a:r>
          </a:p>
          <a:p>
            <a:pPr algn="ctr"/>
            <a:r>
              <a:rPr lang="en-US" dirty="0" smtClean="0"/>
              <a:t>Hire Payables</a:t>
            </a:r>
            <a:endParaRPr lang="en-US" dirty="0"/>
          </a:p>
        </p:txBody>
      </p:sp>
      <p:sp>
        <p:nvSpPr>
          <p:cNvPr id="2" name="Rectangle 1"/>
          <p:cNvSpPr/>
          <p:nvPr/>
        </p:nvSpPr>
        <p:spPr>
          <a:xfrm>
            <a:off x="0" y="0"/>
            <a:ext cx="4267200" cy="5133919"/>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267200" y="0"/>
            <a:ext cx="4876800" cy="3669296"/>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560" y="5153272"/>
            <a:ext cx="3196340" cy="1724081"/>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
          <p:cNvSpPr txBox="1"/>
          <p:nvPr/>
        </p:nvSpPr>
        <p:spPr>
          <a:xfrm>
            <a:off x="5805634" y="2919492"/>
            <a:ext cx="1009379" cy="369332"/>
          </a:xfrm>
          <a:prstGeom prst="rect">
            <a:avLst/>
          </a:prstGeom>
          <a:noFill/>
          <a:ln w="28575">
            <a:solidFill>
              <a:schemeClr val="tx2">
                <a:lumMod val="60000"/>
                <a:lumOff val="40000"/>
              </a:schemeClr>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Reclaims</a:t>
            </a:r>
            <a:endParaRPr lang="en-US" dirty="0"/>
          </a:p>
        </p:txBody>
      </p:sp>
      <p:sp>
        <p:nvSpPr>
          <p:cNvPr id="50" name="Rectangle 49"/>
          <p:cNvSpPr/>
          <p:nvPr/>
        </p:nvSpPr>
        <p:spPr>
          <a:xfrm>
            <a:off x="5947660" y="5319031"/>
            <a:ext cx="3196340" cy="1538969"/>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45" idx="0"/>
          </p:cNvCxnSpPr>
          <p:nvPr/>
        </p:nvCxnSpPr>
        <p:spPr>
          <a:xfrm flipV="1">
            <a:off x="6310324" y="2151965"/>
            <a:ext cx="1235506" cy="7675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Slide Number Placeholder 3"/>
          <p:cNvSpPr>
            <a:spLocks noGrp="1"/>
          </p:cNvSpPr>
          <p:nvPr>
            <p:ph type="sldNum" sz="quarter" idx="12"/>
          </p:nvPr>
        </p:nvSpPr>
        <p:spPr>
          <a:xfrm>
            <a:off x="6553200" y="6356350"/>
            <a:ext cx="2133600" cy="365125"/>
          </a:xfrm>
        </p:spPr>
        <p:txBody>
          <a:bodyPr/>
          <a:lstStyle/>
          <a:p>
            <a:fld id="{2E7E8EC5-A8D1-403E-8DBB-38953BF5B9BE}" type="slidenum">
              <a:rPr lang="en-US" smtClean="0"/>
              <a:pPr/>
              <a:t>34</a:t>
            </a:fld>
            <a:endParaRPr lang="en-US" dirty="0"/>
          </a:p>
        </p:txBody>
      </p:sp>
      <p:cxnSp>
        <p:nvCxnSpPr>
          <p:cNvPr id="18" name="Straight Connector 17"/>
          <p:cNvCxnSpPr/>
          <p:nvPr/>
        </p:nvCxnSpPr>
        <p:spPr>
          <a:xfrm>
            <a:off x="4267200" y="3669296"/>
            <a:ext cx="48768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947660" y="5241968"/>
            <a:ext cx="3186305" cy="12559"/>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193012" y="6781800"/>
            <a:ext cx="2754648"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67200" y="3583872"/>
            <a:ext cx="0" cy="156940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9067800" y="3678847"/>
            <a:ext cx="0" cy="156940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947660" y="5254527"/>
            <a:ext cx="0" cy="156940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240617" y="5133919"/>
            <a:ext cx="0" cy="156940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163014" y="5133919"/>
            <a:ext cx="1180386"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0274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 of Reclaims</a:t>
            </a:r>
            <a:endParaRPr lang="en-US" b="1" dirty="0"/>
          </a:p>
        </p:txBody>
      </p:sp>
      <p:sp>
        <p:nvSpPr>
          <p:cNvPr id="3" name="Content Placeholder 2"/>
          <p:cNvSpPr>
            <a:spLocks noGrp="1"/>
          </p:cNvSpPr>
          <p:nvPr>
            <p:ph idx="1"/>
          </p:nvPr>
        </p:nvSpPr>
        <p:spPr/>
        <p:txBody>
          <a:bodyPr/>
          <a:lstStyle/>
          <a:p>
            <a:pPr lvl="0"/>
            <a:r>
              <a:rPr lang="en-US" dirty="0"/>
              <a:t>As a general rule, a carrier owes car hire for all the time a car is in its possession. </a:t>
            </a:r>
            <a:endParaRPr lang="en-US" dirty="0" smtClean="0"/>
          </a:p>
          <a:p>
            <a:pPr lvl="0"/>
            <a:r>
              <a:rPr lang="en-US" dirty="0" smtClean="0"/>
              <a:t>In </a:t>
            </a:r>
            <a:r>
              <a:rPr lang="en-US" dirty="0"/>
              <a:t>some cases, the industry has determined that car hire is not </a:t>
            </a:r>
            <a:r>
              <a:rPr lang="en-US" dirty="0" smtClean="0"/>
              <a:t>due.  </a:t>
            </a:r>
          </a:p>
          <a:p>
            <a:pPr lvl="0"/>
            <a:r>
              <a:rPr lang="en-US" dirty="0" smtClean="0"/>
              <a:t>Car </a:t>
            </a:r>
            <a:r>
              <a:rPr lang="en-US" dirty="0"/>
              <a:t>hire is paid through the current reporting and settlement processes and recovered through a </a:t>
            </a:r>
            <a:r>
              <a:rPr lang="en-US" dirty="0" smtClean="0"/>
              <a:t>reclaim</a:t>
            </a:r>
            <a:endParaRPr lang="en-US" dirty="0"/>
          </a:p>
          <a:p>
            <a:endParaRPr lang="en-US" dirty="0"/>
          </a:p>
        </p:txBody>
      </p:sp>
      <p:sp>
        <p:nvSpPr>
          <p:cNvPr id="4" name="Slide Number Placeholder 3"/>
          <p:cNvSpPr>
            <a:spLocks noGrp="1"/>
          </p:cNvSpPr>
          <p:nvPr>
            <p:ph type="sldNum" sz="quarter" idx="12"/>
          </p:nvPr>
        </p:nvSpPr>
        <p:spPr/>
        <p:txBody>
          <a:bodyPr/>
          <a:lstStyle/>
          <a:p>
            <a:fld id="{2E7E8EC5-A8D1-403E-8DBB-38953BF5B9BE}"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298908336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 of </a:t>
            </a:r>
            <a:r>
              <a:rPr lang="en-US" b="1" dirty="0" smtClean="0"/>
              <a:t>Reclaims (cont'd)</a:t>
            </a:r>
            <a:endParaRPr lang="en-US" dirty="0"/>
          </a:p>
        </p:txBody>
      </p:sp>
      <p:sp>
        <p:nvSpPr>
          <p:cNvPr id="3" name="Content Placeholder 2"/>
          <p:cNvSpPr>
            <a:spLocks noGrp="1"/>
          </p:cNvSpPr>
          <p:nvPr>
            <p:ph idx="1"/>
          </p:nvPr>
        </p:nvSpPr>
        <p:spPr/>
        <p:txBody>
          <a:bodyPr>
            <a:normAutofit/>
          </a:bodyPr>
          <a:lstStyle/>
          <a:p>
            <a:pPr lvl="0"/>
            <a:r>
              <a:rPr lang="en-US" dirty="0"/>
              <a:t>Reclaims can be processed two ways – electronically or via paper. </a:t>
            </a:r>
            <a:endParaRPr lang="en-US" dirty="0" smtClean="0"/>
          </a:p>
          <a:p>
            <a:pPr lvl="1"/>
            <a:r>
              <a:rPr lang="en-US" dirty="0" smtClean="0"/>
              <a:t>To </a:t>
            </a:r>
            <a:r>
              <a:rPr lang="en-US" dirty="0"/>
              <a:t>recover car hire payments electronically, </a:t>
            </a:r>
            <a:r>
              <a:rPr lang="en-US" dirty="0" smtClean="0"/>
              <a:t>the transaction is included in the CHDX file  </a:t>
            </a:r>
          </a:p>
          <a:p>
            <a:pPr lvl="1"/>
            <a:r>
              <a:rPr lang="en-US" dirty="0" smtClean="0"/>
              <a:t>This </a:t>
            </a:r>
            <a:r>
              <a:rPr lang="en-US" dirty="0"/>
              <a:t>electronic reclaim reduces the amount owed by the using carrier.  </a:t>
            </a:r>
          </a:p>
          <a:p>
            <a:endParaRPr lang="en-US" dirty="0"/>
          </a:p>
        </p:txBody>
      </p:sp>
      <p:sp>
        <p:nvSpPr>
          <p:cNvPr id="4" name="Slide Number Placeholder 3"/>
          <p:cNvSpPr>
            <a:spLocks noGrp="1"/>
          </p:cNvSpPr>
          <p:nvPr>
            <p:ph type="sldNum" sz="quarter" idx="12"/>
          </p:nvPr>
        </p:nvSpPr>
        <p:spPr/>
        <p:txBody>
          <a:bodyPr/>
          <a:lstStyle/>
          <a:p>
            <a:fld id="{2E7E8EC5-A8D1-403E-8DBB-38953BF5B9BE}"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3158545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 of Reclaims (cont'd)</a:t>
            </a:r>
            <a:endParaRPr lang="en-US" dirty="0"/>
          </a:p>
        </p:txBody>
      </p:sp>
      <p:sp>
        <p:nvSpPr>
          <p:cNvPr id="3" name="Content Placeholder 2"/>
          <p:cNvSpPr>
            <a:spLocks noGrp="1"/>
          </p:cNvSpPr>
          <p:nvPr>
            <p:ph idx="1"/>
          </p:nvPr>
        </p:nvSpPr>
        <p:spPr/>
        <p:txBody>
          <a:bodyPr/>
          <a:lstStyle/>
          <a:p>
            <a:r>
              <a:rPr lang="en-US" dirty="0" smtClean="0"/>
              <a:t>The second way to recover reclaim amounts is through a paper transaction </a:t>
            </a:r>
          </a:p>
          <a:p>
            <a:pPr lvl="1"/>
            <a:r>
              <a:rPr lang="en-US" dirty="0" smtClean="0"/>
              <a:t>The using carrier can complete a reclaim form and send the form to the car mark owner</a:t>
            </a:r>
          </a:p>
          <a:p>
            <a:pPr lvl="1"/>
            <a:r>
              <a:rPr lang="en-US" dirty="0" smtClean="0"/>
              <a:t>The car mark owner will review, approve and allow the reclaim on the next payable CHDX file due the car mark owner  </a:t>
            </a:r>
          </a:p>
          <a:p>
            <a:pPr lvl="1"/>
            <a:r>
              <a:rPr lang="en-US" dirty="0" smtClean="0"/>
              <a:t>Almost all reclaim transactions are handled electronically</a:t>
            </a:r>
          </a:p>
          <a:p>
            <a:endParaRPr lang="en-US" dirty="0"/>
          </a:p>
        </p:txBody>
      </p:sp>
      <p:sp>
        <p:nvSpPr>
          <p:cNvPr id="4" name="Slide Number Placeholder 3"/>
          <p:cNvSpPr>
            <a:spLocks noGrp="1"/>
          </p:cNvSpPr>
          <p:nvPr>
            <p:ph type="sldNum" sz="quarter" idx="12"/>
          </p:nvPr>
        </p:nvSpPr>
        <p:spPr/>
        <p:txBody>
          <a:bodyPr/>
          <a:lstStyle/>
          <a:p>
            <a:fld id="{2E7E8EC5-A8D1-403E-8DBB-38953BF5B9BE}"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239074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Counter Reclaims</a:t>
            </a:r>
            <a:endParaRPr lang="en-US" sz="4000" b="1" dirty="0"/>
          </a:p>
        </p:txBody>
      </p:sp>
      <p:sp>
        <p:nvSpPr>
          <p:cNvPr id="3" name="Content Placeholder 2"/>
          <p:cNvSpPr>
            <a:spLocks noGrp="1"/>
          </p:cNvSpPr>
          <p:nvPr>
            <p:ph idx="1"/>
          </p:nvPr>
        </p:nvSpPr>
        <p:spPr/>
        <p:txBody>
          <a:bodyPr>
            <a:normAutofit fontScale="85000" lnSpcReduction="10000"/>
          </a:bodyPr>
          <a:lstStyle/>
          <a:p>
            <a:pPr lvl="0"/>
            <a:r>
              <a:rPr lang="en-US" dirty="0"/>
              <a:t>The electronic processing of reclaims limits the car mark owner’s ability to review and approve </a:t>
            </a:r>
            <a:r>
              <a:rPr lang="en-US" dirty="0" smtClean="0"/>
              <a:t>reclaims</a:t>
            </a:r>
          </a:p>
          <a:p>
            <a:pPr lvl="0"/>
            <a:r>
              <a:rPr lang="en-US" dirty="0" smtClean="0"/>
              <a:t> </a:t>
            </a:r>
            <a:r>
              <a:rPr lang="en-US" dirty="0"/>
              <a:t>A </a:t>
            </a:r>
            <a:r>
              <a:rPr lang="en-US" dirty="0" smtClean="0"/>
              <a:t>counter </a:t>
            </a:r>
            <a:r>
              <a:rPr lang="en-US" dirty="0"/>
              <a:t>reclaim can be made by the carrier that paid an electronic </a:t>
            </a:r>
            <a:r>
              <a:rPr lang="en-US" dirty="0" smtClean="0"/>
              <a:t>reclaim  </a:t>
            </a:r>
          </a:p>
          <a:p>
            <a:pPr lvl="1"/>
            <a:r>
              <a:rPr lang="en-US" dirty="0" smtClean="0"/>
              <a:t>A </a:t>
            </a:r>
            <a:r>
              <a:rPr lang="en-US" dirty="0"/>
              <a:t>record is added to the CHDX file that takes the amount of the disputed reclaim away from the carrier that created the original reclaim </a:t>
            </a:r>
            <a:r>
              <a:rPr lang="en-US" dirty="0" smtClean="0"/>
              <a:t>transaction </a:t>
            </a:r>
          </a:p>
          <a:p>
            <a:pPr lvl="1"/>
            <a:r>
              <a:rPr lang="en-US" dirty="0" smtClean="0"/>
              <a:t>The </a:t>
            </a:r>
            <a:r>
              <a:rPr lang="en-US" dirty="0"/>
              <a:t>first counter reclaim can be </a:t>
            </a:r>
            <a:r>
              <a:rPr lang="en-US" dirty="0" smtClean="0"/>
              <a:t>processed electronically  </a:t>
            </a:r>
          </a:p>
          <a:p>
            <a:pPr lvl="1"/>
            <a:r>
              <a:rPr lang="en-US" dirty="0" smtClean="0"/>
              <a:t>All </a:t>
            </a:r>
            <a:r>
              <a:rPr lang="en-US" dirty="0"/>
              <a:t>subsequent transactions must be handled via </a:t>
            </a:r>
            <a:r>
              <a:rPr lang="en-US" dirty="0" smtClean="0"/>
              <a:t>paper  </a:t>
            </a:r>
            <a:r>
              <a:rPr lang="en-US" dirty="0"/>
              <a:t>(It is encouraged for the two roads to make contact via phone to discuss and resolve counter reclaim </a:t>
            </a:r>
            <a:r>
              <a:rPr lang="en-US" dirty="0" smtClean="0"/>
              <a:t>issues)</a:t>
            </a:r>
            <a:endParaRPr lang="en-US" dirty="0"/>
          </a:p>
          <a:p>
            <a:endParaRPr lang="en-US" dirty="0"/>
          </a:p>
        </p:txBody>
      </p:sp>
      <p:sp>
        <p:nvSpPr>
          <p:cNvPr id="4" name="Slide Number Placeholder 3"/>
          <p:cNvSpPr>
            <a:spLocks noGrp="1"/>
          </p:cNvSpPr>
          <p:nvPr>
            <p:ph type="sldNum" sz="quarter" idx="12"/>
          </p:nvPr>
        </p:nvSpPr>
        <p:spPr/>
        <p:txBody>
          <a:bodyPr/>
          <a:lstStyle/>
          <a:p>
            <a:fld id="{2E7E8EC5-A8D1-403E-8DBB-38953BF5B9BE}"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40785612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6312" y="276295"/>
            <a:ext cx="1239418" cy="646331"/>
          </a:xfrm>
          <a:prstGeom prst="rect">
            <a:avLst/>
          </a:prstGeom>
          <a:noFill/>
          <a:ln w="28575">
            <a:solidFill>
              <a:schemeClr val="tx2">
                <a:lumMod val="60000"/>
                <a:lumOff val="40000"/>
              </a:schemeClr>
            </a:solidFill>
          </a:ln>
        </p:spPr>
        <p:txBody>
          <a:bodyPr wrap="square" rtlCol="0">
            <a:spAutoFit/>
          </a:bodyPr>
          <a:lstStyle/>
          <a:p>
            <a:pPr algn="ctr"/>
            <a:r>
              <a:rPr lang="en-US" dirty="0" smtClean="0">
                <a:solidFill>
                  <a:prstClr val="black"/>
                </a:solidFill>
              </a:rPr>
              <a:t>Movement Events</a:t>
            </a:r>
            <a:endParaRPr lang="en-US" dirty="0">
              <a:solidFill>
                <a:prstClr val="black"/>
              </a:solidFill>
            </a:endParaRPr>
          </a:p>
        </p:txBody>
      </p:sp>
      <p:cxnSp>
        <p:nvCxnSpPr>
          <p:cNvPr id="6" name="Straight Arrow Connector 5"/>
          <p:cNvCxnSpPr/>
          <p:nvPr/>
        </p:nvCxnSpPr>
        <p:spPr>
          <a:xfrm>
            <a:off x="1371600" y="929398"/>
            <a:ext cx="0" cy="26544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35" idx="3"/>
            <a:endCxn id="53" idx="7"/>
          </p:cNvCxnSpPr>
          <p:nvPr/>
        </p:nvCxnSpPr>
        <p:spPr>
          <a:xfrm flipH="1">
            <a:off x="2718664" y="2182130"/>
            <a:ext cx="955353" cy="1487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657600" y="1447800"/>
            <a:ext cx="838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95800" y="2057400"/>
            <a:ext cx="685800" cy="369332"/>
          </a:xfrm>
          <a:prstGeom prst="rect">
            <a:avLst/>
          </a:prstGeom>
          <a:noFill/>
        </p:spPr>
        <p:txBody>
          <a:bodyPr wrap="square" rtlCol="0">
            <a:spAutoFit/>
          </a:bodyPr>
          <a:lstStyle/>
          <a:p>
            <a:r>
              <a:rPr lang="en-US" dirty="0" smtClean="0">
                <a:solidFill>
                  <a:prstClr val="black"/>
                </a:solidFill>
              </a:rPr>
              <a:t>TOL</a:t>
            </a:r>
            <a:endParaRPr lang="en-US" dirty="0">
              <a:solidFill>
                <a:prstClr val="black"/>
              </a:solidFill>
            </a:endParaRPr>
          </a:p>
        </p:txBody>
      </p:sp>
      <p:cxnSp>
        <p:nvCxnSpPr>
          <p:cNvPr id="16" name="Straight Arrow Connector 15"/>
          <p:cNvCxnSpPr>
            <a:endCxn id="12" idx="0"/>
          </p:cNvCxnSpPr>
          <p:nvPr/>
        </p:nvCxnSpPr>
        <p:spPr>
          <a:xfrm>
            <a:off x="4607940" y="1478437"/>
            <a:ext cx="230760" cy="578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46396" y="3226281"/>
            <a:ext cx="787885" cy="369332"/>
          </a:xfrm>
          <a:prstGeom prst="rect">
            <a:avLst/>
          </a:prstGeom>
          <a:noFill/>
          <a:ln w="28575">
            <a:solidFill>
              <a:schemeClr val="tx2">
                <a:lumMod val="60000"/>
                <a:lumOff val="40000"/>
              </a:schemeClr>
            </a:solidFill>
          </a:ln>
        </p:spPr>
        <p:txBody>
          <a:bodyPr wrap="square" rtlCol="0">
            <a:spAutoFit/>
          </a:bodyPr>
          <a:lstStyle/>
          <a:p>
            <a:pPr algn="ctr"/>
            <a:r>
              <a:rPr lang="en-US" dirty="0" smtClean="0">
                <a:solidFill>
                  <a:prstClr val="black"/>
                </a:solidFill>
              </a:rPr>
              <a:t>TOL</a:t>
            </a:r>
          </a:p>
        </p:txBody>
      </p:sp>
      <p:sp>
        <p:nvSpPr>
          <p:cNvPr id="24" name="TextBox 23"/>
          <p:cNvSpPr txBox="1"/>
          <p:nvPr/>
        </p:nvSpPr>
        <p:spPr>
          <a:xfrm>
            <a:off x="627179" y="5555136"/>
            <a:ext cx="652743"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CASS</a:t>
            </a:r>
            <a:endParaRPr lang="en-US" dirty="0">
              <a:solidFill>
                <a:prstClr val="black"/>
              </a:solidFill>
            </a:endParaRPr>
          </a:p>
        </p:txBody>
      </p:sp>
      <p:cxnSp>
        <p:nvCxnSpPr>
          <p:cNvPr id="26" name="Straight Arrow Connector 25"/>
          <p:cNvCxnSpPr>
            <a:stCxn id="53" idx="3"/>
            <a:endCxn id="24" idx="0"/>
          </p:cNvCxnSpPr>
          <p:nvPr/>
        </p:nvCxnSpPr>
        <p:spPr>
          <a:xfrm flipH="1">
            <a:off x="953551" y="4712703"/>
            <a:ext cx="32470" cy="8424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8" idx="2"/>
            <a:endCxn id="54" idx="0"/>
          </p:cNvCxnSpPr>
          <p:nvPr/>
        </p:nvCxnSpPr>
        <p:spPr>
          <a:xfrm>
            <a:off x="7548154" y="2124797"/>
            <a:ext cx="4466" cy="12654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298178" y="5269918"/>
            <a:ext cx="2090444"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Car Hire Receivables</a:t>
            </a:r>
            <a:endParaRPr lang="en-US" dirty="0">
              <a:solidFill>
                <a:prstClr val="black"/>
              </a:solidFill>
            </a:endParaRPr>
          </a:p>
        </p:txBody>
      </p:sp>
      <p:sp>
        <p:nvSpPr>
          <p:cNvPr id="34" name="TextBox 33"/>
          <p:cNvSpPr txBox="1"/>
          <p:nvPr/>
        </p:nvSpPr>
        <p:spPr>
          <a:xfrm>
            <a:off x="6379317" y="5918021"/>
            <a:ext cx="2346604" cy="369332"/>
          </a:xfrm>
          <a:prstGeom prst="rect">
            <a:avLst/>
          </a:prstGeom>
          <a:solidFill>
            <a:schemeClr val="bg1"/>
          </a:solidFill>
          <a:ln w="28575">
            <a:solidFill>
              <a:schemeClr val="tx2">
                <a:lumMod val="60000"/>
                <a:lumOff val="40000"/>
              </a:schemeClr>
            </a:solidFill>
          </a:ln>
        </p:spPr>
        <p:txBody>
          <a:bodyPr wrap="none" rtlCol="0">
            <a:spAutoFit/>
          </a:bodyPr>
          <a:lstStyle/>
          <a:p>
            <a:r>
              <a:rPr lang="en-US" dirty="0" smtClean="0">
                <a:solidFill>
                  <a:prstClr val="black"/>
                </a:solidFill>
              </a:rPr>
              <a:t>Railroad Clearinghouse</a:t>
            </a:r>
            <a:endParaRPr lang="en-US" dirty="0">
              <a:solidFill>
                <a:prstClr val="black"/>
              </a:solidFill>
            </a:endParaRPr>
          </a:p>
        </p:txBody>
      </p:sp>
      <p:cxnSp>
        <p:nvCxnSpPr>
          <p:cNvPr id="40" name="Straight Arrow Connector 39"/>
          <p:cNvCxnSpPr>
            <a:endCxn id="28" idx="1"/>
          </p:cNvCxnSpPr>
          <p:nvPr/>
        </p:nvCxnSpPr>
        <p:spPr>
          <a:xfrm>
            <a:off x="5761036" y="1801631"/>
            <a:ext cx="77546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3944091" y="5996406"/>
            <a:ext cx="798617"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Claims</a:t>
            </a:r>
            <a:endParaRPr lang="en-US" dirty="0">
              <a:solidFill>
                <a:prstClr val="black"/>
              </a:solidFill>
            </a:endParaRPr>
          </a:p>
        </p:txBody>
      </p:sp>
      <p:cxnSp>
        <p:nvCxnSpPr>
          <p:cNvPr id="51" name="Straight Arrow Connector 50"/>
          <p:cNvCxnSpPr>
            <a:stCxn id="31" idx="2"/>
            <a:endCxn id="49" idx="0"/>
          </p:cNvCxnSpPr>
          <p:nvPr/>
        </p:nvCxnSpPr>
        <p:spPr>
          <a:xfrm>
            <a:off x="4343400" y="5639250"/>
            <a:ext cx="0" cy="3571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1498943" y="1219280"/>
            <a:ext cx="706797"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DDCT</a:t>
            </a:r>
            <a:endParaRPr lang="en-US" dirty="0">
              <a:solidFill>
                <a:prstClr val="black"/>
              </a:solidFill>
            </a:endParaRPr>
          </a:p>
        </p:txBody>
      </p:sp>
      <p:cxnSp>
        <p:nvCxnSpPr>
          <p:cNvPr id="62" name="Straight Arrow Connector 61"/>
          <p:cNvCxnSpPr>
            <a:endCxn id="35" idx="2"/>
          </p:cNvCxnSpPr>
          <p:nvPr/>
        </p:nvCxnSpPr>
        <p:spPr>
          <a:xfrm>
            <a:off x="2205740" y="1505634"/>
            <a:ext cx="1109435" cy="1547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3315175" y="922626"/>
            <a:ext cx="2450327" cy="1475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Liability Continuity System - LCS</a:t>
            </a:r>
            <a:endParaRPr lang="en-US" dirty="0">
              <a:solidFill>
                <a:prstClr val="white"/>
              </a:solidFill>
            </a:endParaRPr>
          </a:p>
        </p:txBody>
      </p:sp>
      <p:sp>
        <p:nvSpPr>
          <p:cNvPr id="53" name="Oval 52"/>
          <p:cNvSpPr/>
          <p:nvPr/>
        </p:nvSpPr>
        <p:spPr>
          <a:xfrm>
            <a:off x="627179" y="3453199"/>
            <a:ext cx="2450327" cy="1475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Event Repository - ER</a:t>
            </a:r>
            <a:endParaRPr lang="en-US" dirty="0">
              <a:solidFill>
                <a:prstClr val="white"/>
              </a:solidFill>
            </a:endParaRPr>
          </a:p>
        </p:txBody>
      </p:sp>
      <p:sp>
        <p:nvSpPr>
          <p:cNvPr id="54" name="Oval 53"/>
          <p:cNvSpPr/>
          <p:nvPr/>
        </p:nvSpPr>
        <p:spPr>
          <a:xfrm>
            <a:off x="6327456" y="3390292"/>
            <a:ext cx="2450327" cy="1475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Car Hire Data Exchange - CHDX</a:t>
            </a:r>
            <a:endParaRPr lang="en-US" dirty="0">
              <a:solidFill>
                <a:prstClr val="white"/>
              </a:solidFill>
            </a:endParaRPr>
          </a:p>
        </p:txBody>
      </p:sp>
      <p:cxnSp>
        <p:nvCxnSpPr>
          <p:cNvPr id="56" name="Straight Arrow Connector 55"/>
          <p:cNvCxnSpPr>
            <a:stCxn id="52" idx="2"/>
            <a:endCxn id="53" idx="0"/>
          </p:cNvCxnSpPr>
          <p:nvPr/>
        </p:nvCxnSpPr>
        <p:spPr>
          <a:xfrm>
            <a:off x="1852342" y="1588612"/>
            <a:ext cx="1" cy="1864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flipV="1">
            <a:off x="2205740" y="1295400"/>
            <a:ext cx="122326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2942268" y="2242066"/>
            <a:ext cx="993167" cy="1567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35" idx="4"/>
            <a:endCxn id="17" idx="0"/>
          </p:cNvCxnSpPr>
          <p:nvPr/>
        </p:nvCxnSpPr>
        <p:spPr>
          <a:xfrm>
            <a:off x="4540339" y="2398227"/>
            <a:ext cx="0" cy="8280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stCxn id="54" idx="2"/>
            <a:endCxn id="31" idx="0"/>
          </p:cNvCxnSpPr>
          <p:nvPr/>
        </p:nvCxnSpPr>
        <p:spPr>
          <a:xfrm flipH="1">
            <a:off x="4343400" y="4128093"/>
            <a:ext cx="1984056" cy="1141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a:stCxn id="54" idx="4"/>
            <a:endCxn id="34" idx="0"/>
          </p:cNvCxnSpPr>
          <p:nvPr/>
        </p:nvCxnSpPr>
        <p:spPr>
          <a:xfrm flipH="1">
            <a:off x="7552619" y="4865893"/>
            <a:ext cx="1" cy="1052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153491" y="2124797"/>
            <a:ext cx="947375" cy="646331"/>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Haulage</a:t>
            </a:r>
          </a:p>
          <a:p>
            <a:r>
              <a:rPr lang="en-US" dirty="0" smtClean="0">
                <a:solidFill>
                  <a:prstClr val="black"/>
                </a:solidFill>
              </a:rPr>
              <a:t>Flags</a:t>
            </a:r>
          </a:p>
        </p:txBody>
      </p:sp>
      <p:cxnSp>
        <p:nvCxnSpPr>
          <p:cNvPr id="103" name="Straight Arrow Connector 102"/>
          <p:cNvCxnSpPr>
            <a:endCxn id="100" idx="0"/>
          </p:cNvCxnSpPr>
          <p:nvPr/>
        </p:nvCxnSpPr>
        <p:spPr>
          <a:xfrm>
            <a:off x="627178" y="922626"/>
            <a:ext cx="1" cy="12021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stCxn id="100" idx="2"/>
            <a:endCxn id="53" idx="1"/>
          </p:cNvCxnSpPr>
          <p:nvPr/>
        </p:nvCxnSpPr>
        <p:spPr>
          <a:xfrm>
            <a:off x="627179" y="2771128"/>
            <a:ext cx="358842" cy="8981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17" idx="1"/>
            <a:endCxn id="53" idx="6"/>
          </p:cNvCxnSpPr>
          <p:nvPr/>
        </p:nvCxnSpPr>
        <p:spPr>
          <a:xfrm flipH="1">
            <a:off x="3077506" y="3410947"/>
            <a:ext cx="1068890" cy="7800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stCxn id="17" idx="3"/>
            <a:endCxn id="28" idx="1"/>
          </p:cNvCxnSpPr>
          <p:nvPr/>
        </p:nvCxnSpPr>
        <p:spPr>
          <a:xfrm flipV="1">
            <a:off x="4934281" y="1801632"/>
            <a:ext cx="1602217" cy="16093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1549791" y="5555136"/>
            <a:ext cx="655949"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CHLF</a:t>
            </a:r>
          </a:p>
        </p:txBody>
      </p:sp>
      <p:cxnSp>
        <p:nvCxnSpPr>
          <p:cNvPr id="113" name="Straight Arrow Connector 112"/>
          <p:cNvCxnSpPr>
            <a:stCxn id="53" idx="4"/>
            <a:endCxn id="111" idx="0"/>
          </p:cNvCxnSpPr>
          <p:nvPr/>
        </p:nvCxnSpPr>
        <p:spPr>
          <a:xfrm>
            <a:off x="1852343" y="4928800"/>
            <a:ext cx="25423" cy="6263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5805634" y="166300"/>
            <a:ext cx="1470659" cy="646331"/>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Car Hire Rate </a:t>
            </a:r>
          </a:p>
          <a:p>
            <a:r>
              <a:rPr lang="en-US" dirty="0" smtClean="0">
                <a:solidFill>
                  <a:prstClr val="black"/>
                </a:solidFill>
              </a:rPr>
              <a:t>Negotiations</a:t>
            </a:r>
          </a:p>
        </p:txBody>
      </p:sp>
      <p:sp>
        <p:nvSpPr>
          <p:cNvPr id="44" name="TextBox 43"/>
          <p:cNvSpPr txBox="1"/>
          <p:nvPr/>
        </p:nvSpPr>
        <p:spPr>
          <a:xfrm>
            <a:off x="7656654" y="304800"/>
            <a:ext cx="907621" cy="369332"/>
          </a:xfrm>
          <a:prstGeom prst="rect">
            <a:avLst/>
          </a:prstGeom>
          <a:noFill/>
          <a:ln w="28575">
            <a:solidFill>
              <a:schemeClr val="tx2">
                <a:lumMod val="60000"/>
                <a:lumOff val="40000"/>
              </a:schemeClr>
            </a:solidFill>
          </a:ln>
        </p:spPr>
        <p:txBody>
          <a:bodyPr wrap="none" rtlCol="0">
            <a:spAutoFit/>
          </a:bodyPr>
          <a:lstStyle/>
          <a:p>
            <a:r>
              <a:rPr lang="en-US" dirty="0" smtClean="0">
                <a:solidFill>
                  <a:prstClr val="black"/>
                </a:solidFill>
              </a:rPr>
              <a:t>CHARM</a:t>
            </a:r>
            <a:endParaRPr lang="en-US" dirty="0">
              <a:solidFill>
                <a:prstClr val="black"/>
              </a:solidFill>
            </a:endParaRPr>
          </a:p>
        </p:txBody>
      </p:sp>
      <p:cxnSp>
        <p:nvCxnSpPr>
          <p:cNvPr id="46" name="Straight Arrow Connector 45"/>
          <p:cNvCxnSpPr>
            <a:stCxn id="43" idx="3"/>
            <a:endCxn id="44" idx="1"/>
          </p:cNvCxnSpPr>
          <p:nvPr/>
        </p:nvCxnSpPr>
        <p:spPr>
          <a:xfrm>
            <a:off x="7276293" y="489466"/>
            <a:ext cx="3803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44" idx="2"/>
            <a:endCxn id="28" idx="0"/>
          </p:cNvCxnSpPr>
          <p:nvPr/>
        </p:nvCxnSpPr>
        <p:spPr>
          <a:xfrm flipH="1">
            <a:off x="7548154" y="674132"/>
            <a:ext cx="562311" cy="8043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536498" y="1478466"/>
            <a:ext cx="2023311" cy="646331"/>
          </a:xfrm>
          <a:prstGeom prst="rect">
            <a:avLst/>
          </a:prstGeom>
          <a:solidFill>
            <a:schemeClr val="bg1"/>
          </a:solidFill>
          <a:ln w="28575">
            <a:solidFill>
              <a:schemeClr val="tx2">
                <a:lumMod val="60000"/>
                <a:lumOff val="40000"/>
              </a:schemeClr>
            </a:solidFill>
          </a:ln>
        </p:spPr>
        <p:txBody>
          <a:bodyPr wrap="none" rtlCol="0">
            <a:spAutoFit/>
          </a:bodyPr>
          <a:lstStyle/>
          <a:p>
            <a:pPr algn="ctr"/>
            <a:r>
              <a:rPr lang="en-US" dirty="0" smtClean="0">
                <a:solidFill>
                  <a:prstClr val="black"/>
                </a:solidFill>
              </a:rPr>
              <a:t>Carriers Report Car </a:t>
            </a:r>
          </a:p>
          <a:p>
            <a:pPr algn="ctr"/>
            <a:r>
              <a:rPr lang="en-US" dirty="0" smtClean="0">
                <a:solidFill>
                  <a:prstClr val="black"/>
                </a:solidFill>
              </a:rPr>
              <a:t>Hire Payables</a:t>
            </a:r>
            <a:endParaRPr lang="en-US" dirty="0">
              <a:solidFill>
                <a:prstClr val="black"/>
              </a:solidFill>
            </a:endParaRPr>
          </a:p>
        </p:txBody>
      </p:sp>
      <p:sp>
        <p:nvSpPr>
          <p:cNvPr id="41" name="TextBox 4"/>
          <p:cNvSpPr txBox="1"/>
          <p:nvPr/>
        </p:nvSpPr>
        <p:spPr>
          <a:xfrm>
            <a:off x="5531585" y="3043217"/>
            <a:ext cx="1009379" cy="369332"/>
          </a:xfrm>
          <a:prstGeom prst="rect">
            <a:avLst/>
          </a:prstGeom>
          <a:solidFill>
            <a:schemeClr val="bg1"/>
          </a:solidFill>
          <a:ln w="28575">
            <a:solidFill>
              <a:schemeClr val="tx2">
                <a:lumMod val="60000"/>
                <a:lumOff val="40000"/>
              </a:schemeClr>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Reclaims</a:t>
            </a:r>
            <a:endParaRPr lang="en-US" dirty="0">
              <a:solidFill>
                <a:prstClr val="black"/>
              </a:solidFill>
            </a:endParaRPr>
          </a:p>
        </p:txBody>
      </p:sp>
      <p:cxnSp>
        <p:nvCxnSpPr>
          <p:cNvPr id="3" name="Straight Arrow Connector 2"/>
          <p:cNvCxnSpPr>
            <a:stCxn id="41" idx="0"/>
            <a:endCxn id="28" idx="2"/>
          </p:cNvCxnSpPr>
          <p:nvPr/>
        </p:nvCxnSpPr>
        <p:spPr>
          <a:xfrm flipV="1">
            <a:off x="6036275" y="2124797"/>
            <a:ext cx="1511879" cy="9184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0" y="0"/>
            <a:ext cx="5486400" cy="6858000"/>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5486400" y="0"/>
            <a:ext cx="990600" cy="2520905"/>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5" name="Rectangle 44"/>
          <p:cNvSpPr/>
          <p:nvPr/>
        </p:nvSpPr>
        <p:spPr>
          <a:xfrm rot="5400000">
            <a:off x="7124700" y="-647700"/>
            <a:ext cx="1371602" cy="2667001"/>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 name="Slide Number Placeholder 3"/>
          <p:cNvSpPr>
            <a:spLocks noGrp="1"/>
          </p:cNvSpPr>
          <p:nvPr>
            <p:ph type="sldNum" sz="quarter" idx="12"/>
          </p:nvPr>
        </p:nvSpPr>
        <p:spPr/>
        <p:txBody>
          <a:bodyPr/>
          <a:lstStyle/>
          <a:p>
            <a:fld id="{2E7E8EC5-A8D1-403E-8DBB-38953BF5B9BE}" type="slidenum">
              <a:rPr lang="en-US" smtClean="0">
                <a:solidFill>
                  <a:prstClr val="black">
                    <a:tint val="75000"/>
                  </a:prstClr>
                </a:solidFill>
              </a:rPr>
              <a:pPr/>
              <a:t>39</a:t>
            </a:fld>
            <a:endParaRPr lang="en-US" dirty="0">
              <a:solidFill>
                <a:prstClr val="black">
                  <a:tint val="75000"/>
                </a:prstClr>
              </a:solidFill>
            </a:endParaRPr>
          </a:p>
        </p:txBody>
      </p:sp>
      <p:cxnSp>
        <p:nvCxnSpPr>
          <p:cNvPr id="19" name="Straight Connector 18"/>
          <p:cNvCxnSpPr/>
          <p:nvPr/>
        </p:nvCxnSpPr>
        <p:spPr>
          <a:xfrm>
            <a:off x="6477000" y="1371600"/>
            <a:ext cx="26670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9067800" y="1371600"/>
            <a:ext cx="0" cy="548640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531585" y="6781800"/>
            <a:ext cx="3462871"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531585" y="2606289"/>
            <a:ext cx="0" cy="4265003"/>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486400" y="2584007"/>
            <a:ext cx="990600" cy="22282"/>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6536498" y="1447801"/>
            <a:ext cx="0" cy="1158488"/>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437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57200" y="228600"/>
            <a:ext cx="8305800" cy="914400"/>
          </a:xfrm>
        </p:spPr>
        <p:txBody>
          <a:bodyPr>
            <a:normAutofit/>
          </a:bodyPr>
          <a:lstStyle/>
          <a:p>
            <a:pPr eaLnBrk="1" hangingPunct="1">
              <a:defRPr/>
            </a:pPr>
            <a:r>
              <a:rPr lang="en-US" sz="5300" b="1" smtClean="0"/>
              <a:t>Committee Structure</a:t>
            </a:r>
            <a:r>
              <a:rPr lang="en-US" sz="5300" b="1" smtClean="0">
                <a:solidFill>
                  <a:srgbClr val="009900"/>
                </a:solidFill>
              </a:rPr>
              <a:t> </a:t>
            </a:r>
            <a:endParaRPr lang="en-US" sz="4000" dirty="0" smtClean="0">
              <a:solidFill>
                <a:srgbClr val="009900"/>
              </a:solidFill>
            </a:endParaRPr>
          </a:p>
        </p:txBody>
      </p:sp>
      <p:graphicFrame>
        <p:nvGraphicFramePr>
          <p:cNvPr id="4" name="Diagram 3"/>
          <p:cNvGraphicFramePr/>
          <p:nvPr>
            <p:extLst>
              <p:ext uri="{D42A27DB-BD31-4B8C-83A1-F6EECF244321}">
                <p14:modId xmlns:p14="http://schemas.microsoft.com/office/powerpoint/2010/main" val="1511896727"/>
              </p:ext>
            </p:extLst>
          </p:nvPr>
        </p:nvGraphicFramePr>
        <p:xfrm>
          <a:off x="0" y="1447800"/>
          <a:ext cx="91440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714875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7E8EC5-A8D1-403E-8DBB-38953BF5B9BE}" type="slidenum">
              <a:rPr lang="en-US" smtClean="0"/>
              <a:t>40</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365829573"/>
              </p:ext>
            </p:extLst>
          </p:nvPr>
        </p:nvGraphicFramePr>
        <p:xfrm>
          <a:off x="2057400" y="152400"/>
          <a:ext cx="4972050" cy="6629400"/>
        </p:xfrm>
        <a:graphic>
          <a:graphicData uri="http://schemas.openxmlformats.org/presentationml/2006/ole">
            <mc:AlternateContent xmlns:mc="http://schemas.openxmlformats.org/markup-compatibility/2006">
              <mc:Choice xmlns:v="urn:schemas-microsoft-com:vml" Requires="v">
                <p:oleObj spid="_x0000_s1098" name="Acrobat Document" r:id="rId3" imgW="4114646" imgH="5486307" progId="AcroExch.Document.7">
                  <p:embed/>
                </p:oleObj>
              </mc:Choice>
              <mc:Fallback>
                <p:oleObj name="Acrobat Document" r:id="rId3" imgW="4114646" imgH="5486307" progId="AcroExch.Document.7">
                  <p:embed/>
                  <p:pic>
                    <p:nvPicPr>
                      <p:cNvPr id="0" name=""/>
                      <p:cNvPicPr/>
                      <p:nvPr/>
                    </p:nvPicPr>
                    <p:blipFill>
                      <a:blip r:embed="rId4"/>
                      <a:stretch>
                        <a:fillRect/>
                      </a:stretch>
                    </p:blipFill>
                    <p:spPr>
                      <a:xfrm>
                        <a:off x="2057400" y="152400"/>
                        <a:ext cx="4972050" cy="6629400"/>
                      </a:xfrm>
                      <a:prstGeom prst="rect">
                        <a:avLst/>
                      </a:prstGeom>
                    </p:spPr>
                  </p:pic>
                </p:oleObj>
              </mc:Fallback>
            </mc:AlternateContent>
          </a:graphicData>
        </a:graphic>
      </p:graphicFrame>
      <p:sp>
        <p:nvSpPr>
          <p:cNvPr id="4" name="Rectangle 3"/>
          <p:cNvSpPr/>
          <p:nvPr/>
        </p:nvSpPr>
        <p:spPr>
          <a:xfrm>
            <a:off x="2057400" y="76200"/>
            <a:ext cx="4953000" cy="6705600"/>
          </a:xfrm>
          <a:prstGeom prst="rect">
            <a:avLst/>
          </a:prstGeom>
          <a:solidFill>
            <a:schemeClr val="accent1">
              <a:alpha val="0"/>
            </a:schemeClr>
          </a:solidFill>
          <a:ln w="1270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6637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Helpful </a:t>
            </a:r>
            <a:r>
              <a:rPr lang="en-US" b="1" dirty="0" smtClean="0"/>
              <a:t>Links</a:t>
            </a:r>
            <a:endParaRPr lang="en-US" b="1" dirty="0"/>
          </a:p>
        </p:txBody>
      </p:sp>
      <p:sp>
        <p:nvSpPr>
          <p:cNvPr id="3" name="Content Placeholder 2"/>
          <p:cNvSpPr>
            <a:spLocks noGrp="1"/>
          </p:cNvSpPr>
          <p:nvPr>
            <p:ph idx="1"/>
          </p:nvPr>
        </p:nvSpPr>
        <p:spPr/>
        <p:txBody>
          <a:bodyPr>
            <a:normAutofit/>
          </a:bodyPr>
          <a:lstStyle/>
          <a:p>
            <a:pPr lvl="0"/>
            <a:r>
              <a:rPr lang="en-US" sz="2800" dirty="0" smtClean="0">
                <a:hlinkClick r:id="rId2"/>
              </a:rPr>
              <a:t>https</a:t>
            </a:r>
            <a:r>
              <a:rPr lang="en-US" sz="2800" dirty="0">
                <a:hlinkClick r:id="rId2"/>
              </a:rPr>
              <a:t>://</a:t>
            </a:r>
            <a:r>
              <a:rPr lang="en-US" sz="2800" dirty="0" smtClean="0">
                <a:hlinkClick r:id="rId2"/>
              </a:rPr>
              <a:t>www.railinc.com/rportal/home</a:t>
            </a:r>
            <a:endParaRPr lang="en-US" sz="2800" dirty="0" smtClean="0"/>
          </a:p>
          <a:p>
            <a:pPr lvl="0"/>
            <a:endParaRPr lang="en-US" sz="2800" dirty="0" smtClean="0"/>
          </a:p>
          <a:p>
            <a:pPr lvl="0"/>
            <a:r>
              <a:rPr lang="en-US" sz="2800" dirty="0" smtClean="0">
                <a:hlinkClick r:id="rId3"/>
              </a:rPr>
              <a:t>https</a:t>
            </a:r>
            <a:r>
              <a:rPr lang="en-US" sz="2800" dirty="0">
                <a:hlinkClick r:id="rId3"/>
              </a:rPr>
              <a:t>://</a:t>
            </a:r>
            <a:r>
              <a:rPr lang="en-US" sz="2800" dirty="0" smtClean="0">
                <a:hlinkClick r:id="rId3"/>
              </a:rPr>
              <a:t>www.railinc.com/rportal/car-hire-training</a:t>
            </a:r>
            <a:endParaRPr lang="en-US" sz="2800" dirty="0" smtClean="0"/>
          </a:p>
          <a:p>
            <a:pPr lvl="0"/>
            <a:endParaRPr lang="en-US" sz="2800" dirty="0" smtClean="0"/>
          </a:p>
          <a:p>
            <a:pPr lvl="0"/>
            <a:r>
              <a:rPr lang="en-US" sz="2800" dirty="0">
                <a:hlinkClick r:id="rId4"/>
              </a:rPr>
              <a:t>http://</a:t>
            </a:r>
            <a:r>
              <a:rPr lang="en-US" sz="2800" dirty="0" smtClean="0">
                <a:hlinkClick r:id="rId4"/>
              </a:rPr>
              <a:t>www.acacso.org</a:t>
            </a:r>
            <a:endParaRPr lang="en-US" sz="2800" dirty="0"/>
          </a:p>
          <a:p>
            <a:pPr lvl="0"/>
            <a:endParaRPr lang="en-US" sz="2800" dirty="0"/>
          </a:p>
          <a:p>
            <a:pPr lvl="0"/>
            <a:r>
              <a:rPr lang="en-US" sz="2800" dirty="0">
                <a:hlinkClick r:id="rId5"/>
              </a:rPr>
              <a:t>https://</a:t>
            </a:r>
            <a:r>
              <a:rPr lang="en-US" sz="2800" dirty="0" smtClean="0">
                <a:hlinkClick r:id="rId5"/>
              </a:rPr>
              <a:t>www.linkedin.com</a:t>
            </a:r>
            <a:endParaRPr lang="en-US" sz="2800" dirty="0" smtClean="0"/>
          </a:p>
          <a:p>
            <a:pPr lvl="0"/>
            <a:endParaRPr lang="en-US" dirty="0" smtClean="0"/>
          </a:p>
          <a:p>
            <a:pPr lvl="0"/>
            <a:endParaRPr lang="en-US" dirty="0" smtClean="0"/>
          </a:p>
          <a:p>
            <a:pPr lvl="0"/>
            <a:endParaRPr lang="en-US" dirty="0" smtClean="0"/>
          </a:p>
          <a:p>
            <a:pPr lvl="0"/>
            <a:endParaRPr lang="en-US" dirty="0" smtClean="0"/>
          </a:p>
          <a:p>
            <a:endParaRPr lang="en-US" dirty="0"/>
          </a:p>
        </p:txBody>
      </p:sp>
      <p:sp>
        <p:nvSpPr>
          <p:cNvPr id="4" name="Slide Number Placeholder 3"/>
          <p:cNvSpPr>
            <a:spLocks noGrp="1"/>
          </p:cNvSpPr>
          <p:nvPr>
            <p:ph type="sldNum" sz="quarter" idx="12"/>
          </p:nvPr>
        </p:nvSpPr>
        <p:spPr/>
        <p:txBody>
          <a:bodyPr/>
          <a:lstStyle/>
          <a:p>
            <a:fld id="{2E7E8EC5-A8D1-403E-8DBB-38953BF5B9BE}"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332913476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endParaRPr lang="en-US" b="1" dirty="0"/>
          </a:p>
        </p:txBody>
      </p:sp>
      <p:sp>
        <p:nvSpPr>
          <p:cNvPr id="3" name="Slide Number Placeholder 2"/>
          <p:cNvSpPr>
            <a:spLocks noGrp="1"/>
          </p:cNvSpPr>
          <p:nvPr>
            <p:ph type="sldNum" sz="quarter" idx="12"/>
          </p:nvPr>
        </p:nvSpPr>
        <p:spPr/>
        <p:txBody>
          <a:bodyPr/>
          <a:lstStyle/>
          <a:p>
            <a:fld id="{2E7E8EC5-A8D1-403E-8DBB-38953BF5B9BE}" type="slidenum">
              <a:rPr lang="en-US" smtClean="0"/>
              <a:t>42</a:t>
            </a:fld>
            <a:endParaRPr lang="en-US" dirty="0"/>
          </a:p>
        </p:txBody>
      </p:sp>
      <p:pic>
        <p:nvPicPr>
          <p:cNvPr id="5123" name="Picture 3" descr="C:\Users\lbutts\AppData\Local\Microsoft\Windows\Temporary Internet Files\Content.IE5\PH97VGGP\MC900434403[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756368"/>
            <a:ext cx="4876800" cy="5034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879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a:t>SOMC Organization Chart</a:t>
            </a:r>
            <a:endParaRPr lang="en-US" sz="32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z="800">
              <a:solidFill>
                <a:prstClr val="black"/>
              </a:solidFill>
              <a:latin typeface="Times New Roman" pitchFamily="18" charset="0"/>
            </a:endParaRP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838200"/>
            <a:ext cx="89154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235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 y="457200"/>
            <a:ext cx="9067800" cy="914400"/>
          </a:xfrm>
        </p:spPr>
        <p:txBody>
          <a:bodyPr>
            <a:normAutofit/>
          </a:bodyPr>
          <a:lstStyle/>
          <a:p>
            <a:r>
              <a:rPr lang="en-US" b="1" dirty="0" smtClean="0"/>
              <a:t>Training Task Force - ASLRRA 2013</a:t>
            </a:r>
            <a:endParaRPr lang="en-US" b="1" dirty="0"/>
          </a:p>
        </p:txBody>
      </p:sp>
      <p:sp>
        <p:nvSpPr>
          <p:cNvPr id="3" name="Text Placeholder 2"/>
          <p:cNvSpPr>
            <a:spLocks noGrp="1"/>
          </p:cNvSpPr>
          <p:nvPr>
            <p:ph type="body" sz="half" idx="1"/>
          </p:nvPr>
        </p:nvSpPr>
        <p:spPr>
          <a:xfrm>
            <a:off x="609600" y="1828800"/>
            <a:ext cx="8305800" cy="3733800"/>
          </a:xfrm>
        </p:spPr>
        <p:txBody>
          <a:bodyPr>
            <a:normAutofit fontScale="85000" lnSpcReduction="10000"/>
          </a:bodyPr>
          <a:lstStyle/>
          <a:p>
            <a:r>
              <a:rPr lang="en-US" sz="1800" dirty="0" smtClean="0"/>
              <a:t>Task Force sent a survey to all of 2012 participants and the feedback received requested a more advanced course. </a:t>
            </a:r>
          </a:p>
          <a:p>
            <a:r>
              <a:rPr lang="en-US" sz="1800" dirty="0" smtClean="0"/>
              <a:t>Started preparing two courses for the 2013 ASLRRA meeting, 101 &amp; 201.  Added handouts, changed 101 format and created 201 course.</a:t>
            </a:r>
          </a:p>
          <a:p>
            <a:r>
              <a:rPr lang="en-US" sz="1800" dirty="0" smtClean="0"/>
              <a:t>Training was given on April 28</a:t>
            </a:r>
            <a:r>
              <a:rPr lang="en-US" sz="1800" baseline="30000" dirty="0" smtClean="0"/>
              <a:t>th</a:t>
            </a:r>
            <a:r>
              <a:rPr lang="en-US" sz="1800" dirty="0" smtClean="0"/>
              <a:t> 2013 for both 101 (57) &amp; 201 (12) participants.</a:t>
            </a:r>
          </a:p>
          <a:p>
            <a:r>
              <a:rPr lang="en-US" sz="1800" dirty="0" smtClean="0"/>
              <a:t>Had survey forms available and completed at class time, and received very good feedback.  Most of the 101 participants wished we would have given the 201 course the next day so they could have taken both.  The 201 participants requested we continue with this level of detail and enhance to other areas.</a:t>
            </a:r>
          </a:p>
          <a:p>
            <a:r>
              <a:rPr lang="en-US" sz="1800" dirty="0" smtClean="0"/>
              <a:t>ASLRRA 2014 in San Diego on April 22-25.  ASLRRA informed the Task Force that they were receiving very low attendance feedback and most were senior management so didn’t want to waste the trainers time with such low numbers.  We canceled car hire training for the 2014, but ASLRRA asked that we plan on participating in the 2015 meeting in Orlando.</a:t>
            </a:r>
          </a:p>
          <a:p>
            <a:r>
              <a:rPr lang="en-US" sz="1800" dirty="0" smtClean="0"/>
              <a:t>Barb Ward stepped down as chair in March and Task Force voted a new chair.</a:t>
            </a:r>
          </a:p>
          <a:p>
            <a:r>
              <a:rPr lang="en-US" sz="1800" dirty="0" smtClean="0"/>
              <a:t>Task Force is currently concentrating on the creation of a car accounting certification program, as well as actively looking for different venues to provide training. </a:t>
            </a:r>
            <a:endParaRPr lang="en-US" sz="1800" dirty="0"/>
          </a:p>
        </p:txBody>
      </p:sp>
    </p:spTree>
    <p:extLst>
      <p:ext uri="{BB962C8B-B14F-4D97-AF65-F5344CB8AC3E}">
        <p14:creationId xmlns:p14="http://schemas.microsoft.com/office/powerpoint/2010/main" val="281977685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28800"/>
            <a:ext cx="7772400" cy="1362075"/>
          </a:xfrm>
        </p:spPr>
        <p:txBody>
          <a:bodyPr>
            <a:normAutofit fontScale="90000"/>
          </a:bodyPr>
          <a:lstStyle/>
          <a:p>
            <a:pPr algn="ctr"/>
            <a:r>
              <a:rPr lang="en-US" sz="6000" cap="small" dirty="0" smtClean="0"/>
              <a:t>Car </a:t>
            </a:r>
            <a:r>
              <a:rPr lang="en-US" sz="6000" cap="small" dirty="0"/>
              <a:t>H</a:t>
            </a:r>
            <a:r>
              <a:rPr lang="en-US" sz="6000" cap="small" dirty="0" smtClean="0"/>
              <a:t>ire Training</a:t>
            </a:r>
            <a:r>
              <a:rPr lang="en-US" sz="4400" dirty="0" smtClean="0"/>
              <a:t/>
            </a:r>
            <a:br>
              <a:rPr lang="en-US" sz="4400" dirty="0" smtClean="0"/>
            </a:br>
            <a:r>
              <a:rPr lang="en-US" sz="4400" cap="none" dirty="0" smtClean="0"/>
              <a:t>Outline</a:t>
            </a:r>
            <a:endParaRPr lang="en-US" dirty="0"/>
          </a:p>
        </p:txBody>
      </p:sp>
      <p:sp>
        <p:nvSpPr>
          <p:cNvPr id="3" name="Text Placeholder 2"/>
          <p:cNvSpPr>
            <a:spLocks noGrp="1"/>
          </p:cNvSpPr>
          <p:nvPr>
            <p:ph type="body" idx="1"/>
          </p:nvPr>
        </p:nvSpPr>
        <p:spPr>
          <a:xfrm>
            <a:off x="762000" y="3962400"/>
            <a:ext cx="7772400" cy="1500187"/>
          </a:xfrm>
        </p:spPr>
        <p:txBody>
          <a:bodyPr>
            <a:normAutofit/>
          </a:bodyPr>
          <a:lstStyle/>
          <a:p>
            <a:pPr algn="ctr"/>
            <a:r>
              <a:rPr lang="en-US" sz="4000" b="1" dirty="0" smtClean="0">
                <a:solidFill>
                  <a:schemeClr val="tx1"/>
                </a:solidFill>
              </a:rPr>
              <a:t>Presenter:  Lisa Butts</a:t>
            </a:r>
          </a:p>
          <a:p>
            <a:pPr algn="ctr"/>
            <a:r>
              <a:rPr lang="en-US" sz="4000" b="1" dirty="0" err="1" smtClean="0">
                <a:solidFill>
                  <a:schemeClr val="tx1"/>
                </a:solidFill>
              </a:rPr>
              <a:t>Watco</a:t>
            </a:r>
            <a:r>
              <a:rPr lang="en-US" sz="4000" b="1" dirty="0" smtClean="0">
                <a:solidFill>
                  <a:schemeClr val="tx1"/>
                </a:solidFill>
              </a:rPr>
              <a:t> Companies</a:t>
            </a:r>
            <a:endParaRPr lang="en-US" sz="4000" b="1" dirty="0">
              <a:solidFill>
                <a:schemeClr val="tx1"/>
              </a:solidFill>
            </a:endParaRPr>
          </a:p>
        </p:txBody>
      </p:sp>
      <p:sp>
        <p:nvSpPr>
          <p:cNvPr id="4" name="Slide Number Placeholder 3"/>
          <p:cNvSpPr>
            <a:spLocks noGrp="1"/>
          </p:cNvSpPr>
          <p:nvPr>
            <p:ph type="sldNum" sz="quarter" idx="12"/>
          </p:nvPr>
        </p:nvSpPr>
        <p:spPr/>
        <p:txBody>
          <a:bodyPr/>
          <a:lstStyle/>
          <a:p>
            <a:fld id="{2E7E8EC5-A8D1-403E-8DBB-38953BF5B9BE}" type="slidenum">
              <a:rPr lang="en-US" smtClean="0"/>
              <a:t>7</a:t>
            </a:fld>
            <a:endParaRPr lang="en-US" dirty="0"/>
          </a:p>
        </p:txBody>
      </p:sp>
    </p:spTree>
    <p:extLst>
      <p:ext uri="{BB962C8B-B14F-4D97-AF65-F5344CB8AC3E}">
        <p14:creationId xmlns:p14="http://schemas.microsoft.com/office/powerpoint/2010/main" val="2393163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Definition and Purposes of Car Hire</a:t>
            </a:r>
            <a:endParaRPr lang="en-US" sz="4000" b="1" dirty="0"/>
          </a:p>
        </p:txBody>
      </p:sp>
      <p:sp>
        <p:nvSpPr>
          <p:cNvPr id="3" name="Content Placeholder 2"/>
          <p:cNvSpPr>
            <a:spLocks noGrp="1"/>
          </p:cNvSpPr>
          <p:nvPr>
            <p:ph idx="1"/>
          </p:nvPr>
        </p:nvSpPr>
        <p:spPr>
          <a:xfrm>
            <a:off x="457200" y="1600201"/>
            <a:ext cx="8229600" cy="3581400"/>
          </a:xfrm>
        </p:spPr>
        <p:txBody>
          <a:bodyPr/>
          <a:lstStyle/>
          <a:p>
            <a:pPr>
              <a:spcBef>
                <a:spcPts val="0"/>
              </a:spcBef>
              <a:spcAft>
                <a:spcPts val="1800"/>
              </a:spcAft>
            </a:pPr>
            <a:r>
              <a:rPr lang="en-US" b="1" dirty="0" smtClean="0"/>
              <a:t>Definition:</a:t>
            </a:r>
            <a:r>
              <a:rPr lang="en-US" dirty="0" smtClean="0"/>
              <a:t>  Rental paid by the user of rail equipment to the owner of the equipment</a:t>
            </a:r>
          </a:p>
          <a:p>
            <a:pPr>
              <a:spcBef>
                <a:spcPts val="0"/>
              </a:spcBef>
              <a:spcAft>
                <a:spcPts val="1800"/>
              </a:spcAft>
            </a:pPr>
            <a:r>
              <a:rPr lang="en-US" b="1" dirty="0" smtClean="0"/>
              <a:t>Purpose:</a:t>
            </a:r>
            <a:r>
              <a:rPr lang="en-US" dirty="0" smtClean="0"/>
              <a:t>  Provide </a:t>
            </a:r>
            <a:r>
              <a:rPr lang="en-US" dirty="0"/>
              <a:t>income to equipment owners.  </a:t>
            </a:r>
          </a:p>
          <a:p>
            <a:pPr>
              <a:spcBef>
                <a:spcPts val="0"/>
              </a:spcBef>
              <a:spcAft>
                <a:spcPts val="1800"/>
              </a:spcAft>
            </a:pPr>
            <a:r>
              <a:rPr lang="en-US" b="1" dirty="0" smtClean="0"/>
              <a:t>Purpose:</a:t>
            </a:r>
            <a:r>
              <a:rPr lang="en-US" dirty="0" smtClean="0"/>
              <a:t>  Encourage </a:t>
            </a:r>
            <a:r>
              <a:rPr lang="en-US" dirty="0"/>
              <a:t>good equipment </a:t>
            </a:r>
            <a:r>
              <a:rPr lang="en-US" dirty="0" smtClean="0"/>
              <a:t>utilization.</a:t>
            </a:r>
          </a:p>
        </p:txBody>
      </p:sp>
      <p:sp>
        <p:nvSpPr>
          <p:cNvPr id="4" name="Slide Number Placeholder 3"/>
          <p:cNvSpPr>
            <a:spLocks noGrp="1"/>
          </p:cNvSpPr>
          <p:nvPr>
            <p:ph type="sldNum" sz="quarter" idx="12"/>
          </p:nvPr>
        </p:nvSpPr>
        <p:spPr/>
        <p:txBody>
          <a:bodyPr/>
          <a:lstStyle/>
          <a:p>
            <a:fld id="{2E7E8EC5-A8D1-403E-8DBB-38953BF5B9BE}" type="slidenum">
              <a:rPr lang="en-US" smtClean="0"/>
              <a:t>8</a:t>
            </a:fld>
            <a:endParaRPr lang="en-US" dirty="0"/>
          </a:p>
        </p:txBody>
      </p:sp>
    </p:spTree>
    <p:extLst>
      <p:ext uri="{BB962C8B-B14F-4D97-AF65-F5344CB8AC3E}">
        <p14:creationId xmlns:p14="http://schemas.microsoft.com/office/powerpoint/2010/main" val="28005969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Governance—Railroad Car Hire</a:t>
            </a:r>
            <a:endParaRPr lang="en-US" b="1" dirty="0"/>
          </a:p>
        </p:txBody>
      </p:sp>
      <p:sp>
        <p:nvSpPr>
          <p:cNvPr id="3" name="Content Placeholder 2"/>
          <p:cNvSpPr>
            <a:spLocks noGrp="1"/>
          </p:cNvSpPr>
          <p:nvPr>
            <p:ph idx="1"/>
          </p:nvPr>
        </p:nvSpPr>
        <p:spPr/>
        <p:txBody>
          <a:bodyPr/>
          <a:lstStyle/>
          <a:p>
            <a:r>
              <a:rPr lang="en-US" b="1" dirty="0"/>
              <a:t>Railroad car hire </a:t>
            </a:r>
            <a:r>
              <a:rPr lang="en-US" dirty="0"/>
              <a:t>is governed by AAR Circular OT-10, Code of Car Hire Rules and Interpretations – Freight  </a:t>
            </a:r>
          </a:p>
          <a:p>
            <a:pPr lvl="1"/>
            <a:r>
              <a:rPr lang="en-US" dirty="0"/>
              <a:t>Circular OT-10 is published on the Railinc website - </a:t>
            </a:r>
            <a:r>
              <a:rPr lang="en-US" u="sng" dirty="0">
                <a:hlinkClick r:id="rId2"/>
              </a:rPr>
              <a:t>www.railinc.com</a:t>
            </a:r>
            <a:r>
              <a:rPr lang="en-US" dirty="0"/>
              <a:t>. </a:t>
            </a:r>
            <a:endParaRPr lang="en-US" dirty="0" smtClean="0"/>
          </a:p>
          <a:p>
            <a:pPr lvl="2"/>
            <a:r>
              <a:rPr lang="en-US" dirty="0" smtClean="0"/>
              <a:t>Click </a:t>
            </a:r>
            <a:r>
              <a:rPr lang="en-US" dirty="0"/>
              <a:t>the Reference Files </a:t>
            </a:r>
            <a:r>
              <a:rPr lang="en-US" dirty="0" smtClean="0"/>
              <a:t>tab  </a:t>
            </a:r>
            <a:endParaRPr lang="en-US" dirty="0"/>
          </a:p>
          <a:p>
            <a:pPr lvl="2"/>
            <a:r>
              <a:rPr lang="en-US" dirty="0" smtClean="0"/>
              <a:t>Select </a:t>
            </a:r>
            <a:r>
              <a:rPr lang="en-US" dirty="0"/>
              <a:t>AAR </a:t>
            </a:r>
            <a:r>
              <a:rPr lang="en-US" dirty="0" smtClean="0"/>
              <a:t>Circulars</a:t>
            </a:r>
          </a:p>
          <a:p>
            <a:pPr lvl="2"/>
            <a:r>
              <a:rPr lang="en-US" dirty="0" smtClean="0"/>
              <a:t>OT-10 </a:t>
            </a:r>
            <a:r>
              <a:rPr lang="en-US" dirty="0"/>
              <a:t>is listed as one of the AAR Circulars </a:t>
            </a:r>
          </a:p>
          <a:p>
            <a:endParaRPr lang="en-US" dirty="0"/>
          </a:p>
        </p:txBody>
      </p:sp>
      <p:sp>
        <p:nvSpPr>
          <p:cNvPr id="4" name="Slide Number Placeholder 3"/>
          <p:cNvSpPr>
            <a:spLocks noGrp="1"/>
          </p:cNvSpPr>
          <p:nvPr>
            <p:ph type="sldNum" sz="quarter" idx="12"/>
          </p:nvPr>
        </p:nvSpPr>
        <p:spPr/>
        <p:txBody>
          <a:bodyPr/>
          <a:lstStyle/>
          <a:p>
            <a:fld id="{2E7E8EC5-A8D1-403E-8DBB-38953BF5B9BE}" type="slidenum">
              <a:rPr lang="en-US" smtClean="0"/>
              <a:t>9</a:t>
            </a:fld>
            <a:endParaRPr lang="en-US" dirty="0"/>
          </a:p>
        </p:txBody>
      </p:sp>
    </p:spTree>
    <p:extLst>
      <p:ext uri="{BB962C8B-B14F-4D97-AF65-F5344CB8AC3E}">
        <p14:creationId xmlns:p14="http://schemas.microsoft.com/office/powerpoint/2010/main" val="42524093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AAR-ASLRRA_Seal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R_ASLR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4192</TotalTime>
  <Words>2275</Words>
  <Application>Microsoft Office PowerPoint</Application>
  <PresentationFormat>On-screen Show (4:3)</PresentationFormat>
  <Paragraphs>430</Paragraphs>
  <Slides>42</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45" baseType="lpstr">
      <vt:lpstr>AAR-ASLRRA_Seals</vt:lpstr>
      <vt:lpstr>AAR_ASLRRA</vt:lpstr>
      <vt:lpstr>Acrobat Document</vt:lpstr>
      <vt:lpstr>Equipment Assets Committee  American Short Line &amp; Regional Railroad Association  Car Hire Training</vt:lpstr>
      <vt:lpstr>Car Hire Training Tag for ASLRRA 2012</vt:lpstr>
      <vt:lpstr>Course Outline</vt:lpstr>
      <vt:lpstr>Committee Structure </vt:lpstr>
      <vt:lpstr>SOMC Organization Chart</vt:lpstr>
      <vt:lpstr>Training Task Force - ASLRRA 2013</vt:lpstr>
      <vt:lpstr>Car Hire Training Outline</vt:lpstr>
      <vt:lpstr>Definition and Purposes of Car Hire</vt:lpstr>
      <vt:lpstr>Governance—Railroad Car Hire</vt:lpstr>
      <vt:lpstr>Governance—Private Car Hire</vt:lpstr>
      <vt:lpstr>Governance—Trailers and Containers</vt:lpstr>
      <vt:lpstr>PowerPoint Presentation</vt:lpstr>
      <vt:lpstr>Car Hire Reporting</vt:lpstr>
      <vt:lpstr>PowerPoint Presentation</vt:lpstr>
      <vt:lpstr>PowerPoint Presentation</vt:lpstr>
      <vt:lpstr>     Determination of Rates</vt:lpstr>
      <vt:lpstr>PowerPoint Presentation</vt:lpstr>
      <vt:lpstr>Interchange Reporting</vt:lpstr>
      <vt:lpstr>PowerPoint Presentation</vt:lpstr>
      <vt:lpstr>LCS History and Purposes</vt:lpstr>
      <vt:lpstr>LCS History and Purposes (cont'd)</vt:lpstr>
      <vt:lpstr>LCS History and Purposes (cont'd)</vt:lpstr>
      <vt:lpstr>Transfer of Liability Overview</vt:lpstr>
      <vt:lpstr>PowerPoint Presentation</vt:lpstr>
      <vt:lpstr>Haulage Overview</vt:lpstr>
      <vt:lpstr>Haulage Overview (cont'd)</vt:lpstr>
      <vt:lpstr>Haulage Overview (cont'd)</vt:lpstr>
      <vt:lpstr>PowerPoint Presentation</vt:lpstr>
      <vt:lpstr>PowerPoint Presentation</vt:lpstr>
      <vt:lpstr>Overview of DDCT</vt:lpstr>
      <vt:lpstr>PowerPoint Presentation</vt:lpstr>
      <vt:lpstr>PowerPoint Presentation</vt:lpstr>
      <vt:lpstr>Overview of Claim Processing</vt:lpstr>
      <vt:lpstr>PowerPoint Presentation</vt:lpstr>
      <vt:lpstr>Overview of Reclaims</vt:lpstr>
      <vt:lpstr>Overview of Reclaims (cont'd)</vt:lpstr>
      <vt:lpstr>Overview of Reclaims (cont'd)</vt:lpstr>
      <vt:lpstr>Counter Reclaims</vt:lpstr>
      <vt:lpstr>PowerPoint Presentation</vt:lpstr>
      <vt:lpstr>PowerPoint Presentation</vt:lpstr>
      <vt:lpstr>Helpful Links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 Hire Training</dc:title>
  <dc:creator>Pinson, James</dc:creator>
  <cp:lastModifiedBy>tpoland</cp:lastModifiedBy>
  <cp:revision>173</cp:revision>
  <cp:lastPrinted>2014-03-31T15:55:48Z</cp:lastPrinted>
  <dcterms:created xsi:type="dcterms:W3CDTF">2011-09-19T13:12:44Z</dcterms:created>
  <dcterms:modified xsi:type="dcterms:W3CDTF">2014-05-08T12:30:09Z</dcterms:modified>
</cp:coreProperties>
</file>