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4"/>
  </p:sldMasterIdLst>
  <p:notesMasterIdLst>
    <p:notesMasterId r:id="rId20"/>
  </p:notesMasterIdLst>
  <p:sldIdLst>
    <p:sldId id="273" r:id="rId5"/>
    <p:sldId id="451" r:id="rId6"/>
    <p:sldId id="358" r:id="rId7"/>
    <p:sldId id="359" r:id="rId8"/>
    <p:sldId id="360" r:id="rId9"/>
    <p:sldId id="453" r:id="rId10"/>
    <p:sldId id="361" r:id="rId11"/>
    <p:sldId id="455" r:id="rId12"/>
    <p:sldId id="362" r:id="rId13"/>
    <p:sldId id="363" r:id="rId14"/>
    <p:sldId id="364" r:id="rId15"/>
    <p:sldId id="365" r:id="rId16"/>
    <p:sldId id="366" r:id="rId17"/>
    <p:sldId id="367" r:id="rId18"/>
    <p:sldId id="45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518" autoAdjust="0"/>
  </p:normalViewPr>
  <p:slideViewPr>
    <p:cSldViewPr>
      <p:cViewPr>
        <p:scale>
          <a:sx n="88" d="100"/>
          <a:sy n="88" d="100"/>
        </p:scale>
        <p:origin x="-72" y="10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5D0E2E-7ACE-4470-98C3-12FBBD06CD83}" type="doc">
      <dgm:prSet loTypeId="urn:microsoft.com/office/officeart/2005/8/layout/process3" loCatId="process" qsTypeId="urn:microsoft.com/office/officeart/2005/8/quickstyle/simple3" qsCatId="simple" csTypeId="urn:microsoft.com/office/officeart/2005/8/colors/accent1_2" csCatId="accent1" phldr="1"/>
      <dgm:spPr/>
      <dgm:t>
        <a:bodyPr/>
        <a:lstStyle/>
        <a:p>
          <a:endParaRPr lang="en-US"/>
        </a:p>
      </dgm:t>
    </dgm:pt>
    <dgm:pt modelId="{348009E9-1BC2-4A10-B22F-D592913E5E95}">
      <dgm:prSet phldrT="[Text]"/>
      <dgm:spPr>
        <a:solidFill>
          <a:schemeClr val="tx2">
            <a:lumMod val="40000"/>
            <a:lumOff val="60000"/>
          </a:schemeClr>
        </a:solidFill>
      </dgm:spPr>
      <dgm:t>
        <a:bodyPr/>
        <a:lstStyle/>
        <a:p>
          <a:r>
            <a:rPr lang="en-US" dirty="0" smtClean="0"/>
            <a:t>Jan</a:t>
          </a:r>
          <a:endParaRPr lang="en-US" dirty="0"/>
        </a:p>
      </dgm:t>
    </dgm:pt>
    <dgm:pt modelId="{BEED680B-8BA0-480C-8178-C4C974BA2796}" type="parTrans" cxnId="{4BDF83DA-CDD3-4844-BD67-B50CA8396AE1}">
      <dgm:prSet/>
      <dgm:spPr/>
      <dgm:t>
        <a:bodyPr/>
        <a:lstStyle/>
        <a:p>
          <a:endParaRPr lang="en-US"/>
        </a:p>
      </dgm:t>
    </dgm:pt>
    <dgm:pt modelId="{EE91E956-0A00-4997-BE24-9E36E5FB2815}" type="sibTrans" cxnId="{4BDF83DA-CDD3-4844-BD67-B50CA8396AE1}">
      <dgm:prSet/>
      <dgm:spPr/>
      <dgm:t>
        <a:bodyPr/>
        <a:lstStyle/>
        <a:p>
          <a:endParaRPr lang="en-US" dirty="0"/>
        </a:p>
      </dgm:t>
    </dgm:pt>
    <dgm:pt modelId="{E098BE9D-F0CE-40E1-BEC0-823655F3E990}">
      <dgm:prSet phldrT="[Text]"/>
      <dgm:spPr/>
      <dgm:t>
        <a:bodyPr/>
        <a:lstStyle/>
        <a:p>
          <a:r>
            <a:rPr lang="en-US" dirty="0" smtClean="0"/>
            <a:t>Cars move on Railroads</a:t>
          </a:r>
          <a:endParaRPr lang="en-US" dirty="0"/>
        </a:p>
      </dgm:t>
    </dgm:pt>
    <dgm:pt modelId="{DBAF0D58-16FF-4CEA-B823-C61CC17ACE12}" type="parTrans" cxnId="{E81C2BEB-CC72-4B5C-8419-156473CEC9E1}">
      <dgm:prSet/>
      <dgm:spPr/>
      <dgm:t>
        <a:bodyPr/>
        <a:lstStyle/>
        <a:p>
          <a:endParaRPr lang="en-US"/>
        </a:p>
      </dgm:t>
    </dgm:pt>
    <dgm:pt modelId="{558E70A2-071E-4BA0-9E3F-7768E511265F}" type="sibTrans" cxnId="{E81C2BEB-CC72-4B5C-8419-156473CEC9E1}">
      <dgm:prSet/>
      <dgm:spPr/>
      <dgm:t>
        <a:bodyPr/>
        <a:lstStyle/>
        <a:p>
          <a:endParaRPr lang="en-US"/>
        </a:p>
      </dgm:t>
    </dgm:pt>
    <dgm:pt modelId="{DBB610AF-2E61-47F5-9F7D-9DCF4EFD0127}">
      <dgm:prSet phldrT="[Text]"/>
      <dgm:spPr>
        <a:solidFill>
          <a:schemeClr val="tx2">
            <a:lumMod val="40000"/>
            <a:lumOff val="60000"/>
          </a:schemeClr>
        </a:solidFill>
      </dgm:spPr>
      <dgm:t>
        <a:bodyPr/>
        <a:lstStyle/>
        <a:p>
          <a:r>
            <a:rPr lang="en-US" dirty="0" smtClean="0"/>
            <a:t>Feb</a:t>
          </a:r>
          <a:endParaRPr lang="en-US" dirty="0"/>
        </a:p>
      </dgm:t>
    </dgm:pt>
    <dgm:pt modelId="{2B8E0EF9-1EDE-438F-AFB7-E28074E7851B}" type="parTrans" cxnId="{0690949E-F398-4E68-AB58-86F7CF096FEC}">
      <dgm:prSet/>
      <dgm:spPr/>
      <dgm:t>
        <a:bodyPr/>
        <a:lstStyle/>
        <a:p>
          <a:endParaRPr lang="en-US"/>
        </a:p>
      </dgm:t>
    </dgm:pt>
    <dgm:pt modelId="{2D844461-6898-4A33-BCAA-9B8C51F94108}" type="sibTrans" cxnId="{0690949E-F398-4E68-AB58-86F7CF096FEC}">
      <dgm:prSet/>
      <dgm:spPr/>
      <dgm:t>
        <a:bodyPr/>
        <a:lstStyle/>
        <a:p>
          <a:endParaRPr lang="en-US" dirty="0"/>
        </a:p>
      </dgm:t>
    </dgm:pt>
    <dgm:pt modelId="{ACCE8B31-1B3A-4529-A705-6286B0B0AE0F}">
      <dgm:prSet phldrT="[Text]"/>
      <dgm:spPr/>
      <dgm:t>
        <a:bodyPr/>
        <a:lstStyle/>
        <a:p>
          <a:r>
            <a:rPr lang="en-US" dirty="0" smtClean="0"/>
            <a:t>RR’s Adjust Car Hire for prior month events and TOL’s</a:t>
          </a:r>
          <a:endParaRPr lang="en-US" dirty="0"/>
        </a:p>
      </dgm:t>
    </dgm:pt>
    <dgm:pt modelId="{EB942129-F81D-402C-BEC8-CB57A4A2B40E}" type="parTrans" cxnId="{E25947F2-B065-4DE4-B320-2352FA06288A}">
      <dgm:prSet/>
      <dgm:spPr/>
      <dgm:t>
        <a:bodyPr/>
        <a:lstStyle/>
        <a:p>
          <a:endParaRPr lang="en-US"/>
        </a:p>
      </dgm:t>
    </dgm:pt>
    <dgm:pt modelId="{BCE8C27A-4D33-4644-B4F8-D338FC45D53B}" type="sibTrans" cxnId="{E25947F2-B065-4DE4-B320-2352FA06288A}">
      <dgm:prSet/>
      <dgm:spPr/>
      <dgm:t>
        <a:bodyPr/>
        <a:lstStyle/>
        <a:p>
          <a:endParaRPr lang="en-US"/>
        </a:p>
      </dgm:t>
    </dgm:pt>
    <dgm:pt modelId="{E7781653-71FA-4BF4-8129-C26D81526CE3}">
      <dgm:prSet phldrT="[Text]"/>
      <dgm:spPr>
        <a:solidFill>
          <a:schemeClr val="tx2">
            <a:lumMod val="40000"/>
            <a:lumOff val="60000"/>
          </a:schemeClr>
        </a:solidFill>
      </dgm:spPr>
      <dgm:t>
        <a:bodyPr/>
        <a:lstStyle/>
        <a:p>
          <a:r>
            <a:rPr lang="en-US" dirty="0" smtClean="0"/>
            <a:t>Mar</a:t>
          </a:r>
          <a:endParaRPr lang="en-US" dirty="0"/>
        </a:p>
      </dgm:t>
    </dgm:pt>
    <dgm:pt modelId="{AFE2C271-B9F0-48E5-AA61-6542DACA0A21}" type="parTrans" cxnId="{0777490C-4602-4D86-BAE6-F7506CD87CD6}">
      <dgm:prSet/>
      <dgm:spPr/>
      <dgm:t>
        <a:bodyPr/>
        <a:lstStyle/>
        <a:p>
          <a:endParaRPr lang="en-US"/>
        </a:p>
      </dgm:t>
    </dgm:pt>
    <dgm:pt modelId="{4F8074BC-04A7-4479-B0FF-459C332DB442}" type="sibTrans" cxnId="{0777490C-4602-4D86-BAE6-F7506CD87CD6}">
      <dgm:prSet/>
      <dgm:spPr/>
      <dgm:t>
        <a:bodyPr/>
        <a:lstStyle/>
        <a:p>
          <a:endParaRPr lang="en-US" dirty="0"/>
        </a:p>
      </dgm:t>
    </dgm:pt>
    <dgm:pt modelId="{DEB5FED6-57EE-4342-8A81-0855E2B72A2C}">
      <dgm:prSet phldrT="[Text]" custT="1"/>
      <dgm:spPr/>
      <dgm:t>
        <a:bodyPr/>
        <a:lstStyle/>
        <a:p>
          <a:r>
            <a:rPr lang="en-US" sz="900" b="1" dirty="0" smtClean="0">
              <a:solidFill>
                <a:srgbClr val="0070C0"/>
              </a:solidFill>
            </a:rPr>
            <a:t>RR’s reports Jan (current) car hire and       </a:t>
          </a:r>
          <a:r>
            <a:rPr lang="en-US" sz="1400" b="1" i="1" baseline="0" dirty="0" smtClean="0">
              <a:solidFill>
                <a:srgbClr val="00B050"/>
              </a:solidFill>
            </a:rPr>
            <a:t>reclaims   </a:t>
          </a:r>
          <a:r>
            <a:rPr lang="en-US" sz="1200" b="1" i="1" baseline="0" dirty="0" smtClean="0">
              <a:solidFill>
                <a:srgbClr val="00B050"/>
              </a:solidFill>
            </a:rPr>
            <a:t>  </a:t>
          </a:r>
          <a:r>
            <a:rPr lang="en-US" sz="900" b="1" dirty="0" smtClean="0">
              <a:solidFill>
                <a:srgbClr val="00B050"/>
              </a:solidFill>
            </a:rPr>
            <a:t> </a:t>
          </a:r>
          <a:r>
            <a:rPr lang="en-US" sz="900" b="1" dirty="0" smtClean="0">
              <a:solidFill>
                <a:srgbClr val="0070C0"/>
              </a:solidFill>
            </a:rPr>
            <a:t>to Railinc (CHDX)</a:t>
          </a:r>
          <a:endParaRPr lang="en-US" sz="900" b="1" dirty="0">
            <a:solidFill>
              <a:srgbClr val="0070C0"/>
            </a:solidFill>
          </a:endParaRPr>
        </a:p>
      </dgm:t>
    </dgm:pt>
    <dgm:pt modelId="{BEDB8D00-DBBD-48D8-803D-2FA388735256}" type="parTrans" cxnId="{7A938350-97D2-4D92-8FA8-EAB200A58F69}">
      <dgm:prSet/>
      <dgm:spPr/>
      <dgm:t>
        <a:bodyPr/>
        <a:lstStyle/>
        <a:p>
          <a:endParaRPr lang="en-US"/>
        </a:p>
      </dgm:t>
    </dgm:pt>
    <dgm:pt modelId="{1348567C-85D6-4C69-B377-F9C83417FD75}" type="sibTrans" cxnId="{7A938350-97D2-4D92-8FA8-EAB200A58F69}">
      <dgm:prSet/>
      <dgm:spPr/>
      <dgm:t>
        <a:bodyPr/>
        <a:lstStyle/>
        <a:p>
          <a:endParaRPr lang="en-US"/>
        </a:p>
      </dgm:t>
    </dgm:pt>
    <dgm:pt modelId="{EA20DF58-4EB3-4579-AADB-3397C20FAB97}">
      <dgm:prSet phldrT="[Text]"/>
      <dgm:spPr/>
      <dgm:t>
        <a:bodyPr/>
        <a:lstStyle/>
        <a:p>
          <a:r>
            <a:rPr lang="en-US" sz="900" dirty="0" smtClean="0"/>
            <a:t>Railinc reports earnings to car mark owner</a:t>
          </a:r>
          <a:endParaRPr lang="en-US" sz="900" dirty="0"/>
        </a:p>
      </dgm:t>
    </dgm:pt>
    <dgm:pt modelId="{71B72663-675C-481B-80B1-718A05981364}" type="parTrans" cxnId="{584669E2-3608-47DA-9EEF-7D9000BBFFDF}">
      <dgm:prSet/>
      <dgm:spPr/>
      <dgm:t>
        <a:bodyPr/>
        <a:lstStyle/>
        <a:p>
          <a:endParaRPr lang="en-US"/>
        </a:p>
      </dgm:t>
    </dgm:pt>
    <dgm:pt modelId="{508EE6F2-FE33-4F4C-9904-25E3FF0AE908}" type="sibTrans" cxnId="{584669E2-3608-47DA-9EEF-7D9000BBFFDF}">
      <dgm:prSet/>
      <dgm:spPr/>
      <dgm:t>
        <a:bodyPr/>
        <a:lstStyle/>
        <a:p>
          <a:endParaRPr lang="en-US"/>
        </a:p>
      </dgm:t>
    </dgm:pt>
    <dgm:pt modelId="{0CA8076E-D7EB-4152-95C2-9763CE4FA2A2}">
      <dgm:prSet phldrT="[Text]"/>
      <dgm:spPr>
        <a:solidFill>
          <a:schemeClr val="tx2">
            <a:lumMod val="40000"/>
            <a:lumOff val="60000"/>
          </a:schemeClr>
        </a:solidFill>
      </dgm:spPr>
      <dgm:t>
        <a:bodyPr/>
        <a:lstStyle/>
        <a:p>
          <a:r>
            <a:rPr lang="en-US" dirty="0" smtClean="0"/>
            <a:t>Apr</a:t>
          </a:r>
          <a:endParaRPr lang="en-US" dirty="0"/>
        </a:p>
      </dgm:t>
    </dgm:pt>
    <dgm:pt modelId="{4C6AA87A-81B4-4359-84D2-832EA9B2AF7B}" type="parTrans" cxnId="{3D18BD19-9158-45C5-9F03-1FEF7A1BB0A5}">
      <dgm:prSet/>
      <dgm:spPr/>
      <dgm:t>
        <a:bodyPr/>
        <a:lstStyle/>
        <a:p>
          <a:endParaRPr lang="en-US"/>
        </a:p>
      </dgm:t>
    </dgm:pt>
    <dgm:pt modelId="{074B9409-A83C-4DEC-87A3-0AF38D3F8EC7}" type="sibTrans" cxnId="{3D18BD19-9158-45C5-9F03-1FEF7A1BB0A5}">
      <dgm:prSet/>
      <dgm:spPr/>
      <dgm:t>
        <a:bodyPr/>
        <a:lstStyle/>
        <a:p>
          <a:endParaRPr lang="en-US" dirty="0"/>
        </a:p>
      </dgm:t>
    </dgm:pt>
    <dgm:pt modelId="{2490EAFE-9BB5-496B-82A6-4D7F1166913D}">
      <dgm:prSet phldrT="[Text]"/>
      <dgm:spPr>
        <a:solidFill>
          <a:schemeClr val="tx2">
            <a:lumMod val="40000"/>
            <a:lumOff val="60000"/>
          </a:schemeClr>
        </a:solidFill>
      </dgm:spPr>
      <dgm:t>
        <a:bodyPr/>
        <a:lstStyle/>
        <a:p>
          <a:r>
            <a:rPr lang="en-US" dirty="0" smtClean="0"/>
            <a:t>May</a:t>
          </a:r>
          <a:endParaRPr lang="en-US" dirty="0"/>
        </a:p>
      </dgm:t>
    </dgm:pt>
    <dgm:pt modelId="{F6D8919A-1E50-45D3-8098-9293DD3229EF}" type="parTrans" cxnId="{849F1266-7035-4C4F-B91E-1B4BFB6C9742}">
      <dgm:prSet/>
      <dgm:spPr/>
      <dgm:t>
        <a:bodyPr/>
        <a:lstStyle/>
        <a:p>
          <a:endParaRPr lang="en-US"/>
        </a:p>
      </dgm:t>
    </dgm:pt>
    <dgm:pt modelId="{C78619AF-CA59-44BB-90A5-F483114CE236}" type="sibTrans" cxnId="{849F1266-7035-4C4F-B91E-1B4BFB6C9742}">
      <dgm:prSet/>
      <dgm:spPr/>
      <dgm:t>
        <a:bodyPr/>
        <a:lstStyle/>
        <a:p>
          <a:endParaRPr lang="en-US" dirty="0"/>
        </a:p>
      </dgm:t>
    </dgm:pt>
    <dgm:pt modelId="{00BBE3C1-B1B4-4A61-9E74-DA9BF437BB53}">
      <dgm:prSet phldrT="[Text]" custT="1"/>
      <dgm:spPr>
        <a:solidFill>
          <a:schemeClr val="bg1">
            <a:alpha val="90000"/>
          </a:schemeClr>
        </a:solidFill>
      </dgm:spPr>
      <dgm:t>
        <a:bodyPr/>
        <a:lstStyle/>
        <a:p>
          <a:r>
            <a:rPr lang="en-US" sz="900" dirty="0" smtClean="0"/>
            <a:t>RR’s take additional </a:t>
          </a:r>
          <a:r>
            <a:rPr lang="en-US" sz="1400" b="1" i="1" baseline="0" dirty="0" smtClean="0">
              <a:solidFill>
                <a:srgbClr val="00B050"/>
              </a:solidFill>
            </a:rPr>
            <a:t>reclaims</a:t>
          </a:r>
          <a:r>
            <a:rPr lang="en-US" sz="1050" b="1" dirty="0" smtClean="0">
              <a:solidFill>
                <a:srgbClr val="0070C0"/>
              </a:solidFill>
            </a:rPr>
            <a:t> </a:t>
          </a:r>
          <a:r>
            <a:rPr lang="en-US" sz="900" dirty="0" smtClean="0"/>
            <a:t> on part of Jan earnings</a:t>
          </a:r>
          <a:endParaRPr lang="en-US" sz="900" dirty="0"/>
        </a:p>
      </dgm:t>
    </dgm:pt>
    <dgm:pt modelId="{4A940368-C4C1-4832-988D-488AB2D9070F}" type="parTrans" cxnId="{C536350E-94F2-4921-8AB5-7088FE628AF7}">
      <dgm:prSet/>
      <dgm:spPr/>
      <dgm:t>
        <a:bodyPr/>
        <a:lstStyle/>
        <a:p>
          <a:endParaRPr lang="en-US"/>
        </a:p>
      </dgm:t>
    </dgm:pt>
    <dgm:pt modelId="{E9672B63-FCB1-4EE2-9DEA-37C192FF7297}" type="sibTrans" cxnId="{C536350E-94F2-4921-8AB5-7088FE628AF7}">
      <dgm:prSet/>
      <dgm:spPr/>
      <dgm:t>
        <a:bodyPr/>
        <a:lstStyle/>
        <a:p>
          <a:endParaRPr lang="en-US"/>
        </a:p>
      </dgm:t>
    </dgm:pt>
    <dgm:pt modelId="{AA56BFE3-7932-41EB-AF01-A158C44CDE66}">
      <dgm:prSet phldrT="[Text]"/>
      <dgm:spPr/>
      <dgm:t>
        <a:bodyPr/>
        <a:lstStyle/>
        <a:p>
          <a:r>
            <a:rPr lang="en-US" sz="900" dirty="0" smtClean="0"/>
            <a:t>Settle Cash for Jan car hire</a:t>
          </a:r>
          <a:endParaRPr lang="en-US" sz="900" dirty="0"/>
        </a:p>
      </dgm:t>
    </dgm:pt>
    <dgm:pt modelId="{7B5FFBAA-9951-400E-82D3-69E3B5655BB8}" type="parTrans" cxnId="{87EFE71C-28F6-415C-B533-105307BACC25}">
      <dgm:prSet/>
      <dgm:spPr/>
      <dgm:t>
        <a:bodyPr/>
        <a:lstStyle/>
        <a:p>
          <a:endParaRPr lang="en-US"/>
        </a:p>
      </dgm:t>
    </dgm:pt>
    <dgm:pt modelId="{7E9A7422-216D-4D89-ACD3-068448C2EBA2}" type="sibTrans" cxnId="{87EFE71C-28F6-415C-B533-105307BACC25}">
      <dgm:prSet/>
      <dgm:spPr/>
      <dgm:t>
        <a:bodyPr/>
        <a:lstStyle/>
        <a:p>
          <a:endParaRPr lang="en-US"/>
        </a:p>
      </dgm:t>
    </dgm:pt>
    <dgm:pt modelId="{3EF30BC1-BA36-4CF3-89B8-11A9CAAA9507}">
      <dgm:prSet phldrT="[Text]"/>
      <dgm:spPr/>
      <dgm:t>
        <a:bodyPr/>
        <a:lstStyle/>
        <a:p>
          <a:endParaRPr lang="en-US" b="1" dirty="0">
            <a:solidFill>
              <a:srgbClr val="0070C0"/>
            </a:solidFill>
          </a:endParaRPr>
        </a:p>
      </dgm:t>
    </dgm:pt>
    <dgm:pt modelId="{38116200-2C4B-47D6-9B8D-4ADBC1E988C4}" type="parTrans" cxnId="{9F80B2D5-2329-471B-802D-6BFD9CBDB78A}">
      <dgm:prSet/>
      <dgm:spPr/>
      <dgm:t>
        <a:bodyPr/>
        <a:lstStyle/>
        <a:p>
          <a:endParaRPr lang="en-US"/>
        </a:p>
      </dgm:t>
    </dgm:pt>
    <dgm:pt modelId="{E4D49937-5567-4C13-99A1-EBBAFD9BA8FC}" type="sibTrans" cxnId="{9F80B2D5-2329-471B-802D-6BFD9CBDB78A}">
      <dgm:prSet/>
      <dgm:spPr/>
      <dgm:t>
        <a:bodyPr/>
        <a:lstStyle/>
        <a:p>
          <a:endParaRPr lang="en-US"/>
        </a:p>
      </dgm:t>
    </dgm:pt>
    <dgm:pt modelId="{8ECDFCC3-A8FC-47C2-91BA-B679484BF448}">
      <dgm:prSet phldrT="[Text]"/>
      <dgm:spPr>
        <a:solidFill>
          <a:schemeClr val="bg1">
            <a:alpha val="90000"/>
          </a:schemeClr>
        </a:solidFill>
      </dgm:spPr>
      <dgm:t>
        <a:bodyPr/>
        <a:lstStyle/>
        <a:p>
          <a:r>
            <a:rPr lang="en-US" sz="900" b="1" dirty="0" smtClean="0">
              <a:solidFill>
                <a:srgbClr val="0070C0"/>
              </a:solidFill>
            </a:rPr>
            <a:t>RR’s report Jan Car Hire Adjustments including reclaims to Railinc (CHDX)</a:t>
          </a:r>
          <a:endParaRPr lang="en-US" sz="900" b="1" dirty="0">
            <a:solidFill>
              <a:srgbClr val="0070C0"/>
            </a:solidFill>
          </a:endParaRPr>
        </a:p>
      </dgm:t>
    </dgm:pt>
    <dgm:pt modelId="{DBF7025C-CC5A-43A7-8D2D-7380B7B46466}" type="parTrans" cxnId="{3406577F-4CCB-4146-8999-385662AFBA2D}">
      <dgm:prSet/>
      <dgm:spPr/>
      <dgm:t>
        <a:bodyPr/>
        <a:lstStyle/>
        <a:p>
          <a:endParaRPr lang="en-US"/>
        </a:p>
      </dgm:t>
    </dgm:pt>
    <dgm:pt modelId="{C9656907-D891-40A7-A810-46D156FD8CCF}" type="sibTrans" cxnId="{3406577F-4CCB-4146-8999-385662AFBA2D}">
      <dgm:prSet/>
      <dgm:spPr/>
      <dgm:t>
        <a:bodyPr/>
        <a:lstStyle/>
        <a:p>
          <a:endParaRPr lang="en-US"/>
        </a:p>
      </dgm:t>
    </dgm:pt>
    <dgm:pt modelId="{08AC0808-293B-4C7B-B8DF-B93016DA5E47}">
      <dgm:prSet phldrT="[Text]"/>
      <dgm:spPr>
        <a:solidFill>
          <a:schemeClr val="tx2">
            <a:lumMod val="40000"/>
            <a:lumOff val="60000"/>
          </a:schemeClr>
        </a:solidFill>
      </dgm:spPr>
      <dgm:t>
        <a:bodyPr/>
        <a:lstStyle/>
        <a:p>
          <a:r>
            <a:rPr lang="en-US" dirty="0" smtClean="0"/>
            <a:t>June</a:t>
          </a:r>
          <a:endParaRPr lang="en-US" dirty="0"/>
        </a:p>
      </dgm:t>
    </dgm:pt>
    <dgm:pt modelId="{69068C0F-BDB5-48BF-88F9-2B727E7E783B}" type="parTrans" cxnId="{C1575C7B-B956-45F4-90DE-B1376D7FDBBE}">
      <dgm:prSet/>
      <dgm:spPr/>
      <dgm:t>
        <a:bodyPr/>
        <a:lstStyle/>
        <a:p>
          <a:endParaRPr lang="en-US"/>
        </a:p>
      </dgm:t>
    </dgm:pt>
    <dgm:pt modelId="{09934215-7D5C-4EAF-BEDD-1C848F6B82C5}" type="sibTrans" cxnId="{C1575C7B-B956-45F4-90DE-B1376D7FDBBE}">
      <dgm:prSet/>
      <dgm:spPr/>
      <dgm:t>
        <a:bodyPr/>
        <a:lstStyle/>
        <a:p>
          <a:endParaRPr lang="en-US"/>
        </a:p>
      </dgm:t>
    </dgm:pt>
    <dgm:pt modelId="{ED378F74-4B24-4C26-8EA2-4A71983404C7}">
      <dgm:prSet phldrT="[Text]"/>
      <dgm:spPr/>
      <dgm:t>
        <a:bodyPr/>
        <a:lstStyle/>
        <a:p>
          <a:r>
            <a:rPr lang="en-US" b="1" baseline="0" dirty="0" smtClean="0">
              <a:solidFill>
                <a:srgbClr val="00B050"/>
              </a:solidFill>
            </a:rPr>
            <a:t>Car Hire Reclaims for Jan Car Hire must be issued no later than June 30th</a:t>
          </a:r>
          <a:endParaRPr lang="en-US" b="1" baseline="0" dirty="0">
            <a:solidFill>
              <a:srgbClr val="00B050"/>
            </a:solidFill>
          </a:endParaRPr>
        </a:p>
      </dgm:t>
    </dgm:pt>
    <dgm:pt modelId="{A6BB349D-624F-4528-ABD6-DA7668665193}" type="parTrans" cxnId="{6D482F67-086D-4C0B-8970-B93ACB8670F5}">
      <dgm:prSet/>
      <dgm:spPr/>
      <dgm:t>
        <a:bodyPr/>
        <a:lstStyle/>
        <a:p>
          <a:endParaRPr lang="en-US"/>
        </a:p>
      </dgm:t>
    </dgm:pt>
    <dgm:pt modelId="{B1BDCB78-0798-40BC-97A3-F6D003F94C1F}" type="sibTrans" cxnId="{6D482F67-086D-4C0B-8970-B93ACB8670F5}">
      <dgm:prSet/>
      <dgm:spPr/>
      <dgm:t>
        <a:bodyPr/>
        <a:lstStyle/>
        <a:p>
          <a:endParaRPr lang="en-US"/>
        </a:p>
      </dgm:t>
    </dgm:pt>
    <dgm:pt modelId="{CB94DD6F-F0E1-499F-B8FA-69DBDC1838B0}" type="pres">
      <dgm:prSet presAssocID="{AA5D0E2E-7ACE-4470-98C3-12FBBD06CD83}" presName="linearFlow" presStyleCnt="0">
        <dgm:presLayoutVars>
          <dgm:dir/>
          <dgm:animLvl val="lvl"/>
          <dgm:resizeHandles val="exact"/>
        </dgm:presLayoutVars>
      </dgm:prSet>
      <dgm:spPr/>
      <dgm:t>
        <a:bodyPr/>
        <a:lstStyle/>
        <a:p>
          <a:endParaRPr lang="en-US"/>
        </a:p>
      </dgm:t>
    </dgm:pt>
    <dgm:pt modelId="{76F7B8AE-F31A-4C5E-BDE3-BC7DD3CB362B}" type="pres">
      <dgm:prSet presAssocID="{348009E9-1BC2-4A10-B22F-D592913E5E95}" presName="composite" presStyleCnt="0"/>
      <dgm:spPr/>
    </dgm:pt>
    <dgm:pt modelId="{37957000-66F9-4D3A-8E24-2E24136D45DB}" type="pres">
      <dgm:prSet presAssocID="{348009E9-1BC2-4A10-B22F-D592913E5E95}" presName="parTx" presStyleLbl="node1" presStyleIdx="0" presStyleCnt="6">
        <dgm:presLayoutVars>
          <dgm:chMax val="0"/>
          <dgm:chPref val="0"/>
          <dgm:bulletEnabled val="1"/>
        </dgm:presLayoutVars>
      </dgm:prSet>
      <dgm:spPr/>
      <dgm:t>
        <a:bodyPr/>
        <a:lstStyle/>
        <a:p>
          <a:endParaRPr lang="en-US"/>
        </a:p>
      </dgm:t>
    </dgm:pt>
    <dgm:pt modelId="{461435A0-AA09-4A67-B38D-C15E37C6F3D8}" type="pres">
      <dgm:prSet presAssocID="{348009E9-1BC2-4A10-B22F-D592913E5E95}" presName="parSh" presStyleLbl="node1" presStyleIdx="0" presStyleCnt="6"/>
      <dgm:spPr/>
      <dgm:t>
        <a:bodyPr/>
        <a:lstStyle/>
        <a:p>
          <a:endParaRPr lang="en-US"/>
        </a:p>
      </dgm:t>
    </dgm:pt>
    <dgm:pt modelId="{39AC1962-7D42-49F7-A7A3-F90FB8E94FB8}" type="pres">
      <dgm:prSet presAssocID="{348009E9-1BC2-4A10-B22F-D592913E5E95}" presName="desTx" presStyleLbl="fgAcc1" presStyleIdx="0" presStyleCnt="6" custScaleX="99044" custScaleY="101067">
        <dgm:presLayoutVars>
          <dgm:bulletEnabled val="1"/>
        </dgm:presLayoutVars>
      </dgm:prSet>
      <dgm:spPr/>
      <dgm:t>
        <a:bodyPr/>
        <a:lstStyle/>
        <a:p>
          <a:endParaRPr lang="en-US"/>
        </a:p>
      </dgm:t>
    </dgm:pt>
    <dgm:pt modelId="{FF26E1C6-9C24-40E1-A105-8CCD436E21C5}" type="pres">
      <dgm:prSet presAssocID="{EE91E956-0A00-4997-BE24-9E36E5FB2815}" presName="sibTrans" presStyleLbl="sibTrans2D1" presStyleIdx="0" presStyleCnt="5"/>
      <dgm:spPr/>
      <dgm:t>
        <a:bodyPr/>
        <a:lstStyle/>
        <a:p>
          <a:endParaRPr lang="en-US"/>
        </a:p>
      </dgm:t>
    </dgm:pt>
    <dgm:pt modelId="{26B4110B-46D0-4186-80A6-E381EEAD47F4}" type="pres">
      <dgm:prSet presAssocID="{EE91E956-0A00-4997-BE24-9E36E5FB2815}" presName="connTx" presStyleLbl="sibTrans2D1" presStyleIdx="0" presStyleCnt="5"/>
      <dgm:spPr/>
      <dgm:t>
        <a:bodyPr/>
        <a:lstStyle/>
        <a:p>
          <a:endParaRPr lang="en-US"/>
        </a:p>
      </dgm:t>
    </dgm:pt>
    <dgm:pt modelId="{C7ACE727-27DD-4A65-BCCC-4782C5AF04F8}" type="pres">
      <dgm:prSet presAssocID="{DBB610AF-2E61-47F5-9F7D-9DCF4EFD0127}" presName="composite" presStyleCnt="0"/>
      <dgm:spPr/>
    </dgm:pt>
    <dgm:pt modelId="{ACCEE672-1888-468C-8B0B-E55B7E0470B0}" type="pres">
      <dgm:prSet presAssocID="{DBB610AF-2E61-47F5-9F7D-9DCF4EFD0127}" presName="parTx" presStyleLbl="node1" presStyleIdx="0" presStyleCnt="6">
        <dgm:presLayoutVars>
          <dgm:chMax val="0"/>
          <dgm:chPref val="0"/>
          <dgm:bulletEnabled val="1"/>
        </dgm:presLayoutVars>
      </dgm:prSet>
      <dgm:spPr/>
      <dgm:t>
        <a:bodyPr/>
        <a:lstStyle/>
        <a:p>
          <a:endParaRPr lang="en-US"/>
        </a:p>
      </dgm:t>
    </dgm:pt>
    <dgm:pt modelId="{E2EF6E53-E882-43A9-B67A-F07FAC1EFE48}" type="pres">
      <dgm:prSet presAssocID="{DBB610AF-2E61-47F5-9F7D-9DCF4EFD0127}" presName="parSh" presStyleLbl="node1" presStyleIdx="1" presStyleCnt="6"/>
      <dgm:spPr/>
      <dgm:t>
        <a:bodyPr/>
        <a:lstStyle/>
        <a:p>
          <a:endParaRPr lang="en-US"/>
        </a:p>
      </dgm:t>
    </dgm:pt>
    <dgm:pt modelId="{CA576D12-EADB-4442-BF5A-C66817C0F4F4}" type="pres">
      <dgm:prSet presAssocID="{DBB610AF-2E61-47F5-9F7D-9DCF4EFD0127}" presName="desTx" presStyleLbl="fgAcc1" presStyleIdx="1" presStyleCnt="6">
        <dgm:presLayoutVars>
          <dgm:bulletEnabled val="1"/>
        </dgm:presLayoutVars>
      </dgm:prSet>
      <dgm:spPr/>
      <dgm:t>
        <a:bodyPr/>
        <a:lstStyle/>
        <a:p>
          <a:endParaRPr lang="en-US"/>
        </a:p>
      </dgm:t>
    </dgm:pt>
    <dgm:pt modelId="{AA251A35-60DB-4323-A1A5-4D77374A9B86}" type="pres">
      <dgm:prSet presAssocID="{2D844461-6898-4A33-BCAA-9B8C51F94108}" presName="sibTrans" presStyleLbl="sibTrans2D1" presStyleIdx="1" presStyleCnt="5"/>
      <dgm:spPr/>
      <dgm:t>
        <a:bodyPr/>
        <a:lstStyle/>
        <a:p>
          <a:endParaRPr lang="en-US"/>
        </a:p>
      </dgm:t>
    </dgm:pt>
    <dgm:pt modelId="{9C71051A-5E4D-45EB-89C3-220A5932154F}" type="pres">
      <dgm:prSet presAssocID="{2D844461-6898-4A33-BCAA-9B8C51F94108}" presName="connTx" presStyleLbl="sibTrans2D1" presStyleIdx="1" presStyleCnt="5"/>
      <dgm:spPr/>
      <dgm:t>
        <a:bodyPr/>
        <a:lstStyle/>
        <a:p>
          <a:endParaRPr lang="en-US"/>
        </a:p>
      </dgm:t>
    </dgm:pt>
    <dgm:pt modelId="{EBD631E6-0153-4841-B802-65A854D71259}" type="pres">
      <dgm:prSet presAssocID="{E7781653-71FA-4BF4-8129-C26D81526CE3}" presName="composite" presStyleCnt="0"/>
      <dgm:spPr/>
    </dgm:pt>
    <dgm:pt modelId="{D42CAE50-3A74-4AB3-8E70-D860FA5C424E}" type="pres">
      <dgm:prSet presAssocID="{E7781653-71FA-4BF4-8129-C26D81526CE3}" presName="parTx" presStyleLbl="node1" presStyleIdx="1" presStyleCnt="6">
        <dgm:presLayoutVars>
          <dgm:chMax val="0"/>
          <dgm:chPref val="0"/>
          <dgm:bulletEnabled val="1"/>
        </dgm:presLayoutVars>
      </dgm:prSet>
      <dgm:spPr/>
      <dgm:t>
        <a:bodyPr/>
        <a:lstStyle/>
        <a:p>
          <a:endParaRPr lang="en-US"/>
        </a:p>
      </dgm:t>
    </dgm:pt>
    <dgm:pt modelId="{22C9ACB4-095B-409A-B9A7-6BC04A323C35}" type="pres">
      <dgm:prSet presAssocID="{E7781653-71FA-4BF4-8129-C26D81526CE3}" presName="parSh" presStyleLbl="node1" presStyleIdx="2" presStyleCnt="6"/>
      <dgm:spPr/>
      <dgm:t>
        <a:bodyPr/>
        <a:lstStyle/>
        <a:p>
          <a:endParaRPr lang="en-US"/>
        </a:p>
      </dgm:t>
    </dgm:pt>
    <dgm:pt modelId="{59D240D0-3274-44FE-BA31-9F2508D3DF7A}" type="pres">
      <dgm:prSet presAssocID="{E7781653-71FA-4BF4-8129-C26D81526CE3}" presName="desTx" presStyleLbl="fgAcc1" presStyleIdx="2" presStyleCnt="6" custScaleX="118274">
        <dgm:presLayoutVars>
          <dgm:bulletEnabled val="1"/>
        </dgm:presLayoutVars>
      </dgm:prSet>
      <dgm:spPr/>
      <dgm:t>
        <a:bodyPr/>
        <a:lstStyle/>
        <a:p>
          <a:endParaRPr lang="en-US"/>
        </a:p>
      </dgm:t>
    </dgm:pt>
    <dgm:pt modelId="{D76CEB57-8BFB-47B0-893F-4D75B15601FC}" type="pres">
      <dgm:prSet presAssocID="{4F8074BC-04A7-4479-B0FF-459C332DB442}" presName="sibTrans" presStyleLbl="sibTrans2D1" presStyleIdx="2" presStyleCnt="5"/>
      <dgm:spPr/>
      <dgm:t>
        <a:bodyPr/>
        <a:lstStyle/>
        <a:p>
          <a:endParaRPr lang="en-US"/>
        </a:p>
      </dgm:t>
    </dgm:pt>
    <dgm:pt modelId="{790404B7-CFBE-4502-82D4-BF52337C4C87}" type="pres">
      <dgm:prSet presAssocID="{4F8074BC-04A7-4479-B0FF-459C332DB442}" presName="connTx" presStyleLbl="sibTrans2D1" presStyleIdx="2" presStyleCnt="5"/>
      <dgm:spPr/>
      <dgm:t>
        <a:bodyPr/>
        <a:lstStyle/>
        <a:p>
          <a:endParaRPr lang="en-US"/>
        </a:p>
      </dgm:t>
    </dgm:pt>
    <dgm:pt modelId="{EA4CBBA3-A10E-4796-A1AA-676E03CCA3B2}" type="pres">
      <dgm:prSet presAssocID="{0CA8076E-D7EB-4152-95C2-9763CE4FA2A2}" presName="composite" presStyleCnt="0"/>
      <dgm:spPr/>
    </dgm:pt>
    <dgm:pt modelId="{B79BAE42-EC78-406D-9D01-AE4782983E11}" type="pres">
      <dgm:prSet presAssocID="{0CA8076E-D7EB-4152-95C2-9763CE4FA2A2}" presName="parTx" presStyleLbl="node1" presStyleIdx="2" presStyleCnt="6">
        <dgm:presLayoutVars>
          <dgm:chMax val="0"/>
          <dgm:chPref val="0"/>
          <dgm:bulletEnabled val="1"/>
        </dgm:presLayoutVars>
      </dgm:prSet>
      <dgm:spPr/>
      <dgm:t>
        <a:bodyPr/>
        <a:lstStyle/>
        <a:p>
          <a:endParaRPr lang="en-US"/>
        </a:p>
      </dgm:t>
    </dgm:pt>
    <dgm:pt modelId="{BEA93385-1859-4D6A-B2BB-F4991283CA87}" type="pres">
      <dgm:prSet presAssocID="{0CA8076E-D7EB-4152-95C2-9763CE4FA2A2}" presName="parSh" presStyleLbl="node1" presStyleIdx="3" presStyleCnt="6"/>
      <dgm:spPr/>
      <dgm:t>
        <a:bodyPr/>
        <a:lstStyle/>
        <a:p>
          <a:endParaRPr lang="en-US"/>
        </a:p>
      </dgm:t>
    </dgm:pt>
    <dgm:pt modelId="{45BC3FE8-6188-4E61-94C8-2AAE156FB2AC}" type="pres">
      <dgm:prSet presAssocID="{0CA8076E-D7EB-4152-95C2-9763CE4FA2A2}" presName="desTx" presStyleLbl="fgAcc1" presStyleIdx="3" presStyleCnt="6">
        <dgm:presLayoutVars>
          <dgm:bulletEnabled val="1"/>
        </dgm:presLayoutVars>
      </dgm:prSet>
      <dgm:spPr/>
      <dgm:t>
        <a:bodyPr/>
        <a:lstStyle/>
        <a:p>
          <a:endParaRPr lang="en-US"/>
        </a:p>
      </dgm:t>
    </dgm:pt>
    <dgm:pt modelId="{33A04065-03BD-46E1-BC64-216964986760}" type="pres">
      <dgm:prSet presAssocID="{074B9409-A83C-4DEC-87A3-0AF38D3F8EC7}" presName="sibTrans" presStyleLbl="sibTrans2D1" presStyleIdx="3" presStyleCnt="5"/>
      <dgm:spPr/>
      <dgm:t>
        <a:bodyPr/>
        <a:lstStyle/>
        <a:p>
          <a:endParaRPr lang="en-US"/>
        </a:p>
      </dgm:t>
    </dgm:pt>
    <dgm:pt modelId="{912F6ACC-1E16-456E-8A8A-8FEB1A965B8B}" type="pres">
      <dgm:prSet presAssocID="{074B9409-A83C-4DEC-87A3-0AF38D3F8EC7}" presName="connTx" presStyleLbl="sibTrans2D1" presStyleIdx="3" presStyleCnt="5"/>
      <dgm:spPr/>
      <dgm:t>
        <a:bodyPr/>
        <a:lstStyle/>
        <a:p>
          <a:endParaRPr lang="en-US"/>
        </a:p>
      </dgm:t>
    </dgm:pt>
    <dgm:pt modelId="{E64A7354-9E2E-453A-9E86-80E9CFAB2817}" type="pres">
      <dgm:prSet presAssocID="{2490EAFE-9BB5-496B-82A6-4D7F1166913D}" presName="composite" presStyleCnt="0"/>
      <dgm:spPr/>
    </dgm:pt>
    <dgm:pt modelId="{B7D9C54D-CEA7-42C3-8948-03D21F8CCEEB}" type="pres">
      <dgm:prSet presAssocID="{2490EAFE-9BB5-496B-82A6-4D7F1166913D}" presName="parTx" presStyleLbl="node1" presStyleIdx="3" presStyleCnt="6">
        <dgm:presLayoutVars>
          <dgm:chMax val="0"/>
          <dgm:chPref val="0"/>
          <dgm:bulletEnabled val="1"/>
        </dgm:presLayoutVars>
      </dgm:prSet>
      <dgm:spPr/>
      <dgm:t>
        <a:bodyPr/>
        <a:lstStyle/>
        <a:p>
          <a:endParaRPr lang="en-US"/>
        </a:p>
      </dgm:t>
    </dgm:pt>
    <dgm:pt modelId="{DCCD9458-7997-4EBD-846C-2495C3D9B28F}" type="pres">
      <dgm:prSet presAssocID="{2490EAFE-9BB5-496B-82A6-4D7F1166913D}" presName="parSh" presStyleLbl="node1" presStyleIdx="4" presStyleCnt="6"/>
      <dgm:spPr/>
      <dgm:t>
        <a:bodyPr/>
        <a:lstStyle/>
        <a:p>
          <a:endParaRPr lang="en-US"/>
        </a:p>
      </dgm:t>
    </dgm:pt>
    <dgm:pt modelId="{2761830E-EB07-4CA6-B66B-FCCCDCA6BE4F}" type="pres">
      <dgm:prSet presAssocID="{2490EAFE-9BB5-496B-82A6-4D7F1166913D}" presName="desTx" presStyleLbl="fgAcc1" presStyleIdx="4" presStyleCnt="6">
        <dgm:presLayoutVars>
          <dgm:bulletEnabled val="1"/>
        </dgm:presLayoutVars>
      </dgm:prSet>
      <dgm:spPr/>
      <dgm:t>
        <a:bodyPr/>
        <a:lstStyle/>
        <a:p>
          <a:endParaRPr lang="en-US"/>
        </a:p>
      </dgm:t>
    </dgm:pt>
    <dgm:pt modelId="{52546EBD-9471-48B9-9C50-798955538B03}" type="pres">
      <dgm:prSet presAssocID="{C78619AF-CA59-44BB-90A5-F483114CE236}" presName="sibTrans" presStyleLbl="sibTrans2D1" presStyleIdx="4" presStyleCnt="5"/>
      <dgm:spPr/>
      <dgm:t>
        <a:bodyPr/>
        <a:lstStyle/>
        <a:p>
          <a:endParaRPr lang="en-US"/>
        </a:p>
      </dgm:t>
    </dgm:pt>
    <dgm:pt modelId="{FE127EB3-8FD2-4A7D-B20A-BF78156E1C2A}" type="pres">
      <dgm:prSet presAssocID="{C78619AF-CA59-44BB-90A5-F483114CE236}" presName="connTx" presStyleLbl="sibTrans2D1" presStyleIdx="4" presStyleCnt="5"/>
      <dgm:spPr/>
      <dgm:t>
        <a:bodyPr/>
        <a:lstStyle/>
        <a:p>
          <a:endParaRPr lang="en-US"/>
        </a:p>
      </dgm:t>
    </dgm:pt>
    <dgm:pt modelId="{5FA06B0A-3E97-44CE-B25D-8BDE37EC5C76}" type="pres">
      <dgm:prSet presAssocID="{08AC0808-293B-4C7B-B8DF-B93016DA5E47}" presName="composite" presStyleCnt="0"/>
      <dgm:spPr/>
    </dgm:pt>
    <dgm:pt modelId="{C7FA31FB-8828-42B5-BBF4-B45A0D4C86D0}" type="pres">
      <dgm:prSet presAssocID="{08AC0808-293B-4C7B-B8DF-B93016DA5E47}" presName="parTx" presStyleLbl="node1" presStyleIdx="4" presStyleCnt="6">
        <dgm:presLayoutVars>
          <dgm:chMax val="0"/>
          <dgm:chPref val="0"/>
          <dgm:bulletEnabled val="1"/>
        </dgm:presLayoutVars>
      </dgm:prSet>
      <dgm:spPr/>
      <dgm:t>
        <a:bodyPr/>
        <a:lstStyle/>
        <a:p>
          <a:endParaRPr lang="en-US"/>
        </a:p>
      </dgm:t>
    </dgm:pt>
    <dgm:pt modelId="{8FEE74BD-8860-4A31-9F5E-C70880835A8B}" type="pres">
      <dgm:prSet presAssocID="{08AC0808-293B-4C7B-B8DF-B93016DA5E47}" presName="parSh" presStyleLbl="node1" presStyleIdx="5" presStyleCnt="6"/>
      <dgm:spPr/>
      <dgm:t>
        <a:bodyPr/>
        <a:lstStyle/>
        <a:p>
          <a:endParaRPr lang="en-US"/>
        </a:p>
      </dgm:t>
    </dgm:pt>
    <dgm:pt modelId="{4D50702D-3E29-4536-A29C-5F74716944A9}" type="pres">
      <dgm:prSet presAssocID="{08AC0808-293B-4C7B-B8DF-B93016DA5E47}" presName="desTx" presStyleLbl="fgAcc1" presStyleIdx="5" presStyleCnt="6">
        <dgm:presLayoutVars>
          <dgm:bulletEnabled val="1"/>
        </dgm:presLayoutVars>
      </dgm:prSet>
      <dgm:spPr/>
      <dgm:t>
        <a:bodyPr/>
        <a:lstStyle/>
        <a:p>
          <a:endParaRPr lang="en-US"/>
        </a:p>
      </dgm:t>
    </dgm:pt>
  </dgm:ptLst>
  <dgm:cxnLst>
    <dgm:cxn modelId="{CDA386CA-7E61-4C6E-8982-63D9AB5774CB}" type="presOf" srcId="{EE91E956-0A00-4997-BE24-9E36E5FB2815}" destId="{26B4110B-46D0-4186-80A6-E381EEAD47F4}" srcOrd="1" destOrd="0" presId="urn:microsoft.com/office/officeart/2005/8/layout/process3"/>
    <dgm:cxn modelId="{BF65CAE0-D287-45B3-8B03-E3CEF5929327}" type="presOf" srcId="{DEB5FED6-57EE-4342-8A81-0855E2B72A2C}" destId="{59D240D0-3274-44FE-BA31-9F2508D3DF7A}" srcOrd="0" destOrd="0" presId="urn:microsoft.com/office/officeart/2005/8/layout/process3"/>
    <dgm:cxn modelId="{0690949E-F398-4E68-AB58-86F7CF096FEC}" srcId="{AA5D0E2E-7ACE-4470-98C3-12FBBD06CD83}" destId="{DBB610AF-2E61-47F5-9F7D-9DCF4EFD0127}" srcOrd="1" destOrd="0" parTransId="{2B8E0EF9-1EDE-438F-AFB7-E28074E7851B}" sibTransId="{2D844461-6898-4A33-BCAA-9B8C51F94108}"/>
    <dgm:cxn modelId="{3A556519-1AAB-4788-9FFA-7F0E2163BC94}" type="presOf" srcId="{DBB610AF-2E61-47F5-9F7D-9DCF4EFD0127}" destId="{E2EF6E53-E882-43A9-B67A-F07FAC1EFE48}" srcOrd="1" destOrd="0" presId="urn:microsoft.com/office/officeart/2005/8/layout/process3"/>
    <dgm:cxn modelId="{72E7E931-1D50-4177-B432-EFAABC928412}" type="presOf" srcId="{EE91E956-0A00-4997-BE24-9E36E5FB2815}" destId="{FF26E1C6-9C24-40E1-A105-8CCD436E21C5}" srcOrd="0" destOrd="0" presId="urn:microsoft.com/office/officeart/2005/8/layout/process3"/>
    <dgm:cxn modelId="{5677ACFE-31DE-47B3-A560-33CB6962C9B0}" type="presOf" srcId="{EA20DF58-4EB3-4579-AADB-3397C20FAB97}" destId="{59D240D0-3274-44FE-BA31-9F2508D3DF7A}" srcOrd="0" destOrd="1" presId="urn:microsoft.com/office/officeart/2005/8/layout/process3"/>
    <dgm:cxn modelId="{E81C2BEB-CC72-4B5C-8419-156473CEC9E1}" srcId="{348009E9-1BC2-4A10-B22F-D592913E5E95}" destId="{E098BE9D-F0CE-40E1-BEC0-823655F3E990}" srcOrd="0" destOrd="0" parTransId="{DBAF0D58-16FF-4CEA-B823-C61CC17ACE12}" sibTransId="{558E70A2-071E-4BA0-9E3F-7768E511265F}"/>
    <dgm:cxn modelId="{F8FA7D3B-9CEB-4944-BC91-3B230C261C85}" type="presOf" srcId="{4F8074BC-04A7-4479-B0FF-459C332DB442}" destId="{D76CEB57-8BFB-47B0-893F-4D75B15601FC}" srcOrd="0" destOrd="0" presId="urn:microsoft.com/office/officeart/2005/8/layout/process3"/>
    <dgm:cxn modelId="{58236CA6-C0A8-418D-AEFD-C0A02763CBC1}" type="presOf" srcId="{348009E9-1BC2-4A10-B22F-D592913E5E95}" destId="{461435A0-AA09-4A67-B38D-C15E37C6F3D8}" srcOrd="1" destOrd="0" presId="urn:microsoft.com/office/officeart/2005/8/layout/process3"/>
    <dgm:cxn modelId="{8FD4D336-44B7-4720-AB4F-E0776C5D8344}" type="presOf" srcId="{2490EAFE-9BB5-496B-82A6-4D7F1166913D}" destId="{B7D9C54D-CEA7-42C3-8948-03D21F8CCEEB}" srcOrd="0" destOrd="0" presId="urn:microsoft.com/office/officeart/2005/8/layout/process3"/>
    <dgm:cxn modelId="{3D18BD19-9158-45C5-9F03-1FEF7A1BB0A5}" srcId="{AA5D0E2E-7ACE-4470-98C3-12FBBD06CD83}" destId="{0CA8076E-D7EB-4152-95C2-9763CE4FA2A2}" srcOrd="3" destOrd="0" parTransId="{4C6AA87A-81B4-4359-84D2-832EA9B2AF7B}" sibTransId="{074B9409-A83C-4DEC-87A3-0AF38D3F8EC7}"/>
    <dgm:cxn modelId="{8A005EA3-BE45-4AC5-BB50-19852D9F8731}" type="presOf" srcId="{0CA8076E-D7EB-4152-95C2-9763CE4FA2A2}" destId="{BEA93385-1859-4D6A-B2BB-F4991283CA87}" srcOrd="1" destOrd="0" presId="urn:microsoft.com/office/officeart/2005/8/layout/process3"/>
    <dgm:cxn modelId="{C536350E-94F2-4921-8AB5-7088FE628AF7}" srcId="{0CA8076E-D7EB-4152-95C2-9763CE4FA2A2}" destId="{00BBE3C1-B1B4-4A61-9E74-DA9BF437BB53}" srcOrd="0" destOrd="0" parTransId="{4A940368-C4C1-4832-988D-488AB2D9070F}" sibTransId="{E9672B63-FCB1-4EE2-9DEA-37C192FF7297}"/>
    <dgm:cxn modelId="{6D482F67-086D-4C0B-8970-B93ACB8670F5}" srcId="{08AC0808-293B-4C7B-B8DF-B93016DA5E47}" destId="{ED378F74-4B24-4C26-8EA2-4A71983404C7}" srcOrd="0" destOrd="0" parTransId="{A6BB349D-624F-4528-ABD6-DA7668665193}" sibTransId="{B1BDCB78-0798-40BC-97A3-F6D003F94C1F}"/>
    <dgm:cxn modelId="{AE2107CA-ECE3-479A-9A95-04F88C20D80E}" type="presOf" srcId="{4F8074BC-04A7-4479-B0FF-459C332DB442}" destId="{790404B7-CFBE-4502-82D4-BF52337C4C87}" srcOrd="1" destOrd="0" presId="urn:microsoft.com/office/officeart/2005/8/layout/process3"/>
    <dgm:cxn modelId="{57A49875-33D1-4894-ABB7-9CC63AE0E443}" type="presOf" srcId="{AA5D0E2E-7ACE-4470-98C3-12FBBD06CD83}" destId="{CB94DD6F-F0E1-499F-B8FA-69DBDC1838B0}" srcOrd="0" destOrd="0" presId="urn:microsoft.com/office/officeart/2005/8/layout/process3"/>
    <dgm:cxn modelId="{78082E66-C40C-46ED-B9D2-9210122FC831}" type="presOf" srcId="{2D844461-6898-4A33-BCAA-9B8C51F94108}" destId="{9C71051A-5E4D-45EB-89C3-220A5932154F}" srcOrd="1" destOrd="0" presId="urn:microsoft.com/office/officeart/2005/8/layout/process3"/>
    <dgm:cxn modelId="{CC1CC749-FAD2-40CF-AE8D-F1034B204E36}" type="presOf" srcId="{8ECDFCC3-A8FC-47C2-91BA-B679484BF448}" destId="{45BC3FE8-6188-4E61-94C8-2AAE156FB2AC}" srcOrd="0" destOrd="1" presId="urn:microsoft.com/office/officeart/2005/8/layout/process3"/>
    <dgm:cxn modelId="{E25947F2-B065-4DE4-B320-2352FA06288A}" srcId="{DBB610AF-2E61-47F5-9F7D-9DCF4EFD0127}" destId="{ACCE8B31-1B3A-4529-A705-6286B0B0AE0F}" srcOrd="0" destOrd="0" parTransId="{EB942129-F81D-402C-BEC8-CB57A4A2B40E}" sibTransId="{BCE8C27A-4D33-4644-B4F8-D338FC45D53B}"/>
    <dgm:cxn modelId="{D3F424C6-4CF6-42DA-9DFE-EF27797CC9FF}" type="presOf" srcId="{0CA8076E-D7EB-4152-95C2-9763CE4FA2A2}" destId="{B79BAE42-EC78-406D-9D01-AE4782983E11}" srcOrd="0" destOrd="0" presId="urn:microsoft.com/office/officeart/2005/8/layout/process3"/>
    <dgm:cxn modelId="{38ABD397-1F93-44A1-8C4F-F300111935E3}" type="presOf" srcId="{AA56BFE3-7932-41EB-AF01-A158C44CDE66}" destId="{59D240D0-3274-44FE-BA31-9F2508D3DF7A}" srcOrd="0" destOrd="2" presId="urn:microsoft.com/office/officeart/2005/8/layout/process3"/>
    <dgm:cxn modelId="{51CAE499-1307-4804-836D-5819B4183BEC}" type="presOf" srcId="{ACCE8B31-1B3A-4529-A705-6286B0B0AE0F}" destId="{CA576D12-EADB-4442-BF5A-C66817C0F4F4}" srcOrd="0" destOrd="0" presId="urn:microsoft.com/office/officeart/2005/8/layout/process3"/>
    <dgm:cxn modelId="{9F80B2D5-2329-471B-802D-6BFD9CBDB78A}" srcId="{2490EAFE-9BB5-496B-82A6-4D7F1166913D}" destId="{3EF30BC1-BA36-4CF3-89B8-11A9CAAA9507}" srcOrd="0" destOrd="0" parTransId="{38116200-2C4B-47D6-9B8D-4ADBC1E988C4}" sibTransId="{E4D49937-5567-4C13-99A1-EBBAFD9BA8FC}"/>
    <dgm:cxn modelId="{0777490C-4602-4D86-BAE6-F7506CD87CD6}" srcId="{AA5D0E2E-7ACE-4470-98C3-12FBBD06CD83}" destId="{E7781653-71FA-4BF4-8129-C26D81526CE3}" srcOrd="2" destOrd="0" parTransId="{AFE2C271-B9F0-48E5-AA61-6542DACA0A21}" sibTransId="{4F8074BC-04A7-4479-B0FF-459C332DB442}"/>
    <dgm:cxn modelId="{0F45F6EE-2BE3-4B52-BD22-D461F10FBD3A}" type="presOf" srcId="{ED378F74-4B24-4C26-8EA2-4A71983404C7}" destId="{4D50702D-3E29-4536-A29C-5F74716944A9}" srcOrd="0" destOrd="0" presId="urn:microsoft.com/office/officeart/2005/8/layout/process3"/>
    <dgm:cxn modelId="{BBFF61AB-C759-43E3-B4AD-F2EC80CB28A4}" type="presOf" srcId="{E098BE9D-F0CE-40E1-BEC0-823655F3E990}" destId="{39AC1962-7D42-49F7-A7A3-F90FB8E94FB8}" srcOrd="0" destOrd="0" presId="urn:microsoft.com/office/officeart/2005/8/layout/process3"/>
    <dgm:cxn modelId="{584669E2-3608-47DA-9EEF-7D9000BBFFDF}" srcId="{E7781653-71FA-4BF4-8129-C26D81526CE3}" destId="{EA20DF58-4EB3-4579-AADB-3397C20FAB97}" srcOrd="1" destOrd="0" parTransId="{71B72663-675C-481B-80B1-718A05981364}" sibTransId="{508EE6F2-FE33-4F4C-9904-25E3FF0AE908}"/>
    <dgm:cxn modelId="{7CC556DC-E95E-4E37-BFF6-E081F1CA934E}" type="presOf" srcId="{C78619AF-CA59-44BB-90A5-F483114CE236}" destId="{FE127EB3-8FD2-4A7D-B20A-BF78156E1C2A}" srcOrd="1" destOrd="0" presId="urn:microsoft.com/office/officeart/2005/8/layout/process3"/>
    <dgm:cxn modelId="{849F1266-7035-4C4F-B91E-1B4BFB6C9742}" srcId="{AA5D0E2E-7ACE-4470-98C3-12FBBD06CD83}" destId="{2490EAFE-9BB5-496B-82A6-4D7F1166913D}" srcOrd="4" destOrd="0" parTransId="{F6D8919A-1E50-45D3-8098-9293DD3229EF}" sibTransId="{C78619AF-CA59-44BB-90A5-F483114CE236}"/>
    <dgm:cxn modelId="{08573441-C590-49B9-BDE7-79A5FE515637}" type="presOf" srcId="{074B9409-A83C-4DEC-87A3-0AF38D3F8EC7}" destId="{33A04065-03BD-46E1-BC64-216964986760}" srcOrd="0" destOrd="0" presId="urn:microsoft.com/office/officeart/2005/8/layout/process3"/>
    <dgm:cxn modelId="{87EFE71C-28F6-415C-B533-105307BACC25}" srcId="{E7781653-71FA-4BF4-8129-C26D81526CE3}" destId="{AA56BFE3-7932-41EB-AF01-A158C44CDE66}" srcOrd="2" destOrd="0" parTransId="{7B5FFBAA-9951-400E-82D3-69E3B5655BB8}" sibTransId="{7E9A7422-216D-4D89-ACD3-068448C2EBA2}"/>
    <dgm:cxn modelId="{2583B978-1CE7-4C2A-B923-20643DFE7605}" type="presOf" srcId="{074B9409-A83C-4DEC-87A3-0AF38D3F8EC7}" destId="{912F6ACC-1E16-456E-8A8A-8FEB1A965B8B}" srcOrd="1" destOrd="0" presId="urn:microsoft.com/office/officeart/2005/8/layout/process3"/>
    <dgm:cxn modelId="{3406577F-4CCB-4146-8999-385662AFBA2D}" srcId="{0CA8076E-D7EB-4152-95C2-9763CE4FA2A2}" destId="{8ECDFCC3-A8FC-47C2-91BA-B679484BF448}" srcOrd="1" destOrd="0" parTransId="{DBF7025C-CC5A-43A7-8D2D-7380B7B46466}" sibTransId="{C9656907-D891-40A7-A810-46D156FD8CCF}"/>
    <dgm:cxn modelId="{4CB1618A-1038-40E9-B39F-238AA0B1BB6F}" type="presOf" srcId="{C78619AF-CA59-44BB-90A5-F483114CE236}" destId="{52546EBD-9471-48B9-9C50-798955538B03}" srcOrd="0" destOrd="0" presId="urn:microsoft.com/office/officeart/2005/8/layout/process3"/>
    <dgm:cxn modelId="{5235DB16-22C5-4C21-AC16-E10DE4255EE2}" type="presOf" srcId="{2D844461-6898-4A33-BCAA-9B8C51F94108}" destId="{AA251A35-60DB-4323-A1A5-4D77374A9B86}" srcOrd="0" destOrd="0" presId="urn:microsoft.com/office/officeart/2005/8/layout/process3"/>
    <dgm:cxn modelId="{957C9E75-B4C2-4073-A191-80404F2E324C}" type="presOf" srcId="{348009E9-1BC2-4A10-B22F-D592913E5E95}" destId="{37957000-66F9-4D3A-8E24-2E24136D45DB}" srcOrd="0" destOrd="0" presId="urn:microsoft.com/office/officeart/2005/8/layout/process3"/>
    <dgm:cxn modelId="{4BDF83DA-CDD3-4844-BD67-B50CA8396AE1}" srcId="{AA5D0E2E-7ACE-4470-98C3-12FBBD06CD83}" destId="{348009E9-1BC2-4A10-B22F-D592913E5E95}" srcOrd="0" destOrd="0" parTransId="{BEED680B-8BA0-480C-8178-C4C974BA2796}" sibTransId="{EE91E956-0A00-4997-BE24-9E36E5FB2815}"/>
    <dgm:cxn modelId="{133A63C5-B3E7-4902-A091-593CD1FBD9D4}" type="presOf" srcId="{DBB610AF-2E61-47F5-9F7D-9DCF4EFD0127}" destId="{ACCEE672-1888-468C-8B0B-E55B7E0470B0}" srcOrd="0" destOrd="0" presId="urn:microsoft.com/office/officeart/2005/8/layout/process3"/>
    <dgm:cxn modelId="{C1AD9128-585C-4C54-B8B2-3D7054ED1AE0}" type="presOf" srcId="{E7781653-71FA-4BF4-8129-C26D81526CE3}" destId="{D42CAE50-3A74-4AB3-8E70-D860FA5C424E}" srcOrd="0" destOrd="0" presId="urn:microsoft.com/office/officeart/2005/8/layout/process3"/>
    <dgm:cxn modelId="{4D558AAC-C894-4D78-8C5F-333473FBCED9}" type="presOf" srcId="{08AC0808-293B-4C7B-B8DF-B93016DA5E47}" destId="{C7FA31FB-8828-42B5-BBF4-B45A0D4C86D0}" srcOrd="0" destOrd="0" presId="urn:microsoft.com/office/officeart/2005/8/layout/process3"/>
    <dgm:cxn modelId="{7A938350-97D2-4D92-8FA8-EAB200A58F69}" srcId="{E7781653-71FA-4BF4-8129-C26D81526CE3}" destId="{DEB5FED6-57EE-4342-8A81-0855E2B72A2C}" srcOrd="0" destOrd="0" parTransId="{BEDB8D00-DBBD-48D8-803D-2FA388735256}" sibTransId="{1348567C-85D6-4C69-B377-F9C83417FD75}"/>
    <dgm:cxn modelId="{84072FBA-46B2-4EE1-BCFF-BB87A614CABF}" type="presOf" srcId="{E7781653-71FA-4BF4-8129-C26D81526CE3}" destId="{22C9ACB4-095B-409A-B9A7-6BC04A323C35}" srcOrd="1" destOrd="0" presId="urn:microsoft.com/office/officeart/2005/8/layout/process3"/>
    <dgm:cxn modelId="{C1575C7B-B956-45F4-90DE-B1376D7FDBBE}" srcId="{AA5D0E2E-7ACE-4470-98C3-12FBBD06CD83}" destId="{08AC0808-293B-4C7B-B8DF-B93016DA5E47}" srcOrd="5" destOrd="0" parTransId="{69068C0F-BDB5-48BF-88F9-2B727E7E783B}" sibTransId="{09934215-7D5C-4EAF-BEDD-1C848F6B82C5}"/>
    <dgm:cxn modelId="{4E539EA3-2502-43C0-B206-E967ABB4ABA1}" type="presOf" srcId="{2490EAFE-9BB5-496B-82A6-4D7F1166913D}" destId="{DCCD9458-7997-4EBD-846C-2495C3D9B28F}" srcOrd="1" destOrd="0" presId="urn:microsoft.com/office/officeart/2005/8/layout/process3"/>
    <dgm:cxn modelId="{AF278418-9C09-4823-8833-CAFB27EA2B20}" type="presOf" srcId="{00BBE3C1-B1B4-4A61-9E74-DA9BF437BB53}" destId="{45BC3FE8-6188-4E61-94C8-2AAE156FB2AC}" srcOrd="0" destOrd="0" presId="urn:microsoft.com/office/officeart/2005/8/layout/process3"/>
    <dgm:cxn modelId="{E1468D76-CD14-4AA9-8E0C-4B629D7A2CC9}" type="presOf" srcId="{08AC0808-293B-4C7B-B8DF-B93016DA5E47}" destId="{8FEE74BD-8860-4A31-9F5E-C70880835A8B}" srcOrd="1" destOrd="0" presId="urn:microsoft.com/office/officeart/2005/8/layout/process3"/>
    <dgm:cxn modelId="{C905B849-C53B-4203-BAB8-A6B1B434EB30}" type="presOf" srcId="{3EF30BC1-BA36-4CF3-89B8-11A9CAAA9507}" destId="{2761830E-EB07-4CA6-B66B-FCCCDCA6BE4F}" srcOrd="0" destOrd="0" presId="urn:microsoft.com/office/officeart/2005/8/layout/process3"/>
    <dgm:cxn modelId="{082959BF-5228-4D30-B158-29C20DD44868}" type="presParOf" srcId="{CB94DD6F-F0E1-499F-B8FA-69DBDC1838B0}" destId="{76F7B8AE-F31A-4C5E-BDE3-BC7DD3CB362B}" srcOrd="0" destOrd="0" presId="urn:microsoft.com/office/officeart/2005/8/layout/process3"/>
    <dgm:cxn modelId="{14BAF795-28CF-4104-9894-3453FAF9FA56}" type="presParOf" srcId="{76F7B8AE-F31A-4C5E-BDE3-BC7DD3CB362B}" destId="{37957000-66F9-4D3A-8E24-2E24136D45DB}" srcOrd="0" destOrd="0" presId="urn:microsoft.com/office/officeart/2005/8/layout/process3"/>
    <dgm:cxn modelId="{9B1F95B4-154A-4E8F-8577-B081351F5B1A}" type="presParOf" srcId="{76F7B8AE-F31A-4C5E-BDE3-BC7DD3CB362B}" destId="{461435A0-AA09-4A67-B38D-C15E37C6F3D8}" srcOrd="1" destOrd="0" presId="urn:microsoft.com/office/officeart/2005/8/layout/process3"/>
    <dgm:cxn modelId="{AD408329-E8B3-40C3-B6DE-BFF4651BE299}" type="presParOf" srcId="{76F7B8AE-F31A-4C5E-BDE3-BC7DD3CB362B}" destId="{39AC1962-7D42-49F7-A7A3-F90FB8E94FB8}" srcOrd="2" destOrd="0" presId="urn:microsoft.com/office/officeart/2005/8/layout/process3"/>
    <dgm:cxn modelId="{735DD48F-BA73-42CE-9CAB-28E8BF573178}" type="presParOf" srcId="{CB94DD6F-F0E1-499F-B8FA-69DBDC1838B0}" destId="{FF26E1C6-9C24-40E1-A105-8CCD436E21C5}" srcOrd="1" destOrd="0" presId="urn:microsoft.com/office/officeart/2005/8/layout/process3"/>
    <dgm:cxn modelId="{E38390DB-7A84-4BC1-BCC1-605213B21AF8}" type="presParOf" srcId="{FF26E1C6-9C24-40E1-A105-8CCD436E21C5}" destId="{26B4110B-46D0-4186-80A6-E381EEAD47F4}" srcOrd="0" destOrd="0" presId="urn:microsoft.com/office/officeart/2005/8/layout/process3"/>
    <dgm:cxn modelId="{33D2D590-09CC-4DE5-A01D-43EDF4568413}" type="presParOf" srcId="{CB94DD6F-F0E1-499F-B8FA-69DBDC1838B0}" destId="{C7ACE727-27DD-4A65-BCCC-4782C5AF04F8}" srcOrd="2" destOrd="0" presId="urn:microsoft.com/office/officeart/2005/8/layout/process3"/>
    <dgm:cxn modelId="{0C057166-4BBC-4D8F-8F06-D4C22E867402}" type="presParOf" srcId="{C7ACE727-27DD-4A65-BCCC-4782C5AF04F8}" destId="{ACCEE672-1888-468C-8B0B-E55B7E0470B0}" srcOrd="0" destOrd="0" presId="urn:microsoft.com/office/officeart/2005/8/layout/process3"/>
    <dgm:cxn modelId="{68A51880-3407-4742-B3A4-0FC5724CC6AB}" type="presParOf" srcId="{C7ACE727-27DD-4A65-BCCC-4782C5AF04F8}" destId="{E2EF6E53-E882-43A9-B67A-F07FAC1EFE48}" srcOrd="1" destOrd="0" presId="urn:microsoft.com/office/officeart/2005/8/layout/process3"/>
    <dgm:cxn modelId="{D3777E31-635F-4090-861E-B718BE887800}" type="presParOf" srcId="{C7ACE727-27DD-4A65-BCCC-4782C5AF04F8}" destId="{CA576D12-EADB-4442-BF5A-C66817C0F4F4}" srcOrd="2" destOrd="0" presId="urn:microsoft.com/office/officeart/2005/8/layout/process3"/>
    <dgm:cxn modelId="{61C18FA9-FFDE-43B4-B370-47588AB9BD2C}" type="presParOf" srcId="{CB94DD6F-F0E1-499F-B8FA-69DBDC1838B0}" destId="{AA251A35-60DB-4323-A1A5-4D77374A9B86}" srcOrd="3" destOrd="0" presId="urn:microsoft.com/office/officeart/2005/8/layout/process3"/>
    <dgm:cxn modelId="{F6C90B65-9830-4C24-BF3B-DC0948717751}" type="presParOf" srcId="{AA251A35-60DB-4323-A1A5-4D77374A9B86}" destId="{9C71051A-5E4D-45EB-89C3-220A5932154F}" srcOrd="0" destOrd="0" presId="urn:microsoft.com/office/officeart/2005/8/layout/process3"/>
    <dgm:cxn modelId="{9A66F952-5844-42E0-BB07-9DAD484FA8BC}" type="presParOf" srcId="{CB94DD6F-F0E1-499F-B8FA-69DBDC1838B0}" destId="{EBD631E6-0153-4841-B802-65A854D71259}" srcOrd="4" destOrd="0" presId="urn:microsoft.com/office/officeart/2005/8/layout/process3"/>
    <dgm:cxn modelId="{3156C5B8-9C3E-481A-800F-9951F717F763}" type="presParOf" srcId="{EBD631E6-0153-4841-B802-65A854D71259}" destId="{D42CAE50-3A74-4AB3-8E70-D860FA5C424E}" srcOrd="0" destOrd="0" presId="urn:microsoft.com/office/officeart/2005/8/layout/process3"/>
    <dgm:cxn modelId="{1CE31197-EF24-4E4C-8A9C-DB89420D471F}" type="presParOf" srcId="{EBD631E6-0153-4841-B802-65A854D71259}" destId="{22C9ACB4-095B-409A-B9A7-6BC04A323C35}" srcOrd="1" destOrd="0" presId="urn:microsoft.com/office/officeart/2005/8/layout/process3"/>
    <dgm:cxn modelId="{41E2FE82-43EC-4C5B-B586-35C35F5202A6}" type="presParOf" srcId="{EBD631E6-0153-4841-B802-65A854D71259}" destId="{59D240D0-3274-44FE-BA31-9F2508D3DF7A}" srcOrd="2" destOrd="0" presId="urn:microsoft.com/office/officeart/2005/8/layout/process3"/>
    <dgm:cxn modelId="{0413C5C6-D0FE-4672-8EE5-9DBFD8A37E13}" type="presParOf" srcId="{CB94DD6F-F0E1-499F-B8FA-69DBDC1838B0}" destId="{D76CEB57-8BFB-47B0-893F-4D75B15601FC}" srcOrd="5" destOrd="0" presId="urn:microsoft.com/office/officeart/2005/8/layout/process3"/>
    <dgm:cxn modelId="{AB4247AD-1F58-479D-95B9-B884367AEAFC}" type="presParOf" srcId="{D76CEB57-8BFB-47B0-893F-4D75B15601FC}" destId="{790404B7-CFBE-4502-82D4-BF52337C4C87}" srcOrd="0" destOrd="0" presId="urn:microsoft.com/office/officeart/2005/8/layout/process3"/>
    <dgm:cxn modelId="{07AD0CA1-8240-4718-BB47-E344D202B6A4}" type="presParOf" srcId="{CB94DD6F-F0E1-499F-B8FA-69DBDC1838B0}" destId="{EA4CBBA3-A10E-4796-A1AA-676E03CCA3B2}" srcOrd="6" destOrd="0" presId="urn:microsoft.com/office/officeart/2005/8/layout/process3"/>
    <dgm:cxn modelId="{CA6B2D35-451C-4B46-86E4-65F5727BCE55}" type="presParOf" srcId="{EA4CBBA3-A10E-4796-A1AA-676E03CCA3B2}" destId="{B79BAE42-EC78-406D-9D01-AE4782983E11}" srcOrd="0" destOrd="0" presId="urn:microsoft.com/office/officeart/2005/8/layout/process3"/>
    <dgm:cxn modelId="{FDDE7D3F-307D-4C41-88BB-914DE508DD44}" type="presParOf" srcId="{EA4CBBA3-A10E-4796-A1AA-676E03CCA3B2}" destId="{BEA93385-1859-4D6A-B2BB-F4991283CA87}" srcOrd="1" destOrd="0" presId="urn:microsoft.com/office/officeart/2005/8/layout/process3"/>
    <dgm:cxn modelId="{81154446-4755-4AB0-8888-C14FE20FEE8E}" type="presParOf" srcId="{EA4CBBA3-A10E-4796-A1AA-676E03CCA3B2}" destId="{45BC3FE8-6188-4E61-94C8-2AAE156FB2AC}" srcOrd="2" destOrd="0" presId="urn:microsoft.com/office/officeart/2005/8/layout/process3"/>
    <dgm:cxn modelId="{FEEC82EC-E4B9-4E3D-971F-42EDE2194637}" type="presParOf" srcId="{CB94DD6F-F0E1-499F-B8FA-69DBDC1838B0}" destId="{33A04065-03BD-46E1-BC64-216964986760}" srcOrd="7" destOrd="0" presId="urn:microsoft.com/office/officeart/2005/8/layout/process3"/>
    <dgm:cxn modelId="{A0B4A5BC-AAAC-4C0C-BDC5-96D6500FBE2B}" type="presParOf" srcId="{33A04065-03BD-46E1-BC64-216964986760}" destId="{912F6ACC-1E16-456E-8A8A-8FEB1A965B8B}" srcOrd="0" destOrd="0" presId="urn:microsoft.com/office/officeart/2005/8/layout/process3"/>
    <dgm:cxn modelId="{1A66B3F3-D406-4B53-9681-B9F79EDDA8DF}" type="presParOf" srcId="{CB94DD6F-F0E1-499F-B8FA-69DBDC1838B0}" destId="{E64A7354-9E2E-453A-9E86-80E9CFAB2817}" srcOrd="8" destOrd="0" presId="urn:microsoft.com/office/officeart/2005/8/layout/process3"/>
    <dgm:cxn modelId="{8CB61C8F-C4D9-4725-8789-8FA3436F704D}" type="presParOf" srcId="{E64A7354-9E2E-453A-9E86-80E9CFAB2817}" destId="{B7D9C54D-CEA7-42C3-8948-03D21F8CCEEB}" srcOrd="0" destOrd="0" presId="urn:microsoft.com/office/officeart/2005/8/layout/process3"/>
    <dgm:cxn modelId="{9996B04A-E027-45C9-9BCD-11DAE8077070}" type="presParOf" srcId="{E64A7354-9E2E-453A-9E86-80E9CFAB2817}" destId="{DCCD9458-7997-4EBD-846C-2495C3D9B28F}" srcOrd="1" destOrd="0" presId="urn:microsoft.com/office/officeart/2005/8/layout/process3"/>
    <dgm:cxn modelId="{52277E3D-ADE6-4BAA-8FDD-9174E6D7AD5B}" type="presParOf" srcId="{E64A7354-9E2E-453A-9E86-80E9CFAB2817}" destId="{2761830E-EB07-4CA6-B66B-FCCCDCA6BE4F}" srcOrd="2" destOrd="0" presId="urn:microsoft.com/office/officeart/2005/8/layout/process3"/>
    <dgm:cxn modelId="{B429EDD3-C95F-4268-A328-8DA68DEDA7D1}" type="presParOf" srcId="{CB94DD6F-F0E1-499F-B8FA-69DBDC1838B0}" destId="{52546EBD-9471-48B9-9C50-798955538B03}" srcOrd="9" destOrd="0" presId="urn:microsoft.com/office/officeart/2005/8/layout/process3"/>
    <dgm:cxn modelId="{9BA41C8F-965A-4EEB-ACDC-F3AFD6AD9090}" type="presParOf" srcId="{52546EBD-9471-48B9-9C50-798955538B03}" destId="{FE127EB3-8FD2-4A7D-B20A-BF78156E1C2A}" srcOrd="0" destOrd="0" presId="urn:microsoft.com/office/officeart/2005/8/layout/process3"/>
    <dgm:cxn modelId="{DF0CD56F-7E1C-4AEA-80E9-43E78B2DCE0C}" type="presParOf" srcId="{CB94DD6F-F0E1-499F-B8FA-69DBDC1838B0}" destId="{5FA06B0A-3E97-44CE-B25D-8BDE37EC5C76}" srcOrd="10" destOrd="0" presId="urn:microsoft.com/office/officeart/2005/8/layout/process3"/>
    <dgm:cxn modelId="{FA9126DA-3F34-4FB0-99E1-8824C714C9FA}" type="presParOf" srcId="{5FA06B0A-3E97-44CE-B25D-8BDE37EC5C76}" destId="{C7FA31FB-8828-42B5-BBF4-B45A0D4C86D0}" srcOrd="0" destOrd="0" presId="urn:microsoft.com/office/officeart/2005/8/layout/process3"/>
    <dgm:cxn modelId="{2AA8AD1F-F56E-468C-B898-DE8F81E07DA9}" type="presParOf" srcId="{5FA06B0A-3E97-44CE-B25D-8BDE37EC5C76}" destId="{8FEE74BD-8860-4A31-9F5E-C70880835A8B}" srcOrd="1" destOrd="0" presId="urn:microsoft.com/office/officeart/2005/8/layout/process3"/>
    <dgm:cxn modelId="{3F76A28D-C522-4B7F-91E7-314A1DB2AC71}" type="presParOf" srcId="{5FA06B0A-3E97-44CE-B25D-8BDE37EC5C76}" destId="{4D50702D-3E29-4536-A29C-5F74716944A9}"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5D0E2E-7ACE-4470-98C3-12FBBD06CD83}" type="doc">
      <dgm:prSet loTypeId="urn:microsoft.com/office/officeart/2005/8/layout/process3" loCatId="process" qsTypeId="urn:microsoft.com/office/officeart/2005/8/quickstyle/simple3" qsCatId="simple" csTypeId="urn:microsoft.com/office/officeart/2005/8/colors/accent1_2" csCatId="accent1" phldr="1"/>
      <dgm:spPr/>
      <dgm:t>
        <a:bodyPr/>
        <a:lstStyle/>
        <a:p>
          <a:endParaRPr lang="en-US"/>
        </a:p>
      </dgm:t>
    </dgm:pt>
    <dgm:pt modelId="{348009E9-1BC2-4A10-B22F-D592913E5E95}">
      <dgm:prSet phldrT="[Text]"/>
      <dgm:spPr>
        <a:solidFill>
          <a:schemeClr val="tx2">
            <a:lumMod val="40000"/>
            <a:lumOff val="60000"/>
          </a:schemeClr>
        </a:solidFill>
      </dgm:spPr>
      <dgm:t>
        <a:bodyPr/>
        <a:lstStyle/>
        <a:p>
          <a:r>
            <a:rPr lang="en-US" dirty="0" smtClean="0"/>
            <a:t>Jan 2012</a:t>
          </a:r>
          <a:endParaRPr lang="en-US" dirty="0"/>
        </a:p>
      </dgm:t>
    </dgm:pt>
    <dgm:pt modelId="{BEED680B-8BA0-480C-8178-C4C974BA2796}" type="parTrans" cxnId="{4BDF83DA-CDD3-4844-BD67-B50CA8396AE1}">
      <dgm:prSet/>
      <dgm:spPr/>
      <dgm:t>
        <a:bodyPr/>
        <a:lstStyle/>
        <a:p>
          <a:endParaRPr lang="en-US"/>
        </a:p>
      </dgm:t>
    </dgm:pt>
    <dgm:pt modelId="{EE91E956-0A00-4997-BE24-9E36E5FB2815}" type="sibTrans" cxnId="{4BDF83DA-CDD3-4844-BD67-B50CA8396AE1}">
      <dgm:prSet/>
      <dgm:spPr/>
      <dgm:t>
        <a:bodyPr/>
        <a:lstStyle/>
        <a:p>
          <a:endParaRPr lang="en-US" dirty="0"/>
        </a:p>
      </dgm:t>
    </dgm:pt>
    <dgm:pt modelId="{E098BE9D-F0CE-40E1-BEC0-823655F3E990}">
      <dgm:prSet phldrT="[Text]" custT="1"/>
      <dgm:spPr>
        <a:solidFill>
          <a:schemeClr val="accent4">
            <a:lumMod val="20000"/>
            <a:lumOff val="80000"/>
            <a:alpha val="90000"/>
          </a:schemeClr>
        </a:solidFill>
      </dgm:spPr>
      <dgm:t>
        <a:bodyPr/>
        <a:lstStyle/>
        <a:p>
          <a:r>
            <a:rPr lang="en-US" sz="1400" dirty="0" smtClean="0"/>
            <a:t>Cars move on Railroads</a:t>
          </a:r>
          <a:endParaRPr lang="en-US" sz="1400" dirty="0"/>
        </a:p>
      </dgm:t>
    </dgm:pt>
    <dgm:pt modelId="{DBAF0D58-16FF-4CEA-B823-C61CC17ACE12}" type="parTrans" cxnId="{E81C2BEB-CC72-4B5C-8419-156473CEC9E1}">
      <dgm:prSet/>
      <dgm:spPr/>
      <dgm:t>
        <a:bodyPr/>
        <a:lstStyle/>
        <a:p>
          <a:endParaRPr lang="en-US"/>
        </a:p>
      </dgm:t>
    </dgm:pt>
    <dgm:pt modelId="{558E70A2-071E-4BA0-9E3F-7768E511265F}" type="sibTrans" cxnId="{E81C2BEB-CC72-4B5C-8419-156473CEC9E1}">
      <dgm:prSet/>
      <dgm:spPr/>
      <dgm:t>
        <a:bodyPr/>
        <a:lstStyle/>
        <a:p>
          <a:endParaRPr lang="en-US"/>
        </a:p>
      </dgm:t>
    </dgm:pt>
    <dgm:pt modelId="{DBB610AF-2E61-47F5-9F7D-9DCF4EFD0127}">
      <dgm:prSet phldrT="[Text]"/>
      <dgm:spPr>
        <a:solidFill>
          <a:schemeClr val="tx2">
            <a:lumMod val="40000"/>
            <a:lumOff val="60000"/>
          </a:schemeClr>
        </a:solidFill>
      </dgm:spPr>
      <dgm:t>
        <a:bodyPr/>
        <a:lstStyle/>
        <a:p>
          <a:r>
            <a:rPr lang="en-US" dirty="0" smtClean="0"/>
            <a:t>Feb 2012</a:t>
          </a:r>
          <a:endParaRPr lang="en-US" dirty="0"/>
        </a:p>
      </dgm:t>
    </dgm:pt>
    <dgm:pt modelId="{2B8E0EF9-1EDE-438F-AFB7-E28074E7851B}" type="parTrans" cxnId="{0690949E-F398-4E68-AB58-86F7CF096FEC}">
      <dgm:prSet/>
      <dgm:spPr/>
      <dgm:t>
        <a:bodyPr/>
        <a:lstStyle/>
        <a:p>
          <a:endParaRPr lang="en-US"/>
        </a:p>
      </dgm:t>
    </dgm:pt>
    <dgm:pt modelId="{2D844461-6898-4A33-BCAA-9B8C51F94108}" type="sibTrans" cxnId="{0690949E-F398-4E68-AB58-86F7CF096FEC}">
      <dgm:prSet/>
      <dgm:spPr/>
      <dgm:t>
        <a:bodyPr/>
        <a:lstStyle/>
        <a:p>
          <a:endParaRPr lang="en-US" dirty="0"/>
        </a:p>
      </dgm:t>
    </dgm:pt>
    <dgm:pt modelId="{ACCE8B31-1B3A-4529-A705-6286B0B0AE0F}">
      <dgm:prSet phldrT="[Text]" custT="1"/>
      <dgm:spPr/>
      <dgm:t>
        <a:bodyPr/>
        <a:lstStyle/>
        <a:p>
          <a:r>
            <a:rPr lang="en-US" sz="1400" dirty="0" smtClean="0"/>
            <a:t>RR’s Adjust Car Hire for prior month events and TOL’s</a:t>
          </a:r>
          <a:endParaRPr lang="en-US" sz="1400" dirty="0"/>
        </a:p>
      </dgm:t>
    </dgm:pt>
    <dgm:pt modelId="{EB942129-F81D-402C-BEC8-CB57A4A2B40E}" type="parTrans" cxnId="{E25947F2-B065-4DE4-B320-2352FA06288A}">
      <dgm:prSet/>
      <dgm:spPr/>
      <dgm:t>
        <a:bodyPr/>
        <a:lstStyle/>
        <a:p>
          <a:endParaRPr lang="en-US"/>
        </a:p>
      </dgm:t>
    </dgm:pt>
    <dgm:pt modelId="{BCE8C27A-4D33-4644-B4F8-D338FC45D53B}" type="sibTrans" cxnId="{E25947F2-B065-4DE4-B320-2352FA06288A}">
      <dgm:prSet/>
      <dgm:spPr/>
      <dgm:t>
        <a:bodyPr/>
        <a:lstStyle/>
        <a:p>
          <a:endParaRPr lang="en-US"/>
        </a:p>
      </dgm:t>
    </dgm:pt>
    <dgm:pt modelId="{E7781653-71FA-4BF4-8129-C26D81526CE3}">
      <dgm:prSet phldrT="[Text]"/>
      <dgm:spPr>
        <a:solidFill>
          <a:schemeClr val="tx2">
            <a:lumMod val="40000"/>
            <a:lumOff val="60000"/>
          </a:schemeClr>
        </a:solidFill>
      </dgm:spPr>
      <dgm:t>
        <a:bodyPr/>
        <a:lstStyle/>
        <a:p>
          <a:r>
            <a:rPr lang="en-US" dirty="0" smtClean="0"/>
            <a:t>Mar 2012</a:t>
          </a:r>
          <a:endParaRPr lang="en-US" dirty="0"/>
        </a:p>
      </dgm:t>
    </dgm:pt>
    <dgm:pt modelId="{AFE2C271-B9F0-48E5-AA61-6542DACA0A21}" type="parTrans" cxnId="{0777490C-4602-4D86-BAE6-F7506CD87CD6}">
      <dgm:prSet/>
      <dgm:spPr/>
      <dgm:t>
        <a:bodyPr/>
        <a:lstStyle/>
        <a:p>
          <a:endParaRPr lang="en-US"/>
        </a:p>
      </dgm:t>
    </dgm:pt>
    <dgm:pt modelId="{4F8074BC-04A7-4479-B0FF-459C332DB442}" type="sibTrans" cxnId="{0777490C-4602-4D86-BAE6-F7506CD87CD6}">
      <dgm:prSet/>
      <dgm:spPr/>
      <dgm:t>
        <a:bodyPr/>
        <a:lstStyle/>
        <a:p>
          <a:endParaRPr lang="en-US" dirty="0"/>
        </a:p>
      </dgm:t>
    </dgm:pt>
    <dgm:pt modelId="{DEB5FED6-57EE-4342-8A81-0855E2B72A2C}">
      <dgm:prSet phldrT="[Text]" custT="1"/>
      <dgm:spPr/>
      <dgm:t>
        <a:bodyPr/>
        <a:lstStyle/>
        <a:p>
          <a:r>
            <a:rPr lang="en-US" sz="1200" b="1" dirty="0" smtClean="0">
              <a:solidFill>
                <a:srgbClr val="0070C0"/>
              </a:solidFill>
            </a:rPr>
            <a:t>RR’s reports Jan (current) car hire and </a:t>
          </a:r>
          <a:r>
            <a:rPr lang="en-US" sz="1200" b="1" i="1" baseline="0" dirty="0" smtClean="0">
              <a:solidFill>
                <a:schemeClr val="accent6">
                  <a:lumMod val="75000"/>
                </a:schemeClr>
              </a:solidFill>
            </a:rPr>
            <a:t>reclaims </a:t>
          </a:r>
          <a:r>
            <a:rPr lang="en-US" sz="1200" b="1" dirty="0" smtClean="0">
              <a:solidFill>
                <a:srgbClr val="0070C0"/>
              </a:solidFill>
            </a:rPr>
            <a:t>to Railinc (CHDX)</a:t>
          </a:r>
          <a:endParaRPr lang="en-US" sz="1200" b="1" dirty="0">
            <a:solidFill>
              <a:srgbClr val="0070C0"/>
            </a:solidFill>
          </a:endParaRPr>
        </a:p>
      </dgm:t>
    </dgm:pt>
    <dgm:pt modelId="{BEDB8D00-DBBD-48D8-803D-2FA388735256}" type="parTrans" cxnId="{7A938350-97D2-4D92-8FA8-EAB200A58F69}">
      <dgm:prSet/>
      <dgm:spPr/>
      <dgm:t>
        <a:bodyPr/>
        <a:lstStyle/>
        <a:p>
          <a:endParaRPr lang="en-US"/>
        </a:p>
      </dgm:t>
    </dgm:pt>
    <dgm:pt modelId="{1348567C-85D6-4C69-B377-F9C83417FD75}" type="sibTrans" cxnId="{7A938350-97D2-4D92-8FA8-EAB200A58F69}">
      <dgm:prSet/>
      <dgm:spPr/>
      <dgm:t>
        <a:bodyPr/>
        <a:lstStyle/>
        <a:p>
          <a:endParaRPr lang="en-US"/>
        </a:p>
      </dgm:t>
    </dgm:pt>
    <dgm:pt modelId="{EA20DF58-4EB3-4579-AADB-3397C20FAB97}">
      <dgm:prSet phldrT="[Text]" custT="1"/>
      <dgm:spPr/>
      <dgm:t>
        <a:bodyPr/>
        <a:lstStyle/>
        <a:p>
          <a:r>
            <a:rPr lang="en-US" sz="1200" baseline="0" dirty="0" smtClean="0"/>
            <a:t>Railinc reports earnings to car mark owner</a:t>
          </a:r>
          <a:endParaRPr lang="en-US" sz="1200" baseline="0" dirty="0"/>
        </a:p>
      </dgm:t>
    </dgm:pt>
    <dgm:pt modelId="{71B72663-675C-481B-80B1-718A05981364}" type="parTrans" cxnId="{584669E2-3608-47DA-9EEF-7D9000BBFFDF}">
      <dgm:prSet/>
      <dgm:spPr/>
      <dgm:t>
        <a:bodyPr/>
        <a:lstStyle/>
        <a:p>
          <a:endParaRPr lang="en-US"/>
        </a:p>
      </dgm:t>
    </dgm:pt>
    <dgm:pt modelId="{508EE6F2-FE33-4F4C-9904-25E3FF0AE908}" type="sibTrans" cxnId="{584669E2-3608-47DA-9EEF-7D9000BBFFDF}">
      <dgm:prSet/>
      <dgm:spPr/>
      <dgm:t>
        <a:bodyPr/>
        <a:lstStyle/>
        <a:p>
          <a:endParaRPr lang="en-US"/>
        </a:p>
      </dgm:t>
    </dgm:pt>
    <dgm:pt modelId="{0CA8076E-D7EB-4152-95C2-9763CE4FA2A2}">
      <dgm:prSet phldrT="[Text]"/>
      <dgm:spPr>
        <a:solidFill>
          <a:schemeClr val="tx2">
            <a:lumMod val="40000"/>
            <a:lumOff val="60000"/>
          </a:schemeClr>
        </a:solidFill>
      </dgm:spPr>
      <dgm:t>
        <a:bodyPr/>
        <a:lstStyle/>
        <a:p>
          <a:r>
            <a:rPr lang="en-US" dirty="0" smtClean="0"/>
            <a:t>Apr 2012</a:t>
          </a:r>
          <a:endParaRPr lang="en-US" dirty="0"/>
        </a:p>
      </dgm:t>
    </dgm:pt>
    <dgm:pt modelId="{4C6AA87A-81B4-4359-84D2-832EA9B2AF7B}" type="parTrans" cxnId="{3D18BD19-9158-45C5-9F03-1FEF7A1BB0A5}">
      <dgm:prSet/>
      <dgm:spPr/>
      <dgm:t>
        <a:bodyPr/>
        <a:lstStyle/>
        <a:p>
          <a:endParaRPr lang="en-US"/>
        </a:p>
      </dgm:t>
    </dgm:pt>
    <dgm:pt modelId="{074B9409-A83C-4DEC-87A3-0AF38D3F8EC7}" type="sibTrans" cxnId="{3D18BD19-9158-45C5-9F03-1FEF7A1BB0A5}">
      <dgm:prSet/>
      <dgm:spPr/>
      <dgm:t>
        <a:bodyPr/>
        <a:lstStyle/>
        <a:p>
          <a:endParaRPr lang="en-US"/>
        </a:p>
      </dgm:t>
    </dgm:pt>
    <dgm:pt modelId="{00BBE3C1-B1B4-4A61-9E74-DA9BF437BB53}">
      <dgm:prSet phldrT="[Text]" custT="1"/>
      <dgm:spPr>
        <a:solidFill>
          <a:schemeClr val="bg1">
            <a:alpha val="90000"/>
          </a:schemeClr>
        </a:solidFill>
      </dgm:spPr>
      <dgm:t>
        <a:bodyPr/>
        <a:lstStyle/>
        <a:p>
          <a:r>
            <a:rPr lang="en-US" sz="1200" dirty="0" smtClean="0"/>
            <a:t>RR’s take additional </a:t>
          </a:r>
          <a:r>
            <a:rPr lang="en-US" sz="1200" b="1" i="1" baseline="0" dirty="0" smtClean="0">
              <a:solidFill>
                <a:schemeClr val="accent6">
                  <a:lumMod val="75000"/>
                </a:schemeClr>
              </a:solidFill>
            </a:rPr>
            <a:t>reclaims </a:t>
          </a:r>
          <a:r>
            <a:rPr lang="en-US" sz="1200" dirty="0" smtClean="0"/>
            <a:t>on part of Jan earnings</a:t>
          </a:r>
          <a:endParaRPr lang="en-US" sz="1200" dirty="0"/>
        </a:p>
      </dgm:t>
    </dgm:pt>
    <dgm:pt modelId="{4A940368-C4C1-4832-988D-488AB2D9070F}" type="parTrans" cxnId="{C536350E-94F2-4921-8AB5-7088FE628AF7}">
      <dgm:prSet/>
      <dgm:spPr/>
      <dgm:t>
        <a:bodyPr/>
        <a:lstStyle/>
        <a:p>
          <a:endParaRPr lang="en-US"/>
        </a:p>
      </dgm:t>
    </dgm:pt>
    <dgm:pt modelId="{E9672B63-FCB1-4EE2-9DEA-37C192FF7297}" type="sibTrans" cxnId="{C536350E-94F2-4921-8AB5-7088FE628AF7}">
      <dgm:prSet/>
      <dgm:spPr/>
      <dgm:t>
        <a:bodyPr/>
        <a:lstStyle/>
        <a:p>
          <a:endParaRPr lang="en-US"/>
        </a:p>
      </dgm:t>
    </dgm:pt>
    <dgm:pt modelId="{AA56BFE3-7932-41EB-AF01-A158C44CDE66}">
      <dgm:prSet phldrT="[Text]" custT="1"/>
      <dgm:spPr/>
      <dgm:t>
        <a:bodyPr/>
        <a:lstStyle/>
        <a:p>
          <a:r>
            <a:rPr lang="en-US" sz="1200" baseline="0" dirty="0" smtClean="0"/>
            <a:t>Settle Cash for Jan car hire</a:t>
          </a:r>
          <a:endParaRPr lang="en-US" sz="1200" baseline="0" dirty="0"/>
        </a:p>
      </dgm:t>
    </dgm:pt>
    <dgm:pt modelId="{7B5FFBAA-9951-400E-82D3-69E3B5655BB8}" type="parTrans" cxnId="{87EFE71C-28F6-415C-B533-105307BACC25}">
      <dgm:prSet/>
      <dgm:spPr/>
      <dgm:t>
        <a:bodyPr/>
        <a:lstStyle/>
        <a:p>
          <a:endParaRPr lang="en-US"/>
        </a:p>
      </dgm:t>
    </dgm:pt>
    <dgm:pt modelId="{7E9A7422-216D-4D89-ACD3-068448C2EBA2}" type="sibTrans" cxnId="{87EFE71C-28F6-415C-B533-105307BACC25}">
      <dgm:prSet/>
      <dgm:spPr/>
      <dgm:t>
        <a:bodyPr/>
        <a:lstStyle/>
        <a:p>
          <a:endParaRPr lang="en-US"/>
        </a:p>
      </dgm:t>
    </dgm:pt>
    <dgm:pt modelId="{8ECDFCC3-A8FC-47C2-91BA-B679484BF448}">
      <dgm:prSet phldrT="[Text]" custT="1"/>
      <dgm:spPr>
        <a:solidFill>
          <a:schemeClr val="bg1">
            <a:alpha val="90000"/>
          </a:schemeClr>
        </a:solidFill>
      </dgm:spPr>
      <dgm:t>
        <a:bodyPr/>
        <a:lstStyle/>
        <a:p>
          <a:r>
            <a:rPr lang="en-US" sz="1200" b="1" dirty="0" smtClean="0">
              <a:solidFill>
                <a:srgbClr val="0070C0"/>
              </a:solidFill>
            </a:rPr>
            <a:t>RR’s report Jan Car Hire Adjustments including reclaims to Railinc (CHDX)</a:t>
          </a:r>
          <a:endParaRPr lang="en-US" sz="1200" b="1" dirty="0">
            <a:solidFill>
              <a:srgbClr val="0070C0"/>
            </a:solidFill>
          </a:endParaRPr>
        </a:p>
      </dgm:t>
    </dgm:pt>
    <dgm:pt modelId="{DBF7025C-CC5A-43A7-8D2D-7380B7B46466}" type="parTrans" cxnId="{3406577F-4CCB-4146-8999-385662AFBA2D}">
      <dgm:prSet/>
      <dgm:spPr/>
      <dgm:t>
        <a:bodyPr/>
        <a:lstStyle/>
        <a:p>
          <a:endParaRPr lang="en-US"/>
        </a:p>
      </dgm:t>
    </dgm:pt>
    <dgm:pt modelId="{C9656907-D891-40A7-A810-46D156FD8CCF}" type="sibTrans" cxnId="{3406577F-4CCB-4146-8999-385662AFBA2D}">
      <dgm:prSet/>
      <dgm:spPr/>
      <dgm:t>
        <a:bodyPr/>
        <a:lstStyle/>
        <a:p>
          <a:endParaRPr lang="en-US"/>
        </a:p>
      </dgm:t>
    </dgm:pt>
    <dgm:pt modelId="{CB94DD6F-F0E1-499F-B8FA-69DBDC1838B0}" type="pres">
      <dgm:prSet presAssocID="{AA5D0E2E-7ACE-4470-98C3-12FBBD06CD83}" presName="linearFlow" presStyleCnt="0">
        <dgm:presLayoutVars>
          <dgm:dir/>
          <dgm:animLvl val="lvl"/>
          <dgm:resizeHandles val="exact"/>
        </dgm:presLayoutVars>
      </dgm:prSet>
      <dgm:spPr/>
      <dgm:t>
        <a:bodyPr/>
        <a:lstStyle/>
        <a:p>
          <a:endParaRPr lang="en-US"/>
        </a:p>
      </dgm:t>
    </dgm:pt>
    <dgm:pt modelId="{76F7B8AE-F31A-4C5E-BDE3-BC7DD3CB362B}" type="pres">
      <dgm:prSet presAssocID="{348009E9-1BC2-4A10-B22F-D592913E5E95}" presName="composite" presStyleCnt="0"/>
      <dgm:spPr/>
    </dgm:pt>
    <dgm:pt modelId="{37957000-66F9-4D3A-8E24-2E24136D45DB}" type="pres">
      <dgm:prSet presAssocID="{348009E9-1BC2-4A10-B22F-D592913E5E95}" presName="parTx" presStyleLbl="node1" presStyleIdx="0" presStyleCnt="4">
        <dgm:presLayoutVars>
          <dgm:chMax val="0"/>
          <dgm:chPref val="0"/>
          <dgm:bulletEnabled val="1"/>
        </dgm:presLayoutVars>
      </dgm:prSet>
      <dgm:spPr/>
      <dgm:t>
        <a:bodyPr/>
        <a:lstStyle/>
        <a:p>
          <a:endParaRPr lang="en-US"/>
        </a:p>
      </dgm:t>
    </dgm:pt>
    <dgm:pt modelId="{461435A0-AA09-4A67-B38D-C15E37C6F3D8}" type="pres">
      <dgm:prSet presAssocID="{348009E9-1BC2-4A10-B22F-D592913E5E95}" presName="parSh" presStyleLbl="node1" presStyleIdx="0" presStyleCnt="4"/>
      <dgm:spPr/>
      <dgm:t>
        <a:bodyPr/>
        <a:lstStyle/>
        <a:p>
          <a:endParaRPr lang="en-US"/>
        </a:p>
      </dgm:t>
    </dgm:pt>
    <dgm:pt modelId="{39AC1962-7D42-49F7-A7A3-F90FB8E94FB8}" type="pres">
      <dgm:prSet presAssocID="{348009E9-1BC2-4A10-B22F-D592913E5E95}" presName="desTx" presStyleLbl="fgAcc1" presStyleIdx="0" presStyleCnt="4" custScaleX="99044" custScaleY="101067">
        <dgm:presLayoutVars>
          <dgm:bulletEnabled val="1"/>
        </dgm:presLayoutVars>
      </dgm:prSet>
      <dgm:spPr/>
      <dgm:t>
        <a:bodyPr/>
        <a:lstStyle/>
        <a:p>
          <a:endParaRPr lang="en-US"/>
        </a:p>
      </dgm:t>
    </dgm:pt>
    <dgm:pt modelId="{FF26E1C6-9C24-40E1-A105-8CCD436E21C5}" type="pres">
      <dgm:prSet presAssocID="{EE91E956-0A00-4997-BE24-9E36E5FB2815}" presName="sibTrans" presStyleLbl="sibTrans2D1" presStyleIdx="0" presStyleCnt="3"/>
      <dgm:spPr/>
      <dgm:t>
        <a:bodyPr/>
        <a:lstStyle/>
        <a:p>
          <a:endParaRPr lang="en-US"/>
        </a:p>
      </dgm:t>
    </dgm:pt>
    <dgm:pt modelId="{26B4110B-46D0-4186-80A6-E381EEAD47F4}" type="pres">
      <dgm:prSet presAssocID="{EE91E956-0A00-4997-BE24-9E36E5FB2815}" presName="connTx" presStyleLbl="sibTrans2D1" presStyleIdx="0" presStyleCnt="3"/>
      <dgm:spPr/>
      <dgm:t>
        <a:bodyPr/>
        <a:lstStyle/>
        <a:p>
          <a:endParaRPr lang="en-US"/>
        </a:p>
      </dgm:t>
    </dgm:pt>
    <dgm:pt modelId="{C7ACE727-27DD-4A65-BCCC-4782C5AF04F8}" type="pres">
      <dgm:prSet presAssocID="{DBB610AF-2E61-47F5-9F7D-9DCF4EFD0127}" presName="composite" presStyleCnt="0"/>
      <dgm:spPr/>
    </dgm:pt>
    <dgm:pt modelId="{ACCEE672-1888-468C-8B0B-E55B7E0470B0}" type="pres">
      <dgm:prSet presAssocID="{DBB610AF-2E61-47F5-9F7D-9DCF4EFD0127}" presName="parTx" presStyleLbl="node1" presStyleIdx="0" presStyleCnt="4">
        <dgm:presLayoutVars>
          <dgm:chMax val="0"/>
          <dgm:chPref val="0"/>
          <dgm:bulletEnabled val="1"/>
        </dgm:presLayoutVars>
      </dgm:prSet>
      <dgm:spPr/>
      <dgm:t>
        <a:bodyPr/>
        <a:lstStyle/>
        <a:p>
          <a:endParaRPr lang="en-US"/>
        </a:p>
      </dgm:t>
    </dgm:pt>
    <dgm:pt modelId="{E2EF6E53-E882-43A9-B67A-F07FAC1EFE48}" type="pres">
      <dgm:prSet presAssocID="{DBB610AF-2E61-47F5-9F7D-9DCF4EFD0127}" presName="parSh" presStyleLbl="node1" presStyleIdx="1" presStyleCnt="4"/>
      <dgm:spPr/>
      <dgm:t>
        <a:bodyPr/>
        <a:lstStyle/>
        <a:p>
          <a:endParaRPr lang="en-US"/>
        </a:p>
      </dgm:t>
    </dgm:pt>
    <dgm:pt modelId="{CA576D12-EADB-4442-BF5A-C66817C0F4F4}" type="pres">
      <dgm:prSet presAssocID="{DBB610AF-2E61-47F5-9F7D-9DCF4EFD0127}" presName="desTx" presStyleLbl="fgAcc1" presStyleIdx="1" presStyleCnt="4">
        <dgm:presLayoutVars>
          <dgm:bulletEnabled val="1"/>
        </dgm:presLayoutVars>
      </dgm:prSet>
      <dgm:spPr/>
      <dgm:t>
        <a:bodyPr/>
        <a:lstStyle/>
        <a:p>
          <a:endParaRPr lang="en-US"/>
        </a:p>
      </dgm:t>
    </dgm:pt>
    <dgm:pt modelId="{AA251A35-60DB-4323-A1A5-4D77374A9B86}" type="pres">
      <dgm:prSet presAssocID="{2D844461-6898-4A33-BCAA-9B8C51F94108}" presName="sibTrans" presStyleLbl="sibTrans2D1" presStyleIdx="1" presStyleCnt="3"/>
      <dgm:spPr/>
      <dgm:t>
        <a:bodyPr/>
        <a:lstStyle/>
        <a:p>
          <a:endParaRPr lang="en-US"/>
        </a:p>
      </dgm:t>
    </dgm:pt>
    <dgm:pt modelId="{9C71051A-5E4D-45EB-89C3-220A5932154F}" type="pres">
      <dgm:prSet presAssocID="{2D844461-6898-4A33-BCAA-9B8C51F94108}" presName="connTx" presStyleLbl="sibTrans2D1" presStyleIdx="1" presStyleCnt="3"/>
      <dgm:spPr/>
      <dgm:t>
        <a:bodyPr/>
        <a:lstStyle/>
        <a:p>
          <a:endParaRPr lang="en-US"/>
        </a:p>
      </dgm:t>
    </dgm:pt>
    <dgm:pt modelId="{EBD631E6-0153-4841-B802-65A854D71259}" type="pres">
      <dgm:prSet presAssocID="{E7781653-71FA-4BF4-8129-C26D81526CE3}" presName="composite" presStyleCnt="0"/>
      <dgm:spPr/>
    </dgm:pt>
    <dgm:pt modelId="{D42CAE50-3A74-4AB3-8E70-D860FA5C424E}" type="pres">
      <dgm:prSet presAssocID="{E7781653-71FA-4BF4-8129-C26D81526CE3}" presName="parTx" presStyleLbl="node1" presStyleIdx="1" presStyleCnt="4">
        <dgm:presLayoutVars>
          <dgm:chMax val="0"/>
          <dgm:chPref val="0"/>
          <dgm:bulletEnabled val="1"/>
        </dgm:presLayoutVars>
      </dgm:prSet>
      <dgm:spPr/>
      <dgm:t>
        <a:bodyPr/>
        <a:lstStyle/>
        <a:p>
          <a:endParaRPr lang="en-US"/>
        </a:p>
      </dgm:t>
    </dgm:pt>
    <dgm:pt modelId="{22C9ACB4-095B-409A-B9A7-6BC04A323C35}" type="pres">
      <dgm:prSet presAssocID="{E7781653-71FA-4BF4-8129-C26D81526CE3}" presName="parSh" presStyleLbl="node1" presStyleIdx="2" presStyleCnt="4"/>
      <dgm:spPr/>
      <dgm:t>
        <a:bodyPr/>
        <a:lstStyle/>
        <a:p>
          <a:endParaRPr lang="en-US"/>
        </a:p>
      </dgm:t>
    </dgm:pt>
    <dgm:pt modelId="{59D240D0-3274-44FE-BA31-9F2508D3DF7A}" type="pres">
      <dgm:prSet presAssocID="{E7781653-71FA-4BF4-8129-C26D81526CE3}" presName="desTx" presStyleLbl="fgAcc1" presStyleIdx="2" presStyleCnt="4" custScaleX="118274">
        <dgm:presLayoutVars>
          <dgm:bulletEnabled val="1"/>
        </dgm:presLayoutVars>
      </dgm:prSet>
      <dgm:spPr/>
      <dgm:t>
        <a:bodyPr/>
        <a:lstStyle/>
        <a:p>
          <a:endParaRPr lang="en-US"/>
        </a:p>
      </dgm:t>
    </dgm:pt>
    <dgm:pt modelId="{D76CEB57-8BFB-47B0-893F-4D75B15601FC}" type="pres">
      <dgm:prSet presAssocID="{4F8074BC-04A7-4479-B0FF-459C332DB442}" presName="sibTrans" presStyleLbl="sibTrans2D1" presStyleIdx="2" presStyleCnt="3"/>
      <dgm:spPr/>
      <dgm:t>
        <a:bodyPr/>
        <a:lstStyle/>
        <a:p>
          <a:endParaRPr lang="en-US"/>
        </a:p>
      </dgm:t>
    </dgm:pt>
    <dgm:pt modelId="{790404B7-CFBE-4502-82D4-BF52337C4C87}" type="pres">
      <dgm:prSet presAssocID="{4F8074BC-04A7-4479-B0FF-459C332DB442}" presName="connTx" presStyleLbl="sibTrans2D1" presStyleIdx="2" presStyleCnt="3"/>
      <dgm:spPr/>
      <dgm:t>
        <a:bodyPr/>
        <a:lstStyle/>
        <a:p>
          <a:endParaRPr lang="en-US"/>
        </a:p>
      </dgm:t>
    </dgm:pt>
    <dgm:pt modelId="{EA4CBBA3-A10E-4796-A1AA-676E03CCA3B2}" type="pres">
      <dgm:prSet presAssocID="{0CA8076E-D7EB-4152-95C2-9763CE4FA2A2}" presName="composite" presStyleCnt="0"/>
      <dgm:spPr/>
    </dgm:pt>
    <dgm:pt modelId="{B79BAE42-EC78-406D-9D01-AE4782983E11}" type="pres">
      <dgm:prSet presAssocID="{0CA8076E-D7EB-4152-95C2-9763CE4FA2A2}" presName="parTx" presStyleLbl="node1" presStyleIdx="2" presStyleCnt="4">
        <dgm:presLayoutVars>
          <dgm:chMax val="0"/>
          <dgm:chPref val="0"/>
          <dgm:bulletEnabled val="1"/>
        </dgm:presLayoutVars>
      </dgm:prSet>
      <dgm:spPr/>
      <dgm:t>
        <a:bodyPr/>
        <a:lstStyle/>
        <a:p>
          <a:endParaRPr lang="en-US"/>
        </a:p>
      </dgm:t>
    </dgm:pt>
    <dgm:pt modelId="{BEA93385-1859-4D6A-B2BB-F4991283CA87}" type="pres">
      <dgm:prSet presAssocID="{0CA8076E-D7EB-4152-95C2-9763CE4FA2A2}" presName="parSh" presStyleLbl="node1" presStyleIdx="3" presStyleCnt="4"/>
      <dgm:spPr/>
      <dgm:t>
        <a:bodyPr/>
        <a:lstStyle/>
        <a:p>
          <a:endParaRPr lang="en-US"/>
        </a:p>
      </dgm:t>
    </dgm:pt>
    <dgm:pt modelId="{45BC3FE8-6188-4E61-94C8-2AAE156FB2AC}" type="pres">
      <dgm:prSet presAssocID="{0CA8076E-D7EB-4152-95C2-9763CE4FA2A2}" presName="desTx" presStyleLbl="fgAcc1" presStyleIdx="3" presStyleCnt="4">
        <dgm:presLayoutVars>
          <dgm:bulletEnabled val="1"/>
        </dgm:presLayoutVars>
      </dgm:prSet>
      <dgm:spPr/>
      <dgm:t>
        <a:bodyPr/>
        <a:lstStyle/>
        <a:p>
          <a:endParaRPr lang="en-US"/>
        </a:p>
      </dgm:t>
    </dgm:pt>
  </dgm:ptLst>
  <dgm:cxnLst>
    <dgm:cxn modelId="{E1E96F09-7367-454C-8783-C514E8EF42C9}" type="presOf" srcId="{DEB5FED6-57EE-4342-8A81-0855E2B72A2C}" destId="{59D240D0-3274-44FE-BA31-9F2508D3DF7A}" srcOrd="0" destOrd="0" presId="urn:microsoft.com/office/officeart/2005/8/layout/process3"/>
    <dgm:cxn modelId="{E81C2BEB-CC72-4B5C-8419-156473CEC9E1}" srcId="{348009E9-1BC2-4A10-B22F-D592913E5E95}" destId="{E098BE9D-F0CE-40E1-BEC0-823655F3E990}" srcOrd="0" destOrd="0" parTransId="{DBAF0D58-16FF-4CEA-B823-C61CC17ACE12}" sibTransId="{558E70A2-071E-4BA0-9E3F-7768E511265F}"/>
    <dgm:cxn modelId="{4BDF83DA-CDD3-4844-BD67-B50CA8396AE1}" srcId="{AA5D0E2E-7ACE-4470-98C3-12FBBD06CD83}" destId="{348009E9-1BC2-4A10-B22F-D592913E5E95}" srcOrd="0" destOrd="0" parTransId="{BEED680B-8BA0-480C-8178-C4C974BA2796}" sibTransId="{EE91E956-0A00-4997-BE24-9E36E5FB2815}"/>
    <dgm:cxn modelId="{F511E5FD-AF8A-4EFB-B963-AB62FEB3F37E}" type="presOf" srcId="{4F8074BC-04A7-4479-B0FF-459C332DB442}" destId="{790404B7-CFBE-4502-82D4-BF52337C4C87}" srcOrd="1" destOrd="0" presId="urn:microsoft.com/office/officeart/2005/8/layout/process3"/>
    <dgm:cxn modelId="{EF5F71F3-7E35-4148-B484-DD4D373F3C84}" type="presOf" srcId="{EE91E956-0A00-4997-BE24-9E36E5FB2815}" destId="{26B4110B-46D0-4186-80A6-E381EEAD47F4}" srcOrd="1" destOrd="0" presId="urn:microsoft.com/office/officeart/2005/8/layout/process3"/>
    <dgm:cxn modelId="{24D06EEB-45D5-4E4B-92E2-ABA03A022D15}" type="presOf" srcId="{ACCE8B31-1B3A-4529-A705-6286B0B0AE0F}" destId="{CA576D12-EADB-4442-BF5A-C66817C0F4F4}" srcOrd="0" destOrd="0" presId="urn:microsoft.com/office/officeart/2005/8/layout/process3"/>
    <dgm:cxn modelId="{0777490C-4602-4D86-BAE6-F7506CD87CD6}" srcId="{AA5D0E2E-7ACE-4470-98C3-12FBBD06CD83}" destId="{E7781653-71FA-4BF4-8129-C26D81526CE3}" srcOrd="2" destOrd="0" parTransId="{AFE2C271-B9F0-48E5-AA61-6542DACA0A21}" sibTransId="{4F8074BC-04A7-4479-B0FF-459C332DB442}"/>
    <dgm:cxn modelId="{C49E2D96-E65C-4745-898C-DBB78EADBB68}" type="presOf" srcId="{2D844461-6898-4A33-BCAA-9B8C51F94108}" destId="{9C71051A-5E4D-45EB-89C3-220A5932154F}" srcOrd="1" destOrd="0" presId="urn:microsoft.com/office/officeart/2005/8/layout/process3"/>
    <dgm:cxn modelId="{76AB0E06-E760-45D9-93CC-96989AE69C75}" type="presOf" srcId="{348009E9-1BC2-4A10-B22F-D592913E5E95}" destId="{461435A0-AA09-4A67-B38D-C15E37C6F3D8}" srcOrd="1" destOrd="0" presId="urn:microsoft.com/office/officeart/2005/8/layout/process3"/>
    <dgm:cxn modelId="{3406577F-4CCB-4146-8999-385662AFBA2D}" srcId="{0CA8076E-D7EB-4152-95C2-9763CE4FA2A2}" destId="{8ECDFCC3-A8FC-47C2-91BA-B679484BF448}" srcOrd="1" destOrd="0" parTransId="{DBF7025C-CC5A-43A7-8D2D-7380B7B46466}" sibTransId="{C9656907-D891-40A7-A810-46D156FD8CCF}"/>
    <dgm:cxn modelId="{66F7C743-B369-4F38-9C56-302430C4A0D8}" type="presOf" srcId="{0CA8076E-D7EB-4152-95C2-9763CE4FA2A2}" destId="{B79BAE42-EC78-406D-9D01-AE4782983E11}" srcOrd="0" destOrd="0" presId="urn:microsoft.com/office/officeart/2005/8/layout/process3"/>
    <dgm:cxn modelId="{B793C177-5EBB-485D-870B-6E6B6C805FCE}" type="presOf" srcId="{DBB610AF-2E61-47F5-9F7D-9DCF4EFD0127}" destId="{ACCEE672-1888-468C-8B0B-E55B7E0470B0}" srcOrd="0" destOrd="0" presId="urn:microsoft.com/office/officeart/2005/8/layout/process3"/>
    <dgm:cxn modelId="{2B40DB3A-24F4-4AC2-9ACD-303E254FB7A6}" type="presOf" srcId="{EA20DF58-4EB3-4579-AADB-3397C20FAB97}" destId="{59D240D0-3274-44FE-BA31-9F2508D3DF7A}" srcOrd="0" destOrd="1" presId="urn:microsoft.com/office/officeart/2005/8/layout/process3"/>
    <dgm:cxn modelId="{57AC9E5B-B683-4965-B900-B6C3E84CB1BA}" type="presOf" srcId="{E7781653-71FA-4BF4-8129-C26D81526CE3}" destId="{22C9ACB4-095B-409A-B9A7-6BC04A323C35}" srcOrd="1" destOrd="0" presId="urn:microsoft.com/office/officeart/2005/8/layout/process3"/>
    <dgm:cxn modelId="{518DB9DF-E866-4A70-B28B-EBC54C762581}" type="presOf" srcId="{8ECDFCC3-A8FC-47C2-91BA-B679484BF448}" destId="{45BC3FE8-6188-4E61-94C8-2AAE156FB2AC}" srcOrd="0" destOrd="1" presId="urn:microsoft.com/office/officeart/2005/8/layout/process3"/>
    <dgm:cxn modelId="{103D1B17-C740-460B-A5D7-499C778E63F3}" type="presOf" srcId="{E7781653-71FA-4BF4-8129-C26D81526CE3}" destId="{D42CAE50-3A74-4AB3-8E70-D860FA5C424E}" srcOrd="0" destOrd="0" presId="urn:microsoft.com/office/officeart/2005/8/layout/process3"/>
    <dgm:cxn modelId="{7A938350-97D2-4D92-8FA8-EAB200A58F69}" srcId="{E7781653-71FA-4BF4-8129-C26D81526CE3}" destId="{DEB5FED6-57EE-4342-8A81-0855E2B72A2C}" srcOrd="0" destOrd="0" parTransId="{BEDB8D00-DBBD-48D8-803D-2FA388735256}" sibTransId="{1348567C-85D6-4C69-B377-F9C83417FD75}"/>
    <dgm:cxn modelId="{AD9FE0C1-1AD0-48F6-9463-704EE09E030A}" type="presOf" srcId="{AA56BFE3-7932-41EB-AF01-A158C44CDE66}" destId="{59D240D0-3274-44FE-BA31-9F2508D3DF7A}" srcOrd="0" destOrd="2" presId="urn:microsoft.com/office/officeart/2005/8/layout/process3"/>
    <dgm:cxn modelId="{3FB6C9B6-5801-496F-9C90-4B9996813049}" type="presOf" srcId="{0CA8076E-D7EB-4152-95C2-9763CE4FA2A2}" destId="{BEA93385-1859-4D6A-B2BB-F4991283CA87}" srcOrd="1" destOrd="0" presId="urn:microsoft.com/office/officeart/2005/8/layout/process3"/>
    <dgm:cxn modelId="{F16B9FC7-9A5E-40A4-9E93-DF5DE9A5CFF8}" type="presOf" srcId="{DBB610AF-2E61-47F5-9F7D-9DCF4EFD0127}" destId="{E2EF6E53-E882-43A9-B67A-F07FAC1EFE48}" srcOrd="1" destOrd="0" presId="urn:microsoft.com/office/officeart/2005/8/layout/process3"/>
    <dgm:cxn modelId="{C536350E-94F2-4921-8AB5-7088FE628AF7}" srcId="{0CA8076E-D7EB-4152-95C2-9763CE4FA2A2}" destId="{00BBE3C1-B1B4-4A61-9E74-DA9BF437BB53}" srcOrd="0" destOrd="0" parTransId="{4A940368-C4C1-4832-988D-488AB2D9070F}" sibTransId="{E9672B63-FCB1-4EE2-9DEA-37C192FF7297}"/>
    <dgm:cxn modelId="{DB7AB15C-B0C1-4E8A-95D7-E1F88B2FE023}" type="presOf" srcId="{4F8074BC-04A7-4479-B0FF-459C332DB442}" destId="{D76CEB57-8BFB-47B0-893F-4D75B15601FC}" srcOrd="0" destOrd="0" presId="urn:microsoft.com/office/officeart/2005/8/layout/process3"/>
    <dgm:cxn modelId="{584669E2-3608-47DA-9EEF-7D9000BBFFDF}" srcId="{E7781653-71FA-4BF4-8129-C26D81526CE3}" destId="{EA20DF58-4EB3-4579-AADB-3397C20FAB97}" srcOrd="1" destOrd="0" parTransId="{71B72663-675C-481B-80B1-718A05981364}" sibTransId="{508EE6F2-FE33-4F4C-9904-25E3FF0AE908}"/>
    <dgm:cxn modelId="{3D18BD19-9158-45C5-9F03-1FEF7A1BB0A5}" srcId="{AA5D0E2E-7ACE-4470-98C3-12FBBD06CD83}" destId="{0CA8076E-D7EB-4152-95C2-9763CE4FA2A2}" srcOrd="3" destOrd="0" parTransId="{4C6AA87A-81B4-4359-84D2-832EA9B2AF7B}" sibTransId="{074B9409-A83C-4DEC-87A3-0AF38D3F8EC7}"/>
    <dgm:cxn modelId="{87EFE71C-28F6-415C-B533-105307BACC25}" srcId="{E7781653-71FA-4BF4-8129-C26D81526CE3}" destId="{AA56BFE3-7932-41EB-AF01-A158C44CDE66}" srcOrd="2" destOrd="0" parTransId="{7B5FFBAA-9951-400E-82D3-69E3B5655BB8}" sibTransId="{7E9A7422-216D-4D89-ACD3-068448C2EBA2}"/>
    <dgm:cxn modelId="{97EE5D8E-0DA4-425D-9F12-CC87AA4ACB6E}" type="presOf" srcId="{AA5D0E2E-7ACE-4470-98C3-12FBBD06CD83}" destId="{CB94DD6F-F0E1-499F-B8FA-69DBDC1838B0}" srcOrd="0" destOrd="0" presId="urn:microsoft.com/office/officeart/2005/8/layout/process3"/>
    <dgm:cxn modelId="{14F2F7B8-F2C6-4113-9BD2-AE071E072486}" type="presOf" srcId="{E098BE9D-F0CE-40E1-BEC0-823655F3E990}" destId="{39AC1962-7D42-49F7-A7A3-F90FB8E94FB8}" srcOrd="0" destOrd="0" presId="urn:microsoft.com/office/officeart/2005/8/layout/process3"/>
    <dgm:cxn modelId="{E25947F2-B065-4DE4-B320-2352FA06288A}" srcId="{DBB610AF-2E61-47F5-9F7D-9DCF4EFD0127}" destId="{ACCE8B31-1B3A-4529-A705-6286B0B0AE0F}" srcOrd="0" destOrd="0" parTransId="{EB942129-F81D-402C-BEC8-CB57A4A2B40E}" sibTransId="{BCE8C27A-4D33-4644-B4F8-D338FC45D53B}"/>
    <dgm:cxn modelId="{0C36CFA7-F558-4B0E-B869-254AE92E6B7D}" type="presOf" srcId="{00BBE3C1-B1B4-4A61-9E74-DA9BF437BB53}" destId="{45BC3FE8-6188-4E61-94C8-2AAE156FB2AC}" srcOrd="0" destOrd="0" presId="urn:microsoft.com/office/officeart/2005/8/layout/process3"/>
    <dgm:cxn modelId="{B32650FB-E94A-481B-AA8F-2B727DB8F893}" type="presOf" srcId="{348009E9-1BC2-4A10-B22F-D592913E5E95}" destId="{37957000-66F9-4D3A-8E24-2E24136D45DB}" srcOrd="0" destOrd="0" presId="urn:microsoft.com/office/officeart/2005/8/layout/process3"/>
    <dgm:cxn modelId="{D2296DB3-8394-4141-8F59-5C20D3AB474A}" type="presOf" srcId="{2D844461-6898-4A33-BCAA-9B8C51F94108}" destId="{AA251A35-60DB-4323-A1A5-4D77374A9B86}" srcOrd="0" destOrd="0" presId="urn:microsoft.com/office/officeart/2005/8/layout/process3"/>
    <dgm:cxn modelId="{0690949E-F398-4E68-AB58-86F7CF096FEC}" srcId="{AA5D0E2E-7ACE-4470-98C3-12FBBD06CD83}" destId="{DBB610AF-2E61-47F5-9F7D-9DCF4EFD0127}" srcOrd="1" destOrd="0" parTransId="{2B8E0EF9-1EDE-438F-AFB7-E28074E7851B}" sibTransId="{2D844461-6898-4A33-BCAA-9B8C51F94108}"/>
    <dgm:cxn modelId="{FFAD935C-F33E-420E-8852-1767E2B016A5}" type="presOf" srcId="{EE91E956-0A00-4997-BE24-9E36E5FB2815}" destId="{FF26E1C6-9C24-40E1-A105-8CCD436E21C5}" srcOrd="0" destOrd="0" presId="urn:microsoft.com/office/officeart/2005/8/layout/process3"/>
    <dgm:cxn modelId="{832701B4-12CE-4A40-852A-5B0B0FBEDC2E}" type="presParOf" srcId="{CB94DD6F-F0E1-499F-B8FA-69DBDC1838B0}" destId="{76F7B8AE-F31A-4C5E-BDE3-BC7DD3CB362B}" srcOrd="0" destOrd="0" presId="urn:microsoft.com/office/officeart/2005/8/layout/process3"/>
    <dgm:cxn modelId="{74A22011-037E-4B8D-9A16-0B0E3303DF18}" type="presParOf" srcId="{76F7B8AE-F31A-4C5E-BDE3-BC7DD3CB362B}" destId="{37957000-66F9-4D3A-8E24-2E24136D45DB}" srcOrd="0" destOrd="0" presId="urn:microsoft.com/office/officeart/2005/8/layout/process3"/>
    <dgm:cxn modelId="{56919888-5C3E-450E-9AAE-336B374C5ABB}" type="presParOf" srcId="{76F7B8AE-F31A-4C5E-BDE3-BC7DD3CB362B}" destId="{461435A0-AA09-4A67-B38D-C15E37C6F3D8}" srcOrd="1" destOrd="0" presId="urn:microsoft.com/office/officeart/2005/8/layout/process3"/>
    <dgm:cxn modelId="{17BB8577-9E2C-44C3-803C-262B327F9325}" type="presParOf" srcId="{76F7B8AE-F31A-4C5E-BDE3-BC7DD3CB362B}" destId="{39AC1962-7D42-49F7-A7A3-F90FB8E94FB8}" srcOrd="2" destOrd="0" presId="urn:microsoft.com/office/officeart/2005/8/layout/process3"/>
    <dgm:cxn modelId="{876B1A23-DAE1-40C3-B41A-12C45AE754A8}" type="presParOf" srcId="{CB94DD6F-F0E1-499F-B8FA-69DBDC1838B0}" destId="{FF26E1C6-9C24-40E1-A105-8CCD436E21C5}" srcOrd="1" destOrd="0" presId="urn:microsoft.com/office/officeart/2005/8/layout/process3"/>
    <dgm:cxn modelId="{674D2DA6-7385-4636-9133-90663B17C465}" type="presParOf" srcId="{FF26E1C6-9C24-40E1-A105-8CCD436E21C5}" destId="{26B4110B-46D0-4186-80A6-E381EEAD47F4}" srcOrd="0" destOrd="0" presId="urn:microsoft.com/office/officeart/2005/8/layout/process3"/>
    <dgm:cxn modelId="{E670C628-1848-4666-AA23-BAB51C7D4E1D}" type="presParOf" srcId="{CB94DD6F-F0E1-499F-B8FA-69DBDC1838B0}" destId="{C7ACE727-27DD-4A65-BCCC-4782C5AF04F8}" srcOrd="2" destOrd="0" presId="urn:microsoft.com/office/officeart/2005/8/layout/process3"/>
    <dgm:cxn modelId="{7DC93C07-5B3F-4CB9-A055-75E3B1477857}" type="presParOf" srcId="{C7ACE727-27DD-4A65-BCCC-4782C5AF04F8}" destId="{ACCEE672-1888-468C-8B0B-E55B7E0470B0}" srcOrd="0" destOrd="0" presId="urn:microsoft.com/office/officeart/2005/8/layout/process3"/>
    <dgm:cxn modelId="{C1ABE9B6-5B2C-43D1-AAF5-86EABC280A13}" type="presParOf" srcId="{C7ACE727-27DD-4A65-BCCC-4782C5AF04F8}" destId="{E2EF6E53-E882-43A9-B67A-F07FAC1EFE48}" srcOrd="1" destOrd="0" presId="urn:microsoft.com/office/officeart/2005/8/layout/process3"/>
    <dgm:cxn modelId="{9A3815F6-1BA9-4F11-8EDD-D33C73E9C3D6}" type="presParOf" srcId="{C7ACE727-27DD-4A65-BCCC-4782C5AF04F8}" destId="{CA576D12-EADB-4442-BF5A-C66817C0F4F4}" srcOrd="2" destOrd="0" presId="urn:microsoft.com/office/officeart/2005/8/layout/process3"/>
    <dgm:cxn modelId="{FD842226-2B38-475C-8C7A-38A26056DCC5}" type="presParOf" srcId="{CB94DD6F-F0E1-499F-B8FA-69DBDC1838B0}" destId="{AA251A35-60DB-4323-A1A5-4D77374A9B86}" srcOrd="3" destOrd="0" presId="urn:microsoft.com/office/officeart/2005/8/layout/process3"/>
    <dgm:cxn modelId="{D7ACDCAF-1CB6-4C35-A05A-5CC26DC42E6B}" type="presParOf" srcId="{AA251A35-60DB-4323-A1A5-4D77374A9B86}" destId="{9C71051A-5E4D-45EB-89C3-220A5932154F}" srcOrd="0" destOrd="0" presId="urn:microsoft.com/office/officeart/2005/8/layout/process3"/>
    <dgm:cxn modelId="{C741E188-C08E-4B77-A823-34BE62729D5B}" type="presParOf" srcId="{CB94DD6F-F0E1-499F-B8FA-69DBDC1838B0}" destId="{EBD631E6-0153-4841-B802-65A854D71259}" srcOrd="4" destOrd="0" presId="urn:microsoft.com/office/officeart/2005/8/layout/process3"/>
    <dgm:cxn modelId="{370ABDBD-6216-4026-9911-567D3A3A0E59}" type="presParOf" srcId="{EBD631E6-0153-4841-B802-65A854D71259}" destId="{D42CAE50-3A74-4AB3-8E70-D860FA5C424E}" srcOrd="0" destOrd="0" presId="urn:microsoft.com/office/officeart/2005/8/layout/process3"/>
    <dgm:cxn modelId="{08F9F523-DCB6-4FEE-9ACE-9AE28E7F948A}" type="presParOf" srcId="{EBD631E6-0153-4841-B802-65A854D71259}" destId="{22C9ACB4-095B-409A-B9A7-6BC04A323C35}" srcOrd="1" destOrd="0" presId="urn:microsoft.com/office/officeart/2005/8/layout/process3"/>
    <dgm:cxn modelId="{572C6B36-C9E6-49CB-9785-ACF3E1F17B11}" type="presParOf" srcId="{EBD631E6-0153-4841-B802-65A854D71259}" destId="{59D240D0-3274-44FE-BA31-9F2508D3DF7A}" srcOrd="2" destOrd="0" presId="urn:microsoft.com/office/officeart/2005/8/layout/process3"/>
    <dgm:cxn modelId="{ED33FEE3-4B26-40A3-9360-5AAEA600B04E}" type="presParOf" srcId="{CB94DD6F-F0E1-499F-B8FA-69DBDC1838B0}" destId="{D76CEB57-8BFB-47B0-893F-4D75B15601FC}" srcOrd="5" destOrd="0" presId="urn:microsoft.com/office/officeart/2005/8/layout/process3"/>
    <dgm:cxn modelId="{7A017AF4-6602-47CF-93B2-3221C8825866}" type="presParOf" srcId="{D76CEB57-8BFB-47B0-893F-4D75B15601FC}" destId="{790404B7-CFBE-4502-82D4-BF52337C4C87}" srcOrd="0" destOrd="0" presId="urn:microsoft.com/office/officeart/2005/8/layout/process3"/>
    <dgm:cxn modelId="{0DE3839F-6CF1-4551-8B2B-A695055947D9}" type="presParOf" srcId="{CB94DD6F-F0E1-499F-B8FA-69DBDC1838B0}" destId="{EA4CBBA3-A10E-4796-A1AA-676E03CCA3B2}" srcOrd="6" destOrd="0" presId="urn:microsoft.com/office/officeart/2005/8/layout/process3"/>
    <dgm:cxn modelId="{32CAE946-23BB-418A-8225-DC15A3C8FF2B}" type="presParOf" srcId="{EA4CBBA3-A10E-4796-A1AA-676E03CCA3B2}" destId="{B79BAE42-EC78-406D-9D01-AE4782983E11}" srcOrd="0" destOrd="0" presId="urn:microsoft.com/office/officeart/2005/8/layout/process3"/>
    <dgm:cxn modelId="{F991E87B-269F-450B-A2FB-FA2BB84CE372}" type="presParOf" srcId="{EA4CBBA3-A10E-4796-A1AA-676E03CCA3B2}" destId="{BEA93385-1859-4D6A-B2BB-F4991283CA87}" srcOrd="1" destOrd="0" presId="urn:microsoft.com/office/officeart/2005/8/layout/process3"/>
    <dgm:cxn modelId="{3A4E9F06-BA81-4C68-9AFB-407D8AD72B68}" type="presParOf" srcId="{EA4CBBA3-A10E-4796-A1AA-676E03CCA3B2}" destId="{45BC3FE8-6188-4E61-94C8-2AAE156FB2AC}"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5D0E2E-7ACE-4470-98C3-12FBBD06CD83}" type="doc">
      <dgm:prSet loTypeId="urn:microsoft.com/office/officeart/2005/8/layout/process3" loCatId="process" qsTypeId="urn:microsoft.com/office/officeart/2005/8/quickstyle/simple3" qsCatId="simple" csTypeId="urn:microsoft.com/office/officeart/2005/8/colors/accent1_2" csCatId="accent1" phldr="1"/>
      <dgm:spPr/>
      <dgm:t>
        <a:bodyPr/>
        <a:lstStyle/>
        <a:p>
          <a:endParaRPr lang="en-US"/>
        </a:p>
      </dgm:t>
    </dgm:pt>
    <dgm:pt modelId="{348009E9-1BC2-4A10-B22F-D592913E5E95}">
      <dgm:prSet phldrT="[Text]" custT="1"/>
      <dgm:spPr>
        <a:solidFill>
          <a:schemeClr val="tx2">
            <a:lumMod val="40000"/>
            <a:lumOff val="60000"/>
          </a:schemeClr>
        </a:solidFill>
      </dgm:spPr>
      <dgm:t>
        <a:bodyPr/>
        <a:lstStyle/>
        <a:p>
          <a:r>
            <a:rPr lang="en-US" sz="2100" dirty="0" smtClean="0"/>
            <a:t>Oct 2012</a:t>
          </a:r>
          <a:endParaRPr lang="en-US" sz="2100" dirty="0"/>
        </a:p>
      </dgm:t>
    </dgm:pt>
    <dgm:pt modelId="{BEED680B-8BA0-480C-8178-C4C974BA2796}" type="parTrans" cxnId="{4BDF83DA-CDD3-4844-BD67-B50CA8396AE1}">
      <dgm:prSet/>
      <dgm:spPr/>
      <dgm:t>
        <a:bodyPr/>
        <a:lstStyle/>
        <a:p>
          <a:endParaRPr lang="en-US"/>
        </a:p>
      </dgm:t>
    </dgm:pt>
    <dgm:pt modelId="{EE91E956-0A00-4997-BE24-9E36E5FB2815}" type="sibTrans" cxnId="{4BDF83DA-CDD3-4844-BD67-B50CA8396AE1}">
      <dgm:prSet/>
      <dgm:spPr/>
      <dgm:t>
        <a:bodyPr/>
        <a:lstStyle/>
        <a:p>
          <a:endParaRPr lang="en-US" dirty="0"/>
        </a:p>
      </dgm:t>
    </dgm:pt>
    <dgm:pt modelId="{017BDF78-BE23-4F56-9D84-2100B694C87D}">
      <dgm:prSet/>
      <dgm:spPr>
        <a:solidFill>
          <a:schemeClr val="accent4">
            <a:lumMod val="20000"/>
            <a:lumOff val="80000"/>
          </a:schemeClr>
        </a:solidFill>
      </dgm:spPr>
      <dgm:t>
        <a:bodyPr/>
        <a:lstStyle/>
        <a:p>
          <a:r>
            <a:rPr lang="en-US" b="1" baseline="0" dirty="0" smtClean="0">
              <a:solidFill>
                <a:srgbClr val="00B050"/>
              </a:solidFill>
            </a:rPr>
            <a:t>Car hire counter must be responded to by      October 30, 2012</a:t>
          </a:r>
          <a:endParaRPr lang="en-US" b="1" dirty="0">
            <a:solidFill>
              <a:srgbClr val="C00000"/>
            </a:solidFill>
          </a:endParaRPr>
        </a:p>
      </dgm:t>
    </dgm:pt>
    <dgm:pt modelId="{ED58BDF4-388D-4225-8D72-517CFE0BAF5F}" type="parTrans" cxnId="{5BEDE4F9-494A-4203-967F-673A902EB51B}">
      <dgm:prSet/>
      <dgm:spPr/>
      <dgm:t>
        <a:bodyPr/>
        <a:lstStyle/>
        <a:p>
          <a:endParaRPr lang="en-US"/>
        </a:p>
      </dgm:t>
    </dgm:pt>
    <dgm:pt modelId="{1D87CD3C-1CF0-453C-993F-1744CF0715DE}" type="sibTrans" cxnId="{5BEDE4F9-494A-4203-967F-673A902EB51B}">
      <dgm:prSet/>
      <dgm:spPr/>
      <dgm:t>
        <a:bodyPr/>
        <a:lstStyle/>
        <a:p>
          <a:endParaRPr lang="en-US"/>
        </a:p>
      </dgm:t>
    </dgm:pt>
    <dgm:pt modelId="{3E751A62-EB9C-47B9-8275-25144E30E095}">
      <dgm:prSet custT="1"/>
      <dgm:spPr>
        <a:solidFill>
          <a:schemeClr val="tx2">
            <a:lumMod val="40000"/>
            <a:lumOff val="60000"/>
          </a:schemeClr>
        </a:solidFill>
      </dgm:spPr>
      <dgm:t>
        <a:bodyPr/>
        <a:lstStyle/>
        <a:p>
          <a:r>
            <a:rPr lang="en-US" sz="2100" b="0" i="0" baseline="0" dirty="0" smtClean="0">
              <a:solidFill>
                <a:schemeClr val="tx1"/>
              </a:solidFill>
            </a:rPr>
            <a:t>Jan 2013</a:t>
          </a:r>
          <a:endParaRPr lang="en-US" sz="2100" b="0" i="0" baseline="0" dirty="0">
            <a:solidFill>
              <a:schemeClr val="tx1"/>
            </a:solidFill>
          </a:endParaRPr>
        </a:p>
      </dgm:t>
    </dgm:pt>
    <dgm:pt modelId="{691AF3F5-E2A0-482C-9AAB-2D227EA1D20E}" type="parTrans" cxnId="{D71E2C09-D5D4-426A-A976-E390CFE0465C}">
      <dgm:prSet/>
      <dgm:spPr/>
      <dgm:t>
        <a:bodyPr/>
        <a:lstStyle/>
        <a:p>
          <a:endParaRPr lang="en-US"/>
        </a:p>
      </dgm:t>
    </dgm:pt>
    <dgm:pt modelId="{6C9E3237-51D9-415F-80AA-2FEE74977F82}" type="sibTrans" cxnId="{D71E2C09-D5D4-426A-A976-E390CFE0465C}">
      <dgm:prSet/>
      <dgm:spPr/>
      <dgm:t>
        <a:bodyPr/>
        <a:lstStyle/>
        <a:p>
          <a:endParaRPr lang="en-US"/>
        </a:p>
      </dgm:t>
    </dgm:pt>
    <dgm:pt modelId="{C4AC1D48-86AE-4564-9CF7-AD72AD112B07}">
      <dgm:prSet/>
      <dgm:spPr>
        <a:solidFill>
          <a:schemeClr val="accent4">
            <a:lumMod val="20000"/>
            <a:lumOff val="80000"/>
            <a:alpha val="90000"/>
          </a:schemeClr>
        </a:solidFill>
      </dgm:spPr>
      <dgm:t>
        <a:bodyPr/>
        <a:lstStyle/>
        <a:p>
          <a:r>
            <a:rPr lang="en-US" b="1" baseline="0" dirty="0" smtClean="0">
              <a:solidFill>
                <a:srgbClr val="00B050"/>
              </a:solidFill>
            </a:rPr>
            <a:t>Rebuttal to the counter of the counter  must be responded to by January 31, 2013</a:t>
          </a:r>
          <a:endParaRPr lang="en-US" b="1" dirty="0">
            <a:solidFill>
              <a:srgbClr val="C00000"/>
            </a:solidFill>
          </a:endParaRPr>
        </a:p>
      </dgm:t>
    </dgm:pt>
    <dgm:pt modelId="{C97CF82E-7CBF-40E6-94D7-C904D70C2974}" type="parTrans" cxnId="{61522E82-E78A-4492-B4C9-C90986969ADC}">
      <dgm:prSet/>
      <dgm:spPr/>
      <dgm:t>
        <a:bodyPr/>
        <a:lstStyle/>
        <a:p>
          <a:endParaRPr lang="en-US"/>
        </a:p>
      </dgm:t>
    </dgm:pt>
    <dgm:pt modelId="{52089F58-7FD0-4DA2-B62B-BD311EA75424}" type="sibTrans" cxnId="{61522E82-E78A-4492-B4C9-C90986969ADC}">
      <dgm:prSet/>
      <dgm:spPr/>
      <dgm:t>
        <a:bodyPr/>
        <a:lstStyle/>
        <a:p>
          <a:endParaRPr lang="en-US"/>
        </a:p>
      </dgm:t>
    </dgm:pt>
    <dgm:pt modelId="{7D59A63E-4E8F-497D-8DD5-882F69A3DE49}">
      <dgm:prSet phldrT="[Text]" custT="1"/>
      <dgm:spPr>
        <a:solidFill>
          <a:schemeClr val="tx2">
            <a:lumMod val="40000"/>
            <a:lumOff val="60000"/>
          </a:schemeClr>
        </a:solidFill>
      </dgm:spPr>
      <dgm:t>
        <a:bodyPr/>
        <a:lstStyle/>
        <a:p>
          <a:r>
            <a:rPr lang="en-US" sz="2100" dirty="0" smtClean="0"/>
            <a:t>Jun 2012</a:t>
          </a:r>
          <a:endParaRPr lang="en-US" sz="2100" dirty="0"/>
        </a:p>
      </dgm:t>
    </dgm:pt>
    <dgm:pt modelId="{43DEF8A2-4163-42F5-923D-AAC12DFD6F65}" type="parTrans" cxnId="{4DDDDD7A-0641-4995-ABB8-4104EBBD6ABD}">
      <dgm:prSet/>
      <dgm:spPr/>
      <dgm:t>
        <a:bodyPr/>
        <a:lstStyle/>
        <a:p>
          <a:endParaRPr lang="en-US"/>
        </a:p>
      </dgm:t>
    </dgm:pt>
    <dgm:pt modelId="{A241A9EE-B543-4C31-8572-F8EC20C94380}" type="sibTrans" cxnId="{4DDDDD7A-0641-4995-ABB8-4104EBBD6ABD}">
      <dgm:prSet/>
      <dgm:spPr/>
      <dgm:t>
        <a:bodyPr/>
        <a:lstStyle/>
        <a:p>
          <a:endParaRPr lang="en-US" dirty="0"/>
        </a:p>
      </dgm:t>
    </dgm:pt>
    <dgm:pt modelId="{E1A2A1BA-BE33-40C1-A0C0-BBDEAA237A6C}">
      <dgm:prSet phldrT="[Text]"/>
      <dgm:spPr>
        <a:solidFill>
          <a:schemeClr val="accent4">
            <a:lumMod val="20000"/>
            <a:lumOff val="80000"/>
            <a:alpha val="90000"/>
          </a:schemeClr>
        </a:solidFill>
      </dgm:spPr>
      <dgm:t>
        <a:bodyPr/>
        <a:lstStyle/>
        <a:p>
          <a:r>
            <a:rPr lang="en-US" b="1" baseline="0" dirty="0" smtClean="0">
              <a:solidFill>
                <a:srgbClr val="00B050"/>
              </a:solidFill>
            </a:rPr>
            <a:t>Car hire reclaim countered by  June 30, 2012</a:t>
          </a:r>
          <a:endParaRPr lang="en-US" dirty="0"/>
        </a:p>
      </dgm:t>
    </dgm:pt>
    <dgm:pt modelId="{E55331DA-2961-403C-A313-741045C6D948}" type="parTrans" cxnId="{259CDECD-0A71-45FB-9D82-3119ADF88BAD}">
      <dgm:prSet/>
      <dgm:spPr/>
      <dgm:t>
        <a:bodyPr/>
        <a:lstStyle/>
        <a:p>
          <a:endParaRPr lang="en-US"/>
        </a:p>
      </dgm:t>
    </dgm:pt>
    <dgm:pt modelId="{9AEAA9F4-6306-454D-BADC-0EEFFA191A32}" type="sibTrans" cxnId="{259CDECD-0A71-45FB-9D82-3119ADF88BAD}">
      <dgm:prSet/>
      <dgm:spPr/>
      <dgm:t>
        <a:bodyPr/>
        <a:lstStyle/>
        <a:p>
          <a:endParaRPr lang="en-US"/>
        </a:p>
      </dgm:t>
    </dgm:pt>
    <dgm:pt modelId="{CB94DD6F-F0E1-499F-B8FA-69DBDC1838B0}" type="pres">
      <dgm:prSet presAssocID="{AA5D0E2E-7ACE-4470-98C3-12FBBD06CD83}" presName="linearFlow" presStyleCnt="0">
        <dgm:presLayoutVars>
          <dgm:dir/>
          <dgm:animLvl val="lvl"/>
          <dgm:resizeHandles val="exact"/>
        </dgm:presLayoutVars>
      </dgm:prSet>
      <dgm:spPr/>
      <dgm:t>
        <a:bodyPr/>
        <a:lstStyle/>
        <a:p>
          <a:endParaRPr lang="en-US"/>
        </a:p>
      </dgm:t>
    </dgm:pt>
    <dgm:pt modelId="{6E564FEC-CD32-4C14-9533-6E31639F0BD1}" type="pres">
      <dgm:prSet presAssocID="{7D59A63E-4E8F-497D-8DD5-882F69A3DE49}" presName="composite" presStyleCnt="0"/>
      <dgm:spPr/>
    </dgm:pt>
    <dgm:pt modelId="{649C9393-B67A-49C5-8304-A1F645CF1A62}" type="pres">
      <dgm:prSet presAssocID="{7D59A63E-4E8F-497D-8DD5-882F69A3DE49}" presName="parTx" presStyleLbl="node1" presStyleIdx="0" presStyleCnt="3">
        <dgm:presLayoutVars>
          <dgm:chMax val="0"/>
          <dgm:chPref val="0"/>
          <dgm:bulletEnabled val="1"/>
        </dgm:presLayoutVars>
      </dgm:prSet>
      <dgm:spPr/>
      <dgm:t>
        <a:bodyPr/>
        <a:lstStyle/>
        <a:p>
          <a:endParaRPr lang="en-US"/>
        </a:p>
      </dgm:t>
    </dgm:pt>
    <dgm:pt modelId="{C9C01360-2ACF-4897-93BC-751B40B19FFE}" type="pres">
      <dgm:prSet presAssocID="{7D59A63E-4E8F-497D-8DD5-882F69A3DE49}" presName="parSh" presStyleLbl="node1" presStyleIdx="0" presStyleCnt="3"/>
      <dgm:spPr/>
      <dgm:t>
        <a:bodyPr/>
        <a:lstStyle/>
        <a:p>
          <a:endParaRPr lang="en-US"/>
        </a:p>
      </dgm:t>
    </dgm:pt>
    <dgm:pt modelId="{6ADB7B2E-AAA3-4D97-925A-5A6B945B1237}" type="pres">
      <dgm:prSet presAssocID="{7D59A63E-4E8F-497D-8DD5-882F69A3DE49}" presName="desTx" presStyleLbl="fgAcc1" presStyleIdx="0" presStyleCnt="3">
        <dgm:presLayoutVars>
          <dgm:bulletEnabled val="1"/>
        </dgm:presLayoutVars>
      </dgm:prSet>
      <dgm:spPr/>
      <dgm:t>
        <a:bodyPr/>
        <a:lstStyle/>
        <a:p>
          <a:endParaRPr lang="en-US"/>
        </a:p>
      </dgm:t>
    </dgm:pt>
    <dgm:pt modelId="{A82B5947-ADA1-4EA7-9F3A-5BE9F56C8904}" type="pres">
      <dgm:prSet presAssocID="{A241A9EE-B543-4C31-8572-F8EC20C94380}" presName="sibTrans" presStyleLbl="sibTrans2D1" presStyleIdx="0" presStyleCnt="2"/>
      <dgm:spPr/>
      <dgm:t>
        <a:bodyPr/>
        <a:lstStyle/>
        <a:p>
          <a:endParaRPr lang="en-US"/>
        </a:p>
      </dgm:t>
    </dgm:pt>
    <dgm:pt modelId="{0F34997D-174D-4FDA-A67B-D3EACEA211D9}" type="pres">
      <dgm:prSet presAssocID="{A241A9EE-B543-4C31-8572-F8EC20C94380}" presName="connTx" presStyleLbl="sibTrans2D1" presStyleIdx="0" presStyleCnt="2"/>
      <dgm:spPr/>
      <dgm:t>
        <a:bodyPr/>
        <a:lstStyle/>
        <a:p>
          <a:endParaRPr lang="en-US"/>
        </a:p>
      </dgm:t>
    </dgm:pt>
    <dgm:pt modelId="{76F7B8AE-F31A-4C5E-BDE3-BC7DD3CB362B}" type="pres">
      <dgm:prSet presAssocID="{348009E9-1BC2-4A10-B22F-D592913E5E95}" presName="composite" presStyleCnt="0"/>
      <dgm:spPr/>
    </dgm:pt>
    <dgm:pt modelId="{37957000-66F9-4D3A-8E24-2E24136D45DB}" type="pres">
      <dgm:prSet presAssocID="{348009E9-1BC2-4A10-B22F-D592913E5E95}" presName="parTx" presStyleLbl="node1" presStyleIdx="0" presStyleCnt="3">
        <dgm:presLayoutVars>
          <dgm:chMax val="0"/>
          <dgm:chPref val="0"/>
          <dgm:bulletEnabled val="1"/>
        </dgm:presLayoutVars>
      </dgm:prSet>
      <dgm:spPr/>
      <dgm:t>
        <a:bodyPr/>
        <a:lstStyle/>
        <a:p>
          <a:endParaRPr lang="en-US"/>
        </a:p>
      </dgm:t>
    </dgm:pt>
    <dgm:pt modelId="{461435A0-AA09-4A67-B38D-C15E37C6F3D8}" type="pres">
      <dgm:prSet presAssocID="{348009E9-1BC2-4A10-B22F-D592913E5E95}" presName="parSh" presStyleLbl="node1" presStyleIdx="1" presStyleCnt="3"/>
      <dgm:spPr/>
      <dgm:t>
        <a:bodyPr/>
        <a:lstStyle/>
        <a:p>
          <a:endParaRPr lang="en-US"/>
        </a:p>
      </dgm:t>
    </dgm:pt>
    <dgm:pt modelId="{39AC1962-7D42-49F7-A7A3-F90FB8E94FB8}" type="pres">
      <dgm:prSet presAssocID="{348009E9-1BC2-4A10-B22F-D592913E5E95}" presName="desTx" presStyleLbl="fgAcc1" presStyleIdx="1" presStyleCnt="3">
        <dgm:presLayoutVars>
          <dgm:bulletEnabled val="1"/>
        </dgm:presLayoutVars>
      </dgm:prSet>
      <dgm:spPr>
        <a:solidFill>
          <a:schemeClr val="bg1"/>
        </a:solidFill>
      </dgm:spPr>
      <dgm:t>
        <a:bodyPr/>
        <a:lstStyle/>
        <a:p>
          <a:endParaRPr lang="en-US"/>
        </a:p>
      </dgm:t>
    </dgm:pt>
    <dgm:pt modelId="{FF26E1C6-9C24-40E1-A105-8CCD436E21C5}" type="pres">
      <dgm:prSet presAssocID="{EE91E956-0A00-4997-BE24-9E36E5FB2815}" presName="sibTrans" presStyleLbl="sibTrans2D1" presStyleIdx="1" presStyleCnt="2"/>
      <dgm:spPr/>
      <dgm:t>
        <a:bodyPr/>
        <a:lstStyle/>
        <a:p>
          <a:endParaRPr lang="en-US"/>
        </a:p>
      </dgm:t>
    </dgm:pt>
    <dgm:pt modelId="{26B4110B-46D0-4186-80A6-E381EEAD47F4}" type="pres">
      <dgm:prSet presAssocID="{EE91E956-0A00-4997-BE24-9E36E5FB2815}" presName="connTx" presStyleLbl="sibTrans2D1" presStyleIdx="1" presStyleCnt="2"/>
      <dgm:spPr/>
      <dgm:t>
        <a:bodyPr/>
        <a:lstStyle/>
        <a:p>
          <a:endParaRPr lang="en-US"/>
        </a:p>
      </dgm:t>
    </dgm:pt>
    <dgm:pt modelId="{70FF807B-7E4B-4290-ABC6-A3D4413DD7AF}" type="pres">
      <dgm:prSet presAssocID="{3E751A62-EB9C-47B9-8275-25144E30E095}" presName="composite" presStyleCnt="0"/>
      <dgm:spPr/>
    </dgm:pt>
    <dgm:pt modelId="{5FAC9208-AD97-4AB6-8A5E-D0FD5B4AA093}" type="pres">
      <dgm:prSet presAssocID="{3E751A62-EB9C-47B9-8275-25144E30E095}" presName="parTx" presStyleLbl="node1" presStyleIdx="1" presStyleCnt="3">
        <dgm:presLayoutVars>
          <dgm:chMax val="0"/>
          <dgm:chPref val="0"/>
          <dgm:bulletEnabled val="1"/>
        </dgm:presLayoutVars>
      </dgm:prSet>
      <dgm:spPr/>
      <dgm:t>
        <a:bodyPr/>
        <a:lstStyle/>
        <a:p>
          <a:endParaRPr lang="en-US"/>
        </a:p>
      </dgm:t>
    </dgm:pt>
    <dgm:pt modelId="{8F1D2186-F593-42D6-AB45-0E93059E0FBD}" type="pres">
      <dgm:prSet presAssocID="{3E751A62-EB9C-47B9-8275-25144E30E095}" presName="parSh" presStyleLbl="node1" presStyleIdx="2" presStyleCnt="3"/>
      <dgm:spPr/>
      <dgm:t>
        <a:bodyPr/>
        <a:lstStyle/>
        <a:p>
          <a:endParaRPr lang="en-US"/>
        </a:p>
      </dgm:t>
    </dgm:pt>
    <dgm:pt modelId="{BB03170C-199C-4EAB-9F54-D62478D81104}" type="pres">
      <dgm:prSet presAssocID="{3E751A62-EB9C-47B9-8275-25144E30E095}" presName="desTx" presStyleLbl="fgAcc1" presStyleIdx="2" presStyleCnt="3" custScaleX="99044" custScaleY="101067">
        <dgm:presLayoutVars>
          <dgm:bulletEnabled val="1"/>
        </dgm:presLayoutVars>
      </dgm:prSet>
      <dgm:spPr/>
      <dgm:t>
        <a:bodyPr/>
        <a:lstStyle/>
        <a:p>
          <a:endParaRPr lang="en-US"/>
        </a:p>
      </dgm:t>
    </dgm:pt>
  </dgm:ptLst>
  <dgm:cxnLst>
    <dgm:cxn modelId="{26971400-A206-454C-84C2-B42854FFA00F}" type="presOf" srcId="{EE91E956-0A00-4997-BE24-9E36E5FB2815}" destId="{26B4110B-46D0-4186-80A6-E381EEAD47F4}" srcOrd="1" destOrd="0" presId="urn:microsoft.com/office/officeart/2005/8/layout/process3"/>
    <dgm:cxn modelId="{259CDECD-0A71-45FB-9D82-3119ADF88BAD}" srcId="{7D59A63E-4E8F-497D-8DD5-882F69A3DE49}" destId="{E1A2A1BA-BE33-40C1-A0C0-BBDEAA237A6C}" srcOrd="0" destOrd="0" parTransId="{E55331DA-2961-403C-A313-741045C6D948}" sibTransId="{9AEAA9F4-6306-454D-BADC-0EEFFA191A32}"/>
    <dgm:cxn modelId="{CBB9E96B-7DEA-4793-B24A-5D13AF2EAE96}" type="presOf" srcId="{E1A2A1BA-BE33-40C1-A0C0-BBDEAA237A6C}" destId="{6ADB7B2E-AAA3-4D97-925A-5A6B945B1237}" srcOrd="0" destOrd="0" presId="urn:microsoft.com/office/officeart/2005/8/layout/process3"/>
    <dgm:cxn modelId="{6DF862D3-D254-4656-A3E3-B77A88040653}" type="presOf" srcId="{EE91E956-0A00-4997-BE24-9E36E5FB2815}" destId="{FF26E1C6-9C24-40E1-A105-8CCD436E21C5}" srcOrd="0" destOrd="0" presId="urn:microsoft.com/office/officeart/2005/8/layout/process3"/>
    <dgm:cxn modelId="{E331FF23-28E4-4D8A-883B-231E549E1D57}" type="presOf" srcId="{348009E9-1BC2-4A10-B22F-D592913E5E95}" destId="{37957000-66F9-4D3A-8E24-2E24136D45DB}" srcOrd="0" destOrd="0" presId="urn:microsoft.com/office/officeart/2005/8/layout/process3"/>
    <dgm:cxn modelId="{5BEDE4F9-494A-4203-967F-673A902EB51B}" srcId="{348009E9-1BC2-4A10-B22F-D592913E5E95}" destId="{017BDF78-BE23-4F56-9D84-2100B694C87D}" srcOrd="0" destOrd="0" parTransId="{ED58BDF4-388D-4225-8D72-517CFE0BAF5F}" sibTransId="{1D87CD3C-1CF0-453C-993F-1744CF0715DE}"/>
    <dgm:cxn modelId="{B3789364-5E4C-48F2-B1B7-605D76CA2EA6}" type="presOf" srcId="{017BDF78-BE23-4F56-9D84-2100B694C87D}" destId="{39AC1962-7D42-49F7-A7A3-F90FB8E94FB8}" srcOrd="0" destOrd="0" presId="urn:microsoft.com/office/officeart/2005/8/layout/process3"/>
    <dgm:cxn modelId="{483431B4-CDCB-4624-9E8B-006ED95DACA7}" type="presOf" srcId="{A241A9EE-B543-4C31-8572-F8EC20C94380}" destId="{0F34997D-174D-4FDA-A67B-D3EACEA211D9}" srcOrd="1" destOrd="0" presId="urn:microsoft.com/office/officeart/2005/8/layout/process3"/>
    <dgm:cxn modelId="{20B2CC63-E298-414D-9CAD-97A6A3F39476}" type="presOf" srcId="{7D59A63E-4E8F-497D-8DD5-882F69A3DE49}" destId="{649C9393-B67A-49C5-8304-A1F645CF1A62}" srcOrd="0" destOrd="0" presId="urn:microsoft.com/office/officeart/2005/8/layout/process3"/>
    <dgm:cxn modelId="{F0F7A5F9-147B-475A-BC6F-69D8AC8CA8A3}" type="presOf" srcId="{AA5D0E2E-7ACE-4470-98C3-12FBBD06CD83}" destId="{CB94DD6F-F0E1-499F-B8FA-69DBDC1838B0}" srcOrd="0" destOrd="0" presId="urn:microsoft.com/office/officeart/2005/8/layout/process3"/>
    <dgm:cxn modelId="{61522E82-E78A-4492-B4C9-C90986969ADC}" srcId="{3E751A62-EB9C-47B9-8275-25144E30E095}" destId="{C4AC1D48-86AE-4564-9CF7-AD72AD112B07}" srcOrd="0" destOrd="0" parTransId="{C97CF82E-7CBF-40E6-94D7-C904D70C2974}" sibTransId="{52089F58-7FD0-4DA2-B62B-BD311EA75424}"/>
    <dgm:cxn modelId="{A4F570BE-E3FC-4FA7-8902-D32FB439ACFA}" type="presOf" srcId="{348009E9-1BC2-4A10-B22F-D592913E5E95}" destId="{461435A0-AA09-4A67-B38D-C15E37C6F3D8}" srcOrd="1" destOrd="0" presId="urn:microsoft.com/office/officeart/2005/8/layout/process3"/>
    <dgm:cxn modelId="{32B18D5A-07CD-409E-84FA-B7734D066697}" type="presOf" srcId="{3E751A62-EB9C-47B9-8275-25144E30E095}" destId="{5FAC9208-AD97-4AB6-8A5E-D0FD5B4AA093}" srcOrd="0" destOrd="0" presId="urn:microsoft.com/office/officeart/2005/8/layout/process3"/>
    <dgm:cxn modelId="{BEE8D593-287C-4CDC-B89E-AA57EFB68770}" type="presOf" srcId="{C4AC1D48-86AE-4564-9CF7-AD72AD112B07}" destId="{BB03170C-199C-4EAB-9F54-D62478D81104}" srcOrd="0" destOrd="0" presId="urn:microsoft.com/office/officeart/2005/8/layout/process3"/>
    <dgm:cxn modelId="{026A968C-E178-40D1-8465-CB557056A412}" type="presOf" srcId="{A241A9EE-B543-4C31-8572-F8EC20C94380}" destId="{A82B5947-ADA1-4EA7-9F3A-5BE9F56C8904}" srcOrd="0" destOrd="0" presId="urn:microsoft.com/office/officeart/2005/8/layout/process3"/>
    <dgm:cxn modelId="{4BDF83DA-CDD3-4844-BD67-B50CA8396AE1}" srcId="{AA5D0E2E-7ACE-4470-98C3-12FBBD06CD83}" destId="{348009E9-1BC2-4A10-B22F-D592913E5E95}" srcOrd="1" destOrd="0" parTransId="{BEED680B-8BA0-480C-8178-C4C974BA2796}" sibTransId="{EE91E956-0A00-4997-BE24-9E36E5FB2815}"/>
    <dgm:cxn modelId="{4DDDDD7A-0641-4995-ABB8-4104EBBD6ABD}" srcId="{AA5D0E2E-7ACE-4470-98C3-12FBBD06CD83}" destId="{7D59A63E-4E8F-497D-8DD5-882F69A3DE49}" srcOrd="0" destOrd="0" parTransId="{43DEF8A2-4163-42F5-923D-AAC12DFD6F65}" sibTransId="{A241A9EE-B543-4C31-8572-F8EC20C94380}"/>
    <dgm:cxn modelId="{CB1191CE-5508-4122-9924-C55E749115A5}" type="presOf" srcId="{3E751A62-EB9C-47B9-8275-25144E30E095}" destId="{8F1D2186-F593-42D6-AB45-0E93059E0FBD}" srcOrd="1" destOrd="0" presId="urn:microsoft.com/office/officeart/2005/8/layout/process3"/>
    <dgm:cxn modelId="{5FD32470-4F27-47F3-AA33-0296EB5A78A9}" type="presOf" srcId="{7D59A63E-4E8F-497D-8DD5-882F69A3DE49}" destId="{C9C01360-2ACF-4897-93BC-751B40B19FFE}" srcOrd="1" destOrd="0" presId="urn:microsoft.com/office/officeart/2005/8/layout/process3"/>
    <dgm:cxn modelId="{D71E2C09-D5D4-426A-A976-E390CFE0465C}" srcId="{AA5D0E2E-7ACE-4470-98C3-12FBBD06CD83}" destId="{3E751A62-EB9C-47B9-8275-25144E30E095}" srcOrd="2" destOrd="0" parTransId="{691AF3F5-E2A0-482C-9AAB-2D227EA1D20E}" sibTransId="{6C9E3237-51D9-415F-80AA-2FEE74977F82}"/>
    <dgm:cxn modelId="{C24F893E-45F0-4B6B-8A4D-A74DC6A5A148}" type="presParOf" srcId="{CB94DD6F-F0E1-499F-B8FA-69DBDC1838B0}" destId="{6E564FEC-CD32-4C14-9533-6E31639F0BD1}" srcOrd="0" destOrd="0" presId="urn:microsoft.com/office/officeart/2005/8/layout/process3"/>
    <dgm:cxn modelId="{F94818A0-1516-4C09-8868-77BCF4207823}" type="presParOf" srcId="{6E564FEC-CD32-4C14-9533-6E31639F0BD1}" destId="{649C9393-B67A-49C5-8304-A1F645CF1A62}" srcOrd="0" destOrd="0" presId="urn:microsoft.com/office/officeart/2005/8/layout/process3"/>
    <dgm:cxn modelId="{372A043F-F3E7-4391-BF2C-58F058EB4FB8}" type="presParOf" srcId="{6E564FEC-CD32-4C14-9533-6E31639F0BD1}" destId="{C9C01360-2ACF-4897-93BC-751B40B19FFE}" srcOrd="1" destOrd="0" presId="urn:microsoft.com/office/officeart/2005/8/layout/process3"/>
    <dgm:cxn modelId="{C4F1EE2D-7D84-4D13-8822-4BD07AF1C01E}" type="presParOf" srcId="{6E564FEC-CD32-4C14-9533-6E31639F0BD1}" destId="{6ADB7B2E-AAA3-4D97-925A-5A6B945B1237}" srcOrd="2" destOrd="0" presId="urn:microsoft.com/office/officeart/2005/8/layout/process3"/>
    <dgm:cxn modelId="{6E5D4A51-CEDA-456F-84D9-91CC4A15ECB8}" type="presParOf" srcId="{CB94DD6F-F0E1-499F-B8FA-69DBDC1838B0}" destId="{A82B5947-ADA1-4EA7-9F3A-5BE9F56C8904}" srcOrd="1" destOrd="0" presId="urn:microsoft.com/office/officeart/2005/8/layout/process3"/>
    <dgm:cxn modelId="{B15C0E78-6A0E-4A78-90FF-DD322778A7EE}" type="presParOf" srcId="{A82B5947-ADA1-4EA7-9F3A-5BE9F56C8904}" destId="{0F34997D-174D-4FDA-A67B-D3EACEA211D9}" srcOrd="0" destOrd="0" presId="urn:microsoft.com/office/officeart/2005/8/layout/process3"/>
    <dgm:cxn modelId="{EA2AE655-83FE-4F26-A096-A102C8F6D330}" type="presParOf" srcId="{CB94DD6F-F0E1-499F-B8FA-69DBDC1838B0}" destId="{76F7B8AE-F31A-4C5E-BDE3-BC7DD3CB362B}" srcOrd="2" destOrd="0" presId="urn:microsoft.com/office/officeart/2005/8/layout/process3"/>
    <dgm:cxn modelId="{69F34917-BC4F-4356-A2C5-AD524A383580}" type="presParOf" srcId="{76F7B8AE-F31A-4C5E-BDE3-BC7DD3CB362B}" destId="{37957000-66F9-4D3A-8E24-2E24136D45DB}" srcOrd="0" destOrd="0" presId="urn:microsoft.com/office/officeart/2005/8/layout/process3"/>
    <dgm:cxn modelId="{F5CAF9E5-EB73-4C2D-95DA-8DE7FAF00792}" type="presParOf" srcId="{76F7B8AE-F31A-4C5E-BDE3-BC7DD3CB362B}" destId="{461435A0-AA09-4A67-B38D-C15E37C6F3D8}" srcOrd="1" destOrd="0" presId="urn:microsoft.com/office/officeart/2005/8/layout/process3"/>
    <dgm:cxn modelId="{AAE30108-85E3-490B-A165-074AABC2DA02}" type="presParOf" srcId="{76F7B8AE-F31A-4C5E-BDE3-BC7DD3CB362B}" destId="{39AC1962-7D42-49F7-A7A3-F90FB8E94FB8}" srcOrd="2" destOrd="0" presId="urn:microsoft.com/office/officeart/2005/8/layout/process3"/>
    <dgm:cxn modelId="{1D566AB9-2DD6-4D63-9525-A743A8DDFBDC}" type="presParOf" srcId="{CB94DD6F-F0E1-499F-B8FA-69DBDC1838B0}" destId="{FF26E1C6-9C24-40E1-A105-8CCD436E21C5}" srcOrd="3" destOrd="0" presId="urn:microsoft.com/office/officeart/2005/8/layout/process3"/>
    <dgm:cxn modelId="{F4782953-325E-44A2-9732-81D74F55A5CD}" type="presParOf" srcId="{FF26E1C6-9C24-40E1-A105-8CCD436E21C5}" destId="{26B4110B-46D0-4186-80A6-E381EEAD47F4}" srcOrd="0" destOrd="0" presId="urn:microsoft.com/office/officeart/2005/8/layout/process3"/>
    <dgm:cxn modelId="{BC95F913-6739-425B-8E0B-0939315FAEC8}" type="presParOf" srcId="{CB94DD6F-F0E1-499F-B8FA-69DBDC1838B0}" destId="{70FF807B-7E4B-4290-ABC6-A3D4413DD7AF}" srcOrd="4" destOrd="0" presId="urn:microsoft.com/office/officeart/2005/8/layout/process3"/>
    <dgm:cxn modelId="{46C6C784-93BF-411E-A263-EFC82D9240B8}" type="presParOf" srcId="{70FF807B-7E4B-4290-ABC6-A3D4413DD7AF}" destId="{5FAC9208-AD97-4AB6-8A5E-D0FD5B4AA093}" srcOrd="0" destOrd="0" presId="urn:microsoft.com/office/officeart/2005/8/layout/process3"/>
    <dgm:cxn modelId="{38B5FEA2-55DD-40BE-A141-E2995A751AA6}" type="presParOf" srcId="{70FF807B-7E4B-4290-ABC6-A3D4413DD7AF}" destId="{8F1D2186-F593-42D6-AB45-0E93059E0FBD}" srcOrd="1" destOrd="0" presId="urn:microsoft.com/office/officeart/2005/8/layout/process3"/>
    <dgm:cxn modelId="{80675B7D-19A7-4589-A0D0-C7F7411A859A}" type="presParOf" srcId="{70FF807B-7E4B-4290-ABC6-A3D4413DD7AF}" destId="{BB03170C-199C-4EAB-9F54-D62478D81104}" srcOrd="2" destOrd="0" presId="urn:microsoft.com/office/officeart/2005/8/layout/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1435A0-AA09-4A67-B38D-C15E37C6F3D8}">
      <dsp:nvSpPr>
        <dsp:cNvPr id="0" name=""/>
        <dsp:cNvSpPr/>
      </dsp:nvSpPr>
      <dsp:spPr>
        <a:xfrm>
          <a:off x="2459" y="506407"/>
          <a:ext cx="899017" cy="475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kern="1200" dirty="0" smtClean="0"/>
            <a:t>Jan</a:t>
          </a:r>
          <a:endParaRPr lang="en-US" sz="1100" kern="1200" dirty="0"/>
        </a:p>
      </dsp:txBody>
      <dsp:txXfrm>
        <a:off x="2459" y="506407"/>
        <a:ext cx="899017" cy="316800"/>
      </dsp:txXfrm>
    </dsp:sp>
    <dsp:sp modelId="{39AC1962-7D42-49F7-A7A3-F90FB8E94FB8}">
      <dsp:nvSpPr>
        <dsp:cNvPr id="0" name=""/>
        <dsp:cNvSpPr/>
      </dsp:nvSpPr>
      <dsp:spPr>
        <a:xfrm>
          <a:off x="190892" y="812117"/>
          <a:ext cx="890422" cy="210094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Cars move on Railroads</a:t>
          </a:r>
          <a:endParaRPr lang="en-US" sz="1100" kern="1200" dirty="0"/>
        </a:p>
      </dsp:txBody>
      <dsp:txXfrm>
        <a:off x="216972" y="838197"/>
        <a:ext cx="838262" cy="2048788"/>
      </dsp:txXfrm>
    </dsp:sp>
    <dsp:sp modelId="{FF26E1C6-9C24-40E1-A105-8CCD436E21C5}">
      <dsp:nvSpPr>
        <dsp:cNvPr id="0" name=""/>
        <dsp:cNvSpPr/>
      </dsp:nvSpPr>
      <dsp:spPr>
        <a:xfrm rot="13239">
          <a:off x="1036689" y="555697"/>
          <a:ext cx="286654" cy="223829"/>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1036689" y="600334"/>
        <a:ext cx="219505" cy="134297"/>
      </dsp:txXfrm>
    </dsp:sp>
    <dsp:sp modelId="{E2EF6E53-E882-43A9-B67A-F07FAC1EFE48}">
      <dsp:nvSpPr>
        <dsp:cNvPr id="0" name=""/>
        <dsp:cNvSpPr/>
      </dsp:nvSpPr>
      <dsp:spPr>
        <a:xfrm>
          <a:off x="1442331" y="511953"/>
          <a:ext cx="899017" cy="475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kern="1200" dirty="0" smtClean="0"/>
            <a:t>Feb</a:t>
          </a:r>
          <a:endParaRPr lang="en-US" sz="1100" kern="1200" dirty="0"/>
        </a:p>
      </dsp:txBody>
      <dsp:txXfrm>
        <a:off x="1442331" y="511953"/>
        <a:ext cx="899017" cy="316800"/>
      </dsp:txXfrm>
    </dsp:sp>
    <dsp:sp modelId="{CA576D12-EADB-4442-BF5A-C66817C0F4F4}">
      <dsp:nvSpPr>
        <dsp:cNvPr id="0" name=""/>
        <dsp:cNvSpPr/>
      </dsp:nvSpPr>
      <dsp:spPr>
        <a:xfrm>
          <a:off x="1626467" y="828753"/>
          <a:ext cx="899017" cy="207876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RR’s Adjust Car Hire for prior month events and TOL’s</a:t>
          </a:r>
          <a:endParaRPr lang="en-US" sz="1100" kern="1200" dirty="0"/>
        </a:p>
      </dsp:txBody>
      <dsp:txXfrm>
        <a:off x="1652798" y="855084"/>
        <a:ext cx="846355" cy="2026105"/>
      </dsp:txXfrm>
    </dsp:sp>
    <dsp:sp modelId="{AA251A35-60DB-4323-A1A5-4D77374A9B86}">
      <dsp:nvSpPr>
        <dsp:cNvPr id="0" name=""/>
        <dsp:cNvSpPr/>
      </dsp:nvSpPr>
      <dsp:spPr>
        <a:xfrm>
          <a:off x="2477636" y="558438"/>
          <a:ext cx="288930" cy="223829"/>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2477636" y="603204"/>
        <a:ext cx="221781" cy="134297"/>
      </dsp:txXfrm>
    </dsp:sp>
    <dsp:sp modelId="{22C9ACB4-095B-409A-B9A7-6BC04A323C35}">
      <dsp:nvSpPr>
        <dsp:cNvPr id="0" name=""/>
        <dsp:cNvSpPr/>
      </dsp:nvSpPr>
      <dsp:spPr>
        <a:xfrm>
          <a:off x="2886499" y="511953"/>
          <a:ext cx="899017" cy="475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kern="1200" dirty="0" smtClean="0"/>
            <a:t>Mar</a:t>
          </a:r>
          <a:endParaRPr lang="en-US" sz="1100" kern="1200" dirty="0"/>
        </a:p>
      </dsp:txBody>
      <dsp:txXfrm>
        <a:off x="2886499" y="511953"/>
        <a:ext cx="899017" cy="316800"/>
      </dsp:txXfrm>
    </dsp:sp>
    <dsp:sp modelId="{59D240D0-3274-44FE-BA31-9F2508D3DF7A}">
      <dsp:nvSpPr>
        <dsp:cNvPr id="0" name=""/>
        <dsp:cNvSpPr/>
      </dsp:nvSpPr>
      <dsp:spPr>
        <a:xfrm>
          <a:off x="2988492" y="828753"/>
          <a:ext cx="1063304" cy="207876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US" sz="900" b="1" kern="1200" dirty="0" smtClean="0">
              <a:solidFill>
                <a:srgbClr val="0070C0"/>
              </a:solidFill>
            </a:rPr>
            <a:t>RR’s reports Jan (current) car hire and       </a:t>
          </a:r>
          <a:r>
            <a:rPr lang="en-US" sz="1400" b="1" i="1" kern="1200" baseline="0" dirty="0" smtClean="0">
              <a:solidFill>
                <a:srgbClr val="00B050"/>
              </a:solidFill>
            </a:rPr>
            <a:t>reclaims   </a:t>
          </a:r>
          <a:r>
            <a:rPr lang="en-US" sz="1200" b="1" i="1" kern="1200" baseline="0" dirty="0" smtClean="0">
              <a:solidFill>
                <a:srgbClr val="00B050"/>
              </a:solidFill>
            </a:rPr>
            <a:t>  </a:t>
          </a:r>
          <a:r>
            <a:rPr lang="en-US" sz="900" b="1" kern="1200" dirty="0" smtClean="0">
              <a:solidFill>
                <a:srgbClr val="00B050"/>
              </a:solidFill>
            </a:rPr>
            <a:t> </a:t>
          </a:r>
          <a:r>
            <a:rPr lang="en-US" sz="900" b="1" kern="1200" dirty="0" smtClean="0">
              <a:solidFill>
                <a:srgbClr val="0070C0"/>
              </a:solidFill>
            </a:rPr>
            <a:t>to Railinc (CHDX)</a:t>
          </a:r>
          <a:endParaRPr lang="en-US" sz="900" b="1" kern="1200" dirty="0">
            <a:solidFill>
              <a:srgbClr val="0070C0"/>
            </a:solidFill>
          </a:endParaRPr>
        </a:p>
        <a:p>
          <a:pPr marL="57150" lvl="1" indent="-57150" algn="l" defTabSz="400050">
            <a:lnSpc>
              <a:spcPct val="90000"/>
            </a:lnSpc>
            <a:spcBef>
              <a:spcPct val="0"/>
            </a:spcBef>
            <a:spcAft>
              <a:spcPct val="15000"/>
            </a:spcAft>
            <a:buChar char="••"/>
          </a:pPr>
          <a:r>
            <a:rPr lang="en-US" sz="900" kern="1200" dirty="0" smtClean="0"/>
            <a:t>Railinc reports earnings to car mark owner</a:t>
          </a:r>
          <a:endParaRPr lang="en-US" sz="900" kern="1200" dirty="0"/>
        </a:p>
        <a:p>
          <a:pPr marL="57150" lvl="1" indent="-57150" algn="l" defTabSz="400050">
            <a:lnSpc>
              <a:spcPct val="90000"/>
            </a:lnSpc>
            <a:spcBef>
              <a:spcPct val="0"/>
            </a:spcBef>
            <a:spcAft>
              <a:spcPct val="15000"/>
            </a:spcAft>
            <a:buChar char="••"/>
          </a:pPr>
          <a:r>
            <a:rPr lang="en-US" sz="900" kern="1200" dirty="0" smtClean="0"/>
            <a:t>Settle Cash for Jan car hire</a:t>
          </a:r>
          <a:endParaRPr lang="en-US" sz="900" kern="1200" dirty="0"/>
        </a:p>
      </dsp:txBody>
      <dsp:txXfrm>
        <a:off x="3019635" y="859896"/>
        <a:ext cx="1001018" cy="2016481"/>
      </dsp:txXfrm>
    </dsp:sp>
    <dsp:sp modelId="{D76CEB57-8BFB-47B0-893F-4D75B15601FC}">
      <dsp:nvSpPr>
        <dsp:cNvPr id="0" name=""/>
        <dsp:cNvSpPr/>
      </dsp:nvSpPr>
      <dsp:spPr>
        <a:xfrm>
          <a:off x="3942341" y="558438"/>
          <a:ext cx="332466" cy="223829"/>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3942341" y="603204"/>
        <a:ext cx="265317" cy="134297"/>
      </dsp:txXfrm>
    </dsp:sp>
    <dsp:sp modelId="{BEA93385-1859-4D6A-B2BB-F4991283CA87}">
      <dsp:nvSpPr>
        <dsp:cNvPr id="0" name=""/>
        <dsp:cNvSpPr/>
      </dsp:nvSpPr>
      <dsp:spPr>
        <a:xfrm>
          <a:off x="4412812" y="511953"/>
          <a:ext cx="899017" cy="475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kern="1200" dirty="0" smtClean="0"/>
            <a:t>Apr</a:t>
          </a:r>
          <a:endParaRPr lang="en-US" sz="1100" kern="1200" dirty="0"/>
        </a:p>
      </dsp:txBody>
      <dsp:txXfrm>
        <a:off x="4412812" y="511953"/>
        <a:ext cx="899017" cy="316800"/>
      </dsp:txXfrm>
    </dsp:sp>
    <dsp:sp modelId="{45BC3FE8-6188-4E61-94C8-2AAE156FB2AC}">
      <dsp:nvSpPr>
        <dsp:cNvPr id="0" name=""/>
        <dsp:cNvSpPr/>
      </dsp:nvSpPr>
      <dsp:spPr>
        <a:xfrm>
          <a:off x="4596948" y="828753"/>
          <a:ext cx="899017" cy="2078767"/>
        </a:xfrm>
        <a:prstGeom prst="roundRect">
          <a:avLst>
            <a:gd name="adj" fmla="val 10000"/>
          </a:avLst>
        </a:prstGeom>
        <a:solidFill>
          <a:schemeClr val="bg1">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RR’s take additional </a:t>
          </a:r>
          <a:r>
            <a:rPr lang="en-US" sz="1400" b="1" i="1" kern="1200" baseline="0" dirty="0" smtClean="0">
              <a:solidFill>
                <a:srgbClr val="00B050"/>
              </a:solidFill>
            </a:rPr>
            <a:t>reclaims</a:t>
          </a:r>
          <a:r>
            <a:rPr lang="en-US" sz="1050" b="1" kern="1200" dirty="0" smtClean="0">
              <a:solidFill>
                <a:srgbClr val="0070C0"/>
              </a:solidFill>
            </a:rPr>
            <a:t> </a:t>
          </a:r>
          <a:r>
            <a:rPr lang="en-US" sz="900" kern="1200" dirty="0" smtClean="0"/>
            <a:t> on part of Jan earnings</a:t>
          </a:r>
          <a:endParaRPr lang="en-US" sz="900" kern="1200" dirty="0"/>
        </a:p>
        <a:p>
          <a:pPr marL="57150" lvl="1" indent="-57150" algn="l" defTabSz="400050">
            <a:lnSpc>
              <a:spcPct val="90000"/>
            </a:lnSpc>
            <a:spcBef>
              <a:spcPct val="0"/>
            </a:spcBef>
            <a:spcAft>
              <a:spcPct val="15000"/>
            </a:spcAft>
            <a:buChar char="••"/>
          </a:pPr>
          <a:r>
            <a:rPr lang="en-US" sz="900" b="1" kern="1200" dirty="0" smtClean="0">
              <a:solidFill>
                <a:srgbClr val="0070C0"/>
              </a:solidFill>
            </a:rPr>
            <a:t>RR’s report Jan Car Hire Adjustments including reclaims to Railinc (CHDX)</a:t>
          </a:r>
          <a:endParaRPr lang="en-US" sz="900" b="1" kern="1200" dirty="0">
            <a:solidFill>
              <a:srgbClr val="0070C0"/>
            </a:solidFill>
          </a:endParaRPr>
        </a:p>
      </dsp:txBody>
      <dsp:txXfrm>
        <a:off x="4623279" y="855084"/>
        <a:ext cx="846355" cy="2026105"/>
      </dsp:txXfrm>
    </dsp:sp>
    <dsp:sp modelId="{33A04065-03BD-46E1-BC64-216964986760}">
      <dsp:nvSpPr>
        <dsp:cNvPr id="0" name=""/>
        <dsp:cNvSpPr/>
      </dsp:nvSpPr>
      <dsp:spPr>
        <a:xfrm>
          <a:off x="5448117" y="558438"/>
          <a:ext cx="288930" cy="223829"/>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5448117" y="603204"/>
        <a:ext cx="221781" cy="134297"/>
      </dsp:txXfrm>
    </dsp:sp>
    <dsp:sp modelId="{DCCD9458-7997-4EBD-846C-2495C3D9B28F}">
      <dsp:nvSpPr>
        <dsp:cNvPr id="0" name=""/>
        <dsp:cNvSpPr/>
      </dsp:nvSpPr>
      <dsp:spPr>
        <a:xfrm>
          <a:off x="5856980" y="511953"/>
          <a:ext cx="899017" cy="475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kern="1200" dirty="0" smtClean="0"/>
            <a:t>May</a:t>
          </a:r>
          <a:endParaRPr lang="en-US" sz="1100" kern="1200" dirty="0"/>
        </a:p>
      </dsp:txBody>
      <dsp:txXfrm>
        <a:off x="5856980" y="511953"/>
        <a:ext cx="899017" cy="316800"/>
      </dsp:txXfrm>
    </dsp:sp>
    <dsp:sp modelId="{2761830E-EB07-4CA6-B66B-FCCCDCA6BE4F}">
      <dsp:nvSpPr>
        <dsp:cNvPr id="0" name=""/>
        <dsp:cNvSpPr/>
      </dsp:nvSpPr>
      <dsp:spPr>
        <a:xfrm>
          <a:off x="6041117" y="828753"/>
          <a:ext cx="899017" cy="207876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endParaRPr lang="en-US" sz="1100" b="1" kern="1200" dirty="0">
            <a:solidFill>
              <a:srgbClr val="0070C0"/>
            </a:solidFill>
          </a:endParaRPr>
        </a:p>
      </dsp:txBody>
      <dsp:txXfrm>
        <a:off x="6067448" y="855084"/>
        <a:ext cx="846355" cy="2026105"/>
      </dsp:txXfrm>
    </dsp:sp>
    <dsp:sp modelId="{52546EBD-9471-48B9-9C50-798955538B03}">
      <dsp:nvSpPr>
        <dsp:cNvPr id="0" name=""/>
        <dsp:cNvSpPr/>
      </dsp:nvSpPr>
      <dsp:spPr>
        <a:xfrm>
          <a:off x="6892286" y="558438"/>
          <a:ext cx="288930" cy="223829"/>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dirty="0"/>
        </a:p>
      </dsp:txBody>
      <dsp:txXfrm>
        <a:off x="6892286" y="603204"/>
        <a:ext cx="221781" cy="134297"/>
      </dsp:txXfrm>
    </dsp:sp>
    <dsp:sp modelId="{8FEE74BD-8860-4A31-9F5E-C70880835A8B}">
      <dsp:nvSpPr>
        <dsp:cNvPr id="0" name=""/>
        <dsp:cNvSpPr/>
      </dsp:nvSpPr>
      <dsp:spPr>
        <a:xfrm>
          <a:off x="7301149" y="511953"/>
          <a:ext cx="899017" cy="475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8232" tIns="78232" rIns="78232" bIns="41910" numCol="1" spcCol="1270" anchor="t" anchorCtr="0">
          <a:noAutofit/>
        </a:bodyPr>
        <a:lstStyle/>
        <a:p>
          <a:pPr lvl="0" algn="l" defTabSz="488950">
            <a:lnSpc>
              <a:spcPct val="90000"/>
            </a:lnSpc>
            <a:spcBef>
              <a:spcPct val="0"/>
            </a:spcBef>
            <a:spcAft>
              <a:spcPct val="35000"/>
            </a:spcAft>
          </a:pPr>
          <a:r>
            <a:rPr lang="en-US" sz="1100" kern="1200" dirty="0" smtClean="0"/>
            <a:t>June</a:t>
          </a:r>
          <a:endParaRPr lang="en-US" sz="1100" kern="1200" dirty="0"/>
        </a:p>
      </dsp:txBody>
      <dsp:txXfrm>
        <a:off x="7301149" y="511953"/>
        <a:ext cx="899017" cy="316800"/>
      </dsp:txXfrm>
    </dsp:sp>
    <dsp:sp modelId="{4D50702D-3E29-4536-A29C-5F74716944A9}">
      <dsp:nvSpPr>
        <dsp:cNvPr id="0" name=""/>
        <dsp:cNvSpPr/>
      </dsp:nvSpPr>
      <dsp:spPr>
        <a:xfrm>
          <a:off x="7485285" y="828753"/>
          <a:ext cx="899017" cy="207876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l" defTabSz="488950">
            <a:lnSpc>
              <a:spcPct val="90000"/>
            </a:lnSpc>
            <a:spcBef>
              <a:spcPct val="0"/>
            </a:spcBef>
            <a:spcAft>
              <a:spcPct val="15000"/>
            </a:spcAft>
            <a:buChar char="••"/>
          </a:pPr>
          <a:r>
            <a:rPr lang="en-US" sz="1100" b="1" kern="1200" baseline="0" dirty="0" smtClean="0">
              <a:solidFill>
                <a:srgbClr val="00B050"/>
              </a:solidFill>
            </a:rPr>
            <a:t>Car Hire Reclaims for Jan Car Hire must be issued no later than June 30th</a:t>
          </a:r>
          <a:endParaRPr lang="en-US" sz="1100" b="1" kern="1200" baseline="0" dirty="0">
            <a:solidFill>
              <a:srgbClr val="00B050"/>
            </a:solidFill>
          </a:endParaRPr>
        </a:p>
      </dsp:txBody>
      <dsp:txXfrm>
        <a:off x="7511616" y="855084"/>
        <a:ext cx="846355" cy="20261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1435A0-AA09-4A67-B38D-C15E37C6F3D8}">
      <dsp:nvSpPr>
        <dsp:cNvPr id="0" name=""/>
        <dsp:cNvSpPr/>
      </dsp:nvSpPr>
      <dsp:spPr>
        <a:xfrm>
          <a:off x="3155" y="362935"/>
          <a:ext cx="1371469" cy="907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kern="1200" dirty="0" smtClean="0"/>
            <a:t>Jan 2012</a:t>
          </a:r>
          <a:endParaRPr lang="en-US" sz="2100" kern="1200" dirty="0"/>
        </a:p>
      </dsp:txBody>
      <dsp:txXfrm>
        <a:off x="3155" y="362935"/>
        <a:ext cx="1371469" cy="548587"/>
      </dsp:txXfrm>
    </dsp:sp>
    <dsp:sp modelId="{39AC1962-7D42-49F7-A7A3-F90FB8E94FB8}">
      <dsp:nvSpPr>
        <dsp:cNvPr id="0" name=""/>
        <dsp:cNvSpPr/>
      </dsp:nvSpPr>
      <dsp:spPr>
        <a:xfrm>
          <a:off x="290614" y="900140"/>
          <a:ext cx="1358357" cy="2156398"/>
        </a:xfrm>
        <a:prstGeom prst="roundRect">
          <a:avLst>
            <a:gd name="adj" fmla="val 10000"/>
          </a:avLst>
        </a:prstGeom>
        <a:solidFill>
          <a:schemeClr val="accent4">
            <a:lumMod val="20000"/>
            <a:lumOff val="80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Cars move on Railroads</a:t>
          </a:r>
          <a:endParaRPr lang="en-US" sz="1400" kern="1200" dirty="0"/>
        </a:p>
      </dsp:txBody>
      <dsp:txXfrm>
        <a:off x="330399" y="939925"/>
        <a:ext cx="1278787" cy="2076828"/>
      </dsp:txXfrm>
    </dsp:sp>
    <dsp:sp modelId="{FF26E1C6-9C24-40E1-A105-8CCD436E21C5}">
      <dsp:nvSpPr>
        <dsp:cNvPr id="0" name=""/>
        <dsp:cNvSpPr/>
      </dsp:nvSpPr>
      <dsp:spPr>
        <a:xfrm rot="8907">
          <a:off x="1580894" y="469378"/>
          <a:ext cx="437295" cy="341456"/>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a:off x="1580894" y="537536"/>
        <a:ext cx="334858" cy="204874"/>
      </dsp:txXfrm>
    </dsp:sp>
    <dsp:sp modelId="{E2EF6E53-E882-43A9-B67A-F07FAC1EFE48}">
      <dsp:nvSpPr>
        <dsp:cNvPr id="0" name=""/>
        <dsp:cNvSpPr/>
      </dsp:nvSpPr>
      <dsp:spPr>
        <a:xfrm>
          <a:off x="2199707" y="368626"/>
          <a:ext cx="1371469" cy="907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kern="1200" dirty="0" smtClean="0"/>
            <a:t>Feb 2012</a:t>
          </a:r>
          <a:endParaRPr lang="en-US" sz="2100" kern="1200" dirty="0"/>
        </a:p>
      </dsp:txBody>
      <dsp:txXfrm>
        <a:off x="2199707" y="368626"/>
        <a:ext cx="1371469" cy="548587"/>
      </dsp:txXfrm>
    </dsp:sp>
    <dsp:sp modelId="{CA576D12-EADB-4442-BF5A-C66817C0F4F4}">
      <dsp:nvSpPr>
        <dsp:cNvPr id="0" name=""/>
        <dsp:cNvSpPr/>
      </dsp:nvSpPr>
      <dsp:spPr>
        <a:xfrm>
          <a:off x="2480611" y="917214"/>
          <a:ext cx="1371469" cy="213363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99568" rIns="99568"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RR’s Adjust Car Hire for prior month events and TOL’s</a:t>
          </a:r>
          <a:endParaRPr lang="en-US" sz="1400" kern="1200" dirty="0"/>
        </a:p>
      </dsp:txBody>
      <dsp:txXfrm>
        <a:off x="2520780" y="957383"/>
        <a:ext cx="1291131" cy="2053294"/>
      </dsp:txXfrm>
    </dsp:sp>
    <dsp:sp modelId="{AA251A35-60DB-4323-A1A5-4D77374A9B86}">
      <dsp:nvSpPr>
        <dsp:cNvPr id="0" name=""/>
        <dsp:cNvSpPr/>
      </dsp:nvSpPr>
      <dsp:spPr>
        <a:xfrm>
          <a:off x="3779086" y="472192"/>
          <a:ext cx="440768" cy="341456"/>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a:off x="3779086" y="540483"/>
        <a:ext cx="338331" cy="204874"/>
      </dsp:txXfrm>
    </dsp:sp>
    <dsp:sp modelId="{22C9ACB4-095B-409A-B9A7-6BC04A323C35}">
      <dsp:nvSpPr>
        <dsp:cNvPr id="0" name=""/>
        <dsp:cNvSpPr/>
      </dsp:nvSpPr>
      <dsp:spPr>
        <a:xfrm>
          <a:off x="4402815" y="368626"/>
          <a:ext cx="1371469" cy="907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kern="1200" dirty="0" smtClean="0"/>
            <a:t>Mar 2012</a:t>
          </a:r>
          <a:endParaRPr lang="en-US" sz="2100" kern="1200" dirty="0"/>
        </a:p>
      </dsp:txBody>
      <dsp:txXfrm>
        <a:off x="4402815" y="368626"/>
        <a:ext cx="1371469" cy="548587"/>
      </dsp:txXfrm>
    </dsp:sp>
    <dsp:sp modelId="{59D240D0-3274-44FE-BA31-9F2508D3DF7A}">
      <dsp:nvSpPr>
        <dsp:cNvPr id="0" name=""/>
        <dsp:cNvSpPr/>
      </dsp:nvSpPr>
      <dsp:spPr>
        <a:xfrm>
          <a:off x="4558408" y="917214"/>
          <a:ext cx="1622091" cy="213363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smtClean="0">
              <a:solidFill>
                <a:srgbClr val="0070C0"/>
              </a:solidFill>
            </a:rPr>
            <a:t>RR’s reports Jan (current) car hire and </a:t>
          </a:r>
          <a:r>
            <a:rPr lang="en-US" sz="1200" b="1" i="1" kern="1200" baseline="0" dirty="0" smtClean="0">
              <a:solidFill>
                <a:schemeClr val="accent6">
                  <a:lumMod val="75000"/>
                </a:schemeClr>
              </a:solidFill>
            </a:rPr>
            <a:t>reclaims </a:t>
          </a:r>
          <a:r>
            <a:rPr lang="en-US" sz="1200" b="1" kern="1200" dirty="0" smtClean="0">
              <a:solidFill>
                <a:srgbClr val="0070C0"/>
              </a:solidFill>
            </a:rPr>
            <a:t>to Railinc (CHDX)</a:t>
          </a:r>
          <a:endParaRPr lang="en-US" sz="1200" b="1" kern="1200" dirty="0">
            <a:solidFill>
              <a:srgbClr val="0070C0"/>
            </a:solidFill>
          </a:endParaRPr>
        </a:p>
        <a:p>
          <a:pPr marL="114300" lvl="1" indent="-114300" algn="l" defTabSz="533400">
            <a:lnSpc>
              <a:spcPct val="90000"/>
            </a:lnSpc>
            <a:spcBef>
              <a:spcPct val="0"/>
            </a:spcBef>
            <a:spcAft>
              <a:spcPct val="15000"/>
            </a:spcAft>
            <a:buChar char="••"/>
          </a:pPr>
          <a:r>
            <a:rPr lang="en-US" sz="1200" kern="1200" baseline="0" dirty="0" smtClean="0"/>
            <a:t>Railinc reports earnings to car mark owner</a:t>
          </a:r>
          <a:endParaRPr lang="en-US" sz="1200" kern="1200" baseline="0" dirty="0"/>
        </a:p>
        <a:p>
          <a:pPr marL="114300" lvl="1" indent="-114300" algn="l" defTabSz="533400">
            <a:lnSpc>
              <a:spcPct val="90000"/>
            </a:lnSpc>
            <a:spcBef>
              <a:spcPct val="0"/>
            </a:spcBef>
            <a:spcAft>
              <a:spcPct val="15000"/>
            </a:spcAft>
            <a:buChar char="••"/>
          </a:pPr>
          <a:r>
            <a:rPr lang="en-US" sz="1200" kern="1200" baseline="0" dirty="0" smtClean="0"/>
            <a:t>Settle Cash for Jan car hire</a:t>
          </a:r>
          <a:endParaRPr lang="en-US" sz="1200" kern="1200" baseline="0" dirty="0"/>
        </a:p>
      </dsp:txBody>
      <dsp:txXfrm>
        <a:off x="4605917" y="964723"/>
        <a:ext cx="1527073" cy="2038614"/>
      </dsp:txXfrm>
    </dsp:sp>
    <dsp:sp modelId="{D76CEB57-8BFB-47B0-893F-4D75B15601FC}">
      <dsp:nvSpPr>
        <dsp:cNvPr id="0" name=""/>
        <dsp:cNvSpPr/>
      </dsp:nvSpPr>
      <dsp:spPr>
        <a:xfrm>
          <a:off x="6013522" y="472192"/>
          <a:ext cx="507183" cy="341456"/>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a:off x="6013522" y="540483"/>
        <a:ext cx="404746" cy="204874"/>
      </dsp:txXfrm>
    </dsp:sp>
    <dsp:sp modelId="{BEA93385-1859-4D6A-B2BB-F4991283CA87}">
      <dsp:nvSpPr>
        <dsp:cNvPr id="0" name=""/>
        <dsp:cNvSpPr/>
      </dsp:nvSpPr>
      <dsp:spPr>
        <a:xfrm>
          <a:off x="6731235" y="368626"/>
          <a:ext cx="1371469" cy="907200"/>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kern="1200" dirty="0" smtClean="0"/>
            <a:t>Apr 2012</a:t>
          </a:r>
          <a:endParaRPr lang="en-US" sz="2100" kern="1200" dirty="0"/>
        </a:p>
      </dsp:txBody>
      <dsp:txXfrm>
        <a:off x="6731235" y="368626"/>
        <a:ext cx="1371469" cy="548587"/>
      </dsp:txXfrm>
    </dsp:sp>
    <dsp:sp modelId="{45BC3FE8-6188-4E61-94C8-2AAE156FB2AC}">
      <dsp:nvSpPr>
        <dsp:cNvPr id="0" name=""/>
        <dsp:cNvSpPr/>
      </dsp:nvSpPr>
      <dsp:spPr>
        <a:xfrm>
          <a:off x="7012138" y="917214"/>
          <a:ext cx="1371469" cy="2133632"/>
        </a:xfrm>
        <a:prstGeom prst="roundRect">
          <a:avLst>
            <a:gd name="adj" fmla="val 10000"/>
          </a:avLst>
        </a:prstGeom>
        <a:solidFill>
          <a:schemeClr val="bg1">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RR’s take additional </a:t>
          </a:r>
          <a:r>
            <a:rPr lang="en-US" sz="1200" b="1" i="1" kern="1200" baseline="0" dirty="0" smtClean="0">
              <a:solidFill>
                <a:schemeClr val="accent6">
                  <a:lumMod val="75000"/>
                </a:schemeClr>
              </a:solidFill>
            </a:rPr>
            <a:t>reclaims </a:t>
          </a:r>
          <a:r>
            <a:rPr lang="en-US" sz="1200" kern="1200" dirty="0" smtClean="0"/>
            <a:t>on part of Jan earnings</a:t>
          </a:r>
          <a:endParaRPr lang="en-US" sz="1200" kern="1200" dirty="0"/>
        </a:p>
        <a:p>
          <a:pPr marL="114300" lvl="1" indent="-114300" algn="l" defTabSz="533400">
            <a:lnSpc>
              <a:spcPct val="90000"/>
            </a:lnSpc>
            <a:spcBef>
              <a:spcPct val="0"/>
            </a:spcBef>
            <a:spcAft>
              <a:spcPct val="15000"/>
            </a:spcAft>
            <a:buChar char="••"/>
          </a:pPr>
          <a:r>
            <a:rPr lang="en-US" sz="1200" b="1" kern="1200" dirty="0" smtClean="0">
              <a:solidFill>
                <a:srgbClr val="0070C0"/>
              </a:solidFill>
            </a:rPr>
            <a:t>RR’s report Jan Car Hire Adjustments including reclaims to Railinc (CHDX)</a:t>
          </a:r>
          <a:endParaRPr lang="en-US" sz="1200" b="1" kern="1200" dirty="0">
            <a:solidFill>
              <a:srgbClr val="0070C0"/>
            </a:solidFill>
          </a:endParaRPr>
        </a:p>
      </dsp:txBody>
      <dsp:txXfrm>
        <a:off x="7052307" y="957383"/>
        <a:ext cx="1291131" cy="20532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01360-2ACF-4897-93BC-751B40B19FFE}">
      <dsp:nvSpPr>
        <dsp:cNvPr id="0" name=""/>
        <dsp:cNvSpPr/>
      </dsp:nvSpPr>
      <dsp:spPr>
        <a:xfrm>
          <a:off x="1228" y="105750"/>
          <a:ext cx="1937765" cy="794331"/>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kern="1200" dirty="0" smtClean="0"/>
            <a:t>Jun 2012</a:t>
          </a:r>
          <a:endParaRPr lang="en-US" sz="2100" kern="1200" dirty="0"/>
        </a:p>
      </dsp:txBody>
      <dsp:txXfrm>
        <a:off x="1228" y="105750"/>
        <a:ext cx="1937765" cy="529554"/>
      </dsp:txXfrm>
    </dsp:sp>
    <dsp:sp modelId="{6ADB7B2E-AAA3-4D97-925A-5A6B945B1237}">
      <dsp:nvSpPr>
        <dsp:cNvPr id="0" name=""/>
        <dsp:cNvSpPr/>
      </dsp:nvSpPr>
      <dsp:spPr>
        <a:xfrm>
          <a:off x="398120" y="635305"/>
          <a:ext cx="1937765" cy="1454456"/>
        </a:xfrm>
        <a:prstGeom prst="roundRect">
          <a:avLst>
            <a:gd name="adj" fmla="val 10000"/>
          </a:avLst>
        </a:prstGeom>
        <a:solidFill>
          <a:schemeClr val="accent4">
            <a:lumMod val="20000"/>
            <a:lumOff val="80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baseline="0" dirty="0" smtClean="0">
              <a:solidFill>
                <a:srgbClr val="00B050"/>
              </a:solidFill>
            </a:rPr>
            <a:t>Car hire reclaim countered by  June 30, 2012</a:t>
          </a:r>
          <a:endParaRPr lang="en-US" sz="1600" kern="1200" dirty="0"/>
        </a:p>
      </dsp:txBody>
      <dsp:txXfrm>
        <a:off x="440720" y="677905"/>
        <a:ext cx="1852565" cy="1369256"/>
      </dsp:txXfrm>
    </dsp:sp>
    <dsp:sp modelId="{A82B5947-ADA1-4EA7-9F3A-5BE9F56C8904}">
      <dsp:nvSpPr>
        <dsp:cNvPr id="0" name=""/>
        <dsp:cNvSpPr/>
      </dsp:nvSpPr>
      <dsp:spPr>
        <a:xfrm>
          <a:off x="2232752" y="129304"/>
          <a:ext cx="622767" cy="48244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2232752" y="225793"/>
        <a:ext cx="478033" cy="289469"/>
      </dsp:txXfrm>
    </dsp:sp>
    <dsp:sp modelId="{461435A0-AA09-4A67-B38D-C15E37C6F3D8}">
      <dsp:nvSpPr>
        <dsp:cNvPr id="0" name=""/>
        <dsp:cNvSpPr/>
      </dsp:nvSpPr>
      <dsp:spPr>
        <a:xfrm>
          <a:off x="3114027" y="105750"/>
          <a:ext cx="1937765" cy="794331"/>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kern="1200" dirty="0" smtClean="0"/>
            <a:t>Oct 2012</a:t>
          </a:r>
          <a:endParaRPr lang="en-US" sz="2100" kern="1200" dirty="0"/>
        </a:p>
      </dsp:txBody>
      <dsp:txXfrm>
        <a:off x="3114027" y="105750"/>
        <a:ext cx="1937765" cy="529554"/>
      </dsp:txXfrm>
    </dsp:sp>
    <dsp:sp modelId="{39AC1962-7D42-49F7-A7A3-F90FB8E94FB8}">
      <dsp:nvSpPr>
        <dsp:cNvPr id="0" name=""/>
        <dsp:cNvSpPr/>
      </dsp:nvSpPr>
      <dsp:spPr>
        <a:xfrm>
          <a:off x="3510919" y="635305"/>
          <a:ext cx="1937765" cy="1454456"/>
        </a:xfrm>
        <a:prstGeom prst="roundRect">
          <a:avLst>
            <a:gd name="adj" fmla="val 10000"/>
          </a:avLst>
        </a:prstGeom>
        <a:solidFill>
          <a:schemeClr val="bg1"/>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baseline="0" dirty="0" smtClean="0">
              <a:solidFill>
                <a:srgbClr val="00B050"/>
              </a:solidFill>
            </a:rPr>
            <a:t>Car hire counter must be responded to by      October 30, 2012</a:t>
          </a:r>
          <a:endParaRPr lang="en-US" sz="1600" b="1" kern="1200" dirty="0">
            <a:solidFill>
              <a:srgbClr val="C00000"/>
            </a:solidFill>
          </a:endParaRPr>
        </a:p>
      </dsp:txBody>
      <dsp:txXfrm>
        <a:off x="3553519" y="677905"/>
        <a:ext cx="1852565" cy="1369256"/>
      </dsp:txXfrm>
    </dsp:sp>
    <dsp:sp modelId="{FF26E1C6-9C24-40E1-A105-8CCD436E21C5}">
      <dsp:nvSpPr>
        <dsp:cNvPr id="0" name=""/>
        <dsp:cNvSpPr/>
      </dsp:nvSpPr>
      <dsp:spPr>
        <a:xfrm rot="21595715">
          <a:off x="5345551" y="127342"/>
          <a:ext cx="622768" cy="482447"/>
        </a:xfrm>
        <a:prstGeom prst="rightArrow">
          <a:avLst>
            <a:gd name="adj1" fmla="val 60000"/>
            <a:gd name="adj2" fmla="val 50000"/>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5345551" y="223921"/>
        <a:ext cx="478034" cy="289469"/>
      </dsp:txXfrm>
    </dsp:sp>
    <dsp:sp modelId="{8F1D2186-F593-42D6-AB45-0E93059E0FBD}">
      <dsp:nvSpPr>
        <dsp:cNvPr id="0" name=""/>
        <dsp:cNvSpPr/>
      </dsp:nvSpPr>
      <dsp:spPr>
        <a:xfrm>
          <a:off x="6226827" y="101870"/>
          <a:ext cx="1937765" cy="794331"/>
        </a:xfrm>
        <a:prstGeom prst="roundRect">
          <a:avLst>
            <a:gd name="adj" fmla="val 10000"/>
          </a:avLst>
        </a:prstGeom>
        <a:solidFill>
          <a:schemeClr val="tx2">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9352" tIns="149352" rIns="149352" bIns="80010" numCol="1" spcCol="1270" anchor="t" anchorCtr="0">
          <a:noAutofit/>
        </a:bodyPr>
        <a:lstStyle/>
        <a:p>
          <a:pPr lvl="0" algn="l" defTabSz="933450">
            <a:lnSpc>
              <a:spcPct val="90000"/>
            </a:lnSpc>
            <a:spcBef>
              <a:spcPct val="0"/>
            </a:spcBef>
            <a:spcAft>
              <a:spcPct val="35000"/>
            </a:spcAft>
          </a:pPr>
          <a:r>
            <a:rPr lang="en-US" sz="2100" b="0" i="0" kern="1200" baseline="0" dirty="0" smtClean="0">
              <a:solidFill>
                <a:schemeClr val="tx1"/>
              </a:solidFill>
            </a:rPr>
            <a:t>Jan 2013</a:t>
          </a:r>
          <a:endParaRPr lang="en-US" sz="2100" b="0" i="0" kern="1200" baseline="0" dirty="0">
            <a:solidFill>
              <a:schemeClr val="tx1"/>
            </a:solidFill>
          </a:endParaRPr>
        </a:p>
      </dsp:txBody>
      <dsp:txXfrm>
        <a:off x="6226827" y="101870"/>
        <a:ext cx="1937765" cy="529554"/>
      </dsp:txXfrm>
    </dsp:sp>
    <dsp:sp modelId="{BB03170C-199C-4EAB-9F54-D62478D81104}">
      <dsp:nvSpPr>
        <dsp:cNvPr id="0" name=""/>
        <dsp:cNvSpPr/>
      </dsp:nvSpPr>
      <dsp:spPr>
        <a:xfrm>
          <a:off x="6632981" y="623665"/>
          <a:ext cx="1919240" cy="1469975"/>
        </a:xfrm>
        <a:prstGeom prst="roundRect">
          <a:avLst>
            <a:gd name="adj" fmla="val 10000"/>
          </a:avLst>
        </a:prstGeom>
        <a:solidFill>
          <a:schemeClr val="accent4">
            <a:lumMod val="20000"/>
            <a:lumOff val="80000"/>
            <a:alpha val="9000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baseline="0" dirty="0" smtClean="0">
              <a:solidFill>
                <a:srgbClr val="00B050"/>
              </a:solidFill>
            </a:rPr>
            <a:t>Rebuttal to the counter of the counter  must be responded to by January 31, 2013</a:t>
          </a:r>
          <a:endParaRPr lang="en-US" sz="1600" b="1" kern="1200" dirty="0">
            <a:solidFill>
              <a:srgbClr val="C00000"/>
            </a:solidFill>
          </a:endParaRPr>
        </a:p>
      </dsp:txBody>
      <dsp:txXfrm>
        <a:off x="6676035" y="666719"/>
        <a:ext cx="1833132" cy="1383867"/>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9FE47-634E-44AE-9375-C2FBC282AEC7}" type="datetimeFigureOut">
              <a:rPr lang="en-US" smtClean="0"/>
              <a:pPr/>
              <a:t>11/15/2013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457377-382B-4B3D-BE15-487D063CE8FD}" type="slidenum">
              <a:rPr lang="en-US" smtClean="0"/>
              <a:pPr/>
              <a:t>‹#›</a:t>
            </a:fld>
            <a:endParaRPr lang="en-US" dirty="0"/>
          </a:p>
        </p:txBody>
      </p:sp>
    </p:spTree>
    <p:extLst>
      <p:ext uri="{BB962C8B-B14F-4D97-AF65-F5344CB8AC3E}">
        <p14:creationId xmlns:p14="http://schemas.microsoft.com/office/powerpoint/2010/main" val="2534824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dirty="0" smtClean="0"/>
              <a:t>Intro</a:t>
            </a:r>
          </a:p>
          <a:p>
            <a:pPr marL="171450" indent="-171450">
              <a:buFont typeface="Arial" pitchFamily="34" charset="0"/>
              <a:buChar char="•"/>
            </a:pPr>
            <a:r>
              <a:rPr lang="en-US" dirty="0" smtClean="0"/>
              <a:t>Goal (s)</a:t>
            </a:r>
          </a:p>
          <a:p>
            <a:pPr marL="628650" lvl="1" indent="-171450">
              <a:buFont typeface="Courier New" pitchFamily="49" charset="0"/>
              <a:buChar char="o"/>
            </a:pPr>
            <a:r>
              <a:rPr lang="en-US" baseline="0" dirty="0" smtClean="0"/>
              <a:t>Able to answer-</a:t>
            </a:r>
            <a:r>
              <a:rPr lang="en-US" dirty="0" smtClean="0"/>
              <a:t>What are reclaims/ Why do they exist/When</a:t>
            </a:r>
            <a:r>
              <a:rPr lang="en-US" baseline="0" dirty="0" smtClean="0"/>
              <a:t> are reclaims valid/ How to process &amp; How to address invalid reclaims.</a:t>
            </a:r>
          </a:p>
          <a:p>
            <a:pPr marL="628650" lvl="1" indent="-171450">
              <a:buFont typeface="Courier New" pitchFamily="49" charset="0"/>
              <a:buChar char="o"/>
            </a:pPr>
            <a:r>
              <a:rPr lang="en-US" baseline="0" dirty="0" smtClean="0"/>
              <a:t>Understanding impact to your respective Car Hire Ledger- Net Payer or Net Receiver</a:t>
            </a:r>
          </a:p>
          <a:p>
            <a:pPr marL="628650" lvl="1" indent="-171450">
              <a:buFont typeface="Courier New" pitchFamily="49" charset="0"/>
              <a:buChar char="o"/>
            </a:pPr>
            <a:r>
              <a:rPr lang="en-US" baseline="0" dirty="0" smtClean="0"/>
              <a:t>Importance of Communication &amp; Relationship- partner or user railroad.</a:t>
            </a:r>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Car Hire Rule 4 allows reclaim</a:t>
            </a:r>
            <a:r>
              <a:rPr lang="en-US" baseline="0" dirty="0" smtClean="0"/>
              <a:t> of time and mileage paid for an empty car that moves under revenue billing. Please note though, that the Industry is underway to automate this reclaim, will look for this to be completed by the end of this year-2013.</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Car Hire</a:t>
            </a:r>
            <a:r>
              <a:rPr lang="en-US" baseline="0" dirty="0" smtClean="0"/>
              <a:t> Rule 22 allows reclaim on assigned (customer, shipper, and carrier pools) cars while they are empty and idle.  There are basically two kinds of Rule 22 reclaims.  Reclaim is allowed for cars that are at the loading point and on cars that are held short of the loading point.</a:t>
            </a:r>
          </a:p>
          <a:p>
            <a:endParaRPr lang="en-US" baseline="0" dirty="0" smtClean="0"/>
          </a:p>
          <a:p>
            <a:r>
              <a:rPr lang="en-US" baseline="0" dirty="0" smtClean="0"/>
              <a:t>Reclaim is allowed on cars that are at the loading point from the date/hour of arrival until demurrage free time starts.  Normally demurrage free time starts with the placement of the car.  In some cases, no demurrage is supposed to be assessed.  In these cases, the reclaim will end when the car is released loaded.</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a:t>
            </a:r>
            <a:r>
              <a:rPr lang="en-US" baseline="0" dirty="0" smtClean="0"/>
              <a:t> shipping facilities are not operating or are congested, normal operating practice may dictate against taking more cars into a loading facility.  These cars can be held at a point other than the loading point.  These cars are said to be “held short”.</a:t>
            </a:r>
          </a:p>
          <a:p>
            <a:endParaRPr lang="en-US" baseline="0" dirty="0" smtClean="0"/>
          </a:p>
          <a:p>
            <a:r>
              <a:rPr lang="en-US" baseline="0" dirty="0" smtClean="0"/>
              <a:t>Reclaim is allows on “held short” cars from the time of arrival at the holding point  (In excess of 24 hours) until the car leaves the holding point. Car mark owner is responsible to validate using sighting messages and communicate with partner &amp; user road that reclaim was taken appropriately via CHR 22.</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Subscribers</a:t>
            </a:r>
            <a:r>
              <a:rPr lang="en-US" baseline="0" dirty="0" smtClean="0"/>
              <a:t> to the Car Hire Rules always have the option of negotiating bilateral arrangements that better accommodate the needs of the parties.</a:t>
            </a:r>
          </a:p>
          <a:p>
            <a:endParaRPr lang="en-US" baseline="0" dirty="0" smtClean="0"/>
          </a:p>
          <a:p>
            <a:r>
              <a:rPr lang="en-US" baseline="0" dirty="0" smtClean="0"/>
              <a:t>Frequently, bilateral agreements contain car hire relief or reclaim provisions. It is important that each of you become familiar with those terms and communicate with your partner or user roads to ensure no misapplication of these reclaims.</a:t>
            </a:r>
          </a:p>
          <a:p>
            <a:endParaRPr lang="en-US" baseline="0" dirty="0" smtClean="0"/>
          </a:p>
          <a:p>
            <a:r>
              <a:rPr lang="en-US" baseline="0" dirty="0" smtClean="0"/>
              <a:t>Bilateral reclaims can be processed through the CHDX process like all other reclaims.</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dirty="0" smtClean="0"/>
              <a:t>Who</a:t>
            </a:r>
            <a:r>
              <a:rPr lang="en-US" baseline="0" dirty="0" smtClean="0"/>
              <a:t> are the players</a:t>
            </a:r>
          </a:p>
          <a:p>
            <a:pPr marL="171450" indent="-171450">
              <a:buFont typeface="Arial" pitchFamily="34" charset="0"/>
              <a:buChar char="•"/>
            </a:pPr>
            <a:r>
              <a:rPr lang="en-US" baseline="0" dirty="0" smtClean="0"/>
              <a:t>Where can you find there contact</a:t>
            </a:r>
          </a:p>
          <a:p>
            <a:pPr marL="171450" indent="-171450">
              <a:buFont typeface="Arial" pitchFamily="34" charset="0"/>
              <a:buChar char="•"/>
            </a:pPr>
            <a:r>
              <a:rPr lang="en-US" baseline="0" dirty="0" smtClean="0"/>
              <a:t>Help with understanding CHR such as Reclaims</a:t>
            </a:r>
          </a:p>
          <a:p>
            <a:pPr marL="171450" indent="-171450">
              <a:buFont typeface="Arial" pitchFamily="34" charset="0"/>
              <a:buChar char="•"/>
            </a:pPr>
            <a:r>
              <a:rPr lang="en-US" baseline="0" dirty="0" smtClean="0"/>
              <a:t>Open communication with those contact at the partner &amp;  user roads</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Conclusion</a:t>
            </a:r>
          </a:p>
          <a:p>
            <a:pPr marL="171450" indent="-171450">
              <a:buFont typeface="Arial" pitchFamily="34" charset="0"/>
              <a:buChar char="•"/>
            </a:pPr>
            <a:endParaRPr lang="en-US" dirty="0" smtClean="0"/>
          </a:p>
          <a:p>
            <a:pPr marL="171450" indent="-171450">
              <a:buFont typeface="Arial" pitchFamily="34" charset="0"/>
              <a:buChar char="•"/>
            </a:pPr>
            <a:r>
              <a:rPr lang="en-US" dirty="0" smtClean="0"/>
              <a:t>Better understanding-</a:t>
            </a:r>
            <a:r>
              <a:rPr lang="en-US" baseline="0" dirty="0" smtClean="0"/>
              <a:t> What are reclaims/Why the exist/When are they valid/How to process. </a:t>
            </a:r>
          </a:p>
          <a:p>
            <a:pPr marL="171450" indent="-171450">
              <a:buFont typeface="Arial" pitchFamily="34" charset="0"/>
              <a:buChar char="•"/>
            </a:pPr>
            <a:r>
              <a:rPr lang="en-US" baseline="0" dirty="0" smtClean="0"/>
              <a:t>Appreciation of impact to your respective Car Hire ledger when processing and/or validating reclaims</a:t>
            </a:r>
            <a:endParaRPr lang="en-US" dirty="0" smtClean="0"/>
          </a:p>
          <a:p>
            <a:pPr marL="171450" indent="-171450">
              <a:buFont typeface="Arial" pitchFamily="34" charset="0"/>
              <a:buChar char="•"/>
            </a:pPr>
            <a:r>
              <a:rPr lang="en-US" dirty="0" smtClean="0"/>
              <a:t>As</a:t>
            </a:r>
            <a:r>
              <a:rPr lang="en-US" baseline="0" dirty="0" smtClean="0"/>
              <a:t> with many other complex processes, communication is the key to processing reclaims without disputes and excessive counter reclaims.</a:t>
            </a:r>
          </a:p>
        </p:txBody>
      </p:sp>
      <p:sp>
        <p:nvSpPr>
          <p:cNvPr id="4" name="Slide Number Placeholder 3"/>
          <p:cNvSpPr>
            <a:spLocks noGrp="1"/>
          </p:cNvSpPr>
          <p:nvPr>
            <p:ph type="sldNum" sz="quarter" idx="10"/>
          </p:nvPr>
        </p:nvSpPr>
        <p:spPr/>
        <p:txBody>
          <a:bodyPr/>
          <a:lstStyle/>
          <a:p>
            <a:fld id="{21457377-382B-4B3D-BE15-487D063CE8FD}" type="slidenum">
              <a:rPr lang="en-US" smtClean="0"/>
              <a:pPr/>
              <a:t>15</a:t>
            </a:fld>
            <a:endParaRPr lang="en-US" dirty="0"/>
          </a:p>
        </p:txBody>
      </p:sp>
    </p:spTree>
    <p:extLst>
      <p:ext uri="{BB962C8B-B14F-4D97-AF65-F5344CB8AC3E}">
        <p14:creationId xmlns:p14="http://schemas.microsoft.com/office/powerpoint/2010/main" val="535141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Reclaims</a:t>
            </a:r>
            <a:r>
              <a:rPr lang="en-US" baseline="0" dirty="0" smtClean="0"/>
              <a:t> are probably one of the most misunderstood areas of Car Accounting.  As illustrated above, reclaims are generally calculated separately from the calculation of car hire liability and feed into the reporting and settlement flow.</a:t>
            </a:r>
          </a:p>
          <a:p>
            <a:endParaRPr lang="en-US" baseline="0" dirty="0" smtClean="0"/>
          </a:p>
          <a:p>
            <a:r>
              <a:rPr lang="en-US" baseline="0" dirty="0" smtClean="0"/>
              <a:t>A frequent question is why do reclaims exist?  The reason that reclaims exist is to simplify the calculation and settlement of car hire.  </a:t>
            </a:r>
          </a:p>
          <a:p>
            <a:pPr marL="628650" lvl="1" indent="-171450">
              <a:buFont typeface="Arial" pitchFamily="34" charset="0"/>
              <a:buChar char="•"/>
            </a:pPr>
            <a:r>
              <a:rPr lang="en-US" baseline="0" dirty="0" smtClean="0"/>
              <a:t>All equipment mark owners expect to be paid for all of the time that equipment was in a user’s account.  All equipment mark owners have systems that compare LCS junction advice with CHDX receivables to be sure that all the car hire due was paid.  </a:t>
            </a:r>
            <a:r>
              <a:rPr lang="en-US" strike="noStrike" baseline="0" dirty="0" smtClean="0"/>
              <a:t>If a user simply did not pay car hire, the owner’s system would generate a claim.  The user would have to explain the reason for the non-payment.  The owner would have to verify the answer and cancel the claim.</a:t>
            </a:r>
          </a:p>
          <a:p>
            <a:endParaRPr lang="en-US" baseline="0" dirty="0" smtClean="0"/>
          </a:p>
          <a:p>
            <a:r>
              <a:rPr lang="en-US" baseline="0" dirty="0" smtClean="0"/>
              <a:t>In the long run, it has been simpler to handle reclaims as a separate transaction.</a:t>
            </a:r>
          </a:p>
          <a:p>
            <a:endParaRPr lang="en-US" baseline="0" dirty="0" smtClean="0"/>
          </a:p>
          <a:p>
            <a:r>
              <a:rPr lang="en-US" baseline="0" dirty="0" smtClean="0"/>
              <a:t>As computer technology has progressed, most reclaims have been converted to other electronic transactions, thus eliminating “separate transaction handling” (automating).  Rules 5 and 15 are now handled through Transfers of Liability (TOL).  Rules 7 and 8 are now handled through LCS messages created by the Damaged &amp; Defective Car Tracking process.  </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There are a couple of misunderstandings that probably need to be addressed before the discussion of reclaims.  </a:t>
            </a:r>
          </a:p>
          <a:p>
            <a:endParaRPr lang="en-US" baseline="0" dirty="0" smtClean="0"/>
          </a:p>
          <a:p>
            <a:r>
              <a:rPr lang="en-US" baseline="0" dirty="0" smtClean="0"/>
              <a:t>Reclaims are not the opposite of claims.  Reclaims are a completely separate calculation from the normal car hire calculation.  Reclaims are due to systems identifying and quantifying situations in which, by rule or by bilateral agreement, </a:t>
            </a:r>
            <a:r>
              <a:rPr lang="en-US" u="sng" baseline="0" dirty="0" smtClean="0"/>
              <a:t>car hire is not due</a:t>
            </a:r>
            <a:r>
              <a:rPr lang="en-US" baseline="0" dirty="0" smtClean="0"/>
              <a:t>.  </a:t>
            </a:r>
          </a:p>
          <a:p>
            <a:endParaRPr lang="en-US" baseline="0" dirty="0" smtClean="0"/>
          </a:p>
          <a:p>
            <a:r>
              <a:rPr lang="en-US" baseline="0" dirty="0" smtClean="0">
                <a:effectLst>
                  <a:outerShdw blurRad="38100" dist="38100" dir="2700000" algn="tl">
                    <a:srgbClr val="000000">
                      <a:alpha val="43137"/>
                    </a:srgbClr>
                  </a:outerShdw>
                </a:effectLst>
              </a:rPr>
              <a:t>Reclaims do not represent re-work or indicate that a system has failed (i.e. error)- REPEAT</a:t>
            </a:r>
            <a:r>
              <a:rPr lang="en-US" baseline="0" dirty="0" smtClean="0"/>
              <a:t>.  In fact, the opposite is true.  Accurate reclaims indicate that a system has correctly identified a situation in which car hire was not owed.  The car hire that was paid can be recovered.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Generally, car hire is paid from the time a user receives a car in interchange until the car is delivered to the next carrier.  In some specific cases, the industry has determined that car hire is not owed.  In these cases, car hire is recovered through a reclaim. Direct impact to your Car Hire ledger account- Net Payer- Reduce expense paid or Net Receiver- Reduce revenue earned.</a:t>
            </a:r>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Reclaims can be processed manually</a:t>
            </a:r>
            <a:r>
              <a:rPr lang="en-US" baseline="0" dirty="0" smtClean="0"/>
              <a:t> on paper.  But by far, the more widely used method is to process reclaims electronically through the CHDX process.  The reclaim transaction is included in the CHDX process with a code that identifies the transaction as a reclaim and flags the amount as due the equipment user.</a:t>
            </a:r>
          </a:p>
          <a:p>
            <a:endParaRPr lang="en-US" baseline="0" dirty="0" smtClean="0"/>
          </a:p>
        </p:txBody>
      </p:sp>
      <p:sp>
        <p:nvSpPr>
          <p:cNvPr id="4" name="Slide Number Placeholder 3"/>
          <p:cNvSpPr>
            <a:spLocks noGrp="1"/>
          </p:cNvSpPr>
          <p:nvPr>
            <p:ph type="sldNum" sz="quarter" idx="10"/>
          </p:nvPr>
        </p:nvSpPr>
        <p:spPr/>
        <p:txBody>
          <a:bodyPr/>
          <a:lstStyle/>
          <a:p>
            <a:fld id="{21457377-382B-4B3D-BE15-487D063CE8FD}"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process a reclaim manually,</a:t>
            </a:r>
            <a:r>
              <a:rPr lang="en-US" baseline="0" dirty="0" smtClean="0"/>
              <a:t> a paper form (Circ. OT-10-CHR-Appendix N &amp; K) is completed identifying the car hire to be reclaimed.  The document is sent to the equipment mark owner.  The owner has an opportunity to review the document and “allow” the reclaim.  “Allow” means to report the transaction in the next CHDX file.  Remember this is where your “Negative Payable” threshold(s) become important. </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timing of reclaims is governed by Car Hire Rules 13 and 14, a detail timetable is laid out in Appendix O &amp; P.  For activity that occurred in January, the reclaims may be included in the March or April CHDX files.  Paper (Supplemental) reclaims must be filed by June.  (Cash flow is a significant advantage of processing reclaims electronically.)</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Unfortunately, not all reclaims deducted on the CHDX file</a:t>
            </a:r>
            <a:r>
              <a:rPr lang="en-US" baseline="0" dirty="0" smtClean="0"/>
              <a:t> are accurate.  The equipment mark owner has an opportunity to review the transactions and recover any funds withheld in error.  This is allowed under the CHR process known as a “Counter Reclaims”; most counter reclaims are processed via the CHDX file.  A record is created that flags the transaction as a counter reclaim and indicates that the funds are due the equipment mark owner.</a:t>
            </a:r>
          </a:p>
          <a:p>
            <a:endParaRPr lang="en-US" baseline="0" dirty="0" smtClean="0"/>
          </a:p>
          <a:p>
            <a:r>
              <a:rPr lang="en-US" baseline="0" dirty="0" smtClean="0"/>
              <a:t>The first counter reclaim can, and usually is, processed through the CHDX file.  If there is not agreement after a reclaim and a counter reclaim have been processed, the file must be handled manually.  The parties to the dispute are encouraged to make contact via phone to discuss and resolve the dispute. Your reaching out directly to partner or user road will expedite resolving these matters. </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above</a:t>
            </a:r>
            <a:r>
              <a:rPr lang="en-US" baseline="0" dirty="0" smtClean="0"/>
              <a:t> timeline shows that reclaims taken in the March and April CHDX files, must be countered by the June CHDX file.  There must be a response to the counter reclaim by October.</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Currently there are four situations</a:t>
            </a:r>
            <a:r>
              <a:rPr lang="en-US" baseline="0" dirty="0" smtClean="0"/>
              <a:t> in which reclaims are allowed.  Reclaim is allowed under Car Hire Rule 4 when empty cars are moved under revenue billing.  Reclaim is allowed under Car Hire Rule 21 when cars are assigned a D Transportation Code.  These cars have not been on the Mark Owner’s road.  Reclaim is allowed under Car Hire Rule 22 when empty, assigned cars become idle.  Finally, reclaim is allowed based on a bilateral agreement.</a:t>
            </a:r>
          </a:p>
          <a:p>
            <a:endParaRPr lang="en-US" baseline="0" dirty="0" smtClean="0"/>
          </a:p>
          <a:p>
            <a:r>
              <a:rPr lang="en-US" baseline="0" dirty="0" smtClean="0"/>
              <a:t>Car Hire Rules 5, 7, 8 and 15 used to allow for reclaim.  As the processes have been automated, the reclaim provisions have been removed from these rules.  Reclaims are no longer valid under these four rules.</a:t>
            </a:r>
            <a:endParaRPr lang="en-US" dirty="0"/>
          </a:p>
        </p:txBody>
      </p:sp>
      <p:sp>
        <p:nvSpPr>
          <p:cNvPr id="4" name="Slide Number Placeholder 3"/>
          <p:cNvSpPr>
            <a:spLocks noGrp="1"/>
          </p:cNvSpPr>
          <p:nvPr>
            <p:ph type="sldNum" sz="quarter" idx="10"/>
          </p:nvPr>
        </p:nvSpPr>
        <p:spPr/>
        <p:txBody>
          <a:bodyPr/>
          <a:lstStyle/>
          <a:p>
            <a:fld id="{21457377-382B-4B3D-BE15-487D063CE8FD}"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Slide Number Placeholder 5"/>
          <p:cNvSpPr txBox="1">
            <a:spLocks/>
          </p:cNvSpPr>
          <p:nvPr/>
        </p:nvSpPr>
        <p:spPr>
          <a:xfrm>
            <a:off x="3505200" y="618807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BDB3308C-72A9-4CBB-A68C-B4446106F2C4}" type="slidenum">
              <a:rPr lang="en-US" smtClean="0"/>
              <a:pPr>
                <a:spcAft>
                  <a:spcPts val="600"/>
                </a:spcAft>
              </a:pPr>
              <a:t>‹#›</a:t>
            </a:fld>
            <a:endParaRPr lang="en-US" dirty="0" smtClean="0"/>
          </a:p>
          <a:p>
            <a:r>
              <a:rPr lang="en-US" sz="900" i="1" dirty="0" smtClean="0"/>
              <a:t>© 2013 Railinc Corp. All rights reserved.</a:t>
            </a:r>
            <a:endParaRPr lang="en-US" sz="900" i="1" dirty="0"/>
          </a:p>
        </p:txBody>
      </p:sp>
    </p:spTree>
    <p:extLst>
      <p:ext uri="{BB962C8B-B14F-4D97-AF65-F5344CB8AC3E}">
        <p14:creationId xmlns:p14="http://schemas.microsoft.com/office/powerpoint/2010/main" val="3403503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5058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745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745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2787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91845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371600"/>
            <a:ext cx="387985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94250" y="1371600"/>
            <a:ext cx="3881438"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762000" y="381000"/>
            <a:ext cx="791845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010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697532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7362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192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8962"/>
            <a:ext cx="4040188" cy="4160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8962"/>
            <a:ext cx="4041775" cy="4160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6835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3562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396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5664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1666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8229600" cy="102076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71600"/>
            <a:ext cx="8229600" cy="46482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00799" y="6172200"/>
            <a:ext cx="2286001" cy="457200"/>
          </a:xfrm>
          <a:prstGeom prst="rect">
            <a:avLst/>
          </a:prstGeom>
        </p:spPr>
      </p:pic>
      <p:pic>
        <p:nvPicPr>
          <p:cNvPr id="8" name="Picture 7"/>
          <p:cNvPicPr>
            <a:picLocks noChangeAspect="1"/>
          </p:cNvPicPr>
          <p:nvPr/>
        </p:nvPicPr>
        <p:blipFill>
          <a:blip r:embed="rId1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57200" y="6149340"/>
            <a:ext cx="2339559" cy="548640"/>
          </a:xfrm>
          <a:prstGeom prst="rect">
            <a:avLst/>
          </a:prstGeom>
        </p:spPr>
      </p:pic>
      <p:sp>
        <p:nvSpPr>
          <p:cNvPr id="9" name="Slide Number Placeholder 5"/>
          <p:cNvSpPr txBox="1">
            <a:spLocks/>
          </p:cNvSpPr>
          <p:nvPr/>
        </p:nvSpPr>
        <p:spPr>
          <a:xfrm>
            <a:off x="3505200" y="618807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BDB3308C-72A9-4CBB-A68C-B4446106F2C4}" type="slidenum">
              <a:rPr lang="en-US" smtClean="0"/>
              <a:pPr>
                <a:spcAft>
                  <a:spcPts val="600"/>
                </a:spcAft>
              </a:pPr>
              <a:t>‹#›</a:t>
            </a:fld>
            <a:endParaRPr lang="en-US" dirty="0" smtClean="0"/>
          </a:p>
          <a:p>
            <a:r>
              <a:rPr lang="en-US" sz="900" i="1" dirty="0" smtClean="0"/>
              <a:t>© 2013 Railinc Corp. All rights reserved.</a:t>
            </a:r>
            <a:endParaRPr lang="en-US" sz="900" i="1" dirty="0"/>
          </a:p>
        </p:txBody>
      </p:sp>
    </p:spTree>
    <p:extLst>
      <p:ext uri="{BB962C8B-B14F-4D97-AF65-F5344CB8AC3E}">
        <p14:creationId xmlns:p14="http://schemas.microsoft.com/office/powerpoint/2010/main" val="37014788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railinc.com/rportal/web/guest/findu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hyperlink" Target="http://acacso.or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05000"/>
            <a:ext cx="7772400" cy="1362075"/>
          </a:xfrm>
        </p:spPr>
        <p:txBody>
          <a:bodyPr>
            <a:normAutofit/>
          </a:bodyPr>
          <a:lstStyle/>
          <a:p>
            <a:pPr algn="ctr"/>
            <a:r>
              <a:rPr lang="en-US" sz="5400" cap="small" dirty="0" smtClean="0"/>
              <a:t>Reclaims</a:t>
            </a:r>
            <a:endParaRPr lang="en-US" sz="5400" cap="small" dirty="0"/>
          </a:p>
        </p:txBody>
      </p:sp>
      <p:sp>
        <p:nvSpPr>
          <p:cNvPr id="3" name="Text Placeholder 2"/>
          <p:cNvSpPr>
            <a:spLocks noGrp="1"/>
          </p:cNvSpPr>
          <p:nvPr>
            <p:ph type="body" idx="1"/>
          </p:nvPr>
        </p:nvSpPr>
        <p:spPr>
          <a:xfrm>
            <a:off x="722313" y="3910013"/>
            <a:ext cx="7772400" cy="1500187"/>
          </a:xfrm>
        </p:spPr>
        <p:txBody>
          <a:bodyPr>
            <a:normAutofit fontScale="92500" lnSpcReduction="10000"/>
          </a:bodyPr>
          <a:lstStyle/>
          <a:p>
            <a:r>
              <a:rPr lang="en-US" sz="2400" b="1" dirty="0" smtClean="0">
                <a:solidFill>
                  <a:schemeClr val="tx1"/>
                </a:solidFill>
              </a:rPr>
              <a:t>Presented By: </a:t>
            </a:r>
          </a:p>
          <a:p>
            <a:r>
              <a:rPr lang="en-US" sz="2400" b="1" dirty="0" smtClean="0">
                <a:solidFill>
                  <a:schemeClr val="tx1"/>
                </a:solidFill>
              </a:rPr>
              <a:t>Chauncey Fallen</a:t>
            </a:r>
          </a:p>
          <a:p>
            <a:r>
              <a:rPr lang="en-US" sz="2400" b="1" dirty="0" smtClean="0">
                <a:solidFill>
                  <a:schemeClr val="tx1"/>
                </a:solidFill>
              </a:rPr>
              <a:t>Manager-Transportation Services</a:t>
            </a:r>
          </a:p>
          <a:p>
            <a:r>
              <a:rPr lang="en-US" sz="2400" b="1" dirty="0" smtClean="0">
                <a:solidFill>
                  <a:schemeClr val="tx1"/>
                </a:solidFill>
              </a:rPr>
              <a:t>GATX Corporation- Rail</a:t>
            </a:r>
            <a:endParaRPr lang="en-US" sz="2400" b="1" dirty="0">
              <a:solidFill>
                <a:schemeClr val="tx1"/>
              </a:solidFill>
            </a:endParaRPr>
          </a:p>
        </p:txBody>
      </p:sp>
    </p:spTree>
    <p:extLst>
      <p:ext uri="{BB962C8B-B14F-4D97-AF65-F5344CB8AC3E}">
        <p14:creationId xmlns:p14="http://schemas.microsoft.com/office/powerpoint/2010/main" val="21603826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4000" b="1" dirty="0" smtClean="0"/>
              <a:t>Car Hire Rule 4 Reclaims</a:t>
            </a:r>
            <a:endParaRPr lang="en-US" sz="4000" b="1" dirty="0"/>
          </a:p>
        </p:txBody>
      </p:sp>
      <p:sp>
        <p:nvSpPr>
          <p:cNvPr id="3" name="Content Placeholder 2"/>
          <p:cNvSpPr>
            <a:spLocks noGrp="1"/>
          </p:cNvSpPr>
          <p:nvPr>
            <p:ph idx="1"/>
          </p:nvPr>
        </p:nvSpPr>
        <p:spPr>
          <a:xfrm>
            <a:off x="304800" y="1219200"/>
            <a:ext cx="4087586" cy="4495800"/>
          </a:xfrm>
        </p:spPr>
        <p:txBody>
          <a:bodyPr/>
          <a:lstStyle/>
          <a:p>
            <a:pPr lvl="0"/>
            <a:r>
              <a:rPr lang="en-US" dirty="0"/>
              <a:t>If an empty car is moved with revenue billing, time and mileage payments can be reclaimed for the time and mileage associated with the cycle covered by the revenue </a:t>
            </a:r>
            <a:r>
              <a:rPr lang="en-US" dirty="0" smtClean="0"/>
              <a:t>billing</a:t>
            </a:r>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44786" y="1828800"/>
            <a:ext cx="4430486" cy="2760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5645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Car Hire Rule 22 Reclaims</a:t>
            </a:r>
            <a:endParaRPr lang="en-US" sz="4000" b="1" dirty="0"/>
          </a:p>
        </p:txBody>
      </p:sp>
      <p:sp>
        <p:nvSpPr>
          <p:cNvPr id="3" name="Content Placeholder 2"/>
          <p:cNvSpPr>
            <a:spLocks noGrp="1"/>
          </p:cNvSpPr>
          <p:nvPr>
            <p:ph idx="1"/>
          </p:nvPr>
        </p:nvSpPr>
        <p:spPr>
          <a:xfrm>
            <a:off x="457200" y="1752600"/>
            <a:ext cx="8229600" cy="3810000"/>
          </a:xfrm>
        </p:spPr>
        <p:txBody>
          <a:bodyPr>
            <a:normAutofit/>
          </a:bodyPr>
          <a:lstStyle/>
          <a:p>
            <a:pPr lvl="0"/>
            <a:r>
              <a:rPr lang="en-US" dirty="0"/>
              <a:t>Car Hire Rule 22 allows reclaim on cars that are in assigned service, empty and </a:t>
            </a:r>
            <a:r>
              <a:rPr lang="en-US" dirty="0" smtClean="0"/>
              <a:t>idle  </a:t>
            </a:r>
            <a:r>
              <a:rPr lang="en-US" dirty="0"/>
              <a:t> </a:t>
            </a:r>
          </a:p>
          <a:p>
            <a:r>
              <a:rPr lang="en-US" dirty="0"/>
              <a:t>Loading Point (222) reclaims are for cars that arrive at a </a:t>
            </a:r>
            <a:r>
              <a:rPr lang="en-US" dirty="0" smtClean="0"/>
              <a:t>customer </a:t>
            </a:r>
            <a:r>
              <a:rPr lang="en-US" dirty="0"/>
              <a:t>location (loading point</a:t>
            </a:r>
            <a:r>
              <a:rPr lang="en-US" dirty="0" smtClean="0"/>
              <a:t>)</a:t>
            </a:r>
          </a:p>
          <a:p>
            <a:pPr lvl="1"/>
            <a:r>
              <a:rPr lang="en-US" dirty="0" smtClean="0"/>
              <a:t>Reclaim </a:t>
            </a:r>
            <a:r>
              <a:rPr lang="en-US" dirty="0"/>
              <a:t>is allowed from the arrival at the loading point until demurrage free time starts (usually placement) or until the car is released </a:t>
            </a:r>
            <a:r>
              <a:rPr lang="en-US" dirty="0" smtClean="0"/>
              <a:t>loaded</a:t>
            </a:r>
            <a:endParaRPr lang="en-US" dirty="0"/>
          </a:p>
          <a:p>
            <a:endParaRPr lang="en-US" dirty="0"/>
          </a:p>
        </p:txBody>
      </p:sp>
    </p:spTree>
    <p:extLst>
      <p:ext uri="{BB962C8B-B14F-4D97-AF65-F5344CB8AC3E}">
        <p14:creationId xmlns:p14="http://schemas.microsoft.com/office/powerpoint/2010/main" val="5796798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Car Hire Rule 22 </a:t>
            </a:r>
            <a:r>
              <a:rPr lang="en-US" b="1" dirty="0" smtClean="0"/>
              <a:t>Reclaims (cont'd)</a:t>
            </a:r>
            <a:endParaRPr lang="en-US" dirty="0"/>
          </a:p>
        </p:txBody>
      </p:sp>
      <p:sp>
        <p:nvSpPr>
          <p:cNvPr id="3" name="Content Placeholder 2"/>
          <p:cNvSpPr>
            <a:spLocks noGrp="1"/>
          </p:cNvSpPr>
          <p:nvPr>
            <p:ph idx="1"/>
          </p:nvPr>
        </p:nvSpPr>
        <p:spPr>
          <a:xfrm>
            <a:off x="457200" y="1828800"/>
            <a:ext cx="8229600" cy="3581400"/>
          </a:xfrm>
        </p:spPr>
        <p:txBody>
          <a:bodyPr>
            <a:normAutofit lnSpcReduction="10000"/>
          </a:bodyPr>
          <a:lstStyle/>
          <a:p>
            <a:pPr lvl="0"/>
            <a:r>
              <a:rPr lang="en-US" dirty="0" smtClean="0"/>
              <a:t>Held Short (224) reclaims are for cars that cannot be moved to the loading point  </a:t>
            </a:r>
          </a:p>
          <a:p>
            <a:pPr lvl="1"/>
            <a:r>
              <a:rPr lang="en-US" dirty="0" smtClean="0"/>
              <a:t>When cars cannot be moved to the loading point, they can be held at a point short of the loading point</a:t>
            </a:r>
          </a:p>
          <a:p>
            <a:pPr lvl="1"/>
            <a:r>
              <a:rPr lang="en-US" dirty="0" smtClean="0"/>
              <a:t>Reclaim is allowed from the arrival at the holding point until the departure from the holding point (In excess of 24 hours)</a:t>
            </a:r>
          </a:p>
        </p:txBody>
      </p:sp>
    </p:spTree>
    <p:extLst>
      <p:ext uri="{BB962C8B-B14F-4D97-AF65-F5344CB8AC3E}">
        <p14:creationId xmlns:p14="http://schemas.microsoft.com/office/powerpoint/2010/main" val="4127623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sz="4000" b="1" dirty="0" smtClean="0"/>
              <a:t>Bilateral Reclaim Agreements</a:t>
            </a:r>
            <a:endParaRPr lang="en-US" sz="4000" b="1" dirty="0"/>
          </a:p>
        </p:txBody>
      </p:sp>
      <p:sp>
        <p:nvSpPr>
          <p:cNvPr id="3" name="Content Placeholder 2"/>
          <p:cNvSpPr>
            <a:spLocks noGrp="1"/>
          </p:cNvSpPr>
          <p:nvPr>
            <p:ph idx="1"/>
          </p:nvPr>
        </p:nvSpPr>
        <p:spPr>
          <a:xfrm>
            <a:off x="457200" y="1143000"/>
            <a:ext cx="8229600" cy="4648201"/>
          </a:xfrm>
        </p:spPr>
        <p:txBody>
          <a:bodyPr/>
          <a:lstStyle/>
          <a:p>
            <a:pPr lvl="0">
              <a:lnSpc>
                <a:spcPts val="3400"/>
              </a:lnSpc>
              <a:spcBef>
                <a:spcPts val="0"/>
              </a:spcBef>
              <a:spcAft>
                <a:spcPts val="600"/>
              </a:spcAft>
            </a:pPr>
            <a:r>
              <a:rPr lang="en-US" dirty="0"/>
              <a:t>Subscribers to the Code of Car Hire Rules always have the option of negotiating bilateral </a:t>
            </a:r>
            <a:r>
              <a:rPr lang="en-US" dirty="0" smtClean="0"/>
              <a:t>arrangements</a:t>
            </a:r>
          </a:p>
          <a:p>
            <a:pPr lvl="1">
              <a:lnSpc>
                <a:spcPts val="3000"/>
              </a:lnSpc>
              <a:spcBef>
                <a:spcPts val="0"/>
              </a:spcBef>
              <a:spcAft>
                <a:spcPts val="600"/>
              </a:spcAft>
            </a:pPr>
            <a:r>
              <a:rPr lang="en-US" dirty="0" smtClean="0"/>
              <a:t>Many </a:t>
            </a:r>
            <a:r>
              <a:rPr lang="en-US" dirty="0"/>
              <a:t>of these agreements involve reclaim </a:t>
            </a:r>
            <a:r>
              <a:rPr lang="en-US" dirty="0" smtClean="0"/>
              <a:t>arrangements </a:t>
            </a:r>
          </a:p>
          <a:p>
            <a:pPr lvl="1">
              <a:lnSpc>
                <a:spcPts val="3000"/>
              </a:lnSpc>
              <a:spcBef>
                <a:spcPts val="0"/>
              </a:spcBef>
              <a:spcAft>
                <a:spcPts val="600"/>
              </a:spcAft>
            </a:pPr>
            <a:r>
              <a:rPr lang="en-US" dirty="0" smtClean="0"/>
              <a:t>Bilateral </a:t>
            </a:r>
            <a:r>
              <a:rPr lang="en-US" dirty="0"/>
              <a:t>reclaims are processed in the same way that reclaims defined in the car hire rules are </a:t>
            </a:r>
            <a:r>
              <a:rPr lang="en-US" dirty="0" smtClean="0"/>
              <a:t>processed</a:t>
            </a:r>
            <a:endParaRPr lang="en-US" dirty="0"/>
          </a:p>
        </p:txBody>
      </p:sp>
      <p:pic>
        <p:nvPicPr>
          <p:cNvPr id="5" name="Picture 2" descr="C:\Users\lbutts\AppData\Local\Microsoft\Windows\Temporary Internet Files\Content.IE5\U5UWAXGD\MC900078809[1].wmf"/>
          <p:cNvPicPr>
            <a:picLocks noChangeAspect="1" noChangeArrowheads="1"/>
          </p:cNvPicPr>
          <p:nvPr/>
        </p:nvPicPr>
        <p:blipFill>
          <a:blip r:embed="rId3" cstate="print"/>
          <a:stretch>
            <a:fillRect/>
          </a:stretch>
        </p:blipFill>
        <p:spPr bwMode="auto">
          <a:xfrm>
            <a:off x="5791200" y="4267200"/>
            <a:ext cx="2305050" cy="1681071"/>
          </a:xfrm>
          <a:prstGeom prst="rect">
            <a:avLst/>
          </a:prstGeom>
          <a:noFill/>
          <a:ln w="9525">
            <a:noFill/>
            <a:miter lim="800000"/>
            <a:headEnd/>
            <a:tailEnd/>
          </a:ln>
        </p:spPr>
      </p:pic>
    </p:spTree>
    <p:extLst>
      <p:ext uri="{BB962C8B-B14F-4D97-AF65-F5344CB8AC3E}">
        <p14:creationId xmlns:p14="http://schemas.microsoft.com/office/powerpoint/2010/main" val="2687406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Tidbits…..</a:t>
            </a:r>
            <a:endParaRPr lang="en-US" b="1" dirty="0"/>
          </a:p>
        </p:txBody>
      </p:sp>
      <p:sp>
        <p:nvSpPr>
          <p:cNvPr id="6" name="Content Placeholder 5"/>
          <p:cNvSpPr>
            <a:spLocks noGrp="1"/>
          </p:cNvSpPr>
          <p:nvPr>
            <p:ph idx="1"/>
          </p:nvPr>
        </p:nvSpPr>
        <p:spPr>
          <a:xfrm>
            <a:off x="381000" y="1066800"/>
            <a:ext cx="8229600" cy="4648201"/>
          </a:xfrm>
        </p:spPr>
        <p:txBody>
          <a:bodyPr/>
          <a:lstStyle/>
          <a:p>
            <a:r>
              <a:rPr lang="en-US" sz="2800" dirty="0" smtClean="0">
                <a:hlinkClick r:id="rId3"/>
              </a:rPr>
              <a:t>https://www.railinc.com/rportal/web/guest/findus</a:t>
            </a:r>
            <a:endParaRPr lang="en-US" sz="2800" dirty="0" smtClean="0"/>
          </a:p>
          <a:p>
            <a:endParaRPr lang="en-US" sz="2800" dirty="0" smtClean="0">
              <a:hlinkClick r:id="rId4"/>
            </a:endParaRPr>
          </a:p>
          <a:p>
            <a:r>
              <a:rPr lang="en-US" sz="2800" dirty="0" smtClean="0">
                <a:hlinkClick r:id="rId4"/>
              </a:rPr>
              <a:t>http://acacso.org/</a:t>
            </a:r>
            <a:endParaRPr lang="en-US" sz="2800" dirty="0" smtClean="0"/>
          </a:p>
          <a:p>
            <a:endParaRPr lang="en-US" sz="2800" dirty="0" smtClean="0"/>
          </a:p>
          <a:p>
            <a:r>
              <a:rPr lang="en-US" dirty="0" smtClean="0">
                <a:solidFill>
                  <a:srgbClr val="FF0000"/>
                </a:solidFill>
              </a:rPr>
              <a:t>DOCUMENT &amp; COMMUNICATE!!!!</a:t>
            </a:r>
          </a:p>
          <a:p>
            <a:endParaRPr lang="en-US" dirty="0"/>
          </a:p>
        </p:txBody>
      </p:sp>
      <p:sp>
        <p:nvSpPr>
          <p:cNvPr id="4" name="Content Placeholder 6"/>
          <p:cNvSpPr txBox="1">
            <a:spLocks/>
          </p:cNvSpPr>
          <p:nvPr/>
        </p:nvSpPr>
        <p:spPr>
          <a:xfrm>
            <a:off x="685800" y="1752600"/>
            <a:ext cx="7620000" cy="3352800"/>
          </a:xfrm>
          <a:prstGeom prst="rect">
            <a:avLst/>
          </a:prstGeo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marL="274320" marR="0" lvl="0" indent="-274320" algn="l" defTabSz="914400" rtl="0" eaLnBrk="1" fontAlgn="auto" latinLnBrk="0" hangingPunct="1">
              <a:lnSpc>
                <a:spcPct val="100000"/>
              </a:lnSpc>
              <a:spcBef>
                <a:spcPct val="20000"/>
              </a:spcBef>
              <a:spcAft>
                <a:spcPts val="0"/>
              </a:spcAft>
              <a:buClrTx/>
              <a:buSzTx/>
              <a:buFont typeface="Wingdings"/>
              <a:buNone/>
              <a:tabLst/>
              <a:defRPr/>
            </a:pPr>
            <a:r>
              <a:rPr kumimoji="0" lang="en-US" sz="3200" b="1" i="1" u="none" strike="noStrike" kern="1200" cap="none" spc="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   </a:t>
            </a:r>
            <a:endParaRPr kumimoji="0" lang="en-US" sz="3600" b="1" i="1" u="none" strike="noStrike" kern="1200" cap="none" spc="0" normalizeH="0" baseline="0" noProof="0" dirty="0">
              <a:ln w="11430"/>
              <a:solidFill>
                <a:schemeClr val="accent3"/>
              </a:solidFill>
              <a:effectLst>
                <a:outerShdw blurRad="80000" dist="40000" dir="5040000" algn="tl">
                  <a:srgbClr val="000000">
                    <a:alpha val="30000"/>
                  </a:srgbClr>
                </a:outerShdw>
              </a:effectLst>
              <a:uLnTx/>
              <a:uFillTx/>
              <a:latin typeface="+mn-lt"/>
              <a:ea typeface="+mn-ea"/>
              <a:cs typeface="+mn-cs"/>
            </a:endParaRPr>
          </a:p>
        </p:txBody>
      </p:sp>
      <p:sp>
        <p:nvSpPr>
          <p:cNvPr id="5" name="Content Placeholder 6"/>
          <p:cNvSpPr txBox="1">
            <a:spLocks/>
          </p:cNvSpPr>
          <p:nvPr/>
        </p:nvSpPr>
        <p:spPr>
          <a:xfrm>
            <a:off x="838200" y="1905000"/>
            <a:ext cx="7620000" cy="3352800"/>
          </a:xfrm>
          <a:prstGeom prst="rect">
            <a:avLst/>
          </a:prstGeo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marL="274320" marR="0" lvl="0" indent="-274320" algn="l" defTabSz="914400" rtl="0" eaLnBrk="1" fontAlgn="auto" latinLnBrk="0" hangingPunct="1">
              <a:lnSpc>
                <a:spcPct val="100000"/>
              </a:lnSpc>
              <a:spcBef>
                <a:spcPct val="20000"/>
              </a:spcBef>
              <a:spcAft>
                <a:spcPts val="0"/>
              </a:spcAft>
              <a:buClrTx/>
              <a:buSzTx/>
              <a:buFont typeface="Wingdings"/>
              <a:buNone/>
              <a:tabLst/>
              <a:defRPr/>
            </a:pPr>
            <a:r>
              <a:rPr kumimoji="0" lang="en-US" sz="3200" b="1" i="1" u="none" strike="noStrike" kern="1200" cap="none" spc="0" normalizeH="0" baseline="0" noProof="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uLnTx/>
                <a:uFillTx/>
                <a:latin typeface="+mn-lt"/>
                <a:ea typeface="+mn-ea"/>
                <a:cs typeface="+mn-cs"/>
              </a:rPr>
              <a:t>   </a:t>
            </a:r>
            <a:endParaRPr kumimoji="0" lang="en-US" sz="3600" b="1" i="1" u="none" strike="noStrike" kern="1200" cap="none" spc="0" normalizeH="0" baseline="0" noProof="0" dirty="0">
              <a:ln w="11430"/>
              <a:solidFill>
                <a:schemeClr val="accent3"/>
              </a:solidFill>
              <a:effectLst>
                <a:outerShdw blurRad="80000" dist="40000" dir="5040000" algn="tl">
                  <a:srgbClr val="000000">
                    <a:alpha val="30000"/>
                  </a:srgbClr>
                </a:outerShdw>
              </a:effectLst>
              <a:uLnTx/>
              <a:uFillTx/>
              <a:latin typeface="+mn-lt"/>
              <a:ea typeface="+mn-ea"/>
              <a:cs typeface="+mn-cs"/>
            </a:endParaRPr>
          </a:p>
        </p:txBody>
      </p:sp>
      <p:pic>
        <p:nvPicPr>
          <p:cNvPr id="8" name="Picture 7" descr="thumbnailCA16JFW5.jpg"/>
          <p:cNvPicPr>
            <a:picLocks noChangeAspect="1"/>
          </p:cNvPicPr>
          <p:nvPr/>
        </p:nvPicPr>
        <p:blipFill>
          <a:blip r:embed="rId5" cstate="print">
            <a:clrChange>
              <a:clrFrom>
                <a:srgbClr val="FFFFFF"/>
              </a:clrFrom>
              <a:clrTo>
                <a:srgbClr val="FFFFFF">
                  <a:alpha val="0"/>
                </a:srgbClr>
              </a:clrTo>
            </a:clrChange>
          </a:blip>
          <a:stretch>
            <a:fillRect/>
          </a:stretch>
        </p:blipFill>
        <p:spPr>
          <a:xfrm>
            <a:off x="1143000" y="4038600"/>
            <a:ext cx="1981200" cy="1524000"/>
          </a:xfrm>
          <a:prstGeom prst="rect">
            <a:avLst/>
          </a:prstGeom>
        </p:spPr>
      </p:pic>
      <p:pic>
        <p:nvPicPr>
          <p:cNvPr id="9" name="Picture 8" descr="thumbnail.jpg"/>
          <p:cNvPicPr>
            <a:picLocks noChangeAspect="1"/>
          </p:cNvPicPr>
          <p:nvPr/>
        </p:nvPicPr>
        <p:blipFill>
          <a:blip r:embed="rId6" cstate="print">
            <a:clrChange>
              <a:clrFrom>
                <a:srgbClr val="FFFFFF"/>
              </a:clrFrom>
              <a:clrTo>
                <a:srgbClr val="FFFFFF">
                  <a:alpha val="0"/>
                </a:srgbClr>
              </a:clrTo>
            </a:clrChange>
          </a:blip>
          <a:stretch>
            <a:fillRect/>
          </a:stretch>
        </p:blipFill>
        <p:spPr>
          <a:xfrm>
            <a:off x="4495800" y="3776472"/>
            <a:ext cx="3581400" cy="1862328"/>
          </a:xfrm>
          <a:prstGeom prst="rect">
            <a:avLst/>
          </a:prstGeom>
        </p:spPr>
      </p:pic>
    </p:spTree>
    <p:extLst>
      <p:ext uri="{BB962C8B-B14F-4D97-AF65-F5344CB8AC3E}">
        <p14:creationId xmlns:p14="http://schemas.microsoft.com/office/powerpoint/2010/main" val="1478747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royalty-free-confusion-clipart-illustration-440280.jpg"/>
          <p:cNvPicPr>
            <a:picLocks noChangeAspect="1"/>
          </p:cNvPicPr>
          <p:nvPr/>
        </p:nvPicPr>
        <p:blipFill>
          <a:blip r:embed="rId3" cstate="print"/>
          <a:stretch>
            <a:fillRect/>
          </a:stretch>
        </p:blipFill>
        <p:spPr>
          <a:xfrm>
            <a:off x="990600" y="685800"/>
            <a:ext cx="6934200" cy="516376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6312" y="276295"/>
            <a:ext cx="1239418" cy="646331"/>
          </a:xfrm>
          <a:prstGeom prst="rect">
            <a:avLst/>
          </a:prstGeom>
          <a:noFill/>
          <a:ln w="28575">
            <a:solidFill>
              <a:schemeClr val="tx2">
                <a:lumMod val="60000"/>
                <a:lumOff val="40000"/>
              </a:schemeClr>
            </a:solidFill>
          </a:ln>
        </p:spPr>
        <p:txBody>
          <a:bodyPr wrap="square" rtlCol="0">
            <a:spAutoFit/>
          </a:bodyPr>
          <a:lstStyle/>
          <a:p>
            <a:pPr algn="ctr"/>
            <a:r>
              <a:rPr lang="en-US" dirty="0" smtClean="0"/>
              <a:t>Movement Events</a:t>
            </a:r>
            <a:endParaRPr lang="en-US" dirty="0"/>
          </a:p>
        </p:txBody>
      </p:sp>
      <p:cxnSp>
        <p:nvCxnSpPr>
          <p:cNvPr id="6" name="Straight Arrow Connector 5"/>
          <p:cNvCxnSpPr/>
          <p:nvPr/>
        </p:nvCxnSpPr>
        <p:spPr>
          <a:xfrm>
            <a:off x="1371600" y="929398"/>
            <a:ext cx="0" cy="26544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35" idx="3"/>
            <a:endCxn id="53" idx="7"/>
          </p:cNvCxnSpPr>
          <p:nvPr/>
        </p:nvCxnSpPr>
        <p:spPr>
          <a:xfrm flipH="1">
            <a:off x="2718664" y="2182130"/>
            <a:ext cx="955353" cy="14871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V="1">
            <a:off x="3657600" y="1447800"/>
            <a:ext cx="838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495800" y="2057400"/>
            <a:ext cx="685800" cy="369332"/>
          </a:xfrm>
          <a:prstGeom prst="rect">
            <a:avLst/>
          </a:prstGeom>
          <a:noFill/>
        </p:spPr>
        <p:txBody>
          <a:bodyPr wrap="square" rtlCol="0">
            <a:spAutoFit/>
          </a:bodyPr>
          <a:lstStyle/>
          <a:p>
            <a:r>
              <a:rPr lang="en-US" dirty="0" smtClean="0"/>
              <a:t>TOL</a:t>
            </a:r>
            <a:endParaRPr lang="en-US" dirty="0"/>
          </a:p>
        </p:txBody>
      </p:sp>
      <p:cxnSp>
        <p:nvCxnSpPr>
          <p:cNvPr id="16" name="Straight Arrow Connector 15"/>
          <p:cNvCxnSpPr>
            <a:endCxn id="12" idx="0"/>
          </p:cNvCxnSpPr>
          <p:nvPr/>
        </p:nvCxnSpPr>
        <p:spPr>
          <a:xfrm>
            <a:off x="4607940" y="1478437"/>
            <a:ext cx="230760" cy="5789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146396" y="3226281"/>
            <a:ext cx="787885" cy="369332"/>
          </a:xfrm>
          <a:prstGeom prst="rect">
            <a:avLst/>
          </a:prstGeom>
          <a:noFill/>
          <a:ln w="28575">
            <a:solidFill>
              <a:schemeClr val="tx2">
                <a:lumMod val="60000"/>
                <a:lumOff val="40000"/>
              </a:schemeClr>
            </a:solidFill>
          </a:ln>
        </p:spPr>
        <p:txBody>
          <a:bodyPr wrap="square" rtlCol="0">
            <a:spAutoFit/>
          </a:bodyPr>
          <a:lstStyle/>
          <a:p>
            <a:pPr algn="ctr"/>
            <a:r>
              <a:rPr lang="en-US" dirty="0" smtClean="0"/>
              <a:t>TOL</a:t>
            </a:r>
          </a:p>
        </p:txBody>
      </p:sp>
      <p:sp>
        <p:nvSpPr>
          <p:cNvPr id="24" name="TextBox 23"/>
          <p:cNvSpPr txBox="1"/>
          <p:nvPr/>
        </p:nvSpPr>
        <p:spPr>
          <a:xfrm>
            <a:off x="627179" y="5555136"/>
            <a:ext cx="652743" cy="369332"/>
          </a:xfrm>
          <a:prstGeom prst="rect">
            <a:avLst/>
          </a:prstGeom>
          <a:noFill/>
          <a:ln w="28575">
            <a:solidFill>
              <a:schemeClr val="tx2">
                <a:lumMod val="60000"/>
                <a:lumOff val="40000"/>
              </a:schemeClr>
            </a:solidFill>
          </a:ln>
        </p:spPr>
        <p:txBody>
          <a:bodyPr wrap="none" rtlCol="0">
            <a:spAutoFit/>
          </a:bodyPr>
          <a:lstStyle/>
          <a:p>
            <a:r>
              <a:rPr lang="en-US" dirty="0" smtClean="0"/>
              <a:t>CASS</a:t>
            </a:r>
            <a:endParaRPr lang="en-US" dirty="0"/>
          </a:p>
        </p:txBody>
      </p:sp>
      <p:cxnSp>
        <p:nvCxnSpPr>
          <p:cNvPr id="26" name="Straight Arrow Connector 25"/>
          <p:cNvCxnSpPr>
            <a:stCxn id="53" idx="3"/>
            <a:endCxn id="24" idx="0"/>
          </p:cNvCxnSpPr>
          <p:nvPr/>
        </p:nvCxnSpPr>
        <p:spPr>
          <a:xfrm flipH="1">
            <a:off x="953551" y="4712703"/>
            <a:ext cx="32470" cy="8424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28" idx="2"/>
            <a:endCxn id="54" idx="0"/>
          </p:cNvCxnSpPr>
          <p:nvPr/>
        </p:nvCxnSpPr>
        <p:spPr>
          <a:xfrm>
            <a:off x="7552620" y="2151965"/>
            <a:ext cx="0" cy="123832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3298178" y="4800600"/>
            <a:ext cx="2090444" cy="369332"/>
          </a:xfrm>
          <a:prstGeom prst="rect">
            <a:avLst/>
          </a:prstGeom>
          <a:noFill/>
          <a:ln w="28575">
            <a:solidFill>
              <a:schemeClr val="tx2">
                <a:lumMod val="60000"/>
                <a:lumOff val="40000"/>
              </a:schemeClr>
            </a:solidFill>
          </a:ln>
        </p:spPr>
        <p:txBody>
          <a:bodyPr wrap="none" rtlCol="0">
            <a:spAutoFit/>
          </a:bodyPr>
          <a:lstStyle/>
          <a:p>
            <a:r>
              <a:rPr lang="en-US" dirty="0" smtClean="0"/>
              <a:t>Car Hire Receivables</a:t>
            </a:r>
            <a:endParaRPr lang="en-US" dirty="0"/>
          </a:p>
        </p:txBody>
      </p:sp>
      <p:sp>
        <p:nvSpPr>
          <p:cNvPr id="34" name="TextBox 33"/>
          <p:cNvSpPr txBox="1"/>
          <p:nvPr/>
        </p:nvSpPr>
        <p:spPr>
          <a:xfrm>
            <a:off x="6379317" y="5562600"/>
            <a:ext cx="2346604" cy="369332"/>
          </a:xfrm>
          <a:prstGeom prst="rect">
            <a:avLst/>
          </a:prstGeom>
          <a:solidFill>
            <a:schemeClr val="bg1"/>
          </a:solidFill>
          <a:ln w="28575">
            <a:solidFill>
              <a:schemeClr val="tx2">
                <a:lumMod val="60000"/>
                <a:lumOff val="40000"/>
              </a:schemeClr>
            </a:solidFill>
          </a:ln>
        </p:spPr>
        <p:txBody>
          <a:bodyPr wrap="none" rtlCol="0">
            <a:spAutoFit/>
          </a:bodyPr>
          <a:lstStyle/>
          <a:p>
            <a:r>
              <a:rPr lang="en-US" dirty="0" smtClean="0"/>
              <a:t>Railroad Clearinghouse</a:t>
            </a:r>
            <a:endParaRPr lang="en-US" dirty="0"/>
          </a:p>
        </p:txBody>
      </p:sp>
      <p:cxnSp>
        <p:nvCxnSpPr>
          <p:cNvPr id="40" name="Straight Arrow Connector 39"/>
          <p:cNvCxnSpPr>
            <a:endCxn id="28" idx="1"/>
          </p:cNvCxnSpPr>
          <p:nvPr/>
        </p:nvCxnSpPr>
        <p:spPr>
          <a:xfrm>
            <a:off x="5765502" y="1828799"/>
            <a:ext cx="775462"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944091" y="5527088"/>
            <a:ext cx="798617" cy="369332"/>
          </a:xfrm>
          <a:prstGeom prst="rect">
            <a:avLst/>
          </a:prstGeom>
          <a:noFill/>
          <a:ln w="28575">
            <a:solidFill>
              <a:schemeClr val="tx2">
                <a:lumMod val="60000"/>
                <a:lumOff val="40000"/>
              </a:schemeClr>
            </a:solidFill>
          </a:ln>
        </p:spPr>
        <p:txBody>
          <a:bodyPr wrap="none" rtlCol="0">
            <a:spAutoFit/>
          </a:bodyPr>
          <a:lstStyle/>
          <a:p>
            <a:r>
              <a:rPr lang="en-US" dirty="0" smtClean="0"/>
              <a:t>Claims</a:t>
            </a:r>
            <a:endParaRPr lang="en-US" dirty="0"/>
          </a:p>
        </p:txBody>
      </p:sp>
      <p:cxnSp>
        <p:nvCxnSpPr>
          <p:cNvPr id="51" name="Straight Arrow Connector 50"/>
          <p:cNvCxnSpPr>
            <a:stCxn id="31" idx="2"/>
            <a:endCxn id="49" idx="0"/>
          </p:cNvCxnSpPr>
          <p:nvPr/>
        </p:nvCxnSpPr>
        <p:spPr>
          <a:xfrm>
            <a:off x="4343400" y="5169932"/>
            <a:ext cx="0" cy="3571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1498943" y="1219280"/>
            <a:ext cx="706797" cy="369332"/>
          </a:xfrm>
          <a:prstGeom prst="rect">
            <a:avLst/>
          </a:prstGeom>
          <a:noFill/>
          <a:ln w="28575">
            <a:solidFill>
              <a:schemeClr val="tx2">
                <a:lumMod val="60000"/>
                <a:lumOff val="40000"/>
              </a:schemeClr>
            </a:solidFill>
          </a:ln>
        </p:spPr>
        <p:txBody>
          <a:bodyPr wrap="none" rtlCol="0">
            <a:spAutoFit/>
          </a:bodyPr>
          <a:lstStyle/>
          <a:p>
            <a:r>
              <a:rPr lang="en-US" dirty="0" smtClean="0"/>
              <a:t>DDCT</a:t>
            </a:r>
            <a:endParaRPr lang="en-US" dirty="0"/>
          </a:p>
        </p:txBody>
      </p:sp>
      <p:cxnSp>
        <p:nvCxnSpPr>
          <p:cNvPr id="62" name="Straight Arrow Connector 61"/>
          <p:cNvCxnSpPr>
            <a:endCxn id="35" idx="2"/>
          </p:cNvCxnSpPr>
          <p:nvPr/>
        </p:nvCxnSpPr>
        <p:spPr>
          <a:xfrm>
            <a:off x="2205740" y="1505634"/>
            <a:ext cx="1109435" cy="15479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5" name="Oval 34"/>
          <p:cNvSpPr/>
          <p:nvPr/>
        </p:nvSpPr>
        <p:spPr>
          <a:xfrm>
            <a:off x="3315175" y="922626"/>
            <a:ext cx="2450327" cy="14756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Liability Continuity System - LCS</a:t>
            </a:r>
            <a:endParaRPr lang="en-US" dirty="0"/>
          </a:p>
        </p:txBody>
      </p:sp>
      <p:sp>
        <p:nvSpPr>
          <p:cNvPr id="53" name="Oval 52"/>
          <p:cNvSpPr/>
          <p:nvPr/>
        </p:nvSpPr>
        <p:spPr>
          <a:xfrm>
            <a:off x="627179" y="3453199"/>
            <a:ext cx="2450327" cy="14756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Event Repository - ER</a:t>
            </a:r>
            <a:endParaRPr lang="en-US" dirty="0"/>
          </a:p>
        </p:txBody>
      </p:sp>
      <p:sp>
        <p:nvSpPr>
          <p:cNvPr id="54" name="Oval 53"/>
          <p:cNvSpPr/>
          <p:nvPr/>
        </p:nvSpPr>
        <p:spPr>
          <a:xfrm>
            <a:off x="6327456" y="3390292"/>
            <a:ext cx="2450327" cy="14756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Car Hire Data Exchange - CHDX</a:t>
            </a:r>
            <a:endParaRPr lang="en-US" dirty="0"/>
          </a:p>
        </p:txBody>
      </p:sp>
      <p:cxnSp>
        <p:nvCxnSpPr>
          <p:cNvPr id="56" name="Straight Arrow Connector 55"/>
          <p:cNvCxnSpPr>
            <a:stCxn id="52" idx="2"/>
            <a:endCxn id="53" idx="0"/>
          </p:cNvCxnSpPr>
          <p:nvPr/>
        </p:nvCxnSpPr>
        <p:spPr>
          <a:xfrm>
            <a:off x="1852342" y="1588612"/>
            <a:ext cx="1" cy="1864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p:nvPr/>
        </p:nvCxnSpPr>
        <p:spPr>
          <a:xfrm flipH="1" flipV="1">
            <a:off x="2205740" y="1295400"/>
            <a:ext cx="1223260" cy="1524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flipV="1">
            <a:off x="2942268" y="2242066"/>
            <a:ext cx="993167" cy="15679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a:stCxn id="35" idx="4"/>
            <a:endCxn id="17" idx="0"/>
          </p:cNvCxnSpPr>
          <p:nvPr/>
        </p:nvCxnSpPr>
        <p:spPr>
          <a:xfrm>
            <a:off x="4540339" y="2398227"/>
            <a:ext cx="0" cy="82805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5" name="Straight Arrow Connector 94"/>
          <p:cNvCxnSpPr>
            <a:stCxn id="54" idx="2"/>
            <a:endCxn id="31" idx="0"/>
          </p:cNvCxnSpPr>
          <p:nvPr/>
        </p:nvCxnSpPr>
        <p:spPr>
          <a:xfrm flipH="1">
            <a:off x="4343400" y="4128093"/>
            <a:ext cx="1984056" cy="67250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8" name="Straight Arrow Connector 97"/>
          <p:cNvCxnSpPr>
            <a:stCxn id="54" idx="4"/>
            <a:endCxn id="34" idx="0"/>
          </p:cNvCxnSpPr>
          <p:nvPr/>
        </p:nvCxnSpPr>
        <p:spPr>
          <a:xfrm flipH="1">
            <a:off x="7552619" y="4865893"/>
            <a:ext cx="1" cy="69670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0" name="TextBox 99"/>
          <p:cNvSpPr txBox="1"/>
          <p:nvPr/>
        </p:nvSpPr>
        <p:spPr>
          <a:xfrm>
            <a:off x="153491" y="2124797"/>
            <a:ext cx="947375" cy="646331"/>
          </a:xfrm>
          <a:prstGeom prst="rect">
            <a:avLst/>
          </a:prstGeom>
          <a:noFill/>
          <a:ln w="28575">
            <a:solidFill>
              <a:schemeClr val="tx2">
                <a:lumMod val="60000"/>
                <a:lumOff val="40000"/>
              </a:schemeClr>
            </a:solidFill>
          </a:ln>
        </p:spPr>
        <p:txBody>
          <a:bodyPr wrap="none" rtlCol="0">
            <a:spAutoFit/>
          </a:bodyPr>
          <a:lstStyle/>
          <a:p>
            <a:r>
              <a:rPr lang="en-US" dirty="0" smtClean="0"/>
              <a:t>Haulage</a:t>
            </a:r>
          </a:p>
          <a:p>
            <a:r>
              <a:rPr lang="en-US" dirty="0" smtClean="0"/>
              <a:t>Flags</a:t>
            </a:r>
          </a:p>
        </p:txBody>
      </p:sp>
      <p:cxnSp>
        <p:nvCxnSpPr>
          <p:cNvPr id="103" name="Straight Arrow Connector 102"/>
          <p:cNvCxnSpPr>
            <a:endCxn id="100" idx="0"/>
          </p:cNvCxnSpPr>
          <p:nvPr/>
        </p:nvCxnSpPr>
        <p:spPr>
          <a:xfrm>
            <a:off x="627178" y="922626"/>
            <a:ext cx="1" cy="120217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5" name="Straight Arrow Connector 104"/>
          <p:cNvCxnSpPr>
            <a:stCxn id="100" idx="2"/>
            <a:endCxn id="53" idx="1"/>
          </p:cNvCxnSpPr>
          <p:nvPr/>
        </p:nvCxnSpPr>
        <p:spPr>
          <a:xfrm>
            <a:off x="627179" y="2771128"/>
            <a:ext cx="358842" cy="8981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8" name="Straight Arrow Connector 107"/>
          <p:cNvCxnSpPr>
            <a:stCxn id="17" idx="1"/>
            <a:endCxn id="53" idx="6"/>
          </p:cNvCxnSpPr>
          <p:nvPr/>
        </p:nvCxnSpPr>
        <p:spPr>
          <a:xfrm flipH="1">
            <a:off x="3077506" y="3410947"/>
            <a:ext cx="1068890" cy="7800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0" name="Straight Arrow Connector 109"/>
          <p:cNvCxnSpPr>
            <a:stCxn id="17" idx="3"/>
            <a:endCxn id="28" idx="1"/>
          </p:cNvCxnSpPr>
          <p:nvPr/>
        </p:nvCxnSpPr>
        <p:spPr>
          <a:xfrm flipV="1">
            <a:off x="4934281" y="1828800"/>
            <a:ext cx="1606683" cy="15821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1" name="TextBox 110"/>
          <p:cNvSpPr txBox="1"/>
          <p:nvPr/>
        </p:nvSpPr>
        <p:spPr>
          <a:xfrm>
            <a:off x="1549791" y="5555136"/>
            <a:ext cx="655949" cy="369332"/>
          </a:xfrm>
          <a:prstGeom prst="rect">
            <a:avLst/>
          </a:prstGeom>
          <a:noFill/>
          <a:ln w="28575">
            <a:solidFill>
              <a:schemeClr val="tx2">
                <a:lumMod val="60000"/>
                <a:lumOff val="40000"/>
              </a:schemeClr>
            </a:solidFill>
          </a:ln>
        </p:spPr>
        <p:txBody>
          <a:bodyPr wrap="none" rtlCol="0">
            <a:spAutoFit/>
          </a:bodyPr>
          <a:lstStyle/>
          <a:p>
            <a:r>
              <a:rPr lang="en-US" dirty="0" smtClean="0"/>
              <a:t>CHLF</a:t>
            </a:r>
          </a:p>
        </p:txBody>
      </p:sp>
      <p:cxnSp>
        <p:nvCxnSpPr>
          <p:cNvPr id="113" name="Straight Arrow Connector 112"/>
          <p:cNvCxnSpPr>
            <a:stCxn id="53" idx="4"/>
            <a:endCxn id="111" idx="0"/>
          </p:cNvCxnSpPr>
          <p:nvPr/>
        </p:nvCxnSpPr>
        <p:spPr>
          <a:xfrm>
            <a:off x="1852343" y="4928800"/>
            <a:ext cx="25423" cy="6263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5805634" y="166300"/>
            <a:ext cx="1470659" cy="646331"/>
          </a:xfrm>
          <a:prstGeom prst="rect">
            <a:avLst/>
          </a:prstGeom>
          <a:noFill/>
          <a:ln w="28575">
            <a:solidFill>
              <a:schemeClr val="tx2">
                <a:lumMod val="60000"/>
                <a:lumOff val="40000"/>
              </a:schemeClr>
            </a:solidFill>
          </a:ln>
        </p:spPr>
        <p:txBody>
          <a:bodyPr wrap="none" rtlCol="0">
            <a:spAutoFit/>
          </a:bodyPr>
          <a:lstStyle/>
          <a:p>
            <a:r>
              <a:rPr lang="en-US" dirty="0" smtClean="0"/>
              <a:t>Car Hire Rate </a:t>
            </a:r>
          </a:p>
          <a:p>
            <a:r>
              <a:rPr lang="en-US" dirty="0" smtClean="0"/>
              <a:t>Negotiations</a:t>
            </a:r>
          </a:p>
        </p:txBody>
      </p:sp>
      <p:sp>
        <p:nvSpPr>
          <p:cNvPr id="44" name="TextBox 43"/>
          <p:cNvSpPr txBox="1"/>
          <p:nvPr/>
        </p:nvSpPr>
        <p:spPr>
          <a:xfrm>
            <a:off x="7656654" y="304800"/>
            <a:ext cx="907621" cy="369332"/>
          </a:xfrm>
          <a:prstGeom prst="rect">
            <a:avLst/>
          </a:prstGeom>
          <a:noFill/>
          <a:ln w="28575">
            <a:solidFill>
              <a:schemeClr val="tx2">
                <a:lumMod val="60000"/>
                <a:lumOff val="40000"/>
              </a:schemeClr>
            </a:solidFill>
          </a:ln>
        </p:spPr>
        <p:txBody>
          <a:bodyPr wrap="none" rtlCol="0">
            <a:spAutoFit/>
          </a:bodyPr>
          <a:lstStyle/>
          <a:p>
            <a:r>
              <a:rPr lang="en-US" dirty="0" smtClean="0"/>
              <a:t>CHARM</a:t>
            </a:r>
            <a:endParaRPr lang="en-US" dirty="0"/>
          </a:p>
        </p:txBody>
      </p:sp>
      <p:cxnSp>
        <p:nvCxnSpPr>
          <p:cNvPr id="46" name="Straight Arrow Connector 45"/>
          <p:cNvCxnSpPr>
            <a:stCxn id="43" idx="3"/>
            <a:endCxn id="44" idx="1"/>
          </p:cNvCxnSpPr>
          <p:nvPr/>
        </p:nvCxnSpPr>
        <p:spPr>
          <a:xfrm>
            <a:off x="7276293" y="489466"/>
            <a:ext cx="38036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a:stCxn id="44" idx="2"/>
            <a:endCxn id="28" idx="0"/>
          </p:cNvCxnSpPr>
          <p:nvPr/>
        </p:nvCxnSpPr>
        <p:spPr>
          <a:xfrm flipH="1">
            <a:off x="7552620" y="674132"/>
            <a:ext cx="557845" cy="83150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6540964" y="1505634"/>
            <a:ext cx="2023311" cy="646331"/>
          </a:xfrm>
          <a:prstGeom prst="rect">
            <a:avLst/>
          </a:prstGeom>
          <a:solidFill>
            <a:schemeClr val="bg1"/>
          </a:solidFill>
          <a:ln w="28575">
            <a:solidFill>
              <a:schemeClr val="tx2">
                <a:lumMod val="60000"/>
                <a:lumOff val="40000"/>
              </a:schemeClr>
            </a:solidFill>
          </a:ln>
        </p:spPr>
        <p:txBody>
          <a:bodyPr wrap="none" rtlCol="0">
            <a:spAutoFit/>
          </a:bodyPr>
          <a:lstStyle/>
          <a:p>
            <a:pPr algn="ctr"/>
            <a:r>
              <a:rPr lang="en-US" dirty="0" smtClean="0"/>
              <a:t>Carriers Report Car </a:t>
            </a:r>
          </a:p>
          <a:p>
            <a:pPr algn="ctr"/>
            <a:r>
              <a:rPr lang="en-US" dirty="0" smtClean="0"/>
              <a:t>Hire Payables</a:t>
            </a:r>
            <a:endParaRPr lang="en-US" dirty="0"/>
          </a:p>
        </p:txBody>
      </p:sp>
      <p:sp>
        <p:nvSpPr>
          <p:cNvPr id="41" name="TextBox 4"/>
          <p:cNvSpPr txBox="1"/>
          <p:nvPr/>
        </p:nvSpPr>
        <p:spPr>
          <a:xfrm>
            <a:off x="5531585" y="3043217"/>
            <a:ext cx="1009379" cy="369332"/>
          </a:xfrm>
          <a:prstGeom prst="rect">
            <a:avLst/>
          </a:prstGeom>
          <a:solidFill>
            <a:schemeClr val="bg1"/>
          </a:solidFill>
          <a:ln w="28575">
            <a:solidFill>
              <a:schemeClr val="tx2">
                <a:lumMod val="60000"/>
                <a:lumOff val="40000"/>
              </a:schemeClr>
            </a:solidFill>
          </a:ln>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Reclaims</a:t>
            </a:r>
            <a:endParaRPr lang="en-US" dirty="0"/>
          </a:p>
        </p:txBody>
      </p:sp>
      <p:cxnSp>
        <p:nvCxnSpPr>
          <p:cNvPr id="3" name="Straight Arrow Connector 2"/>
          <p:cNvCxnSpPr>
            <a:stCxn id="41" idx="0"/>
            <a:endCxn id="28" idx="2"/>
          </p:cNvCxnSpPr>
          <p:nvPr/>
        </p:nvCxnSpPr>
        <p:spPr>
          <a:xfrm flipV="1">
            <a:off x="6036275" y="2151965"/>
            <a:ext cx="1516345" cy="8912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 name="Rectangle 4"/>
          <p:cNvSpPr/>
          <p:nvPr/>
        </p:nvSpPr>
        <p:spPr>
          <a:xfrm>
            <a:off x="0" y="0"/>
            <a:ext cx="5486400" cy="6858000"/>
          </a:xfrm>
          <a:prstGeom prst="rect">
            <a:avLst/>
          </a:prstGeom>
          <a:solidFill>
            <a:schemeClr val="bg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5486400" y="0"/>
            <a:ext cx="990600" cy="2520905"/>
          </a:xfrm>
          <a:prstGeom prst="rect">
            <a:avLst/>
          </a:prstGeom>
          <a:solidFill>
            <a:schemeClr val="bg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p:cNvSpPr/>
          <p:nvPr/>
        </p:nvSpPr>
        <p:spPr>
          <a:xfrm rot="5400000">
            <a:off x="7124700" y="-647700"/>
            <a:ext cx="1371602" cy="2667001"/>
          </a:xfrm>
          <a:prstGeom prst="rect">
            <a:avLst/>
          </a:prstGeom>
          <a:solidFill>
            <a:schemeClr val="bg1">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199265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Overview of Reclaims</a:t>
            </a:r>
            <a:endParaRPr lang="en-US" b="1" dirty="0"/>
          </a:p>
        </p:txBody>
      </p:sp>
      <p:sp>
        <p:nvSpPr>
          <p:cNvPr id="3" name="Content Placeholder 2"/>
          <p:cNvSpPr>
            <a:spLocks noGrp="1"/>
          </p:cNvSpPr>
          <p:nvPr>
            <p:ph idx="1"/>
          </p:nvPr>
        </p:nvSpPr>
        <p:spPr/>
        <p:txBody>
          <a:bodyPr/>
          <a:lstStyle/>
          <a:p>
            <a:pPr lvl="0"/>
            <a:r>
              <a:rPr lang="en-US" dirty="0"/>
              <a:t>As a general rule, a carrier owes car hire for all the </a:t>
            </a:r>
            <a:r>
              <a:rPr lang="en-US" dirty="0" smtClean="0"/>
              <a:t>time/mileage </a:t>
            </a:r>
            <a:r>
              <a:rPr lang="en-US" dirty="0"/>
              <a:t>a car is in its </a:t>
            </a:r>
            <a:r>
              <a:rPr lang="en-US" dirty="0" smtClean="0"/>
              <a:t>possession </a:t>
            </a:r>
          </a:p>
          <a:p>
            <a:pPr lvl="0"/>
            <a:r>
              <a:rPr lang="en-US" dirty="0" smtClean="0"/>
              <a:t>In </a:t>
            </a:r>
            <a:r>
              <a:rPr lang="en-US" dirty="0"/>
              <a:t>some cases, the industry has determined that car hire is not </a:t>
            </a:r>
            <a:r>
              <a:rPr lang="en-US" dirty="0" smtClean="0"/>
              <a:t>due</a:t>
            </a:r>
          </a:p>
          <a:p>
            <a:pPr lvl="0"/>
            <a:r>
              <a:rPr lang="en-US" dirty="0" smtClean="0"/>
              <a:t>Car </a:t>
            </a:r>
            <a:r>
              <a:rPr lang="en-US" dirty="0"/>
              <a:t>hire is paid through the current reporting and settlement processes and recovered through a </a:t>
            </a:r>
            <a:r>
              <a:rPr lang="en-US" dirty="0" smtClean="0"/>
              <a:t>reclaim</a:t>
            </a:r>
            <a:endParaRPr lang="en-US" dirty="0"/>
          </a:p>
          <a:p>
            <a:endParaRPr lang="en-US" dirty="0"/>
          </a:p>
        </p:txBody>
      </p:sp>
    </p:spTree>
    <p:extLst>
      <p:ext uri="{BB962C8B-B14F-4D97-AF65-F5344CB8AC3E}">
        <p14:creationId xmlns:p14="http://schemas.microsoft.com/office/powerpoint/2010/main" val="1938349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a:t>
            </a:r>
            <a:r>
              <a:rPr lang="en-US" b="1" dirty="0" smtClean="0"/>
              <a:t>Reclaims (cont'd)</a:t>
            </a:r>
            <a:endParaRPr lang="en-US" dirty="0"/>
          </a:p>
        </p:txBody>
      </p:sp>
      <p:sp>
        <p:nvSpPr>
          <p:cNvPr id="3" name="Content Placeholder 2"/>
          <p:cNvSpPr>
            <a:spLocks noGrp="1"/>
          </p:cNvSpPr>
          <p:nvPr>
            <p:ph idx="1"/>
          </p:nvPr>
        </p:nvSpPr>
        <p:spPr/>
        <p:txBody>
          <a:bodyPr>
            <a:normAutofit/>
          </a:bodyPr>
          <a:lstStyle/>
          <a:p>
            <a:pPr lvl="0"/>
            <a:r>
              <a:rPr lang="en-US" dirty="0"/>
              <a:t>Reclaims can be processed two ways – electronically or via </a:t>
            </a:r>
            <a:r>
              <a:rPr lang="en-US" dirty="0" smtClean="0"/>
              <a:t>paper </a:t>
            </a:r>
          </a:p>
          <a:p>
            <a:pPr lvl="1"/>
            <a:r>
              <a:rPr lang="en-US" dirty="0" smtClean="0"/>
              <a:t>To </a:t>
            </a:r>
            <a:r>
              <a:rPr lang="en-US" dirty="0"/>
              <a:t>recover car hire payments electronically, </a:t>
            </a:r>
            <a:r>
              <a:rPr lang="en-US" dirty="0" smtClean="0"/>
              <a:t>the transaction is included in the CHDX file  </a:t>
            </a:r>
          </a:p>
          <a:p>
            <a:pPr lvl="1"/>
            <a:r>
              <a:rPr lang="en-US" dirty="0" smtClean="0"/>
              <a:t>This </a:t>
            </a:r>
            <a:r>
              <a:rPr lang="en-US" dirty="0"/>
              <a:t>electronic reclaim reduces the amount owed by the using </a:t>
            </a:r>
            <a:r>
              <a:rPr lang="en-US" dirty="0" smtClean="0"/>
              <a:t>carrier</a:t>
            </a:r>
            <a:endParaRPr lang="en-US" dirty="0"/>
          </a:p>
          <a:p>
            <a:endParaRPr lang="en-US" dirty="0"/>
          </a:p>
        </p:txBody>
      </p:sp>
      <p:pic>
        <p:nvPicPr>
          <p:cNvPr id="1027" name="Picture 3" descr="C:\Users\lbutts\AppData\Local\Microsoft\Windows\Temporary Internet Files\Content.IE5\HVBCITVD\MC900440391[1].png"/>
          <p:cNvPicPr>
            <a:picLocks noChangeAspect="1" noChangeArrowheads="1"/>
          </p:cNvPicPr>
          <p:nvPr/>
        </p:nvPicPr>
        <p:blipFill>
          <a:blip r:embed="rId3" cstate="print"/>
          <a:srcRect/>
          <a:stretch>
            <a:fillRect/>
          </a:stretch>
        </p:blipFill>
        <p:spPr bwMode="auto">
          <a:xfrm>
            <a:off x="5715000" y="4038600"/>
            <a:ext cx="2438400" cy="1950720"/>
          </a:xfrm>
          <a:prstGeom prst="rect">
            <a:avLst/>
          </a:prstGeom>
          <a:noFill/>
        </p:spPr>
      </p:pic>
    </p:spTree>
    <p:extLst>
      <p:ext uri="{BB962C8B-B14F-4D97-AF65-F5344CB8AC3E}">
        <p14:creationId xmlns:p14="http://schemas.microsoft.com/office/powerpoint/2010/main" val="3422693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Reclaims (cont'd)</a:t>
            </a:r>
            <a:endParaRPr lang="en-US" dirty="0"/>
          </a:p>
        </p:txBody>
      </p:sp>
      <p:sp>
        <p:nvSpPr>
          <p:cNvPr id="3" name="Content Placeholder 2"/>
          <p:cNvSpPr>
            <a:spLocks noGrp="1"/>
          </p:cNvSpPr>
          <p:nvPr>
            <p:ph idx="1"/>
          </p:nvPr>
        </p:nvSpPr>
        <p:spPr/>
        <p:txBody>
          <a:bodyPr/>
          <a:lstStyle/>
          <a:p>
            <a:r>
              <a:rPr lang="en-US" dirty="0" smtClean="0"/>
              <a:t>The second way to recover reclaim amounts is through a paper transaction </a:t>
            </a:r>
          </a:p>
          <a:p>
            <a:pPr lvl="1"/>
            <a:r>
              <a:rPr lang="en-US" dirty="0" smtClean="0"/>
              <a:t>The using carrier can complete a reclaim form and send the form to the car mark owner</a:t>
            </a:r>
          </a:p>
          <a:p>
            <a:pPr lvl="1"/>
            <a:r>
              <a:rPr lang="en-US" dirty="0" smtClean="0"/>
              <a:t>The car mark owner will review, approve and allow the reclaim on the next payable CHDX file due the car mark owner  </a:t>
            </a:r>
          </a:p>
          <a:p>
            <a:pPr lvl="1"/>
            <a:r>
              <a:rPr lang="en-US" dirty="0" smtClean="0"/>
              <a:t>Almost all reclaim transactions are handled electronically</a:t>
            </a:r>
          </a:p>
          <a:p>
            <a:endParaRPr lang="en-US" dirty="0"/>
          </a:p>
        </p:txBody>
      </p:sp>
    </p:spTree>
    <p:extLst>
      <p:ext uri="{BB962C8B-B14F-4D97-AF65-F5344CB8AC3E}">
        <p14:creationId xmlns:p14="http://schemas.microsoft.com/office/powerpoint/2010/main" val="29067851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b="1" dirty="0" smtClean="0"/>
              <a:t>Car Hire Reporting Timeline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8141525"/>
              </p:ext>
            </p:extLst>
          </p:nvPr>
        </p:nvGraphicFramePr>
        <p:xfrm>
          <a:off x="228600" y="771526"/>
          <a:ext cx="8386763" cy="3419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461435A0-AA09-4A67-B38D-C15E37C6F3D8}"/>
                                            </p:graphicEl>
                                          </p:spTgt>
                                        </p:tgtEl>
                                        <p:attrNameLst>
                                          <p:attrName>style.visibility</p:attrName>
                                        </p:attrNameLst>
                                      </p:cBhvr>
                                      <p:to>
                                        <p:strVal val="visible"/>
                                      </p:to>
                                    </p:set>
                                    <p:animEffect transition="in" filter="fade">
                                      <p:cBhvr>
                                        <p:cTn id="7" dur="1000"/>
                                        <p:tgtEl>
                                          <p:spTgt spid="4">
                                            <p:graphicEl>
                                              <a:dgm id="{461435A0-AA09-4A67-B38D-C15E37C6F3D8}"/>
                                            </p:graphic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graphicEl>
                                              <a:dgm id="{39AC1962-7D42-49F7-A7A3-F90FB8E94FB8}"/>
                                            </p:graphicEl>
                                          </p:spTgt>
                                        </p:tgtEl>
                                        <p:attrNameLst>
                                          <p:attrName>style.visibility</p:attrName>
                                        </p:attrNameLst>
                                      </p:cBhvr>
                                      <p:to>
                                        <p:strVal val="visible"/>
                                      </p:to>
                                    </p:set>
                                    <p:animEffect transition="in" filter="fade">
                                      <p:cBhvr>
                                        <p:cTn id="10" dur="1000"/>
                                        <p:tgtEl>
                                          <p:spTgt spid="4">
                                            <p:graphicEl>
                                              <a:dgm id="{39AC1962-7D42-49F7-A7A3-F90FB8E94FB8}"/>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graphicEl>
                                              <a:dgm id="{FF26E1C6-9C24-40E1-A105-8CCD436E21C5}"/>
                                            </p:graphicEl>
                                          </p:spTgt>
                                        </p:tgtEl>
                                        <p:attrNameLst>
                                          <p:attrName>style.visibility</p:attrName>
                                        </p:attrNameLst>
                                      </p:cBhvr>
                                      <p:to>
                                        <p:strVal val="visible"/>
                                      </p:to>
                                    </p:set>
                                    <p:animEffect transition="in" filter="fade">
                                      <p:cBhvr>
                                        <p:cTn id="13" dur="1000"/>
                                        <p:tgtEl>
                                          <p:spTgt spid="4">
                                            <p:graphicEl>
                                              <a:dgm id="{FF26E1C6-9C24-40E1-A105-8CCD436E21C5}"/>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graphicEl>
                                              <a:dgm id="{E2EF6E53-E882-43A9-B67A-F07FAC1EFE48}"/>
                                            </p:graphicEl>
                                          </p:spTgt>
                                        </p:tgtEl>
                                        <p:attrNameLst>
                                          <p:attrName>style.visibility</p:attrName>
                                        </p:attrNameLst>
                                      </p:cBhvr>
                                      <p:to>
                                        <p:strVal val="visible"/>
                                      </p:to>
                                    </p:set>
                                    <p:animEffect transition="in" filter="fade">
                                      <p:cBhvr>
                                        <p:cTn id="16" dur="1000"/>
                                        <p:tgtEl>
                                          <p:spTgt spid="4">
                                            <p:graphicEl>
                                              <a:dgm id="{E2EF6E53-E882-43A9-B67A-F07FAC1EFE48}"/>
                                            </p:graphic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graphicEl>
                                              <a:dgm id="{CA576D12-EADB-4442-BF5A-C66817C0F4F4}"/>
                                            </p:graphicEl>
                                          </p:spTgt>
                                        </p:tgtEl>
                                        <p:attrNameLst>
                                          <p:attrName>style.visibility</p:attrName>
                                        </p:attrNameLst>
                                      </p:cBhvr>
                                      <p:to>
                                        <p:strVal val="visible"/>
                                      </p:to>
                                    </p:set>
                                    <p:animEffect transition="in" filter="fade">
                                      <p:cBhvr>
                                        <p:cTn id="19" dur="1000"/>
                                        <p:tgtEl>
                                          <p:spTgt spid="4">
                                            <p:graphicEl>
                                              <a:dgm id="{CA576D12-EADB-4442-BF5A-C66817C0F4F4}"/>
                                            </p:graphic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
                                            <p:graphicEl>
                                              <a:dgm id="{AA251A35-60DB-4323-A1A5-4D77374A9B86}"/>
                                            </p:graphicEl>
                                          </p:spTgt>
                                        </p:tgtEl>
                                        <p:attrNameLst>
                                          <p:attrName>style.visibility</p:attrName>
                                        </p:attrNameLst>
                                      </p:cBhvr>
                                      <p:to>
                                        <p:strVal val="visible"/>
                                      </p:to>
                                    </p:set>
                                    <p:animEffect transition="in" filter="fade">
                                      <p:cBhvr>
                                        <p:cTn id="22" dur="1000"/>
                                        <p:tgtEl>
                                          <p:spTgt spid="4">
                                            <p:graphicEl>
                                              <a:dgm id="{AA251A35-60DB-4323-A1A5-4D77374A9B86}"/>
                                            </p:graphic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
                                            <p:graphicEl>
                                              <a:dgm id="{22C9ACB4-095B-409A-B9A7-6BC04A323C35}"/>
                                            </p:graphicEl>
                                          </p:spTgt>
                                        </p:tgtEl>
                                        <p:attrNameLst>
                                          <p:attrName>style.visibility</p:attrName>
                                        </p:attrNameLst>
                                      </p:cBhvr>
                                      <p:to>
                                        <p:strVal val="visible"/>
                                      </p:to>
                                    </p:set>
                                    <p:animEffect transition="in" filter="fade">
                                      <p:cBhvr>
                                        <p:cTn id="25" dur="1000"/>
                                        <p:tgtEl>
                                          <p:spTgt spid="4">
                                            <p:graphicEl>
                                              <a:dgm id="{22C9ACB4-095B-409A-B9A7-6BC04A323C35}"/>
                                            </p:graphic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
                                            <p:graphicEl>
                                              <a:dgm id="{59D240D0-3274-44FE-BA31-9F2508D3DF7A}"/>
                                            </p:graphicEl>
                                          </p:spTgt>
                                        </p:tgtEl>
                                        <p:attrNameLst>
                                          <p:attrName>style.visibility</p:attrName>
                                        </p:attrNameLst>
                                      </p:cBhvr>
                                      <p:to>
                                        <p:strVal val="visible"/>
                                      </p:to>
                                    </p:set>
                                    <p:animEffect transition="in" filter="fade">
                                      <p:cBhvr>
                                        <p:cTn id="28" dur="1000"/>
                                        <p:tgtEl>
                                          <p:spTgt spid="4">
                                            <p:graphicEl>
                                              <a:dgm id="{59D240D0-3274-44FE-BA31-9F2508D3DF7A}"/>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graphicEl>
                                              <a:dgm id="{D76CEB57-8BFB-47B0-893F-4D75B15601FC}"/>
                                            </p:graphicEl>
                                          </p:spTgt>
                                        </p:tgtEl>
                                        <p:attrNameLst>
                                          <p:attrName>style.visibility</p:attrName>
                                        </p:attrNameLst>
                                      </p:cBhvr>
                                      <p:to>
                                        <p:strVal val="visible"/>
                                      </p:to>
                                    </p:set>
                                    <p:animEffect transition="in" filter="fade">
                                      <p:cBhvr>
                                        <p:cTn id="31" dur="1000"/>
                                        <p:tgtEl>
                                          <p:spTgt spid="4">
                                            <p:graphicEl>
                                              <a:dgm id="{D76CEB57-8BFB-47B0-893F-4D75B15601FC}"/>
                                            </p:graphic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graphicEl>
                                              <a:dgm id="{BEA93385-1859-4D6A-B2BB-F4991283CA87}"/>
                                            </p:graphicEl>
                                          </p:spTgt>
                                        </p:tgtEl>
                                        <p:attrNameLst>
                                          <p:attrName>style.visibility</p:attrName>
                                        </p:attrNameLst>
                                      </p:cBhvr>
                                      <p:to>
                                        <p:strVal val="visible"/>
                                      </p:to>
                                    </p:set>
                                    <p:animEffect transition="in" filter="fade">
                                      <p:cBhvr>
                                        <p:cTn id="34" dur="1000"/>
                                        <p:tgtEl>
                                          <p:spTgt spid="4">
                                            <p:graphicEl>
                                              <a:dgm id="{BEA93385-1859-4D6A-B2BB-F4991283CA87}"/>
                                            </p:graphic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4">
                                            <p:graphicEl>
                                              <a:dgm id="{45BC3FE8-6188-4E61-94C8-2AAE156FB2AC}"/>
                                            </p:graphicEl>
                                          </p:spTgt>
                                        </p:tgtEl>
                                        <p:attrNameLst>
                                          <p:attrName>style.visibility</p:attrName>
                                        </p:attrNameLst>
                                      </p:cBhvr>
                                      <p:to>
                                        <p:strVal val="visible"/>
                                      </p:to>
                                    </p:set>
                                    <p:animEffect transition="in" filter="fade">
                                      <p:cBhvr>
                                        <p:cTn id="37" dur="1000"/>
                                        <p:tgtEl>
                                          <p:spTgt spid="4">
                                            <p:graphicEl>
                                              <a:dgm id="{45BC3FE8-6188-4E61-94C8-2AAE156FB2AC}"/>
                                            </p:graphic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4">
                                            <p:graphicEl>
                                              <a:dgm id="{33A04065-03BD-46E1-BC64-216964986760}"/>
                                            </p:graphicEl>
                                          </p:spTgt>
                                        </p:tgtEl>
                                        <p:attrNameLst>
                                          <p:attrName>style.visibility</p:attrName>
                                        </p:attrNameLst>
                                      </p:cBhvr>
                                      <p:to>
                                        <p:strVal val="visible"/>
                                      </p:to>
                                    </p:set>
                                    <p:animEffect transition="in" filter="fade">
                                      <p:cBhvr>
                                        <p:cTn id="40" dur="1000"/>
                                        <p:tgtEl>
                                          <p:spTgt spid="4">
                                            <p:graphicEl>
                                              <a:dgm id="{33A04065-03BD-46E1-BC64-216964986760}"/>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4">
                                            <p:graphicEl>
                                              <a:dgm id="{DCCD9458-7997-4EBD-846C-2495C3D9B28F}"/>
                                            </p:graphicEl>
                                          </p:spTgt>
                                        </p:tgtEl>
                                        <p:attrNameLst>
                                          <p:attrName>style.visibility</p:attrName>
                                        </p:attrNameLst>
                                      </p:cBhvr>
                                      <p:to>
                                        <p:strVal val="visible"/>
                                      </p:to>
                                    </p:set>
                                    <p:animEffect transition="in" filter="fade">
                                      <p:cBhvr>
                                        <p:cTn id="43" dur="1000"/>
                                        <p:tgtEl>
                                          <p:spTgt spid="4">
                                            <p:graphicEl>
                                              <a:dgm id="{DCCD9458-7997-4EBD-846C-2495C3D9B28F}"/>
                                            </p:graphic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4">
                                            <p:graphicEl>
                                              <a:dgm id="{2761830E-EB07-4CA6-B66B-FCCCDCA6BE4F}"/>
                                            </p:graphicEl>
                                          </p:spTgt>
                                        </p:tgtEl>
                                        <p:attrNameLst>
                                          <p:attrName>style.visibility</p:attrName>
                                        </p:attrNameLst>
                                      </p:cBhvr>
                                      <p:to>
                                        <p:strVal val="visible"/>
                                      </p:to>
                                    </p:set>
                                    <p:animEffect transition="in" filter="fade">
                                      <p:cBhvr>
                                        <p:cTn id="46" dur="1000"/>
                                        <p:tgtEl>
                                          <p:spTgt spid="4">
                                            <p:graphicEl>
                                              <a:dgm id="{2761830E-EB07-4CA6-B66B-FCCCDCA6BE4F}"/>
                                            </p:graphic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4">
                                            <p:graphicEl>
                                              <a:dgm id="{52546EBD-9471-48B9-9C50-798955538B03}"/>
                                            </p:graphicEl>
                                          </p:spTgt>
                                        </p:tgtEl>
                                        <p:attrNameLst>
                                          <p:attrName>style.visibility</p:attrName>
                                        </p:attrNameLst>
                                      </p:cBhvr>
                                      <p:to>
                                        <p:strVal val="visible"/>
                                      </p:to>
                                    </p:set>
                                    <p:animEffect transition="in" filter="fade">
                                      <p:cBhvr>
                                        <p:cTn id="49" dur="1000"/>
                                        <p:tgtEl>
                                          <p:spTgt spid="4">
                                            <p:graphicEl>
                                              <a:dgm id="{52546EBD-9471-48B9-9C50-798955538B03}"/>
                                            </p:graphic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
                                            <p:graphicEl>
                                              <a:dgm id="{8FEE74BD-8860-4A31-9F5E-C70880835A8B}"/>
                                            </p:graphicEl>
                                          </p:spTgt>
                                        </p:tgtEl>
                                        <p:attrNameLst>
                                          <p:attrName>style.visibility</p:attrName>
                                        </p:attrNameLst>
                                      </p:cBhvr>
                                      <p:to>
                                        <p:strVal val="visible"/>
                                      </p:to>
                                    </p:set>
                                    <p:animEffect transition="in" filter="fade">
                                      <p:cBhvr>
                                        <p:cTn id="52" dur="1000"/>
                                        <p:tgtEl>
                                          <p:spTgt spid="4">
                                            <p:graphicEl>
                                              <a:dgm id="{8FEE74BD-8860-4A31-9F5E-C70880835A8B}"/>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
                                            <p:graphicEl>
                                              <a:dgm id="{4D50702D-3E29-4536-A29C-5F74716944A9}"/>
                                            </p:graphicEl>
                                          </p:spTgt>
                                        </p:tgtEl>
                                        <p:attrNameLst>
                                          <p:attrName>style.visibility</p:attrName>
                                        </p:attrNameLst>
                                      </p:cBhvr>
                                      <p:to>
                                        <p:strVal val="visible"/>
                                      </p:to>
                                    </p:set>
                                    <p:animEffect transition="in" filter="fade">
                                      <p:cBhvr>
                                        <p:cTn id="55" dur="1000"/>
                                        <p:tgtEl>
                                          <p:spTgt spid="4">
                                            <p:graphicEl>
                                              <a:dgm id="{4D50702D-3E29-4536-A29C-5F74716944A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Counter Reclaims</a:t>
            </a:r>
            <a:endParaRPr lang="en-US" sz="4000" b="1" dirty="0"/>
          </a:p>
        </p:txBody>
      </p:sp>
      <p:sp>
        <p:nvSpPr>
          <p:cNvPr id="3" name="Content Placeholder 2"/>
          <p:cNvSpPr>
            <a:spLocks noGrp="1"/>
          </p:cNvSpPr>
          <p:nvPr>
            <p:ph idx="1"/>
          </p:nvPr>
        </p:nvSpPr>
        <p:spPr/>
        <p:txBody>
          <a:bodyPr>
            <a:normAutofit fontScale="85000" lnSpcReduction="10000"/>
          </a:bodyPr>
          <a:lstStyle/>
          <a:p>
            <a:pPr lvl="0"/>
            <a:r>
              <a:rPr lang="en-US" dirty="0"/>
              <a:t>The electronic processing of reclaims limits the car mark owner’s ability to review and approve </a:t>
            </a:r>
            <a:r>
              <a:rPr lang="en-US" dirty="0" smtClean="0"/>
              <a:t>reclaims</a:t>
            </a:r>
          </a:p>
          <a:p>
            <a:pPr lvl="0"/>
            <a:r>
              <a:rPr lang="en-US" dirty="0" smtClean="0"/>
              <a:t> </a:t>
            </a:r>
            <a:r>
              <a:rPr lang="en-US" dirty="0"/>
              <a:t>A </a:t>
            </a:r>
            <a:r>
              <a:rPr lang="en-US" dirty="0" smtClean="0"/>
              <a:t>counter </a:t>
            </a:r>
            <a:r>
              <a:rPr lang="en-US" dirty="0"/>
              <a:t>reclaim can be made by the carrier that paid an electronic </a:t>
            </a:r>
            <a:r>
              <a:rPr lang="en-US" dirty="0" smtClean="0"/>
              <a:t>reclaim  </a:t>
            </a:r>
          </a:p>
          <a:p>
            <a:pPr lvl="1"/>
            <a:r>
              <a:rPr lang="en-US" dirty="0" smtClean="0"/>
              <a:t>A </a:t>
            </a:r>
            <a:r>
              <a:rPr lang="en-US" dirty="0"/>
              <a:t>record is added to the CHDX file that takes the amount of the disputed reclaim away from the carrier that created the original reclaim </a:t>
            </a:r>
            <a:r>
              <a:rPr lang="en-US" dirty="0" smtClean="0"/>
              <a:t>transaction </a:t>
            </a:r>
          </a:p>
          <a:p>
            <a:pPr lvl="1"/>
            <a:r>
              <a:rPr lang="en-US" dirty="0" smtClean="0"/>
              <a:t>The </a:t>
            </a:r>
            <a:r>
              <a:rPr lang="en-US" dirty="0"/>
              <a:t>first counter reclaim can be </a:t>
            </a:r>
            <a:r>
              <a:rPr lang="en-US" dirty="0" smtClean="0"/>
              <a:t>processed electronically  </a:t>
            </a:r>
          </a:p>
          <a:p>
            <a:pPr lvl="1"/>
            <a:r>
              <a:rPr lang="en-US" dirty="0" smtClean="0"/>
              <a:t>All </a:t>
            </a:r>
            <a:r>
              <a:rPr lang="en-US" dirty="0"/>
              <a:t>subsequent transactions must be handled via </a:t>
            </a:r>
            <a:r>
              <a:rPr lang="en-US" dirty="0" smtClean="0"/>
              <a:t>paper  </a:t>
            </a:r>
            <a:r>
              <a:rPr lang="en-US" dirty="0"/>
              <a:t>(It is encouraged for the two roads to make contact via phone to discuss and resolve counter reclaim </a:t>
            </a:r>
            <a:r>
              <a:rPr lang="en-US" dirty="0" smtClean="0"/>
              <a:t>issues)</a:t>
            </a:r>
            <a:endParaRPr lang="en-US" dirty="0"/>
          </a:p>
          <a:p>
            <a:endParaRPr lang="en-US" dirty="0"/>
          </a:p>
        </p:txBody>
      </p:sp>
    </p:spTree>
    <p:extLst>
      <p:ext uri="{BB962C8B-B14F-4D97-AF65-F5344CB8AC3E}">
        <p14:creationId xmlns:p14="http://schemas.microsoft.com/office/powerpoint/2010/main" val="3911716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b="1" dirty="0" smtClean="0"/>
              <a:t>Car Hire Reporting Timeline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1070104"/>
              </p:ext>
            </p:extLst>
          </p:nvPr>
        </p:nvGraphicFramePr>
        <p:xfrm>
          <a:off x="228600" y="771526"/>
          <a:ext cx="8386763" cy="3419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279316130"/>
              </p:ext>
            </p:extLst>
          </p:nvPr>
        </p:nvGraphicFramePr>
        <p:xfrm>
          <a:off x="228600" y="3962400"/>
          <a:ext cx="8553451" cy="21955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rmAutofit fontScale="90000"/>
          </a:bodyPr>
          <a:lstStyle/>
          <a:p>
            <a:r>
              <a:rPr lang="en-US" b="1" dirty="0" smtClean="0"/>
              <a:t>Reclaims Allowed by the Car Hire Rules</a:t>
            </a:r>
            <a:endParaRPr lang="en-US" b="1" dirty="0"/>
          </a:p>
        </p:txBody>
      </p:sp>
      <p:sp>
        <p:nvSpPr>
          <p:cNvPr id="3" name="Content Placeholder 2"/>
          <p:cNvSpPr>
            <a:spLocks noGrp="1"/>
          </p:cNvSpPr>
          <p:nvPr>
            <p:ph idx="1"/>
          </p:nvPr>
        </p:nvSpPr>
        <p:spPr/>
        <p:txBody>
          <a:bodyPr>
            <a:normAutofit lnSpcReduction="10000"/>
          </a:bodyPr>
          <a:lstStyle/>
          <a:p>
            <a:pPr lvl="0"/>
            <a:r>
              <a:rPr lang="en-US" dirty="0"/>
              <a:t>The Car Hire Rules allow for reclaims in three </a:t>
            </a:r>
            <a:r>
              <a:rPr lang="en-US" dirty="0" smtClean="0"/>
              <a:t>situations</a:t>
            </a:r>
            <a:endParaRPr lang="en-US" dirty="0"/>
          </a:p>
          <a:p>
            <a:pPr lvl="1"/>
            <a:r>
              <a:rPr lang="en-US" dirty="0"/>
              <a:t>Car Hire Rule 4 allows for reclaim when an empty car is moved under revenue </a:t>
            </a:r>
            <a:r>
              <a:rPr lang="en-US" dirty="0" smtClean="0"/>
              <a:t>billing</a:t>
            </a:r>
            <a:endParaRPr lang="en-US" dirty="0"/>
          </a:p>
          <a:p>
            <a:pPr lvl="1"/>
            <a:r>
              <a:rPr lang="en-US" dirty="0"/>
              <a:t>Car Hire Rule 22 allows for reclaim when assigned cars are empty and </a:t>
            </a:r>
            <a:r>
              <a:rPr lang="en-US" dirty="0" smtClean="0"/>
              <a:t>idle</a:t>
            </a:r>
          </a:p>
          <a:p>
            <a:pPr lvl="1"/>
            <a:r>
              <a:rPr lang="en-US" dirty="0" smtClean="0"/>
              <a:t>Car Hire Rule 21 allows for reclaim on cars with a D Transportation Code</a:t>
            </a:r>
            <a:endParaRPr lang="en-US" dirty="0"/>
          </a:p>
          <a:p>
            <a:pPr lvl="1"/>
            <a:r>
              <a:rPr lang="en-US" dirty="0"/>
              <a:t>Bilateral agreements can always be negotiated between two </a:t>
            </a:r>
            <a:r>
              <a:rPr lang="en-US" dirty="0" smtClean="0"/>
              <a:t>carriers</a:t>
            </a:r>
            <a:endParaRPr lang="en-US" dirty="0"/>
          </a:p>
          <a:p>
            <a:endParaRPr lang="en-US" dirty="0"/>
          </a:p>
        </p:txBody>
      </p:sp>
    </p:spTree>
    <p:extLst>
      <p:ext uri="{BB962C8B-B14F-4D97-AF65-F5344CB8AC3E}">
        <p14:creationId xmlns:p14="http://schemas.microsoft.com/office/powerpoint/2010/main" val="681962275"/>
      </p:ext>
    </p:extLst>
  </p:cSld>
  <p:clrMapOvr>
    <a:masterClrMapping/>
  </p:clrMapOvr>
  <p:timing>
    <p:tnLst>
      <p:par>
        <p:cTn id="1" dur="indefinite" restart="never" nodeType="tmRoot"/>
      </p:par>
    </p:tnLst>
  </p:timing>
</p:sld>
</file>

<file path=ppt/theme/theme1.xml><?xml version="1.0" encoding="utf-8"?>
<a:theme xmlns:a="http://schemas.openxmlformats.org/drawingml/2006/main" name="AAR_ASLRR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A412234175D442B08A89F14C1BAFB0" ma:contentTypeVersion="0" ma:contentTypeDescription="Create a new document." ma:contentTypeScope="" ma:versionID="a114fa008a6aabbb45614b45c601b6d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13FEB9E-0517-4EF3-93D2-D9E36BFB29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6CCA95D9-7437-4ECF-9D41-CC1EC522410F}">
  <ds:schemaRefs>
    <ds:schemaRef ds:uri="http://schemas.microsoft.com/sharepoint/v3/contenttype/forms"/>
  </ds:schemaRefs>
</ds:datastoreItem>
</file>

<file path=customXml/itemProps3.xml><?xml version="1.0" encoding="utf-8"?>
<ds:datastoreItem xmlns:ds="http://schemas.openxmlformats.org/officeDocument/2006/customXml" ds:itemID="{C1154617-40DC-4E43-AC4B-3419E31322FD}">
  <ds:schemaRefs>
    <ds:schemaRef ds:uri="http://purl.org/dc/elements/1.1/"/>
    <ds:schemaRef ds:uri="http://purl.org/dc/dcmitype/"/>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AAR_ASLRRA</Template>
  <TotalTime>0</TotalTime>
  <Words>2219</Words>
  <Application>Microsoft Office PowerPoint</Application>
  <PresentationFormat>On-screen Show (4:3)</PresentationFormat>
  <Paragraphs>172</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AAR_ASLRRA</vt:lpstr>
      <vt:lpstr>Reclaims</vt:lpstr>
      <vt:lpstr>PowerPoint Presentation</vt:lpstr>
      <vt:lpstr>Overview of Reclaims</vt:lpstr>
      <vt:lpstr>Overview of Reclaims (cont'd)</vt:lpstr>
      <vt:lpstr>Overview of Reclaims (cont'd)</vt:lpstr>
      <vt:lpstr>Car Hire Reporting Timeline</vt:lpstr>
      <vt:lpstr>Counter Reclaims</vt:lpstr>
      <vt:lpstr>Car Hire Reporting Timeline</vt:lpstr>
      <vt:lpstr>Reclaims Allowed by the Car Hire Rules</vt:lpstr>
      <vt:lpstr> Car Hire Rule 4 Reclaims</vt:lpstr>
      <vt:lpstr>Car Hire Rule 22 Reclaims</vt:lpstr>
      <vt:lpstr>Car Hire Rule 22 Reclaims (cont'd)</vt:lpstr>
      <vt:lpstr>Bilateral Reclaim Agreements</vt:lpstr>
      <vt:lpstr>Tidbits…..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2012-04-05T21:25:34Z</dcterms:created>
  <dcterms:modified xsi:type="dcterms:W3CDTF">2013-11-15T13:57:15Z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0x01010080A412234175D442B08A89F14C1BAFB0</vt:lpwstr>
  </property>
</Properties>
</file>