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sldIdLst>
    <p:sldId id="256" r:id="rId6"/>
    <p:sldId id="278" r:id="rId7"/>
    <p:sldId id="279" r:id="rId8"/>
    <p:sldId id="260" r:id="rId9"/>
    <p:sldId id="296" r:id="rId10"/>
    <p:sldId id="297" r:id="rId11"/>
    <p:sldId id="298" r:id="rId12"/>
    <p:sldId id="304" r:id="rId13"/>
    <p:sldId id="299" r:id="rId14"/>
    <p:sldId id="300" r:id="rId15"/>
    <p:sldId id="301" r:id="rId16"/>
    <p:sldId id="30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FFCC00"/>
    <a:srgbClr val="E2E64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6"/>
    <p:restoredTop sz="90127" autoAdjust="0"/>
  </p:normalViewPr>
  <p:slideViewPr>
    <p:cSldViewPr snapToObjects="1">
      <p:cViewPr varScale="1">
        <p:scale>
          <a:sx n="68" d="100"/>
          <a:sy n="68" d="100"/>
        </p:scale>
        <p:origin x="1494" y="72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2339A-B0BD-4525-907A-A46D27799D3C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87FEE-F559-4AC4-86A4-68C3AD02F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4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 San Antonio is an invaluable asset to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San Antonio community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has been so for over 100 years since this site was first established as Kelly, and it is a dynamic place today providing opportunities to thousands of families throughout this region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Gateway from Mexico to the</a:t>
            </a:r>
            <a:r>
              <a:rPr lang="en-US" baseline="0" dirty="0" smtClean="0"/>
              <a:t> various</a:t>
            </a:r>
            <a:r>
              <a:rPr lang="en-US" dirty="0" smtClean="0"/>
              <a:t> US regions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Distribution point into Mexico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Businesses in the energy, manufacturing, transloading, warehousing, recycling, ground transportation and other sectors are thriving at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Railport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going to these various regions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7FEE-F559-4AC4-86A4-68C3AD02FC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13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rPr>
              <a:t>350-acre property</a:t>
            </a:r>
          </a:p>
          <a:p>
            <a:pPr marL="228600" indent="-228600">
              <a:buFontTx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150 rail-served acres for the development of new built-to suit facilities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rPr>
              <a:t> </a:t>
            </a:r>
          </a:p>
          <a:p>
            <a:pPr marL="228600" indent="-228600">
              <a:buFontTx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Transload, cross-dock, distribution/warehouse facilities,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Manufacturing</a:t>
            </a:r>
          </a:p>
          <a:p>
            <a:pPr marL="228600" indent="-228600" eaLnBrk="0" hangingPunct="0">
              <a:buFontTx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rPr>
              <a:t>Approximately 7 miles of rail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Efficient truck access to interstate highways 10, 35 and 37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Entire site is a designated foreign-trade zone (FTZ #80-10)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to the Port’s industrial airport on the region’s largest runway, Kelly Field (SKF)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In-house expertise in industrial build-to-suit / construction management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On-site U.S. Customs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Strongly committed to workforce development in partnership with Alamo Colleges and St. Philip’s College, whose manufacturing, aerospace and diesel mechanics training facilities are located at East Kelly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Railport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Calibri" pitchFamily="34" charset="0"/>
              <a:cs typeface="Calibri" pitchFamily="34" charset="0"/>
            </a:endParaRPr>
          </a:p>
          <a:p>
            <a:pPr marL="228600" indent="-228600" eaLnBrk="0" hangingPunct="0">
              <a:buFontTx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rPr>
              <a:t>Access to BNSF Railway / </a:t>
            </a:r>
          </a:p>
          <a:p>
            <a:pPr marL="228600" indent="-228600" eaLnBrk="0" hangingPunct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rPr>
              <a:t>	Union Pacific 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7FEE-F559-4AC4-86A4-68C3AD02FC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77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Near-instantaneous/speed </a:t>
            </a:r>
            <a:r>
              <a:rPr lang="en-US" dirty="0"/>
              <a:t>response.</a:t>
            </a:r>
          </a:p>
          <a:p>
            <a:r>
              <a:rPr lang="en-US" dirty="0"/>
              <a:t>future of your company is not in measured, considered responses and carefully planned initiatives. </a:t>
            </a:r>
          </a:p>
          <a:p>
            <a:endParaRPr lang="en-US" dirty="0"/>
          </a:p>
          <a:p>
            <a:r>
              <a:rPr lang="en-US" dirty="0"/>
              <a:t>Strip away silos</a:t>
            </a:r>
          </a:p>
          <a:p>
            <a:r>
              <a:rPr lang="en-US" dirty="0"/>
              <a:t>Empowered employees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7FEE-F559-4AC4-86A4-68C3AD02FC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49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Sample speed to mkt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7FEE-F559-4AC4-86A4-68C3AD02FC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56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7FEE-F559-4AC4-86A4-68C3AD02FC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84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7FEE-F559-4AC4-86A4-68C3AD02FC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54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7FEE-F559-4AC4-86A4-68C3AD02FC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8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495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0" y="3429000"/>
            <a:ext cx="9144000" cy="25908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752850"/>
            <a:ext cx="7315200" cy="85725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724400"/>
            <a:ext cx="7315200" cy="9144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" r="62862" b="43666"/>
          <a:stretch/>
        </p:blipFill>
        <p:spPr>
          <a:xfrm>
            <a:off x="7208212" y="3429000"/>
            <a:ext cx="1935788" cy="3429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1" y="467128"/>
            <a:ext cx="1865380" cy="218578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82521" y="6254234"/>
            <a:ext cx="365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bg1"/>
                </a:solidFill>
              </a:rPr>
              <a:t>Customer First </a:t>
            </a:r>
            <a:r>
              <a:rPr lang="mr-IN" sz="1800" b="1" i="1" dirty="0">
                <a:solidFill>
                  <a:schemeClr val="bg1"/>
                </a:solidFill>
              </a:rPr>
              <a:t>–</a:t>
            </a:r>
            <a:r>
              <a:rPr lang="en-US" sz="1800" b="1" i="1" dirty="0">
                <a:solidFill>
                  <a:schemeClr val="bg1"/>
                </a:solidFill>
              </a:rPr>
              <a:t> Safety Always!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Sarah\Desktop\Sub-Corn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2"/>
            <a:ext cx="1600200" cy="324167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0" y="6126165"/>
            <a:ext cx="9144000" cy="7318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6CB63677-3D56-4062-851A-B305EC3D9F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9"/>
          <a:stretch/>
        </p:blipFill>
        <p:spPr>
          <a:xfrm>
            <a:off x="7698081" y="501978"/>
            <a:ext cx="988720" cy="83787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82521" y="6248400"/>
            <a:ext cx="373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</a:rPr>
              <a:t>Customer First </a:t>
            </a:r>
            <a:r>
              <a:rPr lang="mr-IN" sz="1800" b="1" i="1" dirty="0">
                <a:solidFill>
                  <a:schemeClr val="tx1"/>
                </a:solidFill>
              </a:rPr>
              <a:t>–</a:t>
            </a:r>
            <a:r>
              <a:rPr lang="en-US" sz="1800" b="1" i="1" dirty="0">
                <a:solidFill>
                  <a:schemeClr val="tx1"/>
                </a:solidFill>
              </a:rPr>
              <a:t> Safety Always!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495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0" y="3428999"/>
            <a:ext cx="9144000" cy="339138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752850"/>
            <a:ext cx="7315200" cy="85725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724400"/>
            <a:ext cx="7315200" cy="9144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1" y="467128"/>
            <a:ext cx="1865380" cy="218578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82521" y="6254234"/>
            <a:ext cx="365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rgbClr val="292929"/>
                </a:solidFill>
              </a:rPr>
              <a:t>Customer First </a:t>
            </a:r>
            <a:r>
              <a:rPr lang="mr-IN" sz="1800" b="1" i="1" dirty="0">
                <a:solidFill>
                  <a:srgbClr val="292929"/>
                </a:solidFill>
              </a:rPr>
              <a:t>–</a:t>
            </a:r>
            <a:r>
              <a:rPr lang="en-US" sz="1800" b="1" i="1" dirty="0">
                <a:solidFill>
                  <a:srgbClr val="292929"/>
                </a:solidFill>
              </a:rPr>
              <a:t> Safety Always!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" r="62862" b="43666"/>
          <a:stretch/>
        </p:blipFill>
        <p:spPr>
          <a:xfrm>
            <a:off x="7208212" y="3428999"/>
            <a:ext cx="1935788" cy="3429001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5943600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33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rah\Desktop\Sub-Corn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2"/>
            <a:ext cx="1600200" cy="32416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6126165"/>
            <a:ext cx="9144000" cy="7318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10412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B63677-3D56-4062-851A-B305EC3D9F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9"/>
          <a:stretch/>
        </p:blipFill>
        <p:spPr>
          <a:xfrm>
            <a:off x="7698081" y="501978"/>
            <a:ext cx="988720" cy="83787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82521" y="6248400"/>
            <a:ext cx="373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</a:rPr>
              <a:t>Customer First </a:t>
            </a:r>
            <a:r>
              <a:rPr lang="mr-IN" sz="1800" b="1" i="1" dirty="0">
                <a:solidFill>
                  <a:schemeClr val="tx1"/>
                </a:solidFill>
              </a:rPr>
              <a:t>–</a:t>
            </a:r>
            <a:r>
              <a:rPr lang="en-US" sz="1800" b="1" i="1" dirty="0">
                <a:solidFill>
                  <a:schemeClr val="tx1"/>
                </a:solidFill>
              </a:rPr>
              <a:t> Safety Always!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arah\Desktop\Sub-Corn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2"/>
            <a:ext cx="1600200" cy="324167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0" y="6126165"/>
            <a:ext cx="9144000" cy="7318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200400"/>
            <a:ext cx="7772400" cy="774700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75102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B63677-3D56-4062-851A-B305EC3D9F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9"/>
          <a:stretch/>
        </p:blipFill>
        <p:spPr>
          <a:xfrm>
            <a:off x="7698081" y="501978"/>
            <a:ext cx="988720" cy="83787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82521" y="6248400"/>
            <a:ext cx="373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</a:rPr>
              <a:t>Customer First </a:t>
            </a:r>
            <a:r>
              <a:rPr lang="mr-IN" sz="1800" b="1" i="1" dirty="0">
                <a:solidFill>
                  <a:schemeClr val="tx1"/>
                </a:solidFill>
              </a:rPr>
              <a:t>–</a:t>
            </a:r>
            <a:r>
              <a:rPr lang="en-US" sz="1800" b="1" i="1" dirty="0">
                <a:solidFill>
                  <a:schemeClr val="tx1"/>
                </a:solidFill>
              </a:rPr>
              <a:t> Safety Always!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Sarah\Desktop\Sub-Corn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2"/>
            <a:ext cx="1600200" cy="324167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>
          <a:xfrm>
            <a:off x="0" y="6126165"/>
            <a:ext cx="9144000" cy="7318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10412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B63677-3D56-4062-851A-B305EC3D9F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9"/>
          <a:stretch/>
        </p:blipFill>
        <p:spPr>
          <a:xfrm>
            <a:off x="7698081" y="500057"/>
            <a:ext cx="988720" cy="83787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82521" y="6248400"/>
            <a:ext cx="373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</a:rPr>
              <a:t>Customer First </a:t>
            </a:r>
            <a:r>
              <a:rPr lang="mr-IN" sz="1800" b="1" i="1" dirty="0">
                <a:solidFill>
                  <a:schemeClr val="tx1"/>
                </a:solidFill>
              </a:rPr>
              <a:t>–</a:t>
            </a:r>
            <a:r>
              <a:rPr lang="en-US" sz="1800" b="1" i="1" dirty="0">
                <a:solidFill>
                  <a:schemeClr val="tx1"/>
                </a:solidFill>
              </a:rPr>
              <a:t> Safety Always!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Sarah\Desktop\Sub-Corn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2"/>
            <a:ext cx="1600200" cy="324167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>
          <a:xfrm>
            <a:off x="0" y="6126165"/>
            <a:ext cx="9144000" cy="7318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B63677-3D56-4062-851A-B305EC3D9F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9"/>
          <a:stretch/>
        </p:blipFill>
        <p:spPr>
          <a:xfrm>
            <a:off x="7698081" y="501978"/>
            <a:ext cx="988720" cy="83787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82521" y="6248400"/>
            <a:ext cx="373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</a:rPr>
              <a:t>Customer First </a:t>
            </a:r>
            <a:r>
              <a:rPr lang="mr-IN" sz="1800" b="1" i="1" dirty="0">
                <a:solidFill>
                  <a:schemeClr val="tx1"/>
                </a:solidFill>
              </a:rPr>
              <a:t>–</a:t>
            </a:r>
            <a:r>
              <a:rPr lang="en-US" sz="1800" b="1" i="1" dirty="0">
                <a:solidFill>
                  <a:schemeClr val="tx1"/>
                </a:solidFill>
              </a:rPr>
              <a:t> Safety Always!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Sarah\Desktop\Sub-Corn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2"/>
            <a:ext cx="1600200" cy="324167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0" y="6127059"/>
            <a:ext cx="9144000" cy="7318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B63677-3D56-4062-851A-B305EC3D9F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9"/>
          <a:stretch/>
        </p:blipFill>
        <p:spPr>
          <a:xfrm>
            <a:off x="7698081" y="501978"/>
            <a:ext cx="988720" cy="83787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82521" y="6248400"/>
            <a:ext cx="373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</a:rPr>
              <a:t>Customer First </a:t>
            </a:r>
            <a:r>
              <a:rPr lang="mr-IN" sz="1800" b="1" i="1" dirty="0">
                <a:solidFill>
                  <a:schemeClr val="tx1"/>
                </a:solidFill>
              </a:rPr>
              <a:t>–</a:t>
            </a:r>
            <a:r>
              <a:rPr lang="en-US" sz="1800" b="1" i="1" dirty="0">
                <a:solidFill>
                  <a:schemeClr val="tx1"/>
                </a:solidFill>
              </a:rPr>
              <a:t> Safety Always!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26165"/>
            <a:ext cx="9144000" cy="7318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B63677-3D56-4062-851A-B305EC3D9F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:\Users\Sarah\Desktop\Sub-Corn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2"/>
            <a:ext cx="1600200" cy="3241675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9"/>
          <a:stretch/>
        </p:blipFill>
        <p:spPr>
          <a:xfrm>
            <a:off x="7698081" y="501978"/>
            <a:ext cx="988720" cy="83787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82521" y="6248400"/>
            <a:ext cx="373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</a:rPr>
              <a:t>Customer First </a:t>
            </a:r>
            <a:r>
              <a:rPr lang="mr-IN" sz="1800" b="1" i="1" dirty="0">
                <a:solidFill>
                  <a:schemeClr val="tx1"/>
                </a:solidFill>
              </a:rPr>
              <a:t>–</a:t>
            </a:r>
            <a:r>
              <a:rPr lang="en-US" sz="1800" b="1" i="1" dirty="0">
                <a:solidFill>
                  <a:schemeClr val="tx1"/>
                </a:solidFill>
              </a:rPr>
              <a:t> Safety Always!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Sarah\Desktop\Sub-Corn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2"/>
            <a:ext cx="1600200" cy="324167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0" y="6126165"/>
            <a:ext cx="9144000" cy="7318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2966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6CB63677-3D56-4062-851A-B305EC3D9F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9"/>
          <a:stretch/>
        </p:blipFill>
        <p:spPr>
          <a:xfrm>
            <a:off x="7698081" y="501978"/>
            <a:ext cx="988720" cy="83787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82521" y="6248400"/>
            <a:ext cx="373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</a:rPr>
              <a:t>Customer First </a:t>
            </a:r>
            <a:r>
              <a:rPr lang="mr-IN" sz="1800" b="1" i="1" dirty="0">
                <a:solidFill>
                  <a:schemeClr val="tx1"/>
                </a:solidFill>
              </a:rPr>
              <a:t>–</a:t>
            </a:r>
            <a:r>
              <a:rPr lang="en-US" sz="1800" b="1" i="1" dirty="0">
                <a:solidFill>
                  <a:schemeClr val="tx1"/>
                </a:solidFill>
              </a:rPr>
              <a:t> Safety Always!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CB63677-3D56-4062-851A-B305EC3D9F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:\Users\Sarah\Desktop\Sub-Corner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43800" y="2"/>
            <a:ext cx="1600200" cy="324167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9"/>
          <a:stretch/>
        </p:blipFill>
        <p:spPr>
          <a:xfrm>
            <a:off x="7698081" y="501978"/>
            <a:ext cx="988720" cy="8378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ACACSO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2018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9629C9F-4401-D74C-A94D-FCB0FF537BFB}"/>
              </a:ext>
            </a:extLst>
          </p:cNvPr>
          <p:cNvSpPr txBox="1"/>
          <p:nvPr/>
        </p:nvSpPr>
        <p:spPr>
          <a:xfrm>
            <a:off x="7162800" y="6553200"/>
            <a:ext cx="1480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Q1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 Solution- Fly 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78F4B2-8F25-4E5B-AA7A-654B64024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223" y="1301844"/>
            <a:ext cx="4061930" cy="87391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1371600">
              <a:buNone/>
            </a:pPr>
            <a:r>
              <a:rPr lang="en-US" sz="1800" b="1" dirty="0">
                <a:latin typeface="+mj-lt"/>
              </a:rPr>
              <a:t>Origin:	</a:t>
            </a:r>
            <a:r>
              <a:rPr lang="en-US" sz="1800" dirty="0">
                <a:latin typeface="+mj-lt"/>
              </a:rPr>
              <a:t>Nitro, WV</a:t>
            </a:r>
          </a:p>
          <a:p>
            <a:pPr marL="0" indent="0" defTabSz="1371600">
              <a:buNone/>
            </a:pPr>
            <a:r>
              <a:rPr lang="en-US" sz="1800" b="1" dirty="0">
                <a:latin typeface="+mj-lt"/>
              </a:rPr>
              <a:t>Destination: 	</a:t>
            </a:r>
            <a:r>
              <a:rPr lang="en-US" sz="1800" dirty="0">
                <a:latin typeface="+mj-lt"/>
              </a:rPr>
              <a:t>Various</a:t>
            </a:r>
          </a:p>
          <a:p>
            <a:pPr marL="0" indent="0" defTabSz="1371600">
              <a:buNone/>
            </a:pPr>
            <a:r>
              <a:rPr lang="en-US" sz="1800" b="1" dirty="0">
                <a:latin typeface="+mj-lt"/>
              </a:rPr>
              <a:t>Commodity: </a:t>
            </a:r>
            <a:r>
              <a:rPr lang="en-US" sz="1800" dirty="0">
                <a:latin typeface="+mj-lt"/>
              </a:rPr>
              <a:t>Fly ash</a:t>
            </a:r>
          </a:p>
          <a:p>
            <a:pPr marL="0" indent="0" defTabSz="1371600">
              <a:buNone/>
            </a:pPr>
            <a:endParaRPr lang="en-US" sz="1800" b="1" dirty="0">
              <a:latin typeface="+mj-lt"/>
            </a:endParaRPr>
          </a:p>
          <a:p>
            <a:pPr marL="0" indent="0" defTabSz="1371600">
              <a:buNone/>
            </a:pPr>
            <a:endParaRPr lang="en-US" sz="1800" b="1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8FEBB7B-2273-BD4A-95E4-19E4A5564518}"/>
              </a:ext>
            </a:extLst>
          </p:cNvPr>
          <p:cNvSpPr txBox="1"/>
          <p:nvPr/>
        </p:nvSpPr>
        <p:spPr>
          <a:xfrm>
            <a:off x="5867400" y="169611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Beneficial Reuse Product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CAAB719-359E-AA46-9F31-8DBEA32F6D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712" y="761808"/>
            <a:ext cx="976994" cy="97699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sp>
        <p:nvSpPr>
          <p:cNvPr id="10" name="Content Placeholder 10">
            <a:extLst>
              <a:ext uri="{FF2B5EF4-FFF2-40B4-BE49-F238E27FC236}">
                <a16:creationId xmlns="" xmlns:a16="http://schemas.microsoft.com/office/drawing/2014/main" id="{B80BC527-944C-0B43-845F-34B70C0626FF}"/>
              </a:ext>
            </a:extLst>
          </p:cNvPr>
          <p:cNvSpPr txBox="1">
            <a:spLocks/>
          </p:cNvSpPr>
          <p:nvPr/>
        </p:nvSpPr>
        <p:spPr>
          <a:xfrm>
            <a:off x="272676" y="3595424"/>
            <a:ext cx="3994524" cy="2373677"/>
          </a:xfrm>
          <a:prstGeom prst="rect">
            <a:avLst/>
          </a:prstGeom>
          <a:solidFill>
            <a:srgbClr val="FFC20E"/>
          </a:solidFill>
          <a:effectLst>
            <a:outerShdw blurRad="431800" dir="215400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1800" dirty="0"/>
              <a:t>Truck pick-up from Customer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Transload from Truck to Rail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Rail Transportation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Rail Delivery to final customer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800" dirty="0"/>
          </a:p>
        </p:txBody>
      </p:sp>
      <p:sp>
        <p:nvSpPr>
          <p:cNvPr id="13" name="Content Placeholder 10">
            <a:extLst>
              <a:ext uri="{FF2B5EF4-FFF2-40B4-BE49-F238E27FC236}">
                <a16:creationId xmlns="" xmlns:a16="http://schemas.microsoft.com/office/drawing/2014/main" id="{B80BC527-944C-0B43-845F-34B70C0626FF}"/>
              </a:ext>
            </a:extLst>
          </p:cNvPr>
          <p:cNvSpPr txBox="1">
            <a:spLocks/>
          </p:cNvSpPr>
          <p:nvPr/>
        </p:nvSpPr>
        <p:spPr>
          <a:xfrm>
            <a:off x="4718677" y="3595424"/>
            <a:ext cx="4120524" cy="2373677"/>
          </a:xfrm>
          <a:prstGeom prst="rect">
            <a:avLst/>
          </a:prstGeom>
          <a:solidFill>
            <a:srgbClr val="FFC20E"/>
          </a:solidFill>
          <a:effectLst>
            <a:outerShdw blurRad="431800" dir="215400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numCol="1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Customer expands Market Reach</a:t>
            </a:r>
          </a:p>
          <a:p>
            <a:r>
              <a:rPr lang="en-US" sz="1800" dirty="0"/>
              <a:t>Increases number of Cost-Competitive Suppliers</a:t>
            </a:r>
          </a:p>
          <a:p>
            <a:r>
              <a:rPr lang="en-US" sz="1800" dirty="0"/>
              <a:t>Reduced risk and no capital expended</a:t>
            </a:r>
          </a:p>
          <a:p>
            <a:r>
              <a:rPr lang="en-US" sz="1800" dirty="0"/>
              <a:t>Outsourced Supply Chain items where little or no internal expertise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7" y="2268665"/>
            <a:ext cx="8697546" cy="1103528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2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10</a:t>
            </a:r>
          </a:p>
        </p:txBody>
      </p:sp>
      <p:sp>
        <p:nvSpPr>
          <p:cNvPr id="19" name="Arrow: Curved Down 18">
            <a:extLst>
              <a:ext uri="{FF2B5EF4-FFF2-40B4-BE49-F238E27FC236}">
                <a16:creationId xmlns="" xmlns:a16="http://schemas.microsoft.com/office/drawing/2014/main" id="{8FED52D6-6527-455A-8E17-D1D080106DE4}"/>
              </a:ext>
            </a:extLst>
          </p:cNvPr>
          <p:cNvSpPr/>
          <p:nvPr/>
        </p:nvSpPr>
        <p:spPr>
          <a:xfrm flipH="1">
            <a:off x="3141143" y="2088739"/>
            <a:ext cx="715808" cy="397372"/>
          </a:xfrm>
          <a:prstGeom prst="curvedDownArrow">
            <a:avLst>
              <a:gd name="adj1" fmla="val 25000"/>
              <a:gd name="adj2" fmla="val 90414"/>
              <a:gd name="adj3" fmla="val 27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ight Arrow 21">
            <a:extLst>
              <a:ext uri="{FF2B5EF4-FFF2-40B4-BE49-F238E27FC236}">
                <a16:creationId xmlns="" xmlns:a16="http://schemas.microsoft.com/office/drawing/2014/main" id="{43418973-9234-4B58-A1FF-1869104B24EA}"/>
              </a:ext>
            </a:extLst>
          </p:cNvPr>
          <p:cNvSpPr/>
          <p:nvPr/>
        </p:nvSpPr>
        <p:spPr>
          <a:xfrm>
            <a:off x="4607012" y="1810722"/>
            <a:ext cx="923649" cy="411491"/>
          </a:xfrm>
          <a:prstGeom prst="rightArrow">
            <a:avLst>
              <a:gd name="adj1" fmla="val 22900"/>
              <a:gd name="adj2" fmla="val 50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63945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30" y="858022"/>
            <a:ext cx="2551388" cy="4849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53244E9-22A9-4460-83D8-1A4976E2C4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443"/>
          <a:stretch/>
        </p:blipFill>
        <p:spPr>
          <a:xfrm>
            <a:off x="3490869" y="4364351"/>
            <a:ext cx="993897" cy="726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 Solution- Scrap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78F4B2-8F25-4E5B-AA7A-654B64024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223" y="1122022"/>
            <a:ext cx="4061930" cy="1053739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427163" algn="l"/>
              </a:tabLst>
            </a:pPr>
            <a:r>
              <a:rPr lang="en-US" sz="1800" b="1" dirty="0">
                <a:latin typeface="+mj-lt"/>
              </a:rPr>
              <a:t>Origin:	</a:t>
            </a:r>
            <a:r>
              <a:rPr lang="en-US" sz="1800" dirty="0">
                <a:latin typeface="+mj-lt"/>
              </a:rPr>
              <a:t>Mexico</a:t>
            </a:r>
          </a:p>
          <a:p>
            <a:pPr marL="0" indent="0">
              <a:buNone/>
              <a:tabLst>
                <a:tab pos="1427163" algn="l"/>
              </a:tabLst>
            </a:pPr>
            <a:r>
              <a:rPr lang="en-US" sz="1800" b="1" dirty="0">
                <a:latin typeface="+mj-lt"/>
              </a:rPr>
              <a:t>Destination:  	</a:t>
            </a:r>
            <a:r>
              <a:rPr lang="en-US" sz="1800" dirty="0">
                <a:latin typeface="+mj-lt"/>
              </a:rPr>
              <a:t>US</a:t>
            </a:r>
          </a:p>
          <a:p>
            <a:pPr marL="0" indent="0">
              <a:buNone/>
              <a:tabLst>
                <a:tab pos="1427163" algn="l"/>
              </a:tabLst>
            </a:pPr>
            <a:r>
              <a:rPr lang="en-US" sz="1800" b="1" dirty="0">
                <a:latin typeface="+mj-lt"/>
              </a:rPr>
              <a:t>Commodity: </a:t>
            </a:r>
            <a:r>
              <a:rPr lang="en-US" sz="1800" dirty="0">
                <a:latin typeface="+mj-lt"/>
              </a:rPr>
              <a:t>Scrap &amp; Steel</a:t>
            </a:r>
          </a:p>
          <a:p>
            <a:pPr marL="0" indent="0">
              <a:buNone/>
            </a:pPr>
            <a:endParaRPr lang="en-US" sz="1800" b="1" dirty="0">
              <a:latin typeface="+mj-lt"/>
            </a:endParaRPr>
          </a:p>
          <a:p>
            <a:pPr marL="0" indent="0">
              <a:buNone/>
            </a:pPr>
            <a:endParaRPr lang="en-US" sz="1800" b="1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8FEBB7B-2273-BD4A-95E4-19E4A5564518}"/>
              </a:ext>
            </a:extLst>
          </p:cNvPr>
          <p:cNvSpPr txBox="1"/>
          <p:nvPr/>
        </p:nvSpPr>
        <p:spPr>
          <a:xfrm>
            <a:off x="5038419" y="1041517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Steel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14DDC30-AE6E-144F-A061-674ED38567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93" r="70968" b="67273"/>
          <a:stretch/>
        </p:blipFill>
        <p:spPr>
          <a:xfrm>
            <a:off x="5087302" y="136189"/>
            <a:ext cx="1589691" cy="938973"/>
          </a:xfrm>
          <a:prstGeom prst="rect">
            <a:avLst/>
          </a:prstGeom>
        </p:spPr>
      </p:pic>
      <p:sp>
        <p:nvSpPr>
          <p:cNvPr id="16" name="Content Placeholder 10">
            <a:extLst>
              <a:ext uri="{FF2B5EF4-FFF2-40B4-BE49-F238E27FC236}">
                <a16:creationId xmlns="" xmlns:a16="http://schemas.microsoft.com/office/drawing/2014/main" id="{B80BC527-944C-0B43-845F-34B70C0626FF}"/>
              </a:ext>
            </a:extLst>
          </p:cNvPr>
          <p:cNvSpPr txBox="1">
            <a:spLocks/>
          </p:cNvSpPr>
          <p:nvPr/>
        </p:nvSpPr>
        <p:spPr>
          <a:xfrm>
            <a:off x="337436" y="2165903"/>
            <a:ext cx="2968308" cy="3930097"/>
          </a:xfrm>
          <a:prstGeom prst="rect">
            <a:avLst/>
          </a:prstGeom>
          <a:solidFill>
            <a:srgbClr val="FFC20E"/>
          </a:solidFill>
          <a:effectLst>
            <a:outerShdw blurRad="431800" dir="215400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6688" indent="-166688"/>
            <a:r>
              <a:rPr lang="en-US" sz="1800" dirty="0"/>
              <a:t>Rail Mexico Supplier</a:t>
            </a:r>
          </a:p>
          <a:p>
            <a:pPr marL="166688" indent="-166688"/>
            <a:r>
              <a:rPr lang="en-US" sz="1800" dirty="0"/>
              <a:t>Transload: Rail to Pad</a:t>
            </a:r>
          </a:p>
          <a:p>
            <a:pPr marL="166688" indent="-166688"/>
            <a:r>
              <a:rPr lang="en-US" sz="1800" dirty="0"/>
              <a:t>On-demand Barge loading</a:t>
            </a:r>
          </a:p>
          <a:p>
            <a:pPr marL="166688" indent="-166688"/>
            <a:r>
              <a:rPr lang="en-US" sz="1800" dirty="0"/>
              <a:t>Barge Transfer to Steel Mill Scrap Line</a:t>
            </a:r>
          </a:p>
          <a:p>
            <a:pPr marL="166688" indent="-166688"/>
            <a:r>
              <a:rPr lang="en-US" sz="1800" dirty="0"/>
              <a:t>Scrap recipe delivery to Steel Mill</a:t>
            </a:r>
          </a:p>
          <a:p>
            <a:pPr marL="166688" indent="-166688"/>
            <a:r>
              <a:rPr lang="en-US" sz="1800" dirty="0"/>
              <a:t>Reload Barges with Finished Steel Product</a:t>
            </a:r>
          </a:p>
          <a:p>
            <a:pPr marL="166688" indent="-166688"/>
            <a:r>
              <a:rPr lang="en-US" sz="1800" dirty="0"/>
              <a:t>Barge to Storage </a:t>
            </a:r>
          </a:p>
          <a:p>
            <a:pPr marL="166688" indent="-166688"/>
            <a:r>
              <a:rPr lang="en-US" sz="1800" dirty="0" err="1"/>
              <a:t>Transload</a:t>
            </a:r>
            <a:r>
              <a:rPr lang="en-US" sz="1800" dirty="0"/>
              <a:t> to Rail for delivery to customers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="" xmlns:a16="http://schemas.microsoft.com/office/drawing/2014/main" id="{B80BC527-944C-0B43-845F-34B70C0626FF}"/>
              </a:ext>
            </a:extLst>
          </p:cNvPr>
          <p:cNvSpPr txBox="1">
            <a:spLocks/>
          </p:cNvSpPr>
          <p:nvPr/>
        </p:nvSpPr>
        <p:spPr>
          <a:xfrm>
            <a:off x="6368071" y="2175761"/>
            <a:ext cx="2648073" cy="3913836"/>
          </a:xfrm>
          <a:prstGeom prst="rect">
            <a:avLst/>
          </a:prstGeom>
          <a:solidFill>
            <a:srgbClr val="FFC20E"/>
          </a:solidFill>
          <a:effectLst>
            <a:outerShdw blurRad="431800" dir="215400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numCol="1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6688" indent="-166688"/>
            <a:r>
              <a:rPr lang="en-US" sz="1800" dirty="0"/>
              <a:t>Expanding Supply geography = Better Economics</a:t>
            </a:r>
          </a:p>
          <a:p>
            <a:pPr marL="166688" indent="-166688"/>
            <a:r>
              <a:rPr lang="en-US" sz="1800" dirty="0"/>
              <a:t>Improves production with JIT delivery</a:t>
            </a:r>
          </a:p>
          <a:p>
            <a:pPr marL="166688" indent="-166688"/>
            <a:r>
              <a:rPr lang="en-US" sz="1800" dirty="0"/>
              <a:t>Significant cost reduction with two-way loaded moves</a:t>
            </a:r>
          </a:p>
          <a:p>
            <a:pPr marL="166688" indent="-166688"/>
            <a:r>
              <a:rPr lang="en-US" sz="1800" dirty="0"/>
              <a:t>Outsource operations for insured supply chain delivery</a:t>
            </a:r>
          </a:p>
          <a:p>
            <a:pPr marL="166688" indent="-166688"/>
            <a:r>
              <a:rPr lang="en-US" sz="1800" dirty="0"/>
              <a:t>Single Invoice 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2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11</a:t>
            </a:r>
          </a:p>
        </p:txBody>
      </p:sp>
      <p:sp>
        <p:nvSpPr>
          <p:cNvPr id="25" name="Arrow: Curved Down 24">
            <a:extLst>
              <a:ext uri="{FF2B5EF4-FFF2-40B4-BE49-F238E27FC236}">
                <a16:creationId xmlns="" xmlns:a16="http://schemas.microsoft.com/office/drawing/2014/main" id="{1EAEF857-BCAA-4613-A738-DF5CEA2CB630}"/>
              </a:ext>
            </a:extLst>
          </p:cNvPr>
          <p:cNvSpPr/>
          <p:nvPr/>
        </p:nvSpPr>
        <p:spPr>
          <a:xfrm rot="21133025" flipH="1">
            <a:off x="3933711" y="4130390"/>
            <a:ext cx="847146" cy="351474"/>
          </a:xfrm>
          <a:prstGeom prst="curvedDownArrow">
            <a:avLst>
              <a:gd name="adj1" fmla="val 25000"/>
              <a:gd name="adj2" fmla="val 90414"/>
              <a:gd name="adj3" fmla="val 2785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tainless Steel Coil">
            <a:extLst>
              <a:ext uri="{FF2B5EF4-FFF2-40B4-BE49-F238E27FC236}">
                <a16:creationId xmlns="" xmlns:a16="http://schemas.microsoft.com/office/drawing/2014/main" id="{C5817A4F-ABFF-4633-B56F-0B998FED7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261" y="2508447"/>
            <a:ext cx="533233" cy="50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crap metal icon">
            <a:extLst>
              <a:ext uri="{FF2B5EF4-FFF2-40B4-BE49-F238E27FC236}">
                <a16:creationId xmlns="" xmlns:a16="http://schemas.microsoft.com/office/drawing/2014/main" id="{D616633B-BBB5-4B0F-8009-54384CF9F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5" t="24658" r="16924" b="29112"/>
          <a:stretch/>
        </p:blipFill>
        <p:spPr bwMode="auto">
          <a:xfrm>
            <a:off x="3631222" y="5091217"/>
            <a:ext cx="1205685" cy="8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2224B07-BFDF-4BA7-8078-EAB993CD7110}"/>
              </a:ext>
            </a:extLst>
          </p:cNvPr>
          <p:cNvGrpSpPr/>
          <p:nvPr/>
        </p:nvGrpSpPr>
        <p:grpSpPr>
          <a:xfrm>
            <a:off x="6167408" y="113982"/>
            <a:ext cx="1600200" cy="1043878"/>
            <a:chOff x="6275991" y="995555"/>
            <a:chExt cx="1600200" cy="1043878"/>
          </a:xfrm>
        </p:grpSpPr>
        <p:pic>
          <p:nvPicPr>
            <p:cNvPr id="27" name="Picture 6" descr="Image result for scrap metal icon">
              <a:extLst>
                <a:ext uri="{FF2B5EF4-FFF2-40B4-BE49-F238E27FC236}">
                  <a16:creationId xmlns="" xmlns:a16="http://schemas.microsoft.com/office/drawing/2014/main" id="{B83E8FDB-4C26-42CB-86E1-4A560280E3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85" t="24658" r="16924" b="29112"/>
            <a:stretch/>
          </p:blipFill>
          <p:spPr bwMode="auto">
            <a:xfrm>
              <a:off x="6607687" y="995555"/>
              <a:ext cx="1205685" cy="8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BFF53730-FF3C-4B0F-BFCA-AB6BACED6E62}"/>
                </a:ext>
              </a:extLst>
            </p:cNvPr>
            <p:cNvSpPr txBox="1"/>
            <p:nvPr/>
          </p:nvSpPr>
          <p:spPr>
            <a:xfrm>
              <a:off x="6275991" y="1762434"/>
              <a:ext cx="16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Scrap</a:t>
              </a:r>
            </a:p>
          </p:txBody>
        </p:sp>
      </p:grpSp>
      <p:sp>
        <p:nvSpPr>
          <p:cNvPr id="29" name="Right Arrow 20">
            <a:extLst>
              <a:ext uri="{FF2B5EF4-FFF2-40B4-BE49-F238E27FC236}">
                <a16:creationId xmlns="" xmlns:a16="http://schemas.microsoft.com/office/drawing/2014/main" id="{C3C7BC9F-5B38-4F74-98C2-623E428033C1}"/>
              </a:ext>
            </a:extLst>
          </p:cNvPr>
          <p:cNvSpPr/>
          <p:nvPr/>
        </p:nvSpPr>
        <p:spPr>
          <a:xfrm rot="5400000">
            <a:off x="5650533" y="3334952"/>
            <a:ext cx="646632" cy="455627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0">
            <a:extLst>
              <a:ext uri="{FF2B5EF4-FFF2-40B4-BE49-F238E27FC236}">
                <a16:creationId xmlns="" xmlns:a16="http://schemas.microsoft.com/office/drawing/2014/main" id="{C3C7BC9F-5B38-4F74-98C2-623E428033C1}"/>
              </a:ext>
            </a:extLst>
          </p:cNvPr>
          <p:cNvSpPr/>
          <p:nvPr/>
        </p:nvSpPr>
        <p:spPr>
          <a:xfrm rot="16200000">
            <a:off x="3342392" y="3813221"/>
            <a:ext cx="646632" cy="455627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62019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 Solution-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78F4B2-8F25-4E5B-AA7A-654B64024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223" y="1066800"/>
            <a:ext cx="4061930" cy="1108961"/>
          </a:xfrm>
        </p:spPr>
        <p:txBody>
          <a:bodyPr>
            <a:normAutofit/>
          </a:bodyPr>
          <a:lstStyle/>
          <a:p>
            <a:pPr marL="0" indent="0" defTabSz="1482725">
              <a:buNone/>
            </a:pPr>
            <a:r>
              <a:rPr lang="en-US" sz="1800" b="1" dirty="0">
                <a:latin typeface="+mj-lt"/>
              </a:rPr>
              <a:t>Origin:	</a:t>
            </a:r>
            <a:r>
              <a:rPr lang="en-US" sz="1800" dirty="0">
                <a:latin typeface="+mj-lt"/>
              </a:rPr>
              <a:t>Paper Mill US South</a:t>
            </a:r>
          </a:p>
          <a:p>
            <a:pPr marL="0" indent="0" defTabSz="1482725">
              <a:buNone/>
            </a:pPr>
            <a:r>
              <a:rPr lang="en-US" sz="1800" b="1" dirty="0">
                <a:latin typeface="+mj-lt"/>
              </a:rPr>
              <a:t>Destination: 	</a:t>
            </a:r>
            <a:r>
              <a:rPr lang="en-US" sz="1800" dirty="0">
                <a:latin typeface="+mj-lt"/>
              </a:rPr>
              <a:t>Chicago, IL</a:t>
            </a:r>
          </a:p>
          <a:p>
            <a:pPr marL="0" indent="0" defTabSz="1482725">
              <a:buNone/>
            </a:pPr>
            <a:r>
              <a:rPr lang="en-US" sz="1800" b="1" dirty="0">
                <a:latin typeface="+mj-lt"/>
              </a:rPr>
              <a:t>Commodity: 	</a:t>
            </a:r>
            <a:r>
              <a:rPr lang="en-US" sz="1800" dirty="0">
                <a:latin typeface="+mj-lt"/>
              </a:rPr>
              <a:t>Brown Paper</a:t>
            </a:r>
          </a:p>
          <a:p>
            <a:pPr marL="0" indent="0">
              <a:buNone/>
            </a:pPr>
            <a:endParaRPr lang="en-US" sz="1800" b="1" dirty="0">
              <a:latin typeface="+mj-lt"/>
            </a:endParaRPr>
          </a:p>
          <a:p>
            <a:pPr marL="0" indent="0">
              <a:buNone/>
            </a:pPr>
            <a:endParaRPr lang="en-US" sz="1800" b="1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8FEBB7B-2273-BD4A-95E4-19E4A5564518}"/>
              </a:ext>
            </a:extLst>
          </p:cNvPr>
          <p:cNvSpPr txBox="1"/>
          <p:nvPr/>
        </p:nvSpPr>
        <p:spPr>
          <a:xfrm>
            <a:off x="5638800" y="1628001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Paper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="" xmlns:a16="http://schemas.microsoft.com/office/drawing/2014/main" id="{B80BC527-944C-0B43-845F-34B70C0626FF}"/>
              </a:ext>
            </a:extLst>
          </p:cNvPr>
          <p:cNvSpPr txBox="1">
            <a:spLocks/>
          </p:cNvSpPr>
          <p:nvPr/>
        </p:nvSpPr>
        <p:spPr>
          <a:xfrm>
            <a:off x="299127" y="2193536"/>
            <a:ext cx="2444073" cy="3844039"/>
          </a:xfrm>
          <a:prstGeom prst="rect">
            <a:avLst/>
          </a:prstGeom>
          <a:solidFill>
            <a:srgbClr val="FFC20E"/>
          </a:solidFill>
          <a:effectLst>
            <a:outerShdw blurRad="431800" dir="215400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numCol="1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Rail from Paper Mill to Port</a:t>
            </a:r>
          </a:p>
          <a:p>
            <a:r>
              <a:rPr lang="en-US" sz="1800" dirty="0" err="1"/>
              <a:t>Transload</a:t>
            </a:r>
            <a:r>
              <a:rPr lang="en-US" sz="1800" dirty="0"/>
              <a:t> Rail to Barge</a:t>
            </a:r>
          </a:p>
          <a:p>
            <a:r>
              <a:rPr lang="en-US" sz="1800" dirty="0"/>
              <a:t>Barge to Chicago Terminal </a:t>
            </a:r>
          </a:p>
          <a:p>
            <a:r>
              <a:rPr lang="en-US" sz="1800" dirty="0" err="1"/>
              <a:t>Transload</a:t>
            </a:r>
            <a:r>
              <a:rPr lang="en-US" sz="1800" dirty="0"/>
              <a:t> to Storage </a:t>
            </a:r>
          </a:p>
          <a:p>
            <a:r>
              <a:rPr lang="en-US" sz="1800" dirty="0"/>
              <a:t>Load and truck on-demand final customer delivery 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="" xmlns:a16="http://schemas.microsoft.com/office/drawing/2014/main" id="{B80BC527-944C-0B43-845F-34B70C0626FF}"/>
              </a:ext>
            </a:extLst>
          </p:cNvPr>
          <p:cNvSpPr txBox="1">
            <a:spLocks/>
          </p:cNvSpPr>
          <p:nvPr/>
        </p:nvSpPr>
        <p:spPr>
          <a:xfrm>
            <a:off x="6449656" y="2175760"/>
            <a:ext cx="2531126" cy="3928309"/>
          </a:xfrm>
          <a:prstGeom prst="rect">
            <a:avLst/>
          </a:prstGeom>
          <a:solidFill>
            <a:srgbClr val="FFC20E"/>
          </a:solidFill>
          <a:effectLst>
            <a:outerShdw blurRad="431800" dir="215400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dirty="0"/>
              <a:t>Major reduction in cost for product delivery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Forward placement of product for JIT delivery to customer 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Redesign of supply chain with single bill</a:t>
            </a:r>
          </a:p>
          <a:p>
            <a:pPr>
              <a:spcBef>
                <a:spcPts val="600"/>
              </a:spcBef>
            </a:pPr>
            <a:endParaRPr 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3048000" y="2055424"/>
            <a:ext cx="3048000" cy="3775262"/>
            <a:chOff x="488930" y="2223944"/>
            <a:chExt cx="2711470" cy="377526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930" y="2223944"/>
              <a:ext cx="2711470" cy="3775262"/>
            </a:xfrm>
            <a:prstGeom prst="rect">
              <a:avLst/>
            </a:prstGeom>
          </p:spPr>
        </p:pic>
        <p:sp>
          <p:nvSpPr>
            <p:cNvPr id="28" name="Right Arrow 27">
              <a:extLst>
                <a:ext uri="{FF2B5EF4-FFF2-40B4-BE49-F238E27FC236}">
                  <a16:creationId xmlns="" xmlns:a16="http://schemas.microsoft.com/office/drawing/2014/main" id="{6B380B9B-7D0A-7149-BC63-1E9B6CEC493E}"/>
                </a:ext>
              </a:extLst>
            </p:cNvPr>
            <p:cNvSpPr/>
            <p:nvPr/>
          </p:nvSpPr>
          <p:spPr>
            <a:xfrm rot="18971778">
              <a:off x="1559842" y="5223431"/>
              <a:ext cx="669188" cy="213468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>
              <a:extLst>
                <a:ext uri="{FF2B5EF4-FFF2-40B4-BE49-F238E27FC236}">
                  <a16:creationId xmlns="" xmlns:a16="http://schemas.microsoft.com/office/drawing/2014/main" id="{6B380B9B-7D0A-7149-BC63-1E9B6CEC493E}"/>
                </a:ext>
              </a:extLst>
            </p:cNvPr>
            <p:cNvSpPr/>
            <p:nvPr/>
          </p:nvSpPr>
          <p:spPr>
            <a:xfrm rot="13823663">
              <a:off x="1152891" y="4108489"/>
              <a:ext cx="669188" cy="213468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Arrow 29">
              <a:extLst>
                <a:ext uri="{FF2B5EF4-FFF2-40B4-BE49-F238E27FC236}">
                  <a16:creationId xmlns="" xmlns:a16="http://schemas.microsoft.com/office/drawing/2014/main" id="{6B380B9B-7D0A-7149-BC63-1E9B6CEC493E}"/>
                </a:ext>
              </a:extLst>
            </p:cNvPr>
            <p:cNvSpPr/>
            <p:nvPr/>
          </p:nvSpPr>
          <p:spPr>
            <a:xfrm rot="20239542">
              <a:off x="1996485" y="3247197"/>
              <a:ext cx="669188" cy="213468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0939"/>
            <a:ext cx="1143000" cy="1143000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2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48175554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Customer First Foundation Principles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3677-3D56-4062-851A-B305EC3D9F4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8324" y="1187708"/>
            <a:ext cx="788353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Customer First - Safety Always!</a:t>
            </a:r>
          </a:p>
          <a:p>
            <a:pPr algn="ctr"/>
            <a:endParaRPr lang="en-US" dirty="0"/>
          </a:p>
          <a:p>
            <a:r>
              <a:rPr lang="en-US" b="1" dirty="0"/>
              <a:t>Value Our Customers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Earn their business every day by providing Safe, Accurate, and Timely Service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Create solutions that deliver value for our Customers and Watco over the long term </a:t>
            </a:r>
          </a:p>
          <a:p>
            <a:r>
              <a:rPr lang="en-US" dirty="0"/>
              <a:t>  </a:t>
            </a:r>
          </a:p>
          <a:p>
            <a:r>
              <a:rPr lang="en-US" b="1" dirty="0"/>
              <a:t>Value Our People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SAFE Service, ALWAYS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Be Honest and Fair</a:t>
            </a:r>
          </a:p>
          <a:p>
            <a:r>
              <a:rPr lang="en-US" dirty="0"/>
              <a:t>  </a:t>
            </a:r>
          </a:p>
          <a:p>
            <a:r>
              <a:rPr lang="en-US" b="1" dirty="0"/>
              <a:t>Safely Improve Every Day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Always do the right thing and always try to find a better way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Build a tremendous future by making decisions that protect our Customer, Team, Community, and Environment </a:t>
            </a:r>
          </a:p>
        </p:txBody>
      </p:sp>
    </p:spTree>
    <p:extLst>
      <p:ext uri="{BB962C8B-B14F-4D97-AF65-F5344CB8AC3E}">
        <p14:creationId xmlns:p14="http://schemas.microsoft.com/office/powerpoint/2010/main" val="89653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Watco’s Unique Service Offerings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3677-3D56-4062-851A-B305EC3D9F4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33A2417-04EA-F04C-8C35-91B7F689BC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30000"/>
          <a:stretch/>
        </p:blipFill>
        <p:spPr>
          <a:xfrm>
            <a:off x="533400" y="1219200"/>
            <a:ext cx="7262812" cy="501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8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Watco System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3677-3D56-4062-851A-B305EC3D9F44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382CAA-122B-1A4D-AB79-717B747FEB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5" b="7616"/>
          <a:stretch/>
        </p:blipFill>
        <p:spPr>
          <a:xfrm>
            <a:off x="762000" y="1295400"/>
            <a:ext cx="6629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66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Positioned Well for Texas and Beyond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3677-3D56-4062-851A-B305EC3D9F4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14" y="1676400"/>
            <a:ext cx="8752771" cy="417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Antonio Central Railroad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3677-3D56-4062-851A-B305EC3D9F4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21" y="1600200"/>
            <a:ext cx="7967758" cy="464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60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Park with Diverse Customer Base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3677-3D56-4062-851A-B305EC3D9F4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410" y="1295400"/>
            <a:ext cx="6774950" cy="491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79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D38B8989-AD5F-4350-98C6-723D4148A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1738"/>
            <a:ext cx="6958012" cy="1225900"/>
          </a:xfrm>
        </p:spPr>
        <p:txBody>
          <a:bodyPr/>
          <a:lstStyle/>
          <a:p>
            <a:r>
              <a:rPr lang="en-US" dirty="0"/>
              <a:t>New Marketplace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A46C2B84-D1C0-4C6D-A1E0-25F06651A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3657600" cy="4525963"/>
          </a:xfrm>
        </p:spPr>
        <p:txBody>
          <a:bodyPr>
            <a:normAutofit/>
          </a:bodyPr>
          <a:lstStyle/>
          <a:p>
            <a:r>
              <a:rPr lang="en-US" dirty="0"/>
              <a:t>Today</a:t>
            </a:r>
          </a:p>
          <a:p>
            <a:pPr lvl="1"/>
            <a:r>
              <a:rPr lang="en-US" dirty="0"/>
              <a:t>Shorter Timelines</a:t>
            </a:r>
          </a:p>
          <a:p>
            <a:pPr lvl="1"/>
            <a:r>
              <a:rPr lang="en-US" dirty="0"/>
              <a:t>Partial Information</a:t>
            </a:r>
          </a:p>
          <a:p>
            <a:pPr lvl="1"/>
            <a:r>
              <a:rPr lang="en-US" dirty="0"/>
              <a:t>Limited Resources</a:t>
            </a:r>
          </a:p>
          <a:p>
            <a:r>
              <a:rPr lang="en-US" dirty="0"/>
              <a:t>Results</a:t>
            </a:r>
          </a:p>
          <a:p>
            <a:pPr lvl="1"/>
            <a:r>
              <a:rPr lang="en-US" dirty="0"/>
              <a:t>Breakdown silos</a:t>
            </a:r>
          </a:p>
          <a:p>
            <a:pPr lvl="1"/>
            <a:r>
              <a:rPr lang="en-US" dirty="0"/>
              <a:t>Empowered employees</a:t>
            </a:r>
          </a:p>
          <a:p>
            <a:pPr lvl="1"/>
            <a:r>
              <a:rPr lang="en-US" dirty="0"/>
              <a:t>Quicker decisions</a:t>
            </a:r>
          </a:p>
          <a:p>
            <a:pPr lvl="1"/>
            <a:r>
              <a:rPr lang="en-US" dirty="0"/>
              <a:t>Demand for </a:t>
            </a:r>
            <a:r>
              <a:rPr lang="en-US" b="1" dirty="0"/>
              <a:t>SOLUTIONS </a:t>
            </a:r>
            <a:r>
              <a:rPr lang="en-US" dirty="0"/>
              <a:t>instead of </a:t>
            </a:r>
            <a:r>
              <a:rPr lang="en-US" i="1" dirty="0"/>
              <a:t>Products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D911516-B4D3-4819-ACDE-C9A90A725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3677-3D56-4062-851A-B305EC3D9F44}" type="slidenum">
              <a:rPr lang="en-US" smtClean="0"/>
              <a:t>8</a:t>
            </a:fld>
            <a:endParaRPr lang="en-US"/>
          </a:p>
        </p:txBody>
      </p:sp>
      <p:pic>
        <p:nvPicPr>
          <p:cNvPr id="6146" name="Picture 2" descr="Image result for sears catalog 1976">
            <a:extLst>
              <a:ext uri="{FF2B5EF4-FFF2-40B4-BE49-F238E27FC236}">
                <a16:creationId xmlns="" xmlns:a16="http://schemas.microsoft.com/office/drawing/2014/main" id="{ADA7881E-B074-45DF-A011-DF1498E77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70894"/>
            <a:ext cx="4777154" cy="265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B290C06-AC17-497F-AEEA-B0CA512B3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854" y="621103"/>
            <a:ext cx="3849492" cy="5305884"/>
          </a:xfrm>
          <a:prstGeom prst="rect">
            <a:avLst/>
          </a:prstGeom>
        </p:spPr>
      </p:pic>
      <p:pic>
        <p:nvPicPr>
          <p:cNvPr id="6150" name="Picture 6" descr="Image result for sears catalog book">
            <a:extLst>
              <a:ext uri="{FF2B5EF4-FFF2-40B4-BE49-F238E27FC236}">
                <a16:creationId xmlns="" xmlns:a16="http://schemas.microsoft.com/office/drawing/2014/main" id="{97F055D2-E7B7-4173-9E8B-430C8D9BF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763" y="-3710"/>
            <a:ext cx="4621597" cy="635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hello fresh">
            <a:extLst>
              <a:ext uri="{FF2B5EF4-FFF2-40B4-BE49-F238E27FC236}">
                <a16:creationId xmlns="" xmlns:a16="http://schemas.microsoft.com/office/drawing/2014/main" id="{E2886549-93E7-452B-953E-DE68948DF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262" y="0"/>
            <a:ext cx="4800600" cy="320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Related image">
            <a:extLst>
              <a:ext uri="{FF2B5EF4-FFF2-40B4-BE49-F238E27FC236}">
                <a16:creationId xmlns="" xmlns:a16="http://schemas.microsoft.com/office/drawing/2014/main" id="{0DA12927-E698-4D06-80CA-6FD0920F6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262" y="3271168"/>
            <a:ext cx="4794738" cy="338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7737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3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8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 Solution- Leachate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78F4B2-8F25-4E5B-AA7A-654B64024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223" y="1091941"/>
            <a:ext cx="4061930" cy="1136556"/>
          </a:xfrm>
        </p:spPr>
        <p:txBody>
          <a:bodyPr>
            <a:normAutofit/>
          </a:bodyPr>
          <a:lstStyle/>
          <a:p>
            <a:pPr marL="0" indent="0" defTabSz="1371600">
              <a:buNone/>
            </a:pPr>
            <a:r>
              <a:rPr lang="en-US" sz="1800" b="1" dirty="0">
                <a:latin typeface="+mj-lt"/>
              </a:rPr>
              <a:t>Origin:	</a:t>
            </a:r>
            <a:r>
              <a:rPr lang="en-US" sz="1800" dirty="0">
                <a:latin typeface="+mj-lt"/>
              </a:rPr>
              <a:t>Seneca Meadows, NY</a:t>
            </a:r>
          </a:p>
          <a:p>
            <a:pPr marL="0" indent="0" defTabSz="1371600">
              <a:buNone/>
            </a:pPr>
            <a:r>
              <a:rPr lang="en-US" sz="1800" b="1" dirty="0">
                <a:latin typeface="+mj-lt"/>
              </a:rPr>
              <a:t>Destination: 	</a:t>
            </a:r>
            <a:r>
              <a:rPr lang="en-US" sz="1800" dirty="0">
                <a:latin typeface="+mj-lt"/>
              </a:rPr>
              <a:t>Newark, NJ</a:t>
            </a:r>
          </a:p>
          <a:p>
            <a:pPr marL="0" indent="0" defTabSz="1371600">
              <a:buNone/>
            </a:pPr>
            <a:r>
              <a:rPr lang="en-US" sz="1800" b="1" dirty="0">
                <a:latin typeface="+mj-lt"/>
              </a:rPr>
              <a:t>Commodity: </a:t>
            </a:r>
            <a:r>
              <a:rPr lang="en-US" sz="1800" dirty="0">
                <a:latin typeface="+mj-lt"/>
              </a:rPr>
              <a:t>Leachate</a:t>
            </a:r>
          </a:p>
          <a:p>
            <a:pPr marL="0" indent="0">
              <a:buNone/>
            </a:pPr>
            <a:endParaRPr lang="en-US" sz="1800" b="1" dirty="0">
              <a:latin typeface="+mj-lt"/>
            </a:endParaRPr>
          </a:p>
          <a:p>
            <a:pPr marL="0" indent="0">
              <a:buNone/>
            </a:pPr>
            <a:endParaRPr lang="en-US" sz="1800" b="1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8FEBB7B-2273-BD4A-95E4-19E4A5564518}"/>
              </a:ext>
            </a:extLst>
          </p:cNvPr>
          <p:cNvSpPr txBox="1"/>
          <p:nvPr/>
        </p:nvSpPr>
        <p:spPr>
          <a:xfrm>
            <a:off x="5867400" y="1696115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Waste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E1B731F-08DB-B14A-87AC-193BB29F13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064443"/>
            <a:ext cx="1487668" cy="5803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3022708-611C-E247-AB59-EBB80CE12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68" y="2031885"/>
            <a:ext cx="9204275" cy="1392366"/>
          </a:xfrm>
          <a:prstGeom prst="rect">
            <a:avLst/>
          </a:prstGeom>
        </p:spPr>
      </p:pic>
      <p:sp>
        <p:nvSpPr>
          <p:cNvPr id="23" name="Content Placeholder 10">
            <a:extLst>
              <a:ext uri="{FF2B5EF4-FFF2-40B4-BE49-F238E27FC236}">
                <a16:creationId xmlns="" xmlns:a16="http://schemas.microsoft.com/office/drawing/2014/main" id="{B80BC527-944C-0B43-845F-34B70C0626FF}"/>
              </a:ext>
            </a:extLst>
          </p:cNvPr>
          <p:cNvSpPr txBox="1">
            <a:spLocks/>
          </p:cNvSpPr>
          <p:nvPr/>
        </p:nvSpPr>
        <p:spPr>
          <a:xfrm>
            <a:off x="235593" y="3505200"/>
            <a:ext cx="3776813" cy="2514600"/>
          </a:xfrm>
          <a:prstGeom prst="rect">
            <a:avLst/>
          </a:prstGeom>
          <a:solidFill>
            <a:srgbClr val="FFC20E"/>
          </a:solidFill>
          <a:effectLst>
            <a:outerShdw blurRad="431800" dir="215400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/>
              <a:t>Truck pick-up from Customer</a:t>
            </a:r>
          </a:p>
          <a:p>
            <a:pPr>
              <a:lnSpc>
                <a:spcPct val="150000"/>
              </a:lnSpc>
            </a:pPr>
            <a:r>
              <a:rPr lang="en-US" sz="1800" dirty="0" err="1"/>
              <a:t>Transload</a:t>
            </a:r>
            <a:r>
              <a:rPr lang="en-US" sz="1800" dirty="0"/>
              <a:t> from Truck to Rail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Rail Transportation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Transload from Rail to Truck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Truck delivery to Customer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4" name="Content Placeholder 10">
            <a:extLst>
              <a:ext uri="{FF2B5EF4-FFF2-40B4-BE49-F238E27FC236}">
                <a16:creationId xmlns="" xmlns:a16="http://schemas.microsoft.com/office/drawing/2014/main" id="{B80BC527-944C-0B43-845F-34B70C0626FF}"/>
              </a:ext>
            </a:extLst>
          </p:cNvPr>
          <p:cNvSpPr txBox="1">
            <a:spLocks/>
          </p:cNvSpPr>
          <p:nvPr/>
        </p:nvSpPr>
        <p:spPr>
          <a:xfrm>
            <a:off x="4296401" y="3505201"/>
            <a:ext cx="4629665" cy="2536778"/>
          </a:xfrm>
          <a:prstGeom prst="rect">
            <a:avLst/>
          </a:prstGeom>
          <a:solidFill>
            <a:srgbClr val="FFC20E"/>
          </a:solidFill>
          <a:effectLst>
            <a:outerShdw blurRad="431800" dir="215400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numCol="1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Single Source for Customer</a:t>
            </a:r>
          </a:p>
          <a:p>
            <a:r>
              <a:rPr lang="en-US" sz="1800" dirty="0"/>
              <a:t>Reduced Risk and no capital expended</a:t>
            </a:r>
          </a:p>
          <a:p>
            <a:r>
              <a:rPr lang="en-US" sz="1800" dirty="0"/>
              <a:t>Outsource to transportation experts</a:t>
            </a:r>
          </a:p>
          <a:p>
            <a:pPr lvl="1"/>
            <a:r>
              <a:rPr lang="en-US" sz="1400" dirty="0"/>
              <a:t>Freight Negotiations</a:t>
            </a:r>
          </a:p>
          <a:p>
            <a:pPr lvl="1"/>
            <a:r>
              <a:rPr lang="en-US" sz="1400" dirty="0"/>
              <a:t>Rail Equipment Lease</a:t>
            </a:r>
          </a:p>
          <a:p>
            <a:pPr lvl="1"/>
            <a:r>
              <a:rPr lang="en-US" sz="1400" dirty="0"/>
              <a:t>Tracing and Expediting</a:t>
            </a:r>
          </a:p>
          <a:p>
            <a:pPr lvl="1"/>
            <a:r>
              <a:rPr lang="en-US" sz="1400" dirty="0"/>
              <a:t>Truck Logistics</a:t>
            </a:r>
          </a:p>
          <a:p>
            <a:r>
              <a:rPr lang="en-US" sz="1800" dirty="0"/>
              <a:t>Complex solution, Simplified View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9</a:t>
            </a:r>
          </a:p>
        </p:txBody>
      </p:sp>
      <p:sp>
        <p:nvSpPr>
          <p:cNvPr id="5" name="Arrow: Curved Down 4">
            <a:extLst>
              <a:ext uri="{FF2B5EF4-FFF2-40B4-BE49-F238E27FC236}">
                <a16:creationId xmlns="" xmlns:a16="http://schemas.microsoft.com/office/drawing/2014/main" id="{06A86155-A87E-4A73-830C-24613F2F9A93}"/>
              </a:ext>
            </a:extLst>
          </p:cNvPr>
          <p:cNvSpPr/>
          <p:nvPr/>
        </p:nvSpPr>
        <p:spPr>
          <a:xfrm rot="1201751">
            <a:off x="6058505" y="2165140"/>
            <a:ext cx="929575" cy="390164"/>
          </a:xfrm>
          <a:prstGeom prst="curvedDownArrow">
            <a:avLst>
              <a:gd name="adj1" fmla="val 25000"/>
              <a:gd name="adj2" fmla="val 90414"/>
              <a:gd name="adj3" fmla="val 2785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Curved Down 21">
            <a:extLst>
              <a:ext uri="{FF2B5EF4-FFF2-40B4-BE49-F238E27FC236}">
                <a16:creationId xmlns="" xmlns:a16="http://schemas.microsoft.com/office/drawing/2014/main" id="{BC00BA28-6C45-41C0-81FA-DC3822DCBAAD}"/>
              </a:ext>
            </a:extLst>
          </p:cNvPr>
          <p:cNvSpPr/>
          <p:nvPr/>
        </p:nvSpPr>
        <p:spPr>
          <a:xfrm rot="1201751" flipH="1">
            <a:off x="3339707" y="2099314"/>
            <a:ext cx="839540" cy="390164"/>
          </a:xfrm>
          <a:prstGeom prst="curvedDownArrow">
            <a:avLst>
              <a:gd name="adj1" fmla="val 25000"/>
              <a:gd name="adj2" fmla="val 90414"/>
              <a:gd name="adj3" fmla="val 27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ight Arrow 21">
            <a:extLst>
              <a:ext uri="{FF2B5EF4-FFF2-40B4-BE49-F238E27FC236}">
                <a16:creationId xmlns="" xmlns:a16="http://schemas.microsoft.com/office/drawing/2014/main" id="{A13D5050-1273-4F88-A76B-1FA841408760}"/>
              </a:ext>
            </a:extLst>
          </p:cNvPr>
          <p:cNvSpPr/>
          <p:nvPr/>
        </p:nvSpPr>
        <p:spPr>
          <a:xfrm>
            <a:off x="4296401" y="1804745"/>
            <a:ext cx="923649" cy="411491"/>
          </a:xfrm>
          <a:prstGeom prst="rightArrow">
            <a:avLst>
              <a:gd name="adj1" fmla="val 22900"/>
              <a:gd name="adj2" fmla="val 50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00559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atco Powerpoi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8a45856-1386-4aa2-8439-2d83a27ea6f4">WATCO-807955172-48</_dlc_DocId>
    <_dlc_DocIdUrl xmlns="38a45856-1386-4aa2-8439-2d83a27ea6f4">
      <Url>https://watcocompanies2.sharepoint.com/sites/DocCenter/_layouts/15/DocIdRedir.aspx?ID=WATCO-807955172-48</Url>
      <Description>WATCO-807955172-48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BE617F32A9AB4A8FA2190FCAD7670C" ma:contentTypeVersion="12" ma:contentTypeDescription="" ma:contentTypeScope="" ma:versionID="de5f45d3f3a6246f1ac547f5ecc79672">
  <xsd:schema xmlns:xsd="http://www.w3.org/2001/XMLSchema" xmlns:xs="http://www.w3.org/2001/XMLSchema" xmlns:p="http://schemas.microsoft.com/office/2006/metadata/properties" xmlns:ns2="38a45856-1386-4aa2-8439-2d83a27ea6f4" xmlns:ns3="70478502-454a-46e2-9cd3-941a3a44862d" xmlns:ns4="1ed7a973-4c7e-4925-bf71-7a6ef66cf19a" targetNamespace="http://schemas.microsoft.com/office/2006/metadata/properties" ma:root="true" ma:fieldsID="1f21a0a7725f3a04df8406365dd8526f" ns2:_="" ns3:_="" ns4:_="">
    <xsd:import namespace="38a45856-1386-4aa2-8439-2d83a27ea6f4"/>
    <xsd:import namespace="70478502-454a-46e2-9cd3-941a3a44862d"/>
    <xsd:import namespace="1ed7a973-4c7e-4925-bf71-7a6ef66cf19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45856-1386-4aa2-8439-2d83a27ea6f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78502-454a-46e2-9cd3-941a3a4486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7a973-4c7e-4925-bf71-7a6ef66cf19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326897-CFF1-4547-856E-C82C5696F95E}">
  <ds:schemaRefs>
    <ds:schemaRef ds:uri="38a45856-1386-4aa2-8439-2d83a27ea6f4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1ed7a973-4c7e-4925-bf71-7a6ef66cf19a"/>
    <ds:schemaRef ds:uri="70478502-454a-46e2-9cd3-941a3a44862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A86A832-1C88-49BA-8FDC-58856F115C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a45856-1386-4aa2-8439-2d83a27ea6f4"/>
    <ds:schemaRef ds:uri="70478502-454a-46e2-9cd3-941a3a44862d"/>
    <ds:schemaRef ds:uri="1ed7a973-4c7e-4925-bf71-7a6ef66cf1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D870D2-2DEF-482C-AA27-20231408541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1A9A318-3FA9-4DC4-B9A3-919B0AD73F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2526</TotalTime>
  <Words>619</Words>
  <Application>Microsoft Office PowerPoint</Application>
  <PresentationFormat>On-screen Show (4:3)</PresentationFormat>
  <Paragraphs>137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Office Theme</vt:lpstr>
      <vt:lpstr>ACACSO </vt:lpstr>
      <vt:lpstr>Customer First Foundation Principles</vt:lpstr>
      <vt:lpstr>Watco’s Unique Service Offerings</vt:lpstr>
      <vt:lpstr>Watco System Map</vt:lpstr>
      <vt:lpstr>Positioned Well for Texas and Beyond</vt:lpstr>
      <vt:lpstr>San Antonio Central Railroad</vt:lpstr>
      <vt:lpstr>Industrial Park with Diverse Customer Base</vt:lpstr>
      <vt:lpstr>New Marketplace</vt:lpstr>
      <vt:lpstr>Single Solution- Leachate</vt:lpstr>
      <vt:lpstr>Single Solution- Fly ash</vt:lpstr>
      <vt:lpstr>Single Solution- Scrap</vt:lpstr>
      <vt:lpstr>Single Solution- Paper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Hebert</dc:creator>
  <cp:lastModifiedBy>Hancock, Kelley-Jo</cp:lastModifiedBy>
  <cp:revision>97</cp:revision>
  <dcterms:created xsi:type="dcterms:W3CDTF">2017-08-31T21:06:38Z</dcterms:created>
  <dcterms:modified xsi:type="dcterms:W3CDTF">2018-05-08T11:51:21Z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0x01010068BE617F32A9AB4A8FA2190FCAD7670C</vt:lpwstr>
  </property>
  <property fmtid="{D5CDD505-2E9C-101B-9397-08002B2CF9AE}" pid="3" name="_dlc_DocIdItemGuid">
    <vt:lpwstr>3a9be2eb-f20a-4a03-b3e2-10dbf6ad192c</vt:lpwstr>
  </property>
</Properties>
</file>