
<file path=[Content_Types].xml><?xml version="1.0" encoding="utf-8"?>
<Types xmlns="http://schemas.openxmlformats.org/package/2006/content-types">
  <Default Extension="png" ContentType="image/png"/>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9.xml" ContentType="application/vnd.openxmlformats-officedocument.drawingml.chart+xml"/>
  <Override PartName="/ppt/notesSlides/notesSlide16.xml" ContentType="application/vnd.openxmlformats-officedocument.presentationml.notesSlide+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charts/chart13.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21.xml" ContentType="application/vnd.openxmlformats-officedocument.presentationml.notesSlide+xml"/>
  <Override PartName="/ppt/charts/chart16.xml" ContentType="application/vnd.openxmlformats-officedocument.drawingml.chart+xml"/>
  <Override PartName="/ppt/drawings/drawing1.xml" ContentType="application/vnd.openxmlformats-officedocument.drawingml.chartshape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 id="2147483770" r:id="rId3"/>
    <p:sldMasterId id="2147483784" r:id="rId4"/>
    <p:sldMasterId id="2147484107" r:id="rId5"/>
    <p:sldMasterId id="2147483812" r:id="rId6"/>
    <p:sldMasterId id="2147484092" r:id="rId7"/>
  </p:sldMasterIdLst>
  <p:notesMasterIdLst>
    <p:notesMasterId r:id="rId36"/>
  </p:notesMasterIdLst>
  <p:sldIdLst>
    <p:sldId id="257" r:id="rId8"/>
    <p:sldId id="258" r:id="rId9"/>
    <p:sldId id="269" r:id="rId10"/>
    <p:sldId id="312" r:id="rId11"/>
    <p:sldId id="313" r:id="rId12"/>
    <p:sldId id="314" r:id="rId13"/>
    <p:sldId id="315" r:id="rId14"/>
    <p:sldId id="316" r:id="rId15"/>
    <p:sldId id="271" r:id="rId16"/>
    <p:sldId id="268"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30" r:id="rId30"/>
    <p:sldId id="331" r:id="rId31"/>
    <p:sldId id="332" r:id="rId32"/>
    <p:sldId id="333" r:id="rId33"/>
    <p:sldId id="329" r:id="rId34"/>
    <p:sldId id="311"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58" autoAdjust="0"/>
    <p:restoredTop sz="92027" autoAdjust="0"/>
  </p:normalViewPr>
  <p:slideViewPr>
    <p:cSldViewPr snapToGrid="0">
      <p:cViewPr varScale="1">
        <p:scale>
          <a:sx n="70" d="100"/>
          <a:sy n="70" d="100"/>
        </p:scale>
        <p:origin x="112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xml"/><Relationship Id="rId1" Type="http://schemas.microsoft.com/office/2011/relationships/chartStyle" Target="style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3.xml"/><Relationship Id="rId1" Type="http://schemas.microsoft.com/office/2011/relationships/chartStyle" Target="style3.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4.xml"/><Relationship Id="rId1" Type="http://schemas.microsoft.com/office/2011/relationships/chartStyle" Target="style4.xm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U.S GDP</a:t>
            </a:r>
            <a:endParaRPr lang="en-US" dirty="0"/>
          </a:p>
        </c:rich>
      </c:tx>
      <c:layout>
        <c:manualLayout>
          <c:xMode val="edge"/>
          <c:yMode val="edge"/>
          <c:x val="0.43589506172839498"/>
          <c:y val="0"/>
        </c:manualLayout>
      </c:layout>
      <c:overlay val="0"/>
    </c:title>
    <c:autoTitleDeleted val="0"/>
    <c:plotArea>
      <c:layout>
        <c:manualLayout>
          <c:layoutTarget val="inner"/>
          <c:xMode val="edge"/>
          <c:yMode val="edge"/>
          <c:x val="0.10312464221799954"/>
          <c:y val="8.0509785153482102E-2"/>
          <c:w val="0.7888288119101855"/>
          <c:h val="0.74052372942509692"/>
        </c:manualLayout>
      </c:layout>
      <c:barChart>
        <c:barDir val="col"/>
        <c:grouping val="clustered"/>
        <c:varyColors val="0"/>
        <c:ser>
          <c:idx val="0"/>
          <c:order val="1"/>
          <c:tx>
            <c:strRef>
              <c:f>Sheet1!$B$1</c:f>
              <c:strCache>
                <c:ptCount val="1"/>
                <c:pt idx="0">
                  <c:v> GDP Growth ( L )</c:v>
                </c:pt>
              </c:strCache>
            </c:strRef>
          </c:tx>
          <c:spPr>
            <a:solidFill>
              <a:schemeClr val="accent2"/>
            </a:solidFill>
          </c:spPr>
          <c:invertIfNegative val="0"/>
          <c:dLbls>
            <c:dLbl>
              <c:idx val="1"/>
              <c:layout>
                <c:manualLayout>
                  <c:x val="0"/>
                  <c:y val="1.1224130643577959E-2"/>
                </c:manualLayout>
              </c:layout>
              <c:showLegendKey val="0"/>
              <c:showVal val="1"/>
              <c:showCatName val="0"/>
              <c:showSerName val="0"/>
              <c:showPercent val="0"/>
              <c:showBubbleSize val="0"/>
              <c:extLst>
                <c:ext xmlns:c15="http://schemas.microsoft.com/office/drawing/2012/chart" uri="{CE6537A1-D6FC-4f65-9D91-7224C49458BB}"/>
              </c:extLst>
            </c:dLbl>
            <c:dLbl>
              <c:idx val="14"/>
              <c:layout>
                <c:manualLayout>
                  <c:x val="3.0864121265051178E-3"/>
                  <c:y val="8.442023074156587E-3"/>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Sheet1!$A$2:$A$23</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Sheet1!$B$2:$B$23</c:f>
              <c:numCache>
                <c:formatCode>General</c:formatCode>
                <c:ptCount val="15"/>
                <c:pt idx="0">
                  <c:v>1.7787981223227299E-2</c:v>
                </c:pt>
                <c:pt idx="1">
                  <c:v>-2.9162114463400202E-3</c:v>
                </c:pt>
                <c:pt idx="2">
                  <c:v>-2.7755535514105398E-2</c:v>
                </c:pt>
                <c:pt idx="3">
                  <c:v>2.53177286519288E-2</c:v>
                </c:pt>
                <c:pt idx="4">
                  <c:v>1.60158416645249E-2</c:v>
                </c:pt>
                <c:pt idx="5">
                  <c:v>2.2239494826263199E-2</c:v>
                </c:pt>
                <c:pt idx="6">
                  <c:v>1.67734477396877E-2</c:v>
                </c:pt>
                <c:pt idx="7">
                  <c:v>2.56914875729999E-2</c:v>
                </c:pt>
                <c:pt idx="8">
                  <c:v>2.8616881930773101E-2</c:v>
                </c:pt>
                <c:pt idx="9">
                  <c:v>1.4851387470194799E-2</c:v>
                </c:pt>
                <c:pt idx="10">
                  <c:v>2.3034312305381801E-2</c:v>
                </c:pt>
                <c:pt idx="11">
                  <c:v>3.1295835504484698E-2</c:v>
                </c:pt>
                <c:pt idx="12">
                  <c:v>2.6294394730849002E-2</c:v>
                </c:pt>
                <c:pt idx="13">
                  <c:v>9.4182344846798008E-3</c:v>
                </c:pt>
                <c:pt idx="14">
                  <c:v>1.7987938764499899E-2</c:v>
                </c:pt>
              </c:numCache>
            </c:numRef>
          </c:val>
        </c:ser>
        <c:dLbls>
          <c:showLegendKey val="0"/>
          <c:showVal val="0"/>
          <c:showCatName val="0"/>
          <c:showSerName val="0"/>
          <c:showPercent val="0"/>
          <c:showBubbleSize val="0"/>
        </c:dLbls>
        <c:gapWidth val="50"/>
        <c:axId val="536220712"/>
        <c:axId val="536221104"/>
      </c:barChart>
      <c:lineChart>
        <c:grouping val="standard"/>
        <c:varyColors val="0"/>
        <c:ser>
          <c:idx val="1"/>
          <c:order val="0"/>
          <c:tx>
            <c:strRef>
              <c:f>Sheet1!$C$1</c:f>
              <c:strCache>
                <c:ptCount val="1"/>
                <c:pt idx="0">
                  <c:v> GDP Level ( R )</c:v>
                </c:pt>
              </c:strCache>
            </c:strRef>
          </c:tx>
          <c:spPr>
            <a:ln>
              <a:solidFill>
                <a:schemeClr val="accent1"/>
              </a:solidFill>
            </a:ln>
          </c:spPr>
          <c:marker>
            <c:symbol val="none"/>
          </c:marker>
          <c:cat>
            <c:numRef>
              <c:f>Sheet1!$A$2:$A$23</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Sheet1!$C$2:$C$23</c:f>
              <c:numCache>
                <c:formatCode>General</c:formatCode>
                <c:ptCount val="15"/>
                <c:pt idx="0">
                  <c:v>14873.75</c:v>
                </c:pt>
                <c:pt idx="1">
                  <c:v>14830.375</c:v>
                </c:pt>
                <c:pt idx="2">
                  <c:v>14418.75</c:v>
                </c:pt>
                <c:pt idx="3">
                  <c:v>14783.8</c:v>
                </c:pt>
                <c:pt idx="4">
                  <c:v>15020.575000000001</c:v>
                </c:pt>
                <c:pt idx="5">
                  <c:v>15354.625</c:v>
                </c:pt>
                <c:pt idx="6">
                  <c:v>15612.174999999999</c:v>
                </c:pt>
                <c:pt idx="7">
                  <c:v>16013.275</c:v>
                </c:pt>
                <c:pt idx="8">
                  <c:v>16471.525000000001</c:v>
                </c:pt>
                <c:pt idx="9">
                  <c:v>16716.150000000001</c:v>
                </c:pt>
                <c:pt idx="10">
                  <c:v>17067.762719643601</c:v>
                </c:pt>
                <c:pt idx="11">
                  <c:v>17482.438275109602</c:v>
                </c:pt>
                <c:pt idx="12">
                  <c:v>17854.716216597499</c:v>
                </c:pt>
                <c:pt idx="13">
                  <c:v>18204.994225992199</c:v>
                </c:pt>
                <c:pt idx="14">
                  <c:v>18532.4645473374</c:v>
                </c:pt>
              </c:numCache>
            </c:numRef>
          </c:val>
          <c:smooth val="0"/>
        </c:ser>
        <c:ser>
          <c:idx val="2"/>
          <c:order val="2"/>
          <c:tx>
            <c:strRef>
              <c:f>Sheet1!#REF!</c:f>
              <c:strCache>
                <c:ptCount val="1"/>
                <c:pt idx="0">
                  <c:v>#REF!</c:v>
                </c:pt>
              </c:strCache>
            </c:strRef>
          </c:tx>
          <c:spPr>
            <a:ln>
              <a:solidFill>
                <a:schemeClr val="accent4"/>
              </a:solidFill>
            </a:ln>
          </c:spPr>
          <c:marker>
            <c:symbol val="none"/>
          </c:marker>
          <c:cat>
            <c:numRef>
              <c:f>Sheet1!$A$2:$A$23</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Sheet1!#REF!</c:f>
              <c:numCache>
                <c:formatCode>General</c:formatCode>
                <c:ptCount val="1"/>
                <c:pt idx="0">
                  <c:v>1</c:v>
                </c:pt>
              </c:numCache>
            </c:numRef>
          </c:val>
          <c:smooth val="0"/>
        </c:ser>
        <c:ser>
          <c:idx val="3"/>
          <c:order val="3"/>
          <c:tx>
            <c:strRef>
              <c:f>Sheet1!#REF!</c:f>
              <c:strCache>
                <c:ptCount val="1"/>
                <c:pt idx="0">
                  <c:v>#REF!</c:v>
                </c:pt>
              </c:strCache>
            </c:strRef>
          </c:tx>
          <c:spPr>
            <a:ln>
              <a:solidFill>
                <a:schemeClr val="bg2"/>
              </a:solidFill>
            </a:ln>
          </c:spPr>
          <c:marker>
            <c:symbol val="none"/>
          </c:marker>
          <c:cat>
            <c:numRef>
              <c:f>Sheet1!$A$2:$A$23</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Sheet1!#REF!</c:f>
              <c:numCache>
                <c:formatCode>General</c:formatCode>
                <c:ptCount val="1"/>
                <c:pt idx="0">
                  <c:v>1</c:v>
                </c:pt>
              </c:numCache>
            </c:numRef>
          </c:val>
          <c:smooth val="0"/>
        </c:ser>
        <c:dLbls>
          <c:showLegendKey val="0"/>
          <c:showVal val="0"/>
          <c:showCatName val="0"/>
          <c:showSerName val="0"/>
          <c:showPercent val="0"/>
          <c:showBubbleSize val="0"/>
        </c:dLbls>
        <c:marker val="1"/>
        <c:smooth val="0"/>
        <c:axId val="536221888"/>
        <c:axId val="536221496"/>
      </c:lineChart>
      <c:catAx>
        <c:axId val="536220712"/>
        <c:scaling>
          <c:orientation val="minMax"/>
        </c:scaling>
        <c:delete val="0"/>
        <c:axPos val="b"/>
        <c:numFmt formatCode="General" sourceLinked="1"/>
        <c:majorTickMark val="out"/>
        <c:minorTickMark val="none"/>
        <c:tickLblPos val="low"/>
        <c:spPr>
          <a:ln>
            <a:solidFill>
              <a:srgbClr val="000000"/>
            </a:solidFill>
          </a:ln>
        </c:spPr>
        <c:txPr>
          <a:bodyPr rot="-5400000" vert="horz"/>
          <a:lstStyle/>
          <a:p>
            <a:pPr>
              <a:defRPr/>
            </a:pPr>
            <a:endParaRPr lang="en-US"/>
          </a:p>
        </c:txPr>
        <c:crossAx val="536221104"/>
        <c:crosses val="autoZero"/>
        <c:auto val="1"/>
        <c:lblAlgn val="ctr"/>
        <c:lblOffset val="100"/>
        <c:noMultiLvlLbl val="0"/>
      </c:catAx>
      <c:valAx>
        <c:axId val="536221104"/>
        <c:scaling>
          <c:orientation val="minMax"/>
          <c:max val="4.0000000000000008E-2"/>
        </c:scaling>
        <c:delete val="0"/>
        <c:axPos val="l"/>
        <c:majorGridlines/>
        <c:title>
          <c:tx>
            <c:rich>
              <a:bodyPr/>
              <a:lstStyle/>
              <a:p>
                <a:pPr>
                  <a:defRPr sz="1200" b="1" i="0" u="none" strike="noStrike" baseline="0">
                    <a:solidFill>
                      <a:srgbClr val="000000"/>
                    </a:solidFill>
                    <a:latin typeface="+mn-lt"/>
                    <a:ea typeface="Calibri"/>
                    <a:cs typeface="Calibri"/>
                  </a:defRPr>
                </a:pPr>
                <a:r>
                  <a:rPr lang="en-US" dirty="0">
                    <a:latin typeface="+mn-lt"/>
                  </a:rPr>
                  <a:t>Vs. Last Year</a:t>
                </a:r>
              </a:p>
            </c:rich>
          </c:tx>
          <c:layout>
            <c:manualLayout>
              <c:xMode val="edge"/>
              <c:yMode val="edge"/>
              <c:x val="1.326224846894138E-2"/>
              <c:y val="0.26478320746325146"/>
            </c:manualLayout>
          </c:layout>
          <c:overlay val="0"/>
        </c:title>
        <c:numFmt formatCode="0%" sourceLinked="0"/>
        <c:majorTickMark val="out"/>
        <c:minorTickMark val="none"/>
        <c:tickLblPos val="nextTo"/>
        <c:spPr>
          <a:ln>
            <a:solidFill>
              <a:srgbClr val="000000"/>
            </a:solidFill>
          </a:ln>
        </c:spPr>
        <c:crossAx val="536220712"/>
        <c:crossesAt val="1"/>
        <c:crossBetween val="between"/>
      </c:valAx>
      <c:valAx>
        <c:axId val="536221496"/>
        <c:scaling>
          <c:orientation val="minMax"/>
          <c:max val="20000"/>
          <c:min val="10000"/>
        </c:scaling>
        <c:delete val="0"/>
        <c:axPos val="r"/>
        <c:numFmt formatCode="&quot;$&quot;#,##0" sourceLinked="0"/>
        <c:majorTickMark val="out"/>
        <c:minorTickMark val="none"/>
        <c:tickLblPos val="nextTo"/>
        <c:spPr>
          <a:ln>
            <a:solidFill>
              <a:srgbClr val="000000"/>
            </a:solidFill>
          </a:ln>
        </c:spPr>
        <c:crossAx val="536221888"/>
        <c:crosses val="max"/>
        <c:crossBetween val="between"/>
        <c:dispUnits>
          <c:builtInUnit val="thousands"/>
          <c:dispUnitsLbl>
            <c:layout>
              <c:manualLayout>
                <c:xMode val="edge"/>
                <c:yMode val="edge"/>
                <c:x val="0.9635340936756086"/>
                <c:y val="0.26781889306152601"/>
              </c:manualLayout>
            </c:layout>
            <c:tx>
              <c:rich>
                <a:bodyPr/>
                <a:lstStyle/>
                <a:p>
                  <a:pPr>
                    <a:defRPr sz="1100"/>
                  </a:pPr>
                  <a:r>
                    <a:rPr lang="en-US" sz="1100" dirty="0" err="1" smtClean="0"/>
                    <a:t>Tril</a:t>
                  </a:r>
                  <a:r>
                    <a:rPr lang="en-US" sz="1100" dirty="0" smtClean="0"/>
                    <a:t>. 2009$</a:t>
                  </a:r>
                  <a:endParaRPr lang="en-US" sz="1100" dirty="0"/>
                </a:p>
              </c:rich>
            </c:tx>
          </c:dispUnitsLbl>
        </c:dispUnits>
      </c:valAx>
      <c:catAx>
        <c:axId val="536221888"/>
        <c:scaling>
          <c:orientation val="minMax"/>
        </c:scaling>
        <c:delete val="1"/>
        <c:axPos val="b"/>
        <c:numFmt formatCode="General" sourceLinked="1"/>
        <c:majorTickMark val="out"/>
        <c:minorTickMark val="none"/>
        <c:tickLblPos val="none"/>
        <c:crossAx val="536221496"/>
        <c:crosses val="autoZero"/>
        <c:auto val="1"/>
        <c:lblAlgn val="ctr"/>
        <c:lblOffset val="100"/>
        <c:noMultiLvlLbl val="0"/>
      </c:catAx>
      <c:spPr>
        <a:ln>
          <a:solidFill>
            <a:schemeClr val="bg2"/>
          </a:solidFill>
        </a:ln>
      </c:spPr>
    </c:plotArea>
    <c:legend>
      <c:legendPos val="b"/>
      <c:legendEntry>
        <c:idx val="2"/>
        <c:delete val="1"/>
      </c:legendEntry>
      <c:legendEntry>
        <c:idx val="3"/>
        <c:delete val="1"/>
      </c:legendEntry>
      <c:overlay val="0"/>
      <c:txPr>
        <a:bodyPr/>
        <a:lstStyle/>
        <a:p>
          <a:pPr>
            <a:defRPr sz="1200"/>
          </a:pPr>
          <a:endParaRPr lang="en-US"/>
        </a:p>
      </c:txPr>
    </c:legend>
    <c:plotVisOnly val="1"/>
    <c:dispBlanksAs val="gap"/>
    <c:showDLblsOverMax val="0"/>
  </c:chart>
  <c:txPr>
    <a:bodyPr/>
    <a:lstStyle/>
    <a:p>
      <a:pPr>
        <a:defRPr sz="1400" b="1"/>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b="1" dirty="0">
                <a:solidFill>
                  <a:schemeClr val="tx1"/>
                </a:solidFill>
              </a:rPr>
              <a:t>% Centerbeam Fleet </a:t>
            </a:r>
            <a:r>
              <a:rPr lang="en-US" b="1" dirty="0" smtClean="0">
                <a:solidFill>
                  <a:schemeClr val="tx1"/>
                </a:solidFill>
              </a:rPr>
              <a:t>Idle</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 Centerbeam Fleet in Storage</c:v>
                </c:pt>
              </c:strCache>
            </c:strRef>
          </c:tx>
          <c:spPr>
            <a:ln w="50800" cap="rnd">
              <a:solidFill>
                <a:schemeClr val="accent1"/>
              </a:solidFill>
              <a:round/>
            </a:ln>
            <a:effectLst/>
          </c:spPr>
          <c:marker>
            <c:symbol val="none"/>
          </c:marker>
          <c:cat>
            <c:numRef>
              <c:f>Sheet1!$A$2:$A$95</c:f>
              <c:numCache>
                <c:formatCode>[$-409]mmm\-yy;@</c:formatCode>
                <c:ptCount val="94"/>
                <c:pt idx="0">
                  <c:v>40238</c:v>
                </c:pt>
                <c:pt idx="1">
                  <c:v>40269</c:v>
                </c:pt>
                <c:pt idx="2">
                  <c:v>40299</c:v>
                </c:pt>
                <c:pt idx="3">
                  <c:v>40330</c:v>
                </c:pt>
                <c:pt idx="4">
                  <c:v>40360</c:v>
                </c:pt>
                <c:pt idx="5">
                  <c:v>40391</c:v>
                </c:pt>
                <c:pt idx="6">
                  <c:v>40422</c:v>
                </c:pt>
                <c:pt idx="7">
                  <c:v>40452</c:v>
                </c:pt>
                <c:pt idx="8">
                  <c:v>40483</c:v>
                </c:pt>
                <c:pt idx="9">
                  <c:v>40513</c:v>
                </c:pt>
                <c:pt idx="10">
                  <c:v>40544</c:v>
                </c:pt>
                <c:pt idx="11">
                  <c:v>40575</c:v>
                </c:pt>
                <c:pt idx="12">
                  <c:v>40603</c:v>
                </c:pt>
                <c:pt idx="13">
                  <c:v>40634</c:v>
                </c:pt>
                <c:pt idx="14">
                  <c:v>40664</c:v>
                </c:pt>
                <c:pt idx="15">
                  <c:v>40695</c:v>
                </c:pt>
                <c:pt idx="16">
                  <c:v>40725</c:v>
                </c:pt>
                <c:pt idx="17">
                  <c:v>40756</c:v>
                </c:pt>
                <c:pt idx="18">
                  <c:v>40787</c:v>
                </c:pt>
                <c:pt idx="19">
                  <c:v>40817</c:v>
                </c:pt>
                <c:pt idx="20">
                  <c:v>40848</c:v>
                </c:pt>
                <c:pt idx="21">
                  <c:v>40878</c:v>
                </c:pt>
                <c:pt idx="22">
                  <c:v>40909</c:v>
                </c:pt>
                <c:pt idx="23">
                  <c:v>40940</c:v>
                </c:pt>
                <c:pt idx="24">
                  <c:v>40969</c:v>
                </c:pt>
                <c:pt idx="25">
                  <c:v>41000</c:v>
                </c:pt>
                <c:pt idx="26" formatCode="mmm\-yy">
                  <c:v>41030</c:v>
                </c:pt>
                <c:pt idx="27" formatCode="mmm\-yy">
                  <c:v>41061</c:v>
                </c:pt>
                <c:pt idx="28" formatCode="mmm\-yy">
                  <c:v>41091</c:v>
                </c:pt>
                <c:pt idx="29" formatCode="mmm\-yy">
                  <c:v>41122</c:v>
                </c:pt>
                <c:pt idx="30" formatCode="mmm\-yy">
                  <c:v>41153</c:v>
                </c:pt>
                <c:pt idx="31" formatCode="mmm\-yy">
                  <c:v>41183</c:v>
                </c:pt>
                <c:pt idx="32" formatCode="mmm\-yy">
                  <c:v>41214</c:v>
                </c:pt>
                <c:pt idx="33" formatCode="mmm\-yy">
                  <c:v>41244</c:v>
                </c:pt>
                <c:pt idx="34" formatCode="mmm\-yy">
                  <c:v>41275</c:v>
                </c:pt>
                <c:pt idx="35" formatCode="mmm\-yy">
                  <c:v>41306</c:v>
                </c:pt>
                <c:pt idx="36" formatCode="mmm\-yy">
                  <c:v>41334</c:v>
                </c:pt>
                <c:pt idx="37" formatCode="mmm\-yy">
                  <c:v>41365</c:v>
                </c:pt>
                <c:pt idx="38" formatCode="mmm\-yy">
                  <c:v>41395</c:v>
                </c:pt>
                <c:pt idx="39" formatCode="mmm\-yy">
                  <c:v>41426</c:v>
                </c:pt>
                <c:pt idx="40" formatCode="mmm\-yy">
                  <c:v>41456</c:v>
                </c:pt>
                <c:pt idx="41" formatCode="mmm\-yy">
                  <c:v>41487</c:v>
                </c:pt>
                <c:pt idx="42" formatCode="mmm\-yy">
                  <c:v>41518</c:v>
                </c:pt>
                <c:pt idx="43" formatCode="mmm\-yy">
                  <c:v>41548</c:v>
                </c:pt>
                <c:pt idx="44" formatCode="mmm\-yy">
                  <c:v>41579</c:v>
                </c:pt>
                <c:pt idx="45" formatCode="mmm\-yy">
                  <c:v>41609</c:v>
                </c:pt>
                <c:pt idx="46" formatCode="mmm\-yy">
                  <c:v>41640</c:v>
                </c:pt>
                <c:pt idx="47" formatCode="mmm\-yy">
                  <c:v>41671</c:v>
                </c:pt>
                <c:pt idx="48" formatCode="mmm\-yy">
                  <c:v>41699</c:v>
                </c:pt>
                <c:pt idx="49" formatCode="mmm\-yy">
                  <c:v>41730</c:v>
                </c:pt>
                <c:pt idx="50" formatCode="mmm\-yy">
                  <c:v>41760</c:v>
                </c:pt>
                <c:pt idx="51" formatCode="mmm\-yy">
                  <c:v>41791</c:v>
                </c:pt>
                <c:pt idx="52" formatCode="mmm\-yy">
                  <c:v>41821</c:v>
                </c:pt>
                <c:pt idx="53" formatCode="mmm\-yy">
                  <c:v>41852</c:v>
                </c:pt>
                <c:pt idx="54" formatCode="mmm\-yy">
                  <c:v>41883</c:v>
                </c:pt>
                <c:pt idx="55" formatCode="mmm\-yy">
                  <c:v>41913</c:v>
                </c:pt>
                <c:pt idx="56" formatCode="mmm\-yy">
                  <c:v>41944</c:v>
                </c:pt>
                <c:pt idx="57" formatCode="mmm\-yy">
                  <c:v>41974</c:v>
                </c:pt>
                <c:pt idx="58" formatCode="mmm\-yy">
                  <c:v>42005</c:v>
                </c:pt>
                <c:pt idx="59" formatCode="mmm\-yy">
                  <c:v>42036</c:v>
                </c:pt>
                <c:pt idx="60" formatCode="mmm\-yy">
                  <c:v>42064</c:v>
                </c:pt>
                <c:pt idx="61" formatCode="mmm\-yy">
                  <c:v>42095</c:v>
                </c:pt>
                <c:pt idx="62" formatCode="mmm\-yy">
                  <c:v>42125</c:v>
                </c:pt>
                <c:pt idx="63" formatCode="mmm\-yy">
                  <c:v>42156</c:v>
                </c:pt>
                <c:pt idx="64" formatCode="mmm\-yy">
                  <c:v>42186</c:v>
                </c:pt>
                <c:pt idx="65" formatCode="mmm\-yy">
                  <c:v>42217</c:v>
                </c:pt>
                <c:pt idx="66" formatCode="mmm\-yy">
                  <c:v>42248</c:v>
                </c:pt>
                <c:pt idx="67" formatCode="mmm\-yy">
                  <c:v>42278</c:v>
                </c:pt>
                <c:pt idx="68" formatCode="mmm\-yy">
                  <c:v>42309</c:v>
                </c:pt>
                <c:pt idx="69" formatCode="mmm\-yy">
                  <c:v>42339</c:v>
                </c:pt>
                <c:pt idx="70" formatCode="mmm\-yy">
                  <c:v>42370</c:v>
                </c:pt>
                <c:pt idx="71" formatCode="mmm\-yy">
                  <c:v>42401</c:v>
                </c:pt>
                <c:pt idx="72" formatCode="mmm\-yy">
                  <c:v>42430</c:v>
                </c:pt>
                <c:pt idx="73" formatCode="mmm\-yy">
                  <c:v>42461</c:v>
                </c:pt>
                <c:pt idx="74" formatCode="mmm\-yy">
                  <c:v>42491</c:v>
                </c:pt>
                <c:pt idx="75" formatCode="mmm\-yy">
                  <c:v>42522</c:v>
                </c:pt>
                <c:pt idx="76" formatCode="mmm\-yy">
                  <c:v>42552</c:v>
                </c:pt>
                <c:pt idx="77" formatCode="mmm\-yy">
                  <c:v>42583</c:v>
                </c:pt>
                <c:pt idx="78" formatCode="mmm\-yy">
                  <c:v>42614</c:v>
                </c:pt>
                <c:pt idx="79" formatCode="mmm\-yy">
                  <c:v>42644</c:v>
                </c:pt>
                <c:pt idx="80" formatCode="mmm\-yy">
                  <c:v>42675</c:v>
                </c:pt>
                <c:pt idx="81" formatCode="mmm\-yy">
                  <c:v>42705</c:v>
                </c:pt>
                <c:pt idx="82" formatCode="mmm\-yy">
                  <c:v>42736</c:v>
                </c:pt>
                <c:pt idx="83" formatCode="mmm\-yy">
                  <c:v>42767</c:v>
                </c:pt>
                <c:pt idx="84" formatCode="mmm\-yy">
                  <c:v>42795</c:v>
                </c:pt>
                <c:pt idx="85" formatCode="mmm\-yy">
                  <c:v>42826</c:v>
                </c:pt>
                <c:pt idx="86" formatCode="mmm\-yy">
                  <c:v>42856</c:v>
                </c:pt>
                <c:pt idx="87" formatCode="mmm\-yy">
                  <c:v>42887</c:v>
                </c:pt>
                <c:pt idx="88" formatCode="mmm\-yy">
                  <c:v>42917</c:v>
                </c:pt>
                <c:pt idx="89" formatCode="mmm\-yy">
                  <c:v>42948</c:v>
                </c:pt>
                <c:pt idx="90" formatCode="mmm\-yy">
                  <c:v>42979</c:v>
                </c:pt>
                <c:pt idx="91" formatCode="mmm\-yy">
                  <c:v>43009</c:v>
                </c:pt>
                <c:pt idx="92" formatCode="mmm\-yy">
                  <c:v>43040</c:v>
                </c:pt>
                <c:pt idx="93" formatCode="mmm\-yy">
                  <c:v>43070</c:v>
                </c:pt>
              </c:numCache>
            </c:numRef>
          </c:cat>
          <c:val>
            <c:numRef>
              <c:f>Sheet1!$B$2:$B$95</c:f>
              <c:numCache>
                <c:formatCode>0.0%</c:formatCode>
                <c:ptCount val="94"/>
                <c:pt idx="0">
                  <c:v>0.54476037375665631</c:v>
                </c:pt>
                <c:pt idx="1">
                  <c:v>0.52199830398563374</c:v>
                </c:pt>
                <c:pt idx="2">
                  <c:v>0.50759787409237223</c:v>
                </c:pt>
                <c:pt idx="3">
                  <c:v>0.48926824398522512</c:v>
                </c:pt>
                <c:pt idx="4">
                  <c:v>0.48539348421290596</c:v>
                </c:pt>
                <c:pt idx="5">
                  <c:v>0.52552022975764601</c:v>
                </c:pt>
                <c:pt idx="6">
                  <c:v>0.53647320413371402</c:v>
                </c:pt>
                <c:pt idx="7">
                  <c:v>0.54595388159060421</c:v>
                </c:pt>
                <c:pt idx="8">
                  <c:v>0.5474419078679168</c:v>
                </c:pt>
                <c:pt idx="9">
                  <c:v>0.53735279057859708</c:v>
                </c:pt>
                <c:pt idx="10">
                  <c:v>0.51577917096526726</c:v>
                </c:pt>
                <c:pt idx="11">
                  <c:v>0.5021998409753512</c:v>
                </c:pt>
                <c:pt idx="12">
                  <c:v>0.46440129449838186</c:v>
                </c:pt>
                <c:pt idx="13">
                  <c:v>0.41770976981011987</c:v>
                </c:pt>
                <c:pt idx="14">
                  <c:v>0.3924118228179318</c:v>
                </c:pt>
                <c:pt idx="15">
                  <c:v>0.39331681835316928</c:v>
                </c:pt>
                <c:pt idx="16">
                  <c:v>0.41839746540659101</c:v>
                </c:pt>
                <c:pt idx="17">
                  <c:v>0.42195428010256969</c:v>
                </c:pt>
                <c:pt idx="18">
                  <c:v>0.42324579344950775</c:v>
                </c:pt>
                <c:pt idx="19">
                  <c:v>0.41457789979409748</c:v>
                </c:pt>
                <c:pt idx="20">
                  <c:v>0.42038181416905762</c:v>
                </c:pt>
                <c:pt idx="21">
                  <c:v>0.42157106886915136</c:v>
                </c:pt>
                <c:pt idx="22">
                  <c:v>0.41913616114662017</c:v>
                </c:pt>
                <c:pt idx="23">
                  <c:v>0.42307262257505451</c:v>
                </c:pt>
                <c:pt idx="24">
                  <c:v>0.40250021021946913</c:v>
                </c:pt>
                <c:pt idx="25">
                  <c:v>0.38133708655876142</c:v>
                </c:pt>
                <c:pt idx="26">
                  <c:v>0.37195156614177705</c:v>
                </c:pt>
                <c:pt idx="27">
                  <c:v>0.35242025621184764</c:v>
                </c:pt>
                <c:pt idx="28">
                  <c:v>0.34631624299870745</c:v>
                </c:pt>
                <c:pt idx="29">
                  <c:v>0.34689816283563579</c:v>
                </c:pt>
                <c:pt idx="30">
                  <c:v>0.33898599878250285</c:v>
                </c:pt>
                <c:pt idx="31">
                  <c:v>0.32929634050481821</c:v>
                </c:pt>
                <c:pt idx="32">
                  <c:v>0.31913389306230666</c:v>
                </c:pt>
                <c:pt idx="33">
                  <c:v>0.31340413572759812</c:v>
                </c:pt>
                <c:pt idx="34">
                  <c:v>0.31617014969616125</c:v>
                </c:pt>
                <c:pt idx="35">
                  <c:v>0.31271916790490339</c:v>
                </c:pt>
                <c:pt idx="36">
                  <c:v>0.2864832713754647</c:v>
                </c:pt>
                <c:pt idx="37">
                  <c:v>0.25378900445765229</c:v>
                </c:pt>
                <c:pt idx="38">
                  <c:v>0.22961003447865891</c:v>
                </c:pt>
                <c:pt idx="39">
                  <c:v>0.22403982930298719</c:v>
                </c:pt>
                <c:pt idx="40">
                  <c:v>0.23402814579285167</c:v>
                </c:pt>
                <c:pt idx="41">
                  <c:v>0.2665495020503808</c:v>
                </c:pt>
                <c:pt idx="42">
                  <c:v>0.28162368112543962</c:v>
                </c:pt>
                <c:pt idx="43">
                  <c:v>0.27815344984046136</c:v>
                </c:pt>
                <c:pt idx="44">
                  <c:v>0.27527234391472416</c:v>
                </c:pt>
                <c:pt idx="45">
                  <c:v>0.25347120510867654</c:v>
                </c:pt>
                <c:pt idx="46">
                  <c:v>0.24879092534513586</c:v>
                </c:pt>
                <c:pt idx="47">
                  <c:v>0.23216540867573204</c:v>
                </c:pt>
                <c:pt idx="48">
                  <c:v>0.21342431907759279</c:v>
                </c:pt>
                <c:pt idx="49">
                  <c:v>0.18074592623095476</c:v>
                </c:pt>
                <c:pt idx="50">
                  <c:v>0.15782200923176432</c:v>
                </c:pt>
                <c:pt idx="51">
                  <c:v>0.14780641180100496</c:v>
                </c:pt>
                <c:pt idx="52">
                  <c:v>0.1359748390699862</c:v>
                </c:pt>
                <c:pt idx="53">
                  <c:v>0.1243002432662153</c:v>
                </c:pt>
                <c:pt idx="54">
                  <c:v>0.11706541891056767</c:v>
                </c:pt>
                <c:pt idx="55">
                  <c:v>0.11826547847865339</c:v>
                </c:pt>
                <c:pt idx="56">
                  <c:v>0.11750014520532032</c:v>
                </c:pt>
                <c:pt idx="57">
                  <c:v>0.13300649802738454</c:v>
                </c:pt>
                <c:pt idx="58">
                  <c:v>0.14011875936815404</c:v>
                </c:pt>
                <c:pt idx="59">
                  <c:v>0.14881328659272455</c:v>
                </c:pt>
                <c:pt idx="60">
                  <c:v>0.12853090993285482</c:v>
                </c:pt>
                <c:pt idx="61">
                  <c:v>0.12116750389745366</c:v>
                </c:pt>
                <c:pt idx="62">
                  <c:v>0.11500418144591516</c:v>
                </c:pt>
                <c:pt idx="63">
                  <c:v>0.11980734497290789</c:v>
                </c:pt>
                <c:pt idx="64">
                  <c:v>0.14839579865694771</c:v>
                </c:pt>
                <c:pt idx="65">
                  <c:v>0.16720774556842014</c:v>
                </c:pt>
                <c:pt idx="66">
                  <c:v>0.17660386016232182</c:v>
                </c:pt>
                <c:pt idx="67">
                  <c:v>0.19228009757497488</c:v>
                </c:pt>
                <c:pt idx="68">
                  <c:v>0.18648299612569952</c:v>
                </c:pt>
                <c:pt idx="69">
                  <c:v>0.19378422546517962</c:v>
                </c:pt>
                <c:pt idx="70">
                  <c:v>0.20248183149972712</c:v>
                </c:pt>
                <c:pt idx="71">
                  <c:v>0.2049853285515279</c:v>
                </c:pt>
                <c:pt idx="72">
                  <c:v>0.18507321121583969</c:v>
                </c:pt>
                <c:pt idx="73">
                  <c:v>0.1528136599851522</c:v>
                </c:pt>
                <c:pt idx="74">
                  <c:v>0.1495992876224399</c:v>
                </c:pt>
                <c:pt idx="75">
                  <c:v>0.15279632102062007</c:v>
                </c:pt>
                <c:pt idx="76">
                  <c:v>0.16570665083135391</c:v>
                </c:pt>
                <c:pt idx="77">
                  <c:v>0.18133776682599531</c:v>
                </c:pt>
                <c:pt idx="78">
                  <c:v>0.17848970251716248</c:v>
                </c:pt>
                <c:pt idx="79">
                  <c:v>0.17829664616938479</c:v>
                </c:pt>
                <c:pt idx="80">
                  <c:v>0.18244927020291918</c:v>
                </c:pt>
                <c:pt idx="81">
                  <c:v>0.18359860363292113</c:v>
                </c:pt>
                <c:pt idx="82">
                  <c:v>0.17406102939000206</c:v>
                </c:pt>
                <c:pt idx="83">
                  <c:v>0.17235050325636472</c:v>
                </c:pt>
                <c:pt idx="84">
                  <c:v>0.13828527443898395</c:v>
                </c:pt>
                <c:pt idx="85">
                  <c:v>9.6336660052714185E-2</c:v>
                </c:pt>
                <c:pt idx="86">
                  <c:v>8.1215567798116228E-2</c:v>
                </c:pt>
                <c:pt idx="87">
                  <c:v>7.8752517474232911E-2</c:v>
                </c:pt>
                <c:pt idx="88">
                  <c:v>8.372851215174866E-2</c:v>
                </c:pt>
                <c:pt idx="89">
                  <c:v>0.11511345458854197</c:v>
                </c:pt>
                <c:pt idx="90">
                  <c:v>0.13650784238147479</c:v>
                </c:pt>
                <c:pt idx="91">
                  <c:v>0.12341294504128562</c:v>
                </c:pt>
                <c:pt idx="92">
                  <c:v>0.10100590486929172</c:v>
                </c:pt>
                <c:pt idx="93">
                  <c:v>9.2018723706819933E-2</c:v>
                </c:pt>
              </c:numCache>
            </c:numRef>
          </c:val>
          <c:smooth val="0"/>
        </c:ser>
        <c:dLbls>
          <c:showLegendKey val="0"/>
          <c:showVal val="0"/>
          <c:showCatName val="0"/>
          <c:showSerName val="0"/>
          <c:showPercent val="0"/>
          <c:showBubbleSize val="0"/>
        </c:dLbls>
        <c:smooth val="0"/>
        <c:axId val="538059456"/>
        <c:axId val="538059848"/>
      </c:lineChart>
      <c:dateAx>
        <c:axId val="538059456"/>
        <c:scaling>
          <c:orientation val="minMax"/>
        </c:scaling>
        <c:delete val="0"/>
        <c:axPos val="b"/>
        <c:numFmt formatCode="[$-409]mmm\-yy;@"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538059848"/>
        <c:crosses val="autoZero"/>
        <c:auto val="1"/>
        <c:lblOffset val="100"/>
        <c:baseTimeUnit val="months"/>
      </c:dateAx>
      <c:valAx>
        <c:axId val="538059848"/>
        <c:scaling>
          <c:orientation val="minMax"/>
        </c:scaling>
        <c:delete val="0"/>
        <c:axPos val="l"/>
        <c:majorGridlines>
          <c:spPr>
            <a:ln w="9525" cap="flat" cmpd="sng" algn="ctr">
              <a:solidFill>
                <a:schemeClr val="bg1">
                  <a:lumMod val="75000"/>
                </a:schemeClr>
              </a:solidFill>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538059456"/>
        <c:crosses val="autoZero"/>
        <c:crossBetween val="between"/>
      </c:valAx>
      <c:spPr>
        <a:noFill/>
        <a:ln>
          <a:solidFill>
            <a:schemeClr val="bg1">
              <a:lumMod val="75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a:t>N.A. Boxcar Ages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Boxcars</c:v>
                </c:pt>
              </c:strCache>
            </c:strRef>
          </c:tx>
          <c:spPr>
            <a:solidFill>
              <a:schemeClr val="accent1"/>
            </a:solidFill>
            <a:ln>
              <a:noFill/>
            </a:ln>
            <a:effectLst/>
          </c:spPr>
          <c:invertIfNegative val="0"/>
          <c:cat>
            <c:strRef>
              <c:f>Sheet1!$A$2:$A$11</c:f>
              <c:strCache>
                <c:ptCount val="10"/>
                <c:pt idx="0">
                  <c:v>1-5</c:v>
                </c:pt>
                <c:pt idx="1">
                  <c:v>6-10</c:v>
                </c:pt>
                <c:pt idx="2">
                  <c:v>11-15</c:v>
                </c:pt>
                <c:pt idx="3">
                  <c:v>16-20</c:v>
                </c:pt>
                <c:pt idx="4">
                  <c:v>21-25</c:v>
                </c:pt>
                <c:pt idx="5">
                  <c:v>26-30</c:v>
                </c:pt>
                <c:pt idx="6">
                  <c:v>31-35</c:v>
                </c:pt>
                <c:pt idx="7">
                  <c:v>36-40</c:v>
                </c:pt>
                <c:pt idx="8">
                  <c:v>41-45</c:v>
                </c:pt>
                <c:pt idx="9">
                  <c:v>45+</c:v>
                </c:pt>
              </c:strCache>
            </c:strRef>
          </c:cat>
          <c:val>
            <c:numRef>
              <c:f>Sheet1!$B$2:$B$11</c:f>
              <c:numCache>
                <c:formatCode>General</c:formatCode>
                <c:ptCount val="10"/>
                <c:pt idx="0">
                  <c:v>9085</c:v>
                </c:pt>
                <c:pt idx="1">
                  <c:v>4664</c:v>
                </c:pt>
                <c:pt idx="2">
                  <c:v>13001</c:v>
                </c:pt>
                <c:pt idx="3">
                  <c:v>13530</c:v>
                </c:pt>
                <c:pt idx="4">
                  <c:v>6295</c:v>
                </c:pt>
                <c:pt idx="5">
                  <c:v>1181</c:v>
                </c:pt>
                <c:pt idx="6">
                  <c:v>1007</c:v>
                </c:pt>
                <c:pt idx="7">
                  <c:v>34727</c:v>
                </c:pt>
                <c:pt idx="8" formatCode="#,##0">
                  <c:v>19368</c:v>
                </c:pt>
                <c:pt idx="9" formatCode="#,##0">
                  <c:v>7539</c:v>
                </c:pt>
              </c:numCache>
            </c:numRef>
          </c:val>
        </c:ser>
        <c:dLbls>
          <c:showLegendKey val="0"/>
          <c:showVal val="0"/>
          <c:showCatName val="0"/>
          <c:showSerName val="0"/>
          <c:showPercent val="0"/>
          <c:showBubbleSize val="0"/>
        </c:dLbls>
        <c:gapWidth val="50"/>
        <c:overlap val="-27"/>
        <c:axId val="538060632"/>
        <c:axId val="538061024"/>
      </c:barChart>
      <c:catAx>
        <c:axId val="53806063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38061024"/>
        <c:crosses val="autoZero"/>
        <c:auto val="1"/>
        <c:lblAlgn val="ctr"/>
        <c:lblOffset val="100"/>
        <c:noMultiLvlLbl val="0"/>
      </c:catAx>
      <c:valAx>
        <c:axId val="538061024"/>
        <c:scaling>
          <c:orientation val="minMax"/>
        </c:scaling>
        <c:delete val="0"/>
        <c:axPos val="l"/>
        <c:majorGridlines>
          <c:spPr>
            <a:ln w="9525" cap="flat" cmpd="sng" algn="ctr">
              <a:solidFill>
                <a:schemeClr val="bg1">
                  <a:lumMod val="75000"/>
                </a:schemeClr>
              </a:solidFill>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8060632"/>
        <c:crosses val="autoZero"/>
        <c:crossBetween val="between"/>
      </c:valAx>
      <c:spPr>
        <a:noFill/>
        <a:ln>
          <a:solidFill>
            <a:schemeClr val="bg1">
              <a:lumMod val="75000"/>
            </a:schemeClr>
          </a:solidFill>
        </a:ln>
        <a:effectLst/>
      </c:spPr>
    </c:plotArea>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a:solidFill>
                  <a:schemeClr val="tx1"/>
                </a:solidFill>
              </a:rPr>
              <a:t>New Boxcar Builds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50-ft High Cap.</c:v>
                </c:pt>
              </c:strCache>
            </c:strRef>
          </c:tx>
          <c:spPr>
            <a:solidFill>
              <a:schemeClr val="accent1"/>
            </a:solidFill>
            <a:ln>
              <a:noFill/>
            </a:ln>
            <a:effectLst/>
          </c:spPr>
          <c:invertIfNegative val="0"/>
          <c:cat>
            <c:numRef>
              <c:f>Sheet1!$A$2:$A$23</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Sheet1!$B$2:$B$23</c:f>
              <c:numCache>
                <c:formatCode>General</c:formatCode>
                <c:ptCount val="22"/>
                <c:pt idx="0">
                  <c:v>792</c:v>
                </c:pt>
                <c:pt idx="1">
                  <c:v>611</c:v>
                </c:pt>
                <c:pt idx="2">
                  <c:v>769</c:v>
                </c:pt>
                <c:pt idx="3" formatCode="#,##0">
                  <c:v>1112</c:v>
                </c:pt>
                <c:pt idx="4" formatCode="#,##0">
                  <c:v>2051</c:v>
                </c:pt>
                <c:pt idx="5">
                  <c:v>429</c:v>
                </c:pt>
                <c:pt idx="6">
                  <c:v>831</c:v>
                </c:pt>
                <c:pt idx="7">
                  <c:v>131</c:v>
                </c:pt>
                <c:pt idx="8">
                  <c:v>1</c:v>
                </c:pt>
                <c:pt idx="9">
                  <c:v>99</c:v>
                </c:pt>
                <c:pt idx="11">
                  <c:v>572</c:v>
                </c:pt>
                <c:pt idx="12">
                  <c:v>348</c:v>
                </c:pt>
                <c:pt idx="16">
                  <c:v>428</c:v>
                </c:pt>
                <c:pt idx="17">
                  <c:v>952</c:v>
                </c:pt>
              </c:numCache>
            </c:numRef>
          </c:val>
        </c:ser>
        <c:ser>
          <c:idx val="1"/>
          <c:order val="1"/>
          <c:tx>
            <c:strRef>
              <c:f>Sheet1!$C$1</c:f>
              <c:strCache>
                <c:ptCount val="1"/>
                <c:pt idx="0">
                  <c:v>60-ft High Cap.</c:v>
                </c:pt>
              </c:strCache>
            </c:strRef>
          </c:tx>
          <c:spPr>
            <a:solidFill>
              <a:schemeClr val="accent2"/>
            </a:solidFill>
            <a:ln>
              <a:noFill/>
            </a:ln>
            <a:effectLst/>
          </c:spPr>
          <c:invertIfNegative val="0"/>
          <c:cat>
            <c:numRef>
              <c:f>Sheet1!$A$2:$A$23</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Sheet1!$C$2:$C$23</c:f>
              <c:numCache>
                <c:formatCode>#,##0</c:formatCode>
                <c:ptCount val="22"/>
                <c:pt idx="0">
                  <c:v>2008</c:v>
                </c:pt>
                <c:pt idx="1">
                  <c:v>1724</c:v>
                </c:pt>
                <c:pt idx="2" formatCode="General">
                  <c:v>476</c:v>
                </c:pt>
                <c:pt idx="3">
                  <c:v>2916</c:v>
                </c:pt>
                <c:pt idx="4">
                  <c:v>2562</c:v>
                </c:pt>
                <c:pt idx="5">
                  <c:v>2354</c:v>
                </c:pt>
                <c:pt idx="6" formatCode="General">
                  <c:v>666</c:v>
                </c:pt>
                <c:pt idx="8" formatCode="General">
                  <c:v>149</c:v>
                </c:pt>
                <c:pt idx="9" formatCode="General">
                  <c:v>247</c:v>
                </c:pt>
                <c:pt idx="10" formatCode="General">
                  <c:v>392</c:v>
                </c:pt>
                <c:pt idx="11" formatCode="General">
                  <c:v>753</c:v>
                </c:pt>
                <c:pt idx="12">
                  <c:v>2116</c:v>
                </c:pt>
                <c:pt idx="13">
                  <c:v>1872</c:v>
                </c:pt>
                <c:pt idx="14" formatCode="General">
                  <c:v>515</c:v>
                </c:pt>
                <c:pt idx="16" formatCode="General">
                  <c:v>2810</c:v>
                </c:pt>
                <c:pt idx="17" formatCode="General">
                  <c:v>2362</c:v>
                </c:pt>
              </c:numCache>
            </c:numRef>
          </c:val>
        </c:ser>
        <c:ser>
          <c:idx val="2"/>
          <c:order val="2"/>
          <c:tx>
            <c:strRef>
              <c:f>Sheet1!$D$1</c:f>
              <c:strCache>
                <c:ptCount val="1"/>
                <c:pt idx="0">
                  <c:v>Other</c:v>
                </c:pt>
              </c:strCache>
            </c:strRef>
          </c:tx>
          <c:spPr>
            <a:solidFill>
              <a:schemeClr val="accent3"/>
            </a:solidFill>
            <a:ln>
              <a:noFill/>
            </a:ln>
            <a:effectLst/>
          </c:spPr>
          <c:invertIfNegative val="0"/>
          <c:cat>
            <c:numRef>
              <c:f>Sheet1!$A$2:$A$23</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Sheet1!$D$2:$D$23</c:f>
              <c:numCache>
                <c:formatCode>General</c:formatCode>
                <c:ptCount val="22"/>
                <c:pt idx="0">
                  <c:v>2</c:v>
                </c:pt>
                <c:pt idx="1">
                  <c:v>63</c:v>
                </c:pt>
              </c:numCache>
            </c:numRef>
          </c:val>
        </c:ser>
        <c:ser>
          <c:idx val="3"/>
          <c:order val="3"/>
          <c:tx>
            <c:strRef>
              <c:f>Sheet1!$E$1</c:f>
              <c:strCache>
                <c:ptCount val="1"/>
                <c:pt idx="0">
                  <c:v>FTR Boxcar Delivery Forecast</c:v>
                </c:pt>
              </c:strCache>
            </c:strRef>
          </c:tx>
          <c:spPr>
            <a:solidFill>
              <a:srgbClr val="5C7F92"/>
            </a:solidFill>
            <a:ln>
              <a:noFill/>
            </a:ln>
            <a:effectLst/>
          </c:spPr>
          <c:invertIfNegative val="0"/>
          <c:cat>
            <c:numRef>
              <c:f>Sheet1!$A$2:$A$23</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Sheet1!$E$2:$E$23</c:f>
              <c:numCache>
                <c:formatCode>General</c:formatCode>
                <c:ptCount val="22"/>
                <c:pt idx="18">
                  <c:v>2075</c:v>
                </c:pt>
                <c:pt idx="19">
                  <c:v>2069</c:v>
                </c:pt>
                <c:pt idx="20">
                  <c:v>2069</c:v>
                </c:pt>
                <c:pt idx="21">
                  <c:v>2069</c:v>
                </c:pt>
              </c:numCache>
            </c:numRef>
          </c:val>
        </c:ser>
        <c:dLbls>
          <c:showLegendKey val="0"/>
          <c:showVal val="0"/>
          <c:showCatName val="0"/>
          <c:showSerName val="0"/>
          <c:showPercent val="0"/>
          <c:showBubbleSize val="0"/>
        </c:dLbls>
        <c:gapWidth val="50"/>
        <c:overlap val="100"/>
        <c:axId val="538061808"/>
        <c:axId val="534417408"/>
      </c:barChart>
      <c:catAx>
        <c:axId val="538061808"/>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000" b="1" i="0" u="none" strike="noStrike" kern="1200" baseline="0">
                <a:solidFill>
                  <a:schemeClr val="tx1"/>
                </a:solidFill>
                <a:latin typeface="+mn-lt"/>
                <a:ea typeface="+mn-ea"/>
                <a:cs typeface="+mn-cs"/>
              </a:defRPr>
            </a:pPr>
            <a:endParaRPr lang="en-US"/>
          </a:p>
        </c:txPr>
        <c:crossAx val="534417408"/>
        <c:crosses val="autoZero"/>
        <c:auto val="1"/>
        <c:lblAlgn val="ctr"/>
        <c:lblOffset val="100"/>
        <c:noMultiLvlLbl val="0"/>
      </c:catAx>
      <c:valAx>
        <c:axId val="534417408"/>
        <c:scaling>
          <c:orientation val="minMax"/>
        </c:scaling>
        <c:delete val="0"/>
        <c:axPos val="l"/>
        <c:majorGridlines>
          <c:spPr>
            <a:ln w="9525" cap="flat" cmpd="sng" algn="ctr">
              <a:solidFill>
                <a:schemeClr val="bg1">
                  <a:lumMod val="75000"/>
                </a:schemeClr>
              </a:solidFill>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38061808"/>
        <c:crosses val="autoZero"/>
        <c:crossBetween val="between"/>
      </c:valAx>
      <c:spPr>
        <a:noFill/>
        <a:ln>
          <a:solidFill>
            <a:schemeClr val="bg1">
              <a:lumMod val="75000"/>
            </a:schemeClr>
          </a:solid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dirty="0" smtClean="0">
                <a:solidFill>
                  <a:schemeClr val="tx1"/>
                </a:solidFill>
              </a:rPr>
              <a:t>2017 Loads in TTX Boxcars</a:t>
            </a:r>
            <a:endParaRPr lang="en-US" sz="1400" b="1" dirty="0">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Loads</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dLbl>
              <c:idx val="0"/>
              <c:layout>
                <c:manualLayout>
                  <c:x val="-3.7227950373398246E-2"/>
                  <c:y val="-0.19963586750752046"/>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3.628969475822906E-2"/>
                  <c:y val="-5.488529193702104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1.191915859832182E-2"/>
                  <c:y val="3.8483861702774654E-3"/>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9.7722854087683476E-3"/>
                  <c:y val="1.4545854661206907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5"/>
              <c:layout>
                <c:manualLayout>
                  <c:x val="3.8009137746670557E-3"/>
                  <c:y val="-1.8843282633994134E-2"/>
                </c:manualLayout>
              </c:layout>
              <c:dLblPos val="bestFi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Sheet1!$A$2:$A$8</c:f>
              <c:strCache>
                <c:ptCount val="7"/>
                <c:pt idx="0">
                  <c:v>Pulp &amp; Paper</c:v>
                </c:pt>
                <c:pt idx="1">
                  <c:v>Foodstuffs</c:v>
                </c:pt>
                <c:pt idx="2">
                  <c:v>Lumber or Wood Products</c:v>
                </c:pt>
                <c:pt idx="3">
                  <c:v>Metal Products</c:v>
                </c:pt>
                <c:pt idx="4">
                  <c:v>Building  Materials</c:v>
                </c:pt>
                <c:pt idx="5">
                  <c:v>Electrical Machinery</c:v>
                </c:pt>
                <c:pt idx="6">
                  <c:v>Other</c:v>
                </c:pt>
              </c:strCache>
            </c:strRef>
          </c:cat>
          <c:val>
            <c:numRef>
              <c:f>Sheet1!$B$2:$B$8</c:f>
              <c:numCache>
                <c:formatCode>0.000</c:formatCode>
                <c:ptCount val="7"/>
                <c:pt idx="0">
                  <c:v>0.51719375119070299</c:v>
                </c:pt>
                <c:pt idx="1">
                  <c:v>0.17702073122153139</c:v>
                </c:pt>
                <c:pt idx="2">
                  <c:v>0.16171911532932678</c:v>
                </c:pt>
                <c:pt idx="3">
                  <c:v>6.8671088865411595E-2</c:v>
                </c:pt>
                <c:pt idx="4">
                  <c:v>3.4941720500874622E-2</c:v>
                </c:pt>
                <c:pt idx="5">
                  <c:v>2.186563674466132E-2</c:v>
                </c:pt>
                <c:pt idx="6">
                  <c:v>1.8587956147491296E-2</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5.7795103810863516E-2"/>
          <c:y val="0.7481984089681073"/>
          <c:w val="0.89299447073618143"/>
          <c:h val="0.21161975680674294"/>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Domestic and Intermodal Growth</a:t>
            </a:r>
            <a:endParaRPr lang="en-US" sz="1400" dirty="0"/>
          </a:p>
        </c:rich>
      </c:tx>
      <c:layout>
        <c:manualLayout>
          <c:xMode val="edge"/>
          <c:yMode val="edge"/>
          <c:x val="0.20442791049423906"/>
          <c:y val="9.6462924816644487E-3"/>
        </c:manualLayout>
      </c:layout>
      <c:overlay val="0"/>
    </c:title>
    <c:autoTitleDeleted val="0"/>
    <c:plotArea>
      <c:layout>
        <c:manualLayout>
          <c:layoutTarget val="inner"/>
          <c:xMode val="edge"/>
          <c:yMode val="edge"/>
          <c:x val="0.11639945802652482"/>
          <c:y val="0.10024304479392473"/>
          <c:w val="0.86630490764126178"/>
          <c:h val="0.69600425312009284"/>
        </c:manualLayout>
      </c:layout>
      <c:barChart>
        <c:barDir val="col"/>
        <c:grouping val="clustered"/>
        <c:varyColors val="0"/>
        <c:ser>
          <c:idx val="0"/>
          <c:order val="0"/>
          <c:tx>
            <c:strRef>
              <c:f>Sheet1!$B$1</c:f>
              <c:strCache>
                <c:ptCount val="1"/>
                <c:pt idx="0">
                  <c:v>International</c:v>
                </c:pt>
              </c:strCache>
            </c:strRef>
          </c:tx>
          <c:invertIfNegative val="0"/>
          <c:cat>
            <c:strRef>
              <c:f>Sheet1!$A$2:$A$28</c:f>
              <c:strCache>
                <c:ptCount val="27"/>
                <c:pt idx="0">
                  <c:v>11Q1</c:v>
                </c:pt>
                <c:pt idx="1">
                  <c:v>11Q2</c:v>
                </c:pt>
                <c:pt idx="2">
                  <c:v>11Q3</c:v>
                </c:pt>
                <c:pt idx="3">
                  <c:v>11Q4</c:v>
                </c:pt>
                <c:pt idx="4">
                  <c:v>12Q1</c:v>
                </c:pt>
                <c:pt idx="5">
                  <c:v>12Q2</c:v>
                </c:pt>
                <c:pt idx="6">
                  <c:v>12Q3</c:v>
                </c:pt>
                <c:pt idx="7">
                  <c:v>12Q4</c:v>
                </c:pt>
                <c:pt idx="8">
                  <c:v>13Q1</c:v>
                </c:pt>
                <c:pt idx="9">
                  <c:v>13Q2</c:v>
                </c:pt>
                <c:pt idx="10">
                  <c:v>13Q3</c:v>
                </c:pt>
                <c:pt idx="11">
                  <c:v>13Q4</c:v>
                </c:pt>
                <c:pt idx="12">
                  <c:v>14Q1</c:v>
                </c:pt>
                <c:pt idx="13">
                  <c:v>14Q2</c:v>
                </c:pt>
                <c:pt idx="14">
                  <c:v>14Q3</c:v>
                </c:pt>
                <c:pt idx="15">
                  <c:v>14Q4</c:v>
                </c:pt>
                <c:pt idx="16">
                  <c:v>15Q1</c:v>
                </c:pt>
                <c:pt idx="17">
                  <c:v>15Q2</c:v>
                </c:pt>
                <c:pt idx="18">
                  <c:v>15Q3</c:v>
                </c:pt>
                <c:pt idx="19">
                  <c:v>15Q4</c:v>
                </c:pt>
                <c:pt idx="20">
                  <c:v>16Q1</c:v>
                </c:pt>
                <c:pt idx="21">
                  <c:v>16Q2</c:v>
                </c:pt>
                <c:pt idx="22">
                  <c:v>16Q3</c:v>
                </c:pt>
                <c:pt idx="23">
                  <c:v>16Q4</c:v>
                </c:pt>
                <c:pt idx="24">
                  <c:v>17Q1</c:v>
                </c:pt>
                <c:pt idx="25">
                  <c:v>17Q2</c:v>
                </c:pt>
                <c:pt idx="26">
                  <c:v>17Q3</c:v>
                </c:pt>
              </c:strCache>
            </c:strRef>
          </c:cat>
          <c:val>
            <c:numRef>
              <c:f>Sheet1!$B$2:$B$28</c:f>
              <c:numCache>
                <c:formatCode>General</c:formatCode>
                <c:ptCount val="27"/>
                <c:pt idx="0">
                  <c:v>9.3293722819955072E-2</c:v>
                </c:pt>
                <c:pt idx="1">
                  <c:v>8.7212092419650666E-2</c:v>
                </c:pt>
                <c:pt idx="2">
                  <c:v>1.2027236644234662E-2</c:v>
                </c:pt>
                <c:pt idx="3">
                  <c:v>6.1899420709438546E-2</c:v>
                </c:pt>
                <c:pt idx="4">
                  <c:v>2.2280577666341506E-2</c:v>
                </c:pt>
                <c:pt idx="5">
                  <c:v>3.54163992820411E-2</c:v>
                </c:pt>
                <c:pt idx="6">
                  <c:v>2.3431106540028557E-2</c:v>
                </c:pt>
                <c:pt idx="7">
                  <c:v>-1.2669592604730107E-2</c:v>
                </c:pt>
                <c:pt idx="8">
                  <c:v>3.0964901776266096E-2</c:v>
                </c:pt>
                <c:pt idx="9">
                  <c:v>-1.2777486772055147E-2</c:v>
                </c:pt>
                <c:pt idx="10">
                  <c:v>1.5064739105746794E-2</c:v>
                </c:pt>
                <c:pt idx="11">
                  <c:v>5.6081645171386807E-2</c:v>
                </c:pt>
                <c:pt idx="12">
                  <c:v>1.0686307858417621E-2</c:v>
                </c:pt>
                <c:pt idx="13">
                  <c:v>9.5015881710811101E-2</c:v>
                </c:pt>
                <c:pt idx="14">
                  <c:v>5.1169405344148933E-2</c:v>
                </c:pt>
                <c:pt idx="15">
                  <c:v>2.7395842352018196E-2</c:v>
                </c:pt>
                <c:pt idx="16">
                  <c:v>1.3026764548482506E-2</c:v>
                </c:pt>
                <c:pt idx="17">
                  <c:v>6.7044672905689051E-2</c:v>
                </c:pt>
                <c:pt idx="18">
                  <c:v>3.8062645731561373E-2</c:v>
                </c:pt>
                <c:pt idx="19">
                  <c:v>-6.2445065149731027E-3</c:v>
                </c:pt>
                <c:pt idx="20">
                  <c:v>3.7936733367354591E-2</c:v>
                </c:pt>
                <c:pt idx="21">
                  <c:v>-9.2615952281776326E-2</c:v>
                </c:pt>
                <c:pt idx="22">
                  <c:v>-6.7151380777580982E-2</c:v>
                </c:pt>
                <c:pt idx="23">
                  <c:v>6.3003264572496498E-3</c:v>
                </c:pt>
                <c:pt idx="24">
                  <c:v>2.9176575305333463E-2</c:v>
                </c:pt>
                <c:pt idx="25">
                  <c:v>5.6248216978914023E-2</c:v>
                </c:pt>
                <c:pt idx="26">
                  <c:v>8.2233068464078851E-2</c:v>
                </c:pt>
              </c:numCache>
            </c:numRef>
          </c:val>
        </c:ser>
        <c:ser>
          <c:idx val="1"/>
          <c:order val="1"/>
          <c:tx>
            <c:strRef>
              <c:f>Sheet1!$C$1</c:f>
              <c:strCache>
                <c:ptCount val="1"/>
                <c:pt idx="0">
                  <c:v>Domestic</c:v>
                </c:pt>
              </c:strCache>
            </c:strRef>
          </c:tx>
          <c:spPr>
            <a:ln>
              <a:noFill/>
              <a:prstDash val="dash"/>
            </a:ln>
          </c:spPr>
          <c:invertIfNegative val="0"/>
          <c:cat>
            <c:strRef>
              <c:f>Sheet1!$A$2:$A$28</c:f>
              <c:strCache>
                <c:ptCount val="27"/>
                <c:pt idx="0">
                  <c:v>11Q1</c:v>
                </c:pt>
                <c:pt idx="1">
                  <c:v>11Q2</c:v>
                </c:pt>
                <c:pt idx="2">
                  <c:v>11Q3</c:v>
                </c:pt>
                <c:pt idx="3">
                  <c:v>11Q4</c:v>
                </c:pt>
                <c:pt idx="4">
                  <c:v>12Q1</c:v>
                </c:pt>
                <c:pt idx="5">
                  <c:v>12Q2</c:v>
                </c:pt>
                <c:pt idx="6">
                  <c:v>12Q3</c:v>
                </c:pt>
                <c:pt idx="7">
                  <c:v>12Q4</c:v>
                </c:pt>
                <c:pt idx="8">
                  <c:v>13Q1</c:v>
                </c:pt>
                <c:pt idx="9">
                  <c:v>13Q2</c:v>
                </c:pt>
                <c:pt idx="10">
                  <c:v>13Q3</c:v>
                </c:pt>
                <c:pt idx="11">
                  <c:v>13Q4</c:v>
                </c:pt>
                <c:pt idx="12">
                  <c:v>14Q1</c:v>
                </c:pt>
                <c:pt idx="13">
                  <c:v>14Q2</c:v>
                </c:pt>
                <c:pt idx="14">
                  <c:v>14Q3</c:v>
                </c:pt>
                <c:pt idx="15">
                  <c:v>14Q4</c:v>
                </c:pt>
                <c:pt idx="16">
                  <c:v>15Q1</c:v>
                </c:pt>
                <c:pt idx="17">
                  <c:v>15Q2</c:v>
                </c:pt>
                <c:pt idx="18">
                  <c:v>15Q3</c:v>
                </c:pt>
                <c:pt idx="19">
                  <c:v>15Q4</c:v>
                </c:pt>
                <c:pt idx="20">
                  <c:v>16Q1</c:v>
                </c:pt>
                <c:pt idx="21">
                  <c:v>16Q2</c:v>
                </c:pt>
                <c:pt idx="22">
                  <c:v>16Q3</c:v>
                </c:pt>
                <c:pt idx="23">
                  <c:v>16Q4</c:v>
                </c:pt>
                <c:pt idx="24">
                  <c:v>17Q1</c:v>
                </c:pt>
                <c:pt idx="25">
                  <c:v>17Q2</c:v>
                </c:pt>
                <c:pt idx="26">
                  <c:v>17Q3</c:v>
                </c:pt>
              </c:strCache>
            </c:strRef>
          </c:cat>
          <c:val>
            <c:numRef>
              <c:f>Sheet1!$C$2:$C$28</c:f>
              <c:numCache>
                <c:formatCode>General</c:formatCode>
                <c:ptCount val="27"/>
                <c:pt idx="0">
                  <c:v>8.81769430201782E-2</c:v>
                </c:pt>
                <c:pt idx="1">
                  <c:v>9.8649601006460363E-2</c:v>
                </c:pt>
                <c:pt idx="2">
                  <c:v>5.8823934256199362E-2</c:v>
                </c:pt>
                <c:pt idx="3">
                  <c:v>0.1047687789591043</c:v>
                </c:pt>
                <c:pt idx="4">
                  <c:v>8.2882539087682394E-2</c:v>
                </c:pt>
                <c:pt idx="5">
                  <c:v>6.4701144780114683E-2</c:v>
                </c:pt>
                <c:pt idx="6">
                  <c:v>8.4651115308105762E-2</c:v>
                </c:pt>
                <c:pt idx="7">
                  <c:v>4.6346861573312692E-2</c:v>
                </c:pt>
                <c:pt idx="8">
                  <c:v>6.734597270933329E-2</c:v>
                </c:pt>
                <c:pt idx="9">
                  <c:v>6.7294116513296753E-2</c:v>
                </c:pt>
                <c:pt idx="10">
                  <c:v>6.7401584515298207E-2</c:v>
                </c:pt>
                <c:pt idx="11">
                  <c:v>8.3015215375521034E-2</c:v>
                </c:pt>
                <c:pt idx="12">
                  <c:v>4.6362542176681565E-2</c:v>
                </c:pt>
                <c:pt idx="13">
                  <c:v>7.445266967841091E-2</c:v>
                </c:pt>
                <c:pt idx="14">
                  <c:v>5.9611486928710544E-2</c:v>
                </c:pt>
                <c:pt idx="15">
                  <c:v>4.206393651371676E-2</c:v>
                </c:pt>
                <c:pt idx="16">
                  <c:v>5.972031050389659E-2</c:v>
                </c:pt>
                <c:pt idx="17">
                  <c:v>2.2584780232285828E-2</c:v>
                </c:pt>
                <c:pt idx="18">
                  <c:v>2.5386833545659515E-2</c:v>
                </c:pt>
                <c:pt idx="19">
                  <c:v>2.8563036321751945E-2</c:v>
                </c:pt>
                <c:pt idx="20">
                  <c:v>3.1411983324932002E-2</c:v>
                </c:pt>
                <c:pt idx="21">
                  <c:v>3.144123726639414E-3</c:v>
                </c:pt>
                <c:pt idx="22">
                  <c:v>8.1505748174039994E-3</c:v>
                </c:pt>
                <c:pt idx="23">
                  <c:v>2.6841560104561735E-2</c:v>
                </c:pt>
                <c:pt idx="24">
                  <c:v>1.2013264858828032E-2</c:v>
                </c:pt>
                <c:pt idx="25">
                  <c:v>3.328002650899653E-2</c:v>
                </c:pt>
                <c:pt idx="26">
                  <c:v>4.394429173572667E-2</c:v>
                </c:pt>
              </c:numCache>
            </c:numRef>
          </c:val>
        </c:ser>
        <c:dLbls>
          <c:showLegendKey val="0"/>
          <c:showVal val="0"/>
          <c:showCatName val="0"/>
          <c:showSerName val="0"/>
          <c:showPercent val="0"/>
          <c:showBubbleSize val="0"/>
        </c:dLbls>
        <c:gapWidth val="23"/>
        <c:axId val="534418192"/>
        <c:axId val="534418584"/>
      </c:barChart>
      <c:catAx>
        <c:axId val="534418192"/>
        <c:scaling>
          <c:orientation val="minMax"/>
        </c:scaling>
        <c:delete val="0"/>
        <c:axPos val="b"/>
        <c:numFmt formatCode="[$-409]mmm\-yy;@" sourceLinked="0"/>
        <c:majorTickMark val="out"/>
        <c:minorTickMark val="none"/>
        <c:tickLblPos val="low"/>
        <c:spPr>
          <a:ln>
            <a:solidFill>
              <a:schemeClr val="tx1"/>
            </a:solidFill>
          </a:ln>
        </c:spPr>
        <c:txPr>
          <a:bodyPr rot="-5400000" vert="horz"/>
          <a:lstStyle/>
          <a:p>
            <a:pPr>
              <a:defRPr sz="600"/>
            </a:pPr>
            <a:endParaRPr lang="en-US"/>
          </a:p>
        </c:txPr>
        <c:crossAx val="534418584"/>
        <c:crosses val="autoZero"/>
        <c:auto val="1"/>
        <c:lblAlgn val="ctr"/>
        <c:lblOffset val="100"/>
        <c:noMultiLvlLbl val="1"/>
      </c:catAx>
      <c:valAx>
        <c:axId val="534418584"/>
        <c:scaling>
          <c:orientation val="minMax"/>
        </c:scaling>
        <c:delete val="0"/>
        <c:axPos val="l"/>
        <c:majorGridlines/>
        <c:title>
          <c:tx>
            <c:rich>
              <a:bodyPr rot="-5400000" vert="horz"/>
              <a:lstStyle/>
              <a:p>
                <a:pPr>
                  <a:defRPr sz="1050"/>
                </a:pPr>
                <a:r>
                  <a:rPr lang="en-US" sz="1050" b="1" i="0" baseline="0" dirty="0" err="1" smtClean="0">
                    <a:effectLst/>
                  </a:rPr>
                  <a:t>Yr</a:t>
                </a:r>
                <a:r>
                  <a:rPr lang="en-US" sz="1050" b="1" i="0" baseline="0" dirty="0" smtClean="0">
                    <a:effectLst/>
                  </a:rPr>
                  <a:t>/</a:t>
                </a:r>
                <a:r>
                  <a:rPr lang="en-US" sz="1050" b="1" i="0" baseline="0" dirty="0" err="1" smtClean="0">
                    <a:effectLst/>
                  </a:rPr>
                  <a:t>Yr</a:t>
                </a:r>
                <a:r>
                  <a:rPr lang="en-US" sz="1050" b="1" i="0" baseline="0" dirty="0" smtClean="0">
                    <a:effectLst/>
                  </a:rPr>
                  <a:t> % Change</a:t>
                </a:r>
                <a:endParaRPr lang="en-US" sz="1050" dirty="0">
                  <a:effectLst/>
                </a:endParaRPr>
              </a:p>
            </c:rich>
          </c:tx>
          <c:layout>
            <c:manualLayout>
              <c:xMode val="edge"/>
              <c:yMode val="edge"/>
              <c:x val="7.4474226699325803E-3"/>
              <c:y val="0.28429438585077821"/>
            </c:manualLayout>
          </c:layout>
          <c:overlay val="0"/>
        </c:title>
        <c:numFmt formatCode="0%" sourceLinked="0"/>
        <c:majorTickMark val="out"/>
        <c:minorTickMark val="none"/>
        <c:tickLblPos val="nextTo"/>
        <c:spPr>
          <a:ln>
            <a:solidFill>
              <a:schemeClr val="tx1"/>
            </a:solidFill>
          </a:ln>
        </c:spPr>
        <c:txPr>
          <a:bodyPr/>
          <a:lstStyle/>
          <a:p>
            <a:pPr>
              <a:defRPr sz="900"/>
            </a:pPr>
            <a:endParaRPr lang="en-US"/>
          </a:p>
        </c:txPr>
        <c:crossAx val="534418192"/>
        <c:crosses val="autoZero"/>
        <c:crossBetween val="between"/>
      </c:valAx>
      <c:spPr>
        <a:ln>
          <a:solidFill>
            <a:schemeClr val="bg2"/>
          </a:solidFill>
        </a:ln>
      </c:spPr>
    </c:plotArea>
    <c:legend>
      <c:legendPos val="b"/>
      <c:layout>
        <c:manualLayout>
          <c:xMode val="edge"/>
          <c:yMode val="edge"/>
          <c:x val="0.34103736443321941"/>
          <c:y val="0.8852613723465218"/>
          <c:w val="0.3877779428514832"/>
          <c:h val="5.675216661934581E-2"/>
        </c:manualLayout>
      </c:layout>
      <c:overlay val="0"/>
      <c:txPr>
        <a:bodyPr/>
        <a:lstStyle/>
        <a:p>
          <a:pPr>
            <a:defRPr sz="800"/>
          </a:pPr>
          <a:endParaRPr lang="en-US"/>
        </a:p>
      </c:txPr>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smtClean="0"/>
              <a:t>Cass Intermodal </a:t>
            </a:r>
            <a:r>
              <a:rPr lang="en-US" sz="1600" dirty="0" err="1" smtClean="0"/>
              <a:t>Linehaul</a:t>
            </a:r>
            <a:r>
              <a:rPr lang="en-US" sz="1600" dirty="0" smtClean="0"/>
              <a:t> Index</a:t>
            </a:r>
            <a:endParaRPr lang="en-US" sz="1600" dirty="0"/>
          </a:p>
        </c:rich>
      </c:tx>
      <c:layout>
        <c:manualLayout>
          <c:xMode val="edge"/>
          <c:yMode val="edge"/>
          <c:x val="0.14789934152967721"/>
          <c:y val="2.3144949623232578E-2"/>
        </c:manualLayout>
      </c:layout>
      <c:overlay val="1"/>
    </c:title>
    <c:autoTitleDeleted val="0"/>
    <c:plotArea>
      <c:layout>
        <c:manualLayout>
          <c:layoutTarget val="inner"/>
          <c:xMode val="edge"/>
          <c:yMode val="edge"/>
          <c:x val="9.6486178105787287E-2"/>
          <c:y val="0.12588723364596005"/>
          <c:w val="0.82335534671069344"/>
          <c:h val="0.73765210303601081"/>
        </c:manualLayout>
      </c:layout>
      <c:lineChart>
        <c:grouping val="standard"/>
        <c:varyColors val="0"/>
        <c:ser>
          <c:idx val="0"/>
          <c:order val="0"/>
          <c:tx>
            <c:strRef>
              <c:f>Sheet1!$A$1</c:f>
              <c:strCache>
                <c:ptCount val="1"/>
                <c:pt idx="0">
                  <c:v>Column1</c:v>
                </c:pt>
              </c:strCache>
            </c:strRef>
          </c:tx>
          <c:spPr>
            <a:ln w="38100"/>
          </c:spPr>
          <c:marker>
            <c:symbol val="none"/>
          </c:marker>
          <c:cat>
            <c:strRef>
              <c:f>Sheet1!$A$2:$A$96</c:f>
              <c:strCache>
                <c:ptCount val="73"/>
                <c:pt idx="0">
                  <c:v>2011</c:v>
                </c:pt>
                <c:pt idx="12">
                  <c:v>2012</c:v>
                </c:pt>
                <c:pt idx="24">
                  <c:v>2013</c:v>
                </c:pt>
                <c:pt idx="36">
                  <c:v>2014</c:v>
                </c:pt>
                <c:pt idx="48">
                  <c:v>2015</c:v>
                </c:pt>
                <c:pt idx="60">
                  <c:v>2016</c:v>
                </c:pt>
                <c:pt idx="72">
                  <c:v>2017</c:v>
                </c:pt>
              </c:strCache>
            </c:strRef>
          </c:cat>
          <c:val>
            <c:numRef>
              <c:f>Sheet1!$A$2:$A$96</c:f>
              <c:numCache>
                <c:formatCode>General</c:formatCode>
                <c:ptCount val="83"/>
                <c:pt idx="0" formatCode="mmm\-yy">
                  <c:v>0</c:v>
                </c:pt>
                <c:pt idx="12" formatCode="mmm\-yy">
                  <c:v>0</c:v>
                </c:pt>
                <c:pt idx="24" formatCode="mmm\-yy">
                  <c:v>0</c:v>
                </c:pt>
                <c:pt idx="36" formatCode="mmm\-yy">
                  <c:v>0</c:v>
                </c:pt>
                <c:pt idx="48" formatCode="mmm\-yy">
                  <c:v>0</c:v>
                </c:pt>
                <c:pt idx="60" formatCode="[$-409]mmm\-yy;@">
                  <c:v>0</c:v>
                </c:pt>
                <c:pt idx="72" formatCode="[$-409]mmm\-yy;@">
                  <c:v>0</c:v>
                </c:pt>
              </c:numCache>
            </c:numRef>
          </c:val>
          <c:smooth val="0"/>
        </c:ser>
        <c:ser>
          <c:idx val="1"/>
          <c:order val="1"/>
          <c:tx>
            <c:strRef>
              <c:f>Sheet1!$B$1</c:f>
              <c:strCache>
                <c:ptCount val="1"/>
                <c:pt idx="0">
                  <c:v>Index</c:v>
                </c:pt>
              </c:strCache>
            </c:strRef>
          </c:tx>
          <c:spPr>
            <a:ln>
              <a:solidFill>
                <a:schemeClr val="accent1"/>
              </a:solidFill>
            </a:ln>
          </c:spPr>
          <c:marker>
            <c:symbol val="none"/>
          </c:marker>
          <c:cat>
            <c:strRef>
              <c:f>Sheet1!$A$2:$A$96</c:f>
              <c:strCache>
                <c:ptCount val="73"/>
                <c:pt idx="0">
                  <c:v>2011</c:v>
                </c:pt>
                <c:pt idx="12">
                  <c:v>2012</c:v>
                </c:pt>
                <c:pt idx="24">
                  <c:v>2013</c:v>
                </c:pt>
                <c:pt idx="36">
                  <c:v>2014</c:v>
                </c:pt>
                <c:pt idx="48">
                  <c:v>2015</c:v>
                </c:pt>
                <c:pt idx="60">
                  <c:v>2016</c:v>
                </c:pt>
                <c:pt idx="72">
                  <c:v>2017</c:v>
                </c:pt>
              </c:strCache>
            </c:strRef>
          </c:cat>
          <c:val>
            <c:numRef>
              <c:f>Sheet1!$B$2:$B$96</c:f>
              <c:numCache>
                <c:formatCode>0.00</c:formatCode>
                <c:ptCount val="83"/>
                <c:pt idx="0">
                  <c:v>121.1</c:v>
                </c:pt>
                <c:pt idx="1">
                  <c:v>121.63014081049731</c:v>
                </c:pt>
                <c:pt idx="2">
                  <c:v>125.92534014252112</c:v>
                </c:pt>
                <c:pt idx="3">
                  <c:v>128.4806707316923</c:v>
                </c:pt>
                <c:pt idx="4">
                  <c:v>129.41756446115986</c:v>
                </c:pt>
                <c:pt idx="5">
                  <c:v>121.37580971125929</c:v>
                </c:pt>
                <c:pt idx="6">
                  <c:v>127.2870423276902</c:v>
                </c:pt>
                <c:pt idx="7">
                  <c:v>126.22085818468145</c:v>
                </c:pt>
                <c:pt idx="8">
                  <c:v>122.82028498538051</c:v>
                </c:pt>
                <c:pt idx="9">
                  <c:v>125.51662069732241</c:v>
                </c:pt>
                <c:pt idx="10">
                  <c:v>121.86287996302698</c:v>
                </c:pt>
                <c:pt idx="11">
                  <c:v>128.46034043223796</c:v>
                </c:pt>
                <c:pt idx="12">
                  <c:v>129.86426822490162</c:v>
                </c:pt>
                <c:pt idx="13">
                  <c:v>124.79589290458078</c:v>
                </c:pt>
                <c:pt idx="14">
                  <c:v>130.84746450206447</c:v>
                </c:pt>
                <c:pt idx="15">
                  <c:v>134.56807760232527</c:v>
                </c:pt>
                <c:pt idx="16">
                  <c:v>130.48415597602184</c:v>
                </c:pt>
                <c:pt idx="17">
                  <c:v>122.48468572289056</c:v>
                </c:pt>
                <c:pt idx="18">
                  <c:v>125.049873330553</c:v>
                </c:pt>
                <c:pt idx="19">
                  <c:v>125.14431641326348</c:v>
                </c:pt>
                <c:pt idx="20">
                  <c:v>125.26436696403289</c:v>
                </c:pt>
                <c:pt idx="21">
                  <c:v>129.73455410247379</c:v>
                </c:pt>
                <c:pt idx="22">
                  <c:v>126.49704284476225</c:v>
                </c:pt>
                <c:pt idx="23">
                  <c:v>131.68773560932038</c:v>
                </c:pt>
                <c:pt idx="24">
                  <c:v>130.9065912865012</c:v>
                </c:pt>
                <c:pt idx="25">
                  <c:v>130.26811774740486</c:v>
                </c:pt>
                <c:pt idx="26">
                  <c:v>133.03864200718087</c:v>
                </c:pt>
                <c:pt idx="27">
                  <c:v>134.94648264397702</c:v>
                </c:pt>
                <c:pt idx="28">
                  <c:v>129.81147852405499</c:v>
                </c:pt>
                <c:pt idx="29">
                  <c:v>121.92983009656587</c:v>
                </c:pt>
                <c:pt idx="30">
                  <c:v>126.03776732986437</c:v>
                </c:pt>
                <c:pt idx="31">
                  <c:v>126.17550558050877</c:v>
                </c:pt>
                <c:pt idx="32">
                  <c:v>124.65915607497803</c:v>
                </c:pt>
                <c:pt idx="33">
                  <c:v>129.21078762902113</c:v>
                </c:pt>
                <c:pt idx="34">
                  <c:v>124.65926759954563</c:v>
                </c:pt>
                <c:pt idx="35">
                  <c:v>130.35113922964933</c:v>
                </c:pt>
                <c:pt idx="36">
                  <c:v>133.17142360071244</c:v>
                </c:pt>
                <c:pt idx="37">
                  <c:v>132.12312799581201</c:v>
                </c:pt>
                <c:pt idx="38">
                  <c:v>135.41486556154362</c:v>
                </c:pt>
                <c:pt idx="39">
                  <c:v>136.80662642494698</c:v>
                </c:pt>
                <c:pt idx="40">
                  <c:v>133.12985675199008</c:v>
                </c:pt>
                <c:pt idx="41">
                  <c:v>126.59011259840966</c:v>
                </c:pt>
                <c:pt idx="42">
                  <c:v>130.36575207407182</c:v>
                </c:pt>
                <c:pt idx="43">
                  <c:v>130.58903457458086</c:v>
                </c:pt>
                <c:pt idx="44">
                  <c:v>128.02495328900241</c:v>
                </c:pt>
                <c:pt idx="45">
                  <c:v>134.2503723621947</c:v>
                </c:pt>
                <c:pt idx="46">
                  <c:v>128.461550317579</c:v>
                </c:pt>
                <c:pt idx="47">
                  <c:v>132.30640631809405</c:v>
                </c:pt>
                <c:pt idx="48">
                  <c:v>132.7719093299103</c:v>
                </c:pt>
                <c:pt idx="49">
                  <c:v>129.74491169188701</c:v>
                </c:pt>
                <c:pt idx="50">
                  <c:v>133.26800684310334</c:v>
                </c:pt>
                <c:pt idx="51">
                  <c:v>134.20061070279803</c:v>
                </c:pt>
                <c:pt idx="52">
                  <c:v>129.03035438181564</c:v>
                </c:pt>
                <c:pt idx="53">
                  <c:v>122.98378521243049</c:v>
                </c:pt>
                <c:pt idx="54">
                  <c:v>126.58514526392374</c:v>
                </c:pt>
                <c:pt idx="55">
                  <c:v>128.10357390306598</c:v>
                </c:pt>
                <c:pt idx="56">
                  <c:v>125.07125078951626</c:v>
                </c:pt>
                <c:pt idx="57">
                  <c:v>129.90354728156089</c:v>
                </c:pt>
                <c:pt idx="58">
                  <c:v>125.34586138901368</c:v>
                </c:pt>
                <c:pt idx="59">
                  <c:v>127.21446397686816</c:v>
                </c:pt>
                <c:pt idx="60">
                  <c:v>129.78641537149346</c:v>
                </c:pt>
                <c:pt idx="61">
                  <c:v>124.76207328877743</c:v>
                </c:pt>
                <c:pt idx="62">
                  <c:v>129.21037252807201</c:v>
                </c:pt>
                <c:pt idx="63">
                  <c:v>129.638940455746</c:v>
                </c:pt>
                <c:pt idx="64">
                  <c:v>126.49098711248401</c:v>
                </c:pt>
                <c:pt idx="65">
                  <c:v>121.08529395496721</c:v>
                </c:pt>
                <c:pt idx="66">
                  <c:v>123.534882589278</c:v>
                </c:pt>
                <c:pt idx="67">
                  <c:v>125.50673157979899</c:v>
                </c:pt>
                <c:pt idx="68">
                  <c:v>124.16113415683014</c:v>
                </c:pt>
                <c:pt idx="69">
                  <c:v>130.35825781931848</c:v>
                </c:pt>
                <c:pt idx="70">
                  <c:v>125.69094488687462</c:v>
                </c:pt>
                <c:pt idx="71">
                  <c:v>129.15626279353177</c:v>
                </c:pt>
                <c:pt idx="72">
                  <c:v>134.68599577998955</c:v>
                </c:pt>
                <c:pt idx="73">
                  <c:v>130.82818178531147</c:v>
                </c:pt>
                <c:pt idx="74">
                  <c:v>135.38041777171273</c:v>
                </c:pt>
                <c:pt idx="75">
                  <c:v>133.1</c:v>
                </c:pt>
                <c:pt idx="76">
                  <c:v>129.30000000000001</c:v>
                </c:pt>
                <c:pt idx="77">
                  <c:v>123.3</c:v>
                </c:pt>
                <c:pt idx="78">
                  <c:v>124.3</c:v>
                </c:pt>
                <c:pt idx="79">
                  <c:v>127.1</c:v>
                </c:pt>
                <c:pt idx="80">
                  <c:v>129.1</c:v>
                </c:pt>
                <c:pt idx="81">
                  <c:v>132.80000000000001</c:v>
                </c:pt>
                <c:pt idx="82">
                  <c:v>130.6</c:v>
                </c:pt>
              </c:numCache>
            </c:numRef>
          </c:val>
          <c:smooth val="0"/>
        </c:ser>
        <c:dLbls>
          <c:showLegendKey val="0"/>
          <c:showVal val="0"/>
          <c:showCatName val="0"/>
          <c:showSerName val="0"/>
          <c:showPercent val="0"/>
          <c:showBubbleSize val="0"/>
        </c:dLbls>
        <c:smooth val="0"/>
        <c:axId val="534419368"/>
        <c:axId val="534419760"/>
      </c:lineChart>
      <c:catAx>
        <c:axId val="534419368"/>
        <c:scaling>
          <c:orientation val="minMax"/>
        </c:scaling>
        <c:delete val="0"/>
        <c:axPos val="b"/>
        <c:numFmt formatCode="[$-409]mmm\-yy;@" sourceLinked="0"/>
        <c:majorTickMark val="out"/>
        <c:minorTickMark val="none"/>
        <c:tickLblPos val="nextTo"/>
        <c:spPr>
          <a:ln>
            <a:solidFill>
              <a:srgbClr val="000000"/>
            </a:solidFill>
          </a:ln>
        </c:spPr>
        <c:txPr>
          <a:bodyPr rot="-5400000" vert="horz"/>
          <a:lstStyle/>
          <a:p>
            <a:pPr>
              <a:defRPr sz="800" baseline="0"/>
            </a:pPr>
            <a:endParaRPr lang="en-US"/>
          </a:p>
        </c:txPr>
        <c:crossAx val="534419760"/>
        <c:crosses val="autoZero"/>
        <c:auto val="1"/>
        <c:lblAlgn val="ctr"/>
        <c:lblOffset val="100"/>
        <c:tickLblSkip val="6"/>
        <c:noMultiLvlLbl val="1"/>
      </c:catAx>
      <c:valAx>
        <c:axId val="534419760"/>
        <c:scaling>
          <c:orientation val="minMax"/>
          <c:max val="140"/>
          <c:min val="100"/>
        </c:scaling>
        <c:delete val="0"/>
        <c:axPos val="l"/>
        <c:majorGridlines>
          <c:spPr>
            <a:ln>
              <a:solidFill>
                <a:schemeClr val="bg2"/>
              </a:solidFill>
            </a:ln>
          </c:spPr>
        </c:majorGridlines>
        <c:title>
          <c:tx>
            <c:rich>
              <a:bodyPr rot="-5400000" vert="horz"/>
              <a:lstStyle/>
              <a:p>
                <a:pPr>
                  <a:defRPr sz="1050"/>
                </a:pPr>
                <a:r>
                  <a:rPr lang="en-US" sz="1050" dirty="0" smtClean="0"/>
                  <a:t>Index: 2005 = 100</a:t>
                </a:r>
                <a:endParaRPr lang="en-US" sz="1050" dirty="0"/>
              </a:p>
            </c:rich>
          </c:tx>
          <c:layout>
            <c:manualLayout>
              <c:xMode val="edge"/>
              <c:yMode val="edge"/>
              <c:x val="0"/>
              <c:y val="0.31786550510798051"/>
            </c:manualLayout>
          </c:layout>
          <c:overlay val="0"/>
        </c:title>
        <c:numFmt formatCode="#,##0" sourceLinked="0"/>
        <c:majorTickMark val="out"/>
        <c:minorTickMark val="none"/>
        <c:tickLblPos val="nextTo"/>
        <c:spPr>
          <a:ln>
            <a:solidFill>
              <a:schemeClr val="tx1"/>
            </a:solidFill>
          </a:ln>
        </c:spPr>
        <c:txPr>
          <a:bodyPr/>
          <a:lstStyle/>
          <a:p>
            <a:pPr>
              <a:defRPr sz="700" baseline="0"/>
            </a:pPr>
            <a:endParaRPr lang="en-US"/>
          </a:p>
        </c:txPr>
        <c:crossAx val="534419368"/>
        <c:crosses val="autoZero"/>
        <c:crossBetween val="between"/>
      </c:valAx>
      <c:spPr>
        <a:ln>
          <a:solidFill>
            <a:schemeClr val="bg2"/>
          </a:solidFill>
        </a:ln>
      </c:spPr>
    </c:plotArea>
    <c:plotVisOnly val="1"/>
    <c:dispBlanksAs val="gap"/>
    <c:showDLblsOverMax val="0"/>
  </c:chart>
  <c:txPr>
    <a:bodyPr/>
    <a:lstStyle/>
    <a:p>
      <a:pPr>
        <a:defRPr sz="1400" b="1">
          <a:solidFill>
            <a:schemeClr val="tx1"/>
          </a:solidFill>
          <a:latin typeface="Arial" pitchFamily="34" charset="0"/>
          <a:cs typeface="Arial"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smtClean="0"/>
              <a:t>U.S. Trucking Capacity</a:t>
            </a:r>
            <a:endParaRPr lang="en-US" sz="1400" dirty="0"/>
          </a:p>
        </c:rich>
      </c:tx>
      <c:layout>
        <c:manualLayout>
          <c:xMode val="edge"/>
          <c:yMode val="edge"/>
          <c:x val="0.29324916197125428"/>
          <c:y val="2.0484695040236974E-2"/>
        </c:manualLayout>
      </c:layout>
      <c:overlay val="0"/>
    </c:title>
    <c:autoTitleDeleted val="0"/>
    <c:plotArea>
      <c:layout>
        <c:manualLayout>
          <c:layoutTarget val="inner"/>
          <c:xMode val="edge"/>
          <c:yMode val="edge"/>
          <c:x val="0.13611294323768977"/>
          <c:y val="0.1349882717975153"/>
          <c:w val="0.84228216646525533"/>
          <c:h val="0.68714052679573634"/>
        </c:manualLayout>
      </c:layout>
      <c:lineChart>
        <c:grouping val="standard"/>
        <c:varyColors val="0"/>
        <c:ser>
          <c:idx val="0"/>
          <c:order val="0"/>
          <c:tx>
            <c:strRef>
              <c:f>Sheet1!$B$1</c:f>
              <c:strCache>
                <c:ptCount val="1"/>
                <c:pt idx="0">
                  <c:v>Series 1</c:v>
                </c:pt>
              </c:strCache>
            </c:strRef>
          </c:tx>
          <c:spPr>
            <a:ln w="34925"/>
          </c:spPr>
          <c:marker>
            <c:symbol val="none"/>
          </c:marker>
          <c:cat>
            <c:numRef>
              <c:f>Sheet1!$A$2:$A$103</c:f>
              <c:numCache>
                <c:formatCode>m/d/yyyy</c:formatCode>
                <c:ptCount val="102"/>
                <c:pt idx="0">
                  <c:v>33604</c:v>
                </c:pt>
                <c:pt idx="1">
                  <c:v>33695</c:v>
                </c:pt>
                <c:pt idx="2">
                  <c:v>33786</c:v>
                </c:pt>
                <c:pt idx="3">
                  <c:v>33878</c:v>
                </c:pt>
                <c:pt idx="4">
                  <c:v>33970</c:v>
                </c:pt>
                <c:pt idx="5">
                  <c:v>34060</c:v>
                </c:pt>
                <c:pt idx="6">
                  <c:v>34151</c:v>
                </c:pt>
                <c:pt idx="7">
                  <c:v>34243</c:v>
                </c:pt>
                <c:pt idx="8">
                  <c:v>34335</c:v>
                </c:pt>
                <c:pt idx="9">
                  <c:v>34425</c:v>
                </c:pt>
                <c:pt idx="10">
                  <c:v>34516</c:v>
                </c:pt>
                <c:pt idx="11">
                  <c:v>34608</c:v>
                </c:pt>
                <c:pt idx="12">
                  <c:v>34700</c:v>
                </c:pt>
                <c:pt idx="13">
                  <c:v>34790</c:v>
                </c:pt>
                <c:pt idx="14">
                  <c:v>34881</c:v>
                </c:pt>
                <c:pt idx="15">
                  <c:v>34973</c:v>
                </c:pt>
                <c:pt idx="16">
                  <c:v>35065</c:v>
                </c:pt>
                <c:pt idx="17">
                  <c:v>35156</c:v>
                </c:pt>
                <c:pt idx="18">
                  <c:v>35247</c:v>
                </c:pt>
                <c:pt idx="19">
                  <c:v>35339</c:v>
                </c:pt>
                <c:pt idx="20">
                  <c:v>35431</c:v>
                </c:pt>
                <c:pt idx="21">
                  <c:v>35521</c:v>
                </c:pt>
                <c:pt idx="22">
                  <c:v>35612</c:v>
                </c:pt>
                <c:pt idx="23">
                  <c:v>35704</c:v>
                </c:pt>
                <c:pt idx="24">
                  <c:v>35796</c:v>
                </c:pt>
                <c:pt idx="25">
                  <c:v>35886</c:v>
                </c:pt>
                <c:pt idx="26">
                  <c:v>35977</c:v>
                </c:pt>
                <c:pt idx="27">
                  <c:v>36069</c:v>
                </c:pt>
                <c:pt idx="28">
                  <c:v>36161</c:v>
                </c:pt>
                <c:pt idx="29">
                  <c:v>36251</c:v>
                </c:pt>
                <c:pt idx="30">
                  <c:v>36342</c:v>
                </c:pt>
                <c:pt idx="31">
                  <c:v>36434</c:v>
                </c:pt>
                <c:pt idx="32">
                  <c:v>36526</c:v>
                </c:pt>
                <c:pt idx="33">
                  <c:v>36617</c:v>
                </c:pt>
                <c:pt idx="34">
                  <c:v>36708</c:v>
                </c:pt>
                <c:pt idx="35">
                  <c:v>36800</c:v>
                </c:pt>
                <c:pt idx="36">
                  <c:v>36892</c:v>
                </c:pt>
                <c:pt idx="37">
                  <c:v>36982</c:v>
                </c:pt>
                <c:pt idx="38">
                  <c:v>37073</c:v>
                </c:pt>
                <c:pt idx="39">
                  <c:v>37165</c:v>
                </c:pt>
                <c:pt idx="40">
                  <c:v>37257</c:v>
                </c:pt>
                <c:pt idx="41">
                  <c:v>37347</c:v>
                </c:pt>
                <c:pt idx="42">
                  <c:v>37438</c:v>
                </c:pt>
                <c:pt idx="43">
                  <c:v>37530</c:v>
                </c:pt>
                <c:pt idx="44">
                  <c:v>37622</c:v>
                </c:pt>
                <c:pt idx="45">
                  <c:v>37712</c:v>
                </c:pt>
                <c:pt idx="46">
                  <c:v>37803</c:v>
                </c:pt>
                <c:pt idx="47">
                  <c:v>37895</c:v>
                </c:pt>
                <c:pt idx="48">
                  <c:v>37987</c:v>
                </c:pt>
                <c:pt idx="49">
                  <c:v>38078</c:v>
                </c:pt>
                <c:pt idx="50">
                  <c:v>38169</c:v>
                </c:pt>
                <c:pt idx="51">
                  <c:v>38261</c:v>
                </c:pt>
                <c:pt idx="52">
                  <c:v>38353</c:v>
                </c:pt>
                <c:pt idx="53">
                  <c:v>38443</c:v>
                </c:pt>
                <c:pt idx="54">
                  <c:v>38534</c:v>
                </c:pt>
                <c:pt idx="55">
                  <c:v>38626</c:v>
                </c:pt>
                <c:pt idx="56">
                  <c:v>38718</c:v>
                </c:pt>
                <c:pt idx="57">
                  <c:v>38808</c:v>
                </c:pt>
                <c:pt idx="58">
                  <c:v>38899</c:v>
                </c:pt>
                <c:pt idx="59">
                  <c:v>38991</c:v>
                </c:pt>
                <c:pt idx="60">
                  <c:v>39083</c:v>
                </c:pt>
                <c:pt idx="61">
                  <c:v>39173</c:v>
                </c:pt>
                <c:pt idx="62">
                  <c:v>39264</c:v>
                </c:pt>
                <c:pt idx="63">
                  <c:v>39356</c:v>
                </c:pt>
                <c:pt idx="64">
                  <c:v>39448</c:v>
                </c:pt>
                <c:pt idx="65">
                  <c:v>39539</c:v>
                </c:pt>
                <c:pt idx="66">
                  <c:v>39630</c:v>
                </c:pt>
                <c:pt idx="67">
                  <c:v>39722</c:v>
                </c:pt>
                <c:pt idx="68">
                  <c:v>39814</c:v>
                </c:pt>
                <c:pt idx="69">
                  <c:v>39904</c:v>
                </c:pt>
                <c:pt idx="70">
                  <c:v>39995</c:v>
                </c:pt>
                <c:pt idx="71">
                  <c:v>40087</c:v>
                </c:pt>
                <c:pt idx="72">
                  <c:v>40179</c:v>
                </c:pt>
                <c:pt idx="73">
                  <c:v>40269</c:v>
                </c:pt>
                <c:pt idx="74">
                  <c:v>40360</c:v>
                </c:pt>
                <c:pt idx="75">
                  <c:v>40452</c:v>
                </c:pt>
                <c:pt idx="76">
                  <c:v>40544</c:v>
                </c:pt>
                <c:pt idx="77">
                  <c:v>40634</c:v>
                </c:pt>
                <c:pt idx="78">
                  <c:v>40725</c:v>
                </c:pt>
                <c:pt idx="79">
                  <c:v>40817</c:v>
                </c:pt>
                <c:pt idx="80">
                  <c:v>40909</c:v>
                </c:pt>
                <c:pt idx="81">
                  <c:v>41000</c:v>
                </c:pt>
                <c:pt idx="82">
                  <c:v>41091</c:v>
                </c:pt>
                <c:pt idx="83">
                  <c:v>41183</c:v>
                </c:pt>
                <c:pt idx="84">
                  <c:v>41275</c:v>
                </c:pt>
                <c:pt idx="85">
                  <c:v>41365</c:v>
                </c:pt>
                <c:pt idx="86">
                  <c:v>41456</c:v>
                </c:pt>
                <c:pt idx="87">
                  <c:v>41548</c:v>
                </c:pt>
                <c:pt idx="88">
                  <c:v>41640</c:v>
                </c:pt>
                <c:pt idx="89">
                  <c:v>41730</c:v>
                </c:pt>
                <c:pt idx="90">
                  <c:v>41821</c:v>
                </c:pt>
                <c:pt idx="91">
                  <c:v>41913</c:v>
                </c:pt>
                <c:pt idx="92">
                  <c:v>42005</c:v>
                </c:pt>
                <c:pt idx="93">
                  <c:v>42095</c:v>
                </c:pt>
                <c:pt idx="94">
                  <c:v>42186</c:v>
                </c:pt>
                <c:pt idx="95">
                  <c:v>42278</c:v>
                </c:pt>
                <c:pt idx="96">
                  <c:v>42370</c:v>
                </c:pt>
                <c:pt idx="97">
                  <c:v>42461</c:v>
                </c:pt>
                <c:pt idx="98">
                  <c:v>42552</c:v>
                </c:pt>
                <c:pt idx="99">
                  <c:v>42644</c:v>
                </c:pt>
                <c:pt idx="100">
                  <c:v>42736</c:v>
                </c:pt>
                <c:pt idx="101">
                  <c:v>42826</c:v>
                </c:pt>
              </c:numCache>
            </c:numRef>
          </c:cat>
          <c:val>
            <c:numRef>
              <c:f>Sheet1!$B$2:$B$103</c:f>
              <c:numCache>
                <c:formatCode>General</c:formatCode>
                <c:ptCount val="102"/>
                <c:pt idx="0">
                  <c:v>0.86863711002934829</c:v>
                </c:pt>
                <c:pt idx="1">
                  <c:v>0.89107024357526632</c:v>
                </c:pt>
                <c:pt idx="2">
                  <c:v>0.8872786391096984</c:v>
                </c:pt>
                <c:pt idx="3">
                  <c:v>0.90157315551674755</c:v>
                </c:pt>
                <c:pt idx="4">
                  <c:v>0.88760293462086604</c:v>
                </c:pt>
                <c:pt idx="5">
                  <c:v>0.87976703309217319</c:v>
                </c:pt>
                <c:pt idx="6">
                  <c:v>0.88407804828990388</c:v>
                </c:pt>
                <c:pt idx="7">
                  <c:v>0.88526341149116283</c:v>
                </c:pt>
                <c:pt idx="8">
                  <c:v>0.90544022002591884</c:v>
                </c:pt>
                <c:pt idx="9">
                  <c:v>0.92610651987606118</c:v>
                </c:pt>
                <c:pt idx="10">
                  <c:v>0.93611590129857247</c:v>
                </c:pt>
                <c:pt idx="11">
                  <c:v>0.93934611697207615</c:v>
                </c:pt>
                <c:pt idx="12">
                  <c:v>0.91894422604437465</c:v>
                </c:pt>
                <c:pt idx="13">
                  <c:v>0.88779862792192732</c:v>
                </c:pt>
                <c:pt idx="14">
                  <c:v>0.87680938155634391</c:v>
                </c:pt>
                <c:pt idx="15">
                  <c:v>0.86929946922899981</c:v>
                </c:pt>
                <c:pt idx="16">
                  <c:v>0.86844736486265639</c:v>
                </c:pt>
                <c:pt idx="17">
                  <c:v>0.89410893716376028</c:v>
                </c:pt>
                <c:pt idx="18">
                  <c:v>0.89514365408546859</c:v>
                </c:pt>
                <c:pt idx="19">
                  <c:v>0.90576458683325611</c:v>
                </c:pt>
                <c:pt idx="20">
                  <c:v>0.91375817807781612</c:v>
                </c:pt>
                <c:pt idx="21">
                  <c:v>0.91261479095743525</c:v>
                </c:pt>
                <c:pt idx="22">
                  <c:v>0.92442231872664349</c:v>
                </c:pt>
                <c:pt idx="23">
                  <c:v>0.93052431283025994</c:v>
                </c:pt>
                <c:pt idx="24">
                  <c:v>0.93663444238629845</c:v>
                </c:pt>
                <c:pt idx="25">
                  <c:v>0.9451575188971264</c:v>
                </c:pt>
                <c:pt idx="26">
                  <c:v>0.93889033797295152</c:v>
                </c:pt>
                <c:pt idx="27">
                  <c:v>0.94450466177309023</c:v>
                </c:pt>
                <c:pt idx="28">
                  <c:v>0.92441000048381172</c:v>
                </c:pt>
                <c:pt idx="29">
                  <c:v>0.90338742083540247</c:v>
                </c:pt>
                <c:pt idx="30">
                  <c:v>0.89289207209568189</c:v>
                </c:pt>
                <c:pt idx="31">
                  <c:v>0.89877243193534562</c:v>
                </c:pt>
                <c:pt idx="32">
                  <c:v>0.90058045124504282</c:v>
                </c:pt>
                <c:pt idx="33">
                  <c:v>0.90403128041988823</c:v>
                </c:pt>
                <c:pt idx="34">
                  <c:v>0.90725796156300431</c:v>
                </c:pt>
                <c:pt idx="35">
                  <c:v>0.92353033137518792</c:v>
                </c:pt>
                <c:pt idx="36">
                  <c:v>0.9324486002719784</c:v>
                </c:pt>
                <c:pt idx="37">
                  <c:v>0.92869289465028271</c:v>
                </c:pt>
                <c:pt idx="38">
                  <c:v>0.90882462471515124</c:v>
                </c:pt>
                <c:pt idx="39">
                  <c:v>0.90226718027476283</c:v>
                </c:pt>
                <c:pt idx="40">
                  <c:v>0.91914697153248559</c:v>
                </c:pt>
                <c:pt idx="41">
                  <c:v>0.92950818512377709</c:v>
                </c:pt>
                <c:pt idx="42">
                  <c:v>0.93427215871758129</c:v>
                </c:pt>
                <c:pt idx="43">
                  <c:v>0.9436035174346179</c:v>
                </c:pt>
                <c:pt idx="44">
                  <c:v>0.94572794342828759</c:v>
                </c:pt>
                <c:pt idx="45">
                  <c:v>0.94338174099099059</c:v>
                </c:pt>
                <c:pt idx="46">
                  <c:v>0.93234888680415751</c:v>
                </c:pt>
                <c:pt idx="47">
                  <c:v>0.92415730031424936</c:v>
                </c:pt>
                <c:pt idx="48">
                  <c:v>0.96087682581160072</c:v>
                </c:pt>
                <c:pt idx="49">
                  <c:v>0.98730049263086717</c:v>
                </c:pt>
                <c:pt idx="50">
                  <c:v>0.9819607041931111</c:v>
                </c:pt>
                <c:pt idx="51">
                  <c:v>0.97901443649980779</c:v>
                </c:pt>
                <c:pt idx="52">
                  <c:v>0.96229929494556066</c:v>
                </c:pt>
                <c:pt idx="53">
                  <c:v>0.92664277512874194</c:v>
                </c:pt>
                <c:pt idx="54">
                  <c:v>0.89273979932871395</c:v>
                </c:pt>
                <c:pt idx="55">
                  <c:v>0.87160514254163868</c:v>
                </c:pt>
                <c:pt idx="56">
                  <c:v>0.87499282211654261</c:v>
                </c:pt>
                <c:pt idx="57">
                  <c:v>0.87550723751469517</c:v>
                </c:pt>
                <c:pt idx="58">
                  <c:v>0.87997745169074371</c:v>
                </c:pt>
                <c:pt idx="59">
                  <c:v>0.88244473955756786</c:v>
                </c:pt>
                <c:pt idx="60">
                  <c:v>0.88966081466387481</c:v>
                </c:pt>
                <c:pt idx="61">
                  <c:v>0.89245319911430754</c:v>
                </c:pt>
                <c:pt idx="62">
                  <c:v>0.89223246937063172</c:v>
                </c:pt>
                <c:pt idx="63">
                  <c:v>0.8782995669914524</c:v>
                </c:pt>
                <c:pt idx="64">
                  <c:v>0.89009285476588174</c:v>
                </c:pt>
                <c:pt idx="65">
                  <c:v>0.90175864688547946</c:v>
                </c:pt>
                <c:pt idx="66">
                  <c:v>0.89986771731237203</c:v>
                </c:pt>
                <c:pt idx="67">
                  <c:v>0.90346418725274658</c:v>
                </c:pt>
                <c:pt idx="68">
                  <c:v>0.87722595412241633</c:v>
                </c:pt>
                <c:pt idx="69">
                  <c:v>0.8760315933271432</c:v>
                </c:pt>
                <c:pt idx="70">
                  <c:v>0.87427226214545439</c:v>
                </c:pt>
                <c:pt idx="71">
                  <c:v>0.87463676505853161</c:v>
                </c:pt>
                <c:pt idx="72">
                  <c:v>0.89789322484013057</c:v>
                </c:pt>
                <c:pt idx="73">
                  <c:v>0.91642187015134069</c:v>
                </c:pt>
                <c:pt idx="74">
                  <c:v>0.93917191964401259</c:v>
                </c:pt>
                <c:pt idx="75">
                  <c:v>0.96479149500745631</c:v>
                </c:pt>
                <c:pt idx="76">
                  <c:v>0.97467612722392805</c:v>
                </c:pt>
                <c:pt idx="77">
                  <c:v>0.97122124833472057</c:v>
                </c:pt>
                <c:pt idx="78">
                  <c:v>0.95767726759639804</c:v>
                </c:pt>
                <c:pt idx="79">
                  <c:v>0.95010669934689551</c:v>
                </c:pt>
                <c:pt idx="80">
                  <c:v>0.94081979190724252</c:v>
                </c:pt>
                <c:pt idx="81">
                  <c:v>0.94792308344099019</c:v>
                </c:pt>
                <c:pt idx="82">
                  <c:v>0.95797367273746581</c:v>
                </c:pt>
                <c:pt idx="83">
                  <c:v>0.94835122647667569</c:v>
                </c:pt>
                <c:pt idx="84">
                  <c:v>0.96148774947738602</c:v>
                </c:pt>
                <c:pt idx="85">
                  <c:v>0.97139204451782379</c:v>
                </c:pt>
                <c:pt idx="86">
                  <c:v>0.982440080095762</c:v>
                </c:pt>
                <c:pt idx="87">
                  <c:v>0.99431901483665863</c:v>
                </c:pt>
                <c:pt idx="88">
                  <c:v>1</c:v>
                </c:pt>
                <c:pt idx="89">
                  <c:v>0.9954775052247411</c:v>
                </c:pt>
                <c:pt idx="90">
                  <c:v>0.98026737649086171</c:v>
                </c:pt>
                <c:pt idx="91">
                  <c:v>0.9800127669209131</c:v>
                </c:pt>
                <c:pt idx="92">
                  <c:v>0.9554578175317483</c:v>
                </c:pt>
                <c:pt idx="93">
                  <c:v>0.95334768534738856</c:v>
                </c:pt>
                <c:pt idx="94">
                  <c:v>0.95330374621274672</c:v>
                </c:pt>
                <c:pt idx="95">
                  <c:v>0.95361830499005562</c:v>
                </c:pt>
                <c:pt idx="96">
                  <c:v>0.95632427581184065</c:v>
                </c:pt>
                <c:pt idx="97">
                  <c:v>0.96489148394559066</c:v>
                </c:pt>
                <c:pt idx="98">
                  <c:v>0.98294394928672379</c:v>
                </c:pt>
                <c:pt idx="99">
                  <c:v>0.99772564511740747</c:v>
                </c:pt>
                <c:pt idx="100">
                  <c:v>1</c:v>
                </c:pt>
                <c:pt idx="101">
                  <c:v>1</c:v>
                </c:pt>
              </c:numCache>
            </c:numRef>
          </c:val>
          <c:smooth val="0"/>
        </c:ser>
        <c:ser>
          <c:idx val="1"/>
          <c:order val="1"/>
          <c:tx>
            <c:strRef>
              <c:f>Sheet1!$C$1</c:f>
              <c:strCache>
                <c:ptCount val="1"/>
                <c:pt idx="0">
                  <c:v>Series 2</c:v>
                </c:pt>
              </c:strCache>
            </c:strRef>
          </c:tx>
          <c:spPr>
            <a:ln w="34925"/>
          </c:spPr>
          <c:marker>
            <c:symbol val="none"/>
          </c:marker>
          <c:cat>
            <c:numRef>
              <c:f>Sheet1!$A$2:$A$103</c:f>
              <c:numCache>
                <c:formatCode>m/d/yyyy</c:formatCode>
                <c:ptCount val="102"/>
                <c:pt idx="0">
                  <c:v>33604</c:v>
                </c:pt>
                <c:pt idx="1">
                  <c:v>33695</c:v>
                </c:pt>
                <c:pt idx="2">
                  <c:v>33786</c:v>
                </c:pt>
                <c:pt idx="3">
                  <c:v>33878</c:v>
                </c:pt>
                <c:pt idx="4">
                  <c:v>33970</c:v>
                </c:pt>
                <c:pt idx="5">
                  <c:v>34060</c:v>
                </c:pt>
                <c:pt idx="6">
                  <c:v>34151</c:v>
                </c:pt>
                <c:pt idx="7">
                  <c:v>34243</c:v>
                </c:pt>
                <c:pt idx="8">
                  <c:v>34335</c:v>
                </c:pt>
                <c:pt idx="9">
                  <c:v>34425</c:v>
                </c:pt>
                <c:pt idx="10">
                  <c:v>34516</c:v>
                </c:pt>
                <c:pt idx="11">
                  <c:v>34608</c:v>
                </c:pt>
                <c:pt idx="12">
                  <c:v>34700</c:v>
                </c:pt>
                <c:pt idx="13">
                  <c:v>34790</c:v>
                </c:pt>
                <c:pt idx="14">
                  <c:v>34881</c:v>
                </c:pt>
                <c:pt idx="15">
                  <c:v>34973</c:v>
                </c:pt>
                <c:pt idx="16">
                  <c:v>35065</c:v>
                </c:pt>
                <c:pt idx="17">
                  <c:v>35156</c:v>
                </c:pt>
                <c:pt idx="18">
                  <c:v>35247</c:v>
                </c:pt>
                <c:pt idx="19">
                  <c:v>35339</c:v>
                </c:pt>
                <c:pt idx="20">
                  <c:v>35431</c:v>
                </c:pt>
                <c:pt idx="21">
                  <c:v>35521</c:v>
                </c:pt>
                <c:pt idx="22">
                  <c:v>35612</c:v>
                </c:pt>
                <c:pt idx="23">
                  <c:v>35704</c:v>
                </c:pt>
                <c:pt idx="24">
                  <c:v>35796</c:v>
                </c:pt>
                <c:pt idx="25">
                  <c:v>35886</c:v>
                </c:pt>
                <c:pt idx="26">
                  <c:v>35977</c:v>
                </c:pt>
                <c:pt idx="27">
                  <c:v>36069</c:v>
                </c:pt>
                <c:pt idx="28">
                  <c:v>36161</c:v>
                </c:pt>
                <c:pt idx="29">
                  <c:v>36251</c:v>
                </c:pt>
                <c:pt idx="30">
                  <c:v>36342</c:v>
                </c:pt>
                <c:pt idx="31">
                  <c:v>36434</c:v>
                </c:pt>
                <c:pt idx="32">
                  <c:v>36526</c:v>
                </c:pt>
                <c:pt idx="33">
                  <c:v>36617</c:v>
                </c:pt>
                <c:pt idx="34">
                  <c:v>36708</c:v>
                </c:pt>
                <c:pt idx="35">
                  <c:v>36800</c:v>
                </c:pt>
                <c:pt idx="36">
                  <c:v>36892</c:v>
                </c:pt>
                <c:pt idx="37">
                  <c:v>36982</c:v>
                </c:pt>
                <c:pt idx="38">
                  <c:v>37073</c:v>
                </c:pt>
                <c:pt idx="39">
                  <c:v>37165</c:v>
                </c:pt>
                <c:pt idx="40">
                  <c:v>37257</c:v>
                </c:pt>
                <c:pt idx="41">
                  <c:v>37347</c:v>
                </c:pt>
                <c:pt idx="42">
                  <c:v>37438</c:v>
                </c:pt>
                <c:pt idx="43">
                  <c:v>37530</c:v>
                </c:pt>
                <c:pt idx="44">
                  <c:v>37622</c:v>
                </c:pt>
                <c:pt idx="45">
                  <c:v>37712</c:v>
                </c:pt>
                <c:pt idx="46">
                  <c:v>37803</c:v>
                </c:pt>
                <c:pt idx="47">
                  <c:v>37895</c:v>
                </c:pt>
                <c:pt idx="48">
                  <c:v>37987</c:v>
                </c:pt>
                <c:pt idx="49">
                  <c:v>38078</c:v>
                </c:pt>
                <c:pt idx="50">
                  <c:v>38169</c:v>
                </c:pt>
                <c:pt idx="51">
                  <c:v>38261</c:v>
                </c:pt>
                <c:pt idx="52">
                  <c:v>38353</c:v>
                </c:pt>
                <c:pt idx="53">
                  <c:v>38443</c:v>
                </c:pt>
                <c:pt idx="54">
                  <c:v>38534</c:v>
                </c:pt>
                <c:pt idx="55">
                  <c:v>38626</c:v>
                </c:pt>
                <c:pt idx="56">
                  <c:v>38718</c:v>
                </c:pt>
                <c:pt idx="57">
                  <c:v>38808</c:v>
                </c:pt>
                <c:pt idx="58">
                  <c:v>38899</c:v>
                </c:pt>
                <c:pt idx="59">
                  <c:v>38991</c:v>
                </c:pt>
                <c:pt idx="60">
                  <c:v>39083</c:v>
                </c:pt>
                <c:pt idx="61">
                  <c:v>39173</c:v>
                </c:pt>
                <c:pt idx="62">
                  <c:v>39264</c:v>
                </c:pt>
                <c:pt idx="63">
                  <c:v>39356</c:v>
                </c:pt>
                <c:pt idx="64">
                  <c:v>39448</c:v>
                </c:pt>
                <c:pt idx="65">
                  <c:v>39539</c:v>
                </c:pt>
                <c:pt idx="66">
                  <c:v>39630</c:v>
                </c:pt>
                <c:pt idx="67">
                  <c:v>39722</c:v>
                </c:pt>
                <c:pt idx="68">
                  <c:v>39814</c:v>
                </c:pt>
                <c:pt idx="69">
                  <c:v>39904</c:v>
                </c:pt>
                <c:pt idx="70">
                  <c:v>39995</c:v>
                </c:pt>
                <c:pt idx="71">
                  <c:v>40087</c:v>
                </c:pt>
                <c:pt idx="72">
                  <c:v>40179</c:v>
                </c:pt>
                <c:pt idx="73">
                  <c:v>40269</c:v>
                </c:pt>
                <c:pt idx="74">
                  <c:v>40360</c:v>
                </c:pt>
                <c:pt idx="75">
                  <c:v>40452</c:v>
                </c:pt>
                <c:pt idx="76">
                  <c:v>40544</c:v>
                </c:pt>
                <c:pt idx="77">
                  <c:v>40634</c:v>
                </c:pt>
                <c:pt idx="78">
                  <c:v>40725</c:v>
                </c:pt>
                <c:pt idx="79">
                  <c:v>40817</c:v>
                </c:pt>
                <c:pt idx="80">
                  <c:v>40909</c:v>
                </c:pt>
                <c:pt idx="81">
                  <c:v>41000</c:v>
                </c:pt>
                <c:pt idx="82">
                  <c:v>41091</c:v>
                </c:pt>
                <c:pt idx="83">
                  <c:v>41183</c:v>
                </c:pt>
                <c:pt idx="84">
                  <c:v>41275</c:v>
                </c:pt>
                <c:pt idx="85">
                  <c:v>41365</c:v>
                </c:pt>
                <c:pt idx="86">
                  <c:v>41456</c:v>
                </c:pt>
                <c:pt idx="87">
                  <c:v>41548</c:v>
                </c:pt>
                <c:pt idx="88">
                  <c:v>41640</c:v>
                </c:pt>
                <c:pt idx="89">
                  <c:v>41730</c:v>
                </c:pt>
                <c:pt idx="90">
                  <c:v>41821</c:v>
                </c:pt>
                <c:pt idx="91">
                  <c:v>41913</c:v>
                </c:pt>
                <c:pt idx="92">
                  <c:v>42005</c:v>
                </c:pt>
                <c:pt idx="93">
                  <c:v>42095</c:v>
                </c:pt>
                <c:pt idx="94">
                  <c:v>42186</c:v>
                </c:pt>
                <c:pt idx="95">
                  <c:v>42278</c:v>
                </c:pt>
                <c:pt idx="96">
                  <c:v>42370</c:v>
                </c:pt>
                <c:pt idx="97">
                  <c:v>42461</c:v>
                </c:pt>
                <c:pt idx="98">
                  <c:v>42552</c:v>
                </c:pt>
                <c:pt idx="99">
                  <c:v>42644</c:v>
                </c:pt>
                <c:pt idx="100">
                  <c:v>42736</c:v>
                </c:pt>
                <c:pt idx="101">
                  <c:v>42826</c:v>
                </c:pt>
              </c:numCache>
            </c:numRef>
          </c:cat>
          <c:val>
            <c:numRef>
              <c:f>Sheet1!$C$2:$C$103</c:f>
              <c:numCache>
                <c:formatCode>General</c:formatCode>
                <c:ptCount val="102"/>
                <c:pt idx="0">
                  <c:v>0.92216514134115724</c:v>
                </c:pt>
                <c:pt idx="1">
                  <c:v>0.92216514134115724</c:v>
                </c:pt>
                <c:pt idx="2">
                  <c:v>0.92216514134115724</c:v>
                </c:pt>
                <c:pt idx="3">
                  <c:v>0.92216514134115724</c:v>
                </c:pt>
                <c:pt idx="4">
                  <c:v>0.92216514134115724</c:v>
                </c:pt>
                <c:pt idx="5">
                  <c:v>0.92216514134115724</c:v>
                </c:pt>
                <c:pt idx="6">
                  <c:v>0.92216514134115724</c:v>
                </c:pt>
                <c:pt idx="7">
                  <c:v>0.92216514134115724</c:v>
                </c:pt>
                <c:pt idx="8">
                  <c:v>0.92216514134115724</c:v>
                </c:pt>
                <c:pt idx="9">
                  <c:v>0.92216514134115724</c:v>
                </c:pt>
                <c:pt idx="10">
                  <c:v>0.92216514134115724</c:v>
                </c:pt>
                <c:pt idx="11">
                  <c:v>0.92216514134115724</c:v>
                </c:pt>
                <c:pt idx="12">
                  <c:v>0.92216514134115724</c:v>
                </c:pt>
                <c:pt idx="13">
                  <c:v>0.92216514134115724</c:v>
                </c:pt>
                <c:pt idx="14">
                  <c:v>0.92216514134115724</c:v>
                </c:pt>
                <c:pt idx="15">
                  <c:v>0.92216514134115724</c:v>
                </c:pt>
                <c:pt idx="16">
                  <c:v>0.92216514134115724</c:v>
                </c:pt>
                <c:pt idx="17">
                  <c:v>0.92216514134115724</c:v>
                </c:pt>
                <c:pt idx="18">
                  <c:v>0.92216514134115724</c:v>
                </c:pt>
                <c:pt idx="19">
                  <c:v>0.92216514134115724</c:v>
                </c:pt>
                <c:pt idx="20">
                  <c:v>0.92216514134115724</c:v>
                </c:pt>
                <c:pt idx="21">
                  <c:v>0.92216514134115724</c:v>
                </c:pt>
                <c:pt idx="22">
                  <c:v>0.92216514134115724</c:v>
                </c:pt>
                <c:pt idx="23">
                  <c:v>0.92216514134115724</c:v>
                </c:pt>
                <c:pt idx="24">
                  <c:v>0.92216514134115724</c:v>
                </c:pt>
                <c:pt idx="25">
                  <c:v>0.92216514134115724</c:v>
                </c:pt>
                <c:pt idx="26">
                  <c:v>0.92216514134115724</c:v>
                </c:pt>
                <c:pt idx="27">
                  <c:v>0.92216514134115724</c:v>
                </c:pt>
                <c:pt idx="28">
                  <c:v>0.92216514134115724</c:v>
                </c:pt>
                <c:pt idx="29">
                  <c:v>0.92216514134115724</c:v>
                </c:pt>
                <c:pt idx="30">
                  <c:v>0.92216514134115724</c:v>
                </c:pt>
                <c:pt idx="31">
                  <c:v>0.92216514134115724</c:v>
                </c:pt>
                <c:pt idx="32">
                  <c:v>0.92216514134115724</c:v>
                </c:pt>
                <c:pt idx="33">
                  <c:v>0.92216514134115724</c:v>
                </c:pt>
                <c:pt idx="34">
                  <c:v>0.92216514134115724</c:v>
                </c:pt>
                <c:pt idx="35">
                  <c:v>0.92216514134115724</c:v>
                </c:pt>
                <c:pt idx="36">
                  <c:v>0.92216514134115724</c:v>
                </c:pt>
                <c:pt idx="37">
                  <c:v>0.92216514134115724</c:v>
                </c:pt>
                <c:pt idx="38">
                  <c:v>0.92216514134115724</c:v>
                </c:pt>
                <c:pt idx="39">
                  <c:v>0.92216514134115724</c:v>
                </c:pt>
                <c:pt idx="40">
                  <c:v>0.92216514134115724</c:v>
                </c:pt>
                <c:pt idx="41">
                  <c:v>0.92216514134115724</c:v>
                </c:pt>
                <c:pt idx="42">
                  <c:v>0.92216514134115724</c:v>
                </c:pt>
                <c:pt idx="43">
                  <c:v>0.92216514134115724</c:v>
                </c:pt>
                <c:pt idx="44">
                  <c:v>0.92216514134115724</c:v>
                </c:pt>
                <c:pt idx="45">
                  <c:v>0.92216514134115724</c:v>
                </c:pt>
                <c:pt idx="46">
                  <c:v>0.92216514134115724</c:v>
                </c:pt>
                <c:pt idx="47">
                  <c:v>0.92216514134115724</c:v>
                </c:pt>
                <c:pt idx="48">
                  <c:v>0.92216514134115724</c:v>
                </c:pt>
                <c:pt idx="49">
                  <c:v>0.92216514134115724</c:v>
                </c:pt>
                <c:pt idx="50">
                  <c:v>0.92216514134115724</c:v>
                </c:pt>
                <c:pt idx="51">
                  <c:v>0.92216514134115724</c:v>
                </c:pt>
                <c:pt idx="52">
                  <c:v>0.92216514134115724</c:v>
                </c:pt>
                <c:pt idx="53">
                  <c:v>0.92216514134115724</c:v>
                </c:pt>
                <c:pt idx="54">
                  <c:v>0.92216514134115724</c:v>
                </c:pt>
                <c:pt idx="55">
                  <c:v>0.92216514134115724</c:v>
                </c:pt>
                <c:pt idx="56">
                  <c:v>0.92216514134115724</c:v>
                </c:pt>
                <c:pt idx="57">
                  <c:v>0.92216514134115724</c:v>
                </c:pt>
                <c:pt idx="58">
                  <c:v>0.92216514134115724</c:v>
                </c:pt>
                <c:pt idx="59">
                  <c:v>0.92216514134115724</c:v>
                </c:pt>
                <c:pt idx="60">
                  <c:v>0.92216514134115724</c:v>
                </c:pt>
                <c:pt idx="61">
                  <c:v>0.92216514134115724</c:v>
                </c:pt>
                <c:pt idx="62">
                  <c:v>0.92216514134115724</c:v>
                </c:pt>
                <c:pt idx="63">
                  <c:v>0.92216514134115724</c:v>
                </c:pt>
                <c:pt idx="64">
                  <c:v>0.92216514134115724</c:v>
                </c:pt>
                <c:pt idx="65">
                  <c:v>0.92216514134115724</c:v>
                </c:pt>
                <c:pt idx="66">
                  <c:v>0.92216514134115724</c:v>
                </c:pt>
                <c:pt idx="67">
                  <c:v>0.92216514134115724</c:v>
                </c:pt>
                <c:pt idx="68">
                  <c:v>0.92216514134115724</c:v>
                </c:pt>
                <c:pt idx="69">
                  <c:v>0.92216514134115724</c:v>
                </c:pt>
                <c:pt idx="70">
                  <c:v>0.92216514134115724</c:v>
                </c:pt>
                <c:pt idx="71">
                  <c:v>0.92216514134115724</c:v>
                </c:pt>
                <c:pt idx="72">
                  <c:v>0.92216514134115724</c:v>
                </c:pt>
                <c:pt idx="73">
                  <c:v>0.92216514134115724</c:v>
                </c:pt>
                <c:pt idx="74">
                  <c:v>0.92216514134115724</c:v>
                </c:pt>
                <c:pt idx="75">
                  <c:v>0.92216514134115724</c:v>
                </c:pt>
                <c:pt idx="76">
                  <c:v>0.92216514134115724</c:v>
                </c:pt>
                <c:pt idx="77">
                  <c:v>0.92216514134115724</c:v>
                </c:pt>
                <c:pt idx="78">
                  <c:v>0.92216514134115724</c:v>
                </c:pt>
                <c:pt idx="79">
                  <c:v>0.92216514134115724</c:v>
                </c:pt>
                <c:pt idx="80">
                  <c:v>0.92216514134115724</c:v>
                </c:pt>
                <c:pt idx="81">
                  <c:v>0.92216514134115724</c:v>
                </c:pt>
                <c:pt idx="82">
                  <c:v>0.92216514134115724</c:v>
                </c:pt>
                <c:pt idx="83">
                  <c:v>0.92216514134115724</c:v>
                </c:pt>
                <c:pt idx="84">
                  <c:v>0.92216514134115724</c:v>
                </c:pt>
                <c:pt idx="85">
                  <c:v>0.92216514134115724</c:v>
                </c:pt>
                <c:pt idx="86">
                  <c:v>0.92216514134115724</c:v>
                </c:pt>
                <c:pt idx="87">
                  <c:v>0.92216514134115724</c:v>
                </c:pt>
                <c:pt idx="88">
                  <c:v>0.92216514134115724</c:v>
                </c:pt>
                <c:pt idx="89">
                  <c:v>0.92216514134115724</c:v>
                </c:pt>
                <c:pt idx="90">
                  <c:v>0.92216514134115724</c:v>
                </c:pt>
                <c:pt idx="91">
                  <c:v>0.92216514134115724</c:v>
                </c:pt>
                <c:pt idx="92">
                  <c:v>0.92216514134115724</c:v>
                </c:pt>
                <c:pt idx="93">
                  <c:v>0.92216514134115724</c:v>
                </c:pt>
                <c:pt idx="94">
                  <c:v>0.92216514134115724</c:v>
                </c:pt>
                <c:pt idx="95">
                  <c:v>0.92216514134115724</c:v>
                </c:pt>
                <c:pt idx="96">
                  <c:v>0.92216514134115724</c:v>
                </c:pt>
                <c:pt idx="97">
                  <c:v>0.92216514134115724</c:v>
                </c:pt>
                <c:pt idx="98">
                  <c:v>0.92216514134115724</c:v>
                </c:pt>
                <c:pt idx="99">
                  <c:v>0.92216514134115724</c:v>
                </c:pt>
                <c:pt idx="100">
                  <c:v>0.92429738922912663</c:v>
                </c:pt>
                <c:pt idx="101">
                  <c:v>0.92429738922912663</c:v>
                </c:pt>
              </c:numCache>
            </c:numRef>
          </c:val>
          <c:smooth val="0"/>
        </c:ser>
        <c:dLbls>
          <c:showLegendKey val="0"/>
          <c:showVal val="0"/>
          <c:showCatName val="0"/>
          <c:showSerName val="0"/>
          <c:showPercent val="0"/>
          <c:showBubbleSize val="0"/>
        </c:dLbls>
        <c:smooth val="0"/>
        <c:axId val="534420152"/>
        <c:axId val="534420544"/>
      </c:lineChart>
      <c:dateAx>
        <c:axId val="534420152"/>
        <c:scaling>
          <c:orientation val="minMax"/>
        </c:scaling>
        <c:delete val="0"/>
        <c:axPos val="b"/>
        <c:numFmt formatCode="yyyy" sourceLinked="0"/>
        <c:majorTickMark val="out"/>
        <c:minorTickMark val="none"/>
        <c:tickLblPos val="nextTo"/>
        <c:spPr>
          <a:ln>
            <a:solidFill>
              <a:srgbClr val="000000"/>
            </a:solidFill>
          </a:ln>
        </c:spPr>
        <c:txPr>
          <a:bodyPr/>
          <a:lstStyle/>
          <a:p>
            <a:pPr>
              <a:defRPr sz="800"/>
            </a:pPr>
            <a:endParaRPr lang="en-US"/>
          </a:p>
        </c:txPr>
        <c:crossAx val="534420544"/>
        <c:crosses val="autoZero"/>
        <c:auto val="1"/>
        <c:lblOffset val="100"/>
        <c:baseTimeUnit val="months"/>
        <c:majorUnit val="1"/>
        <c:majorTimeUnit val="years"/>
      </c:dateAx>
      <c:valAx>
        <c:axId val="534420544"/>
        <c:scaling>
          <c:orientation val="minMax"/>
          <c:max val="1.05"/>
          <c:min val="0.70000000000000007"/>
        </c:scaling>
        <c:delete val="0"/>
        <c:axPos val="l"/>
        <c:majorGridlines/>
        <c:title>
          <c:tx>
            <c:rich>
              <a:bodyPr rot="-5400000" vert="horz"/>
              <a:lstStyle/>
              <a:p>
                <a:pPr>
                  <a:defRPr sz="800"/>
                </a:pPr>
                <a:r>
                  <a:rPr lang="en-US" sz="800" dirty="0" smtClean="0"/>
                  <a:t>Capacity Utilized</a:t>
                </a:r>
                <a:endParaRPr lang="en-US" sz="800" dirty="0"/>
              </a:p>
            </c:rich>
          </c:tx>
          <c:layout>
            <c:manualLayout>
              <c:xMode val="edge"/>
              <c:yMode val="edge"/>
              <c:x val="6.5931037234715105E-3"/>
              <c:y val="0.4042348721380376"/>
            </c:manualLayout>
          </c:layout>
          <c:overlay val="0"/>
        </c:title>
        <c:numFmt formatCode="0%" sourceLinked="0"/>
        <c:majorTickMark val="out"/>
        <c:minorTickMark val="none"/>
        <c:tickLblPos val="nextTo"/>
        <c:spPr>
          <a:ln>
            <a:solidFill>
              <a:srgbClr val="000000"/>
            </a:solidFill>
          </a:ln>
        </c:spPr>
        <c:txPr>
          <a:bodyPr/>
          <a:lstStyle/>
          <a:p>
            <a:pPr>
              <a:defRPr sz="1000"/>
            </a:pPr>
            <a:endParaRPr lang="en-US"/>
          </a:p>
        </c:txPr>
        <c:crossAx val="534420152"/>
        <c:crosses val="autoZero"/>
        <c:crossBetween val="between"/>
      </c:valAx>
      <c:spPr>
        <a:ln>
          <a:solidFill>
            <a:schemeClr val="bg2"/>
          </a:solidFill>
        </a:ln>
      </c:spPr>
    </c:plotArea>
    <c:plotVisOnly val="1"/>
    <c:dispBlanksAs val="gap"/>
    <c:showDLblsOverMax val="0"/>
  </c:chart>
  <c:txPr>
    <a:bodyPr/>
    <a:lstStyle/>
    <a:p>
      <a:pPr>
        <a:defRPr sz="1400" b="1"/>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Diesel</a:t>
            </a:r>
            <a:r>
              <a:rPr lang="en-US" baseline="0" dirty="0" smtClean="0"/>
              <a:t> Price Assumption</a:t>
            </a:r>
            <a:endParaRPr lang="en-US" dirty="0"/>
          </a:p>
        </c:rich>
      </c:tx>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numRef>
              <c:f>Sheet1!$A$2:$A$18</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Sheet1!$B$2:$B$18</c:f>
              <c:numCache>
                <c:formatCode>General</c:formatCode>
                <c:ptCount val="15"/>
                <c:pt idx="0">
                  <c:v>2.8780137362637399</c:v>
                </c:pt>
                <c:pt idx="1">
                  <c:v>3.8029615384615401</c:v>
                </c:pt>
                <c:pt idx="2">
                  <c:v>2.4673269230769201</c:v>
                </c:pt>
                <c:pt idx="3">
                  <c:v>2.9915576923076901</c:v>
                </c:pt>
                <c:pt idx="4">
                  <c:v>3.8397115384615401</c:v>
                </c:pt>
                <c:pt idx="5">
                  <c:v>3.9667403846153801</c:v>
                </c:pt>
                <c:pt idx="6">
                  <c:v>3.9240011446886398</c:v>
                </c:pt>
                <c:pt idx="7">
                  <c:v>3.8246346153846198</c:v>
                </c:pt>
                <c:pt idx="8">
                  <c:v>2.7066346153846101</c:v>
                </c:pt>
                <c:pt idx="9">
                  <c:v>2.30394230769231</c:v>
                </c:pt>
                <c:pt idx="10">
                  <c:v>2.5507755915818899</c:v>
                </c:pt>
                <c:pt idx="11">
                  <c:v>2.53187544399937</c:v>
                </c:pt>
                <c:pt idx="12">
                  <c:v>2.6220082814292098</c:v>
                </c:pt>
                <c:pt idx="13">
                  <c:v>2.6803943517194599</c:v>
                </c:pt>
                <c:pt idx="14">
                  <c:v>2.72372558858414</c:v>
                </c:pt>
              </c:numCache>
            </c:numRef>
          </c:val>
        </c:ser>
        <c:dLbls>
          <c:showLegendKey val="0"/>
          <c:showVal val="0"/>
          <c:showCatName val="0"/>
          <c:showSerName val="0"/>
          <c:showPercent val="0"/>
          <c:showBubbleSize val="0"/>
        </c:dLbls>
        <c:gapWidth val="46"/>
        <c:axId val="536222672"/>
        <c:axId val="536223064"/>
      </c:barChart>
      <c:catAx>
        <c:axId val="536222672"/>
        <c:scaling>
          <c:orientation val="minMax"/>
        </c:scaling>
        <c:delete val="0"/>
        <c:axPos val="b"/>
        <c:numFmt formatCode="General" sourceLinked="1"/>
        <c:majorTickMark val="out"/>
        <c:minorTickMark val="none"/>
        <c:tickLblPos val="nextTo"/>
        <c:spPr>
          <a:ln>
            <a:solidFill>
              <a:srgbClr val="000000"/>
            </a:solidFill>
          </a:ln>
        </c:spPr>
        <c:crossAx val="536223064"/>
        <c:crosses val="autoZero"/>
        <c:auto val="1"/>
        <c:lblAlgn val="ctr"/>
        <c:lblOffset val="100"/>
        <c:noMultiLvlLbl val="0"/>
      </c:catAx>
      <c:valAx>
        <c:axId val="536223064"/>
        <c:scaling>
          <c:orientation val="minMax"/>
        </c:scaling>
        <c:delete val="0"/>
        <c:axPos val="l"/>
        <c:majorGridlines/>
        <c:title>
          <c:tx>
            <c:rich>
              <a:bodyPr rot="-5400000" vert="horz"/>
              <a:lstStyle/>
              <a:p>
                <a:pPr>
                  <a:defRPr sz="1200"/>
                </a:pPr>
                <a:r>
                  <a:rPr lang="en-US" sz="1200" dirty="0" smtClean="0"/>
                  <a:t>$ per Gallon</a:t>
                </a:r>
                <a:endParaRPr lang="en-US" sz="1200" dirty="0"/>
              </a:p>
            </c:rich>
          </c:tx>
          <c:layout>
            <c:manualLayout>
              <c:xMode val="edge"/>
              <c:yMode val="edge"/>
              <c:x val="7.7190274025472792E-3"/>
              <c:y val="0.34650961662579061"/>
            </c:manualLayout>
          </c:layout>
          <c:overlay val="0"/>
        </c:title>
        <c:numFmt formatCode="&quot;$&quot;#,##0.0" sourceLinked="0"/>
        <c:majorTickMark val="out"/>
        <c:minorTickMark val="none"/>
        <c:tickLblPos val="nextTo"/>
        <c:spPr>
          <a:ln>
            <a:solidFill>
              <a:srgbClr val="000000"/>
            </a:solidFill>
          </a:ln>
        </c:spPr>
        <c:crossAx val="536222672"/>
        <c:crosses val="autoZero"/>
        <c:crossBetween val="between"/>
      </c:valAx>
      <c:spPr>
        <a:ln>
          <a:solidFill>
            <a:schemeClr val="bg2"/>
          </a:solidFill>
        </a:ln>
      </c:spPr>
    </c:plotArea>
    <c:plotVisOnly val="1"/>
    <c:dispBlanksAs val="gap"/>
    <c:showDLblsOverMax val="0"/>
  </c:chart>
  <c:txPr>
    <a:bodyPr/>
    <a:lstStyle/>
    <a:p>
      <a:pPr>
        <a:defRPr sz="1400"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North American Vehicle Sales</a:t>
            </a:r>
            <a:endParaRPr lang="en-US" sz="1600" dirty="0"/>
          </a:p>
        </c:rich>
      </c:tx>
      <c:overlay val="0"/>
    </c:title>
    <c:autoTitleDeleted val="0"/>
    <c:plotArea>
      <c:layout/>
      <c:barChart>
        <c:barDir val="col"/>
        <c:grouping val="stacked"/>
        <c:varyColors val="0"/>
        <c:ser>
          <c:idx val="1"/>
          <c:order val="0"/>
          <c:tx>
            <c:strRef>
              <c:f>Sheet1!$B$1</c:f>
              <c:strCache>
                <c:ptCount val="1"/>
                <c:pt idx="0">
                  <c:v>U.S. </c:v>
                </c:pt>
              </c:strCache>
            </c:strRef>
          </c:tx>
          <c:spPr>
            <a:solidFill>
              <a:schemeClr val="accent2"/>
            </a:solidFill>
          </c:spPr>
          <c:invertIfNegative val="0"/>
          <c:cat>
            <c:numRef>
              <c:f>Sheet1!$A$4:$A$18</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Sheet1!$B$2:$B$16</c:f>
              <c:numCache>
                <c:formatCode>General</c:formatCode>
                <c:ptCount val="11"/>
                <c:pt idx="0">
                  <c:v>12.769</c:v>
                </c:pt>
                <c:pt idx="1">
                  <c:v>14.5</c:v>
                </c:pt>
                <c:pt idx="2">
                  <c:v>15.585000000000001</c:v>
                </c:pt>
                <c:pt idx="3">
                  <c:v>16.495000000000001</c:v>
                </c:pt>
                <c:pt idx="4">
                  <c:v>18.117102223134978</c:v>
                </c:pt>
                <c:pt idx="5">
                  <c:v>17.545293999999998</c:v>
                </c:pt>
                <c:pt idx="6">
                  <c:v>17.100000000000001</c:v>
                </c:pt>
                <c:pt idx="7">
                  <c:v>16.600000000000001</c:v>
                </c:pt>
                <c:pt idx="8">
                  <c:v>16.8</c:v>
                </c:pt>
                <c:pt idx="9">
                  <c:v>17</c:v>
                </c:pt>
                <c:pt idx="10">
                  <c:v>17</c:v>
                </c:pt>
              </c:numCache>
            </c:numRef>
          </c:val>
        </c:ser>
        <c:ser>
          <c:idx val="2"/>
          <c:order val="1"/>
          <c:tx>
            <c:strRef>
              <c:f>Sheet1!$C$1</c:f>
              <c:strCache>
                <c:ptCount val="1"/>
                <c:pt idx="0">
                  <c:v>Canada</c:v>
                </c:pt>
              </c:strCache>
            </c:strRef>
          </c:tx>
          <c:spPr>
            <a:solidFill>
              <a:schemeClr val="accent1"/>
            </a:solidFill>
          </c:spPr>
          <c:invertIfNegative val="0"/>
          <c:cat>
            <c:numRef>
              <c:f>Sheet1!$A$4:$A$18</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Sheet1!$C$2:$C$16</c:f>
              <c:numCache>
                <c:formatCode>General</c:formatCode>
                <c:ptCount val="11"/>
                <c:pt idx="0">
                  <c:v>1.587</c:v>
                </c:pt>
                <c:pt idx="1">
                  <c:v>1.677</c:v>
                </c:pt>
                <c:pt idx="2">
                  <c:v>1.7450000000000001</c:v>
                </c:pt>
                <c:pt idx="3">
                  <c:v>1.851</c:v>
                </c:pt>
                <c:pt idx="4">
                  <c:v>1.987037018021256</c:v>
                </c:pt>
                <c:pt idx="5">
                  <c:v>1.9837450000000001</c:v>
                </c:pt>
                <c:pt idx="6">
                  <c:v>1.9370000000000001</c:v>
                </c:pt>
                <c:pt idx="7">
                  <c:v>1.8331</c:v>
                </c:pt>
                <c:pt idx="8">
                  <c:v>1.8</c:v>
                </c:pt>
                <c:pt idx="9">
                  <c:v>1.85</c:v>
                </c:pt>
                <c:pt idx="10">
                  <c:v>1.95</c:v>
                </c:pt>
              </c:numCache>
            </c:numRef>
          </c:val>
        </c:ser>
        <c:ser>
          <c:idx val="3"/>
          <c:order val="2"/>
          <c:tx>
            <c:strRef>
              <c:f>Sheet1!$D$1</c:f>
              <c:strCache>
                <c:ptCount val="1"/>
                <c:pt idx="0">
                  <c:v>Mexico</c:v>
                </c:pt>
              </c:strCache>
            </c:strRef>
          </c:tx>
          <c:spPr>
            <a:solidFill>
              <a:schemeClr val="bg2"/>
            </a:solidFill>
          </c:spPr>
          <c:invertIfNegative val="0"/>
          <c:cat>
            <c:numRef>
              <c:f>Sheet1!$A$4:$A$18</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Sheet1!$D$2:$D$16</c:f>
              <c:numCache>
                <c:formatCode>General</c:formatCode>
                <c:ptCount val="11"/>
                <c:pt idx="0">
                  <c:v>0.90200000000000002</c:v>
                </c:pt>
                <c:pt idx="1">
                  <c:v>0.98399999999999999</c:v>
                </c:pt>
                <c:pt idx="2">
                  <c:v>1.06</c:v>
                </c:pt>
                <c:pt idx="3">
                  <c:v>1.131</c:v>
                </c:pt>
                <c:pt idx="4">
                  <c:v>1.3601109000359397</c:v>
                </c:pt>
                <c:pt idx="5">
                  <c:v>1.6</c:v>
                </c:pt>
                <c:pt idx="6">
                  <c:v>1.64</c:v>
                </c:pt>
                <c:pt idx="7">
                  <c:v>1.6</c:v>
                </c:pt>
                <c:pt idx="8">
                  <c:v>1.6</c:v>
                </c:pt>
                <c:pt idx="9">
                  <c:v>1.65</c:v>
                </c:pt>
                <c:pt idx="10">
                  <c:v>1.7</c:v>
                </c:pt>
              </c:numCache>
            </c:numRef>
          </c:val>
        </c:ser>
        <c:ser>
          <c:idx val="0"/>
          <c:order val="3"/>
          <c:tx>
            <c:v>Total Percentage</c:v>
          </c:tx>
          <c:spPr>
            <a:noFill/>
          </c:spPr>
          <c:invertIfNegative val="0"/>
          <c:dLbls>
            <c:dLbl>
              <c:idx val="0"/>
              <c:layout>
                <c:manualLayout>
                  <c:x val="-3.0864197530864339E-3"/>
                  <c:y val="-2.4928684297589446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2.6466656945660135E-3"/>
                  <c:y val="-2.5276560642902433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3.5262953241956435E-3"/>
                  <c:y val="0.6639575498316038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1.9830854476524332E-3"/>
                  <c:y val="0.64807575375486659"/>
                </c:manualLayout>
              </c:layout>
              <c:dLblPos val="ctr"/>
              <c:showLegendKey val="0"/>
              <c:showVal val="1"/>
              <c:showCatName val="0"/>
              <c:showSerName val="0"/>
              <c:showPercent val="0"/>
              <c:showBubbleSize val="0"/>
              <c:extLst>
                <c:ext xmlns:c15="http://schemas.microsoft.com/office/drawing/2012/chart" uri="{CE6537A1-D6FC-4f65-9D91-7224C49458BB}"/>
              </c:extLst>
            </c:dLbl>
            <c:dLbl>
              <c:idx val="7"/>
              <c:layout>
                <c:manualLayout>
                  <c:x val="3.5262953241954735E-3"/>
                  <c:y val="0.632049044254961"/>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0"/>
              <c:layout>
                <c:manualLayout>
                  <c:x val="-4.1897540585205759E-3"/>
                  <c:y val="-3.3468480699488073E-2"/>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1"/>
              <c:layout>
                <c:manualLayout>
                  <c:x val="-5.732963935063673E-3"/>
                  <c:y val="0.64777541069494715"/>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2"/>
              <c:layout>
                <c:manualLayout>
                  <c:x val="4.6694857587246041E-3"/>
                  <c:y val="0.64777541069494715"/>
                </c:manualLayout>
              </c:layout>
              <c:dLblPos val="ct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Sheet1!$A$4:$A$18</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Sheet1!$H$6:$H$18</c:f>
              <c:numCache>
                <c:formatCode>General</c:formatCode>
                <c:ptCount val="11"/>
                <c:pt idx="0">
                  <c:v>9.1981827498647251E-2</c:v>
                </c:pt>
                <c:pt idx="1">
                  <c:v>0.12472145759601538</c:v>
                </c:pt>
                <c:pt idx="2">
                  <c:v>7.1615873200862268E-2</c:v>
                </c:pt>
                <c:pt idx="3">
                  <c:v>5.9108210984230469E-2</c:v>
                </c:pt>
                <c:pt idx="4">
                  <c:v>0.1020306074442765</c:v>
                </c:pt>
                <c:pt idx="5">
                  <c:v>-1.5617183874915286E-2</c:v>
                </c:pt>
                <c:pt idx="6">
                  <c:v>-2.1394205387192389E-2</c:v>
                </c:pt>
                <c:pt idx="7">
                  <c:v>-3.1140881172316948E-2</c:v>
                </c:pt>
                <c:pt idx="8">
                  <c:v>8.3312118443976679E-3</c:v>
                </c:pt>
                <c:pt idx="9">
                  <c:v>1.4851485148514643E-2</c:v>
                </c:pt>
                <c:pt idx="10">
                  <c:v>7.3170731707317138E-3</c:v>
                </c:pt>
              </c:numCache>
            </c:numRef>
          </c:val>
        </c:ser>
        <c:dLbls>
          <c:showLegendKey val="0"/>
          <c:showVal val="0"/>
          <c:showCatName val="0"/>
          <c:showSerName val="0"/>
          <c:showPercent val="0"/>
          <c:showBubbleSize val="0"/>
        </c:dLbls>
        <c:gapWidth val="50"/>
        <c:overlap val="100"/>
        <c:axId val="536223848"/>
        <c:axId val="536224240"/>
      </c:barChart>
      <c:catAx>
        <c:axId val="536223848"/>
        <c:scaling>
          <c:orientation val="minMax"/>
        </c:scaling>
        <c:delete val="0"/>
        <c:axPos val="b"/>
        <c:numFmt formatCode="General" sourceLinked="1"/>
        <c:majorTickMark val="out"/>
        <c:minorTickMark val="none"/>
        <c:tickLblPos val="nextTo"/>
        <c:spPr>
          <a:ln>
            <a:solidFill>
              <a:srgbClr val="000000"/>
            </a:solidFill>
          </a:ln>
        </c:spPr>
        <c:crossAx val="536224240"/>
        <c:crosses val="autoZero"/>
        <c:auto val="1"/>
        <c:lblAlgn val="ctr"/>
        <c:lblOffset val="100"/>
        <c:noMultiLvlLbl val="0"/>
      </c:catAx>
      <c:valAx>
        <c:axId val="536224240"/>
        <c:scaling>
          <c:orientation val="minMax"/>
          <c:min val="0"/>
        </c:scaling>
        <c:delete val="0"/>
        <c:axPos val="l"/>
        <c:majorGridlines>
          <c:spPr>
            <a:ln>
              <a:solidFill>
                <a:srgbClr val="000000"/>
              </a:solidFill>
            </a:ln>
          </c:spPr>
        </c:majorGridlines>
        <c:title>
          <c:tx>
            <c:rich>
              <a:bodyPr/>
              <a:lstStyle/>
              <a:p>
                <a:pPr>
                  <a:defRPr sz="1200" b="1" i="0" u="none" strike="noStrike" baseline="0">
                    <a:solidFill>
                      <a:srgbClr val="000000"/>
                    </a:solidFill>
                    <a:latin typeface="Arial (body)"/>
                    <a:ea typeface="Calibri"/>
                    <a:cs typeface="Calibri"/>
                  </a:defRPr>
                </a:pPr>
                <a:r>
                  <a:rPr lang="en-US" sz="1200" dirty="0">
                    <a:latin typeface="Arial (body)"/>
                  </a:rPr>
                  <a:t>Millions of Autos</a:t>
                </a:r>
              </a:p>
            </c:rich>
          </c:tx>
          <c:layout>
            <c:manualLayout>
              <c:xMode val="edge"/>
              <c:yMode val="edge"/>
              <c:x val="1.6382327209098853E-3"/>
              <c:y val="0.23851235118769065"/>
            </c:manualLayout>
          </c:layout>
          <c:overlay val="0"/>
        </c:title>
        <c:numFmt formatCode="General" sourceLinked="1"/>
        <c:majorTickMark val="out"/>
        <c:minorTickMark val="none"/>
        <c:tickLblPos val="nextTo"/>
        <c:spPr>
          <a:ln>
            <a:solidFill>
              <a:schemeClr val="tx1"/>
            </a:solidFill>
          </a:ln>
        </c:spPr>
        <c:crossAx val="536223848"/>
        <c:crosses val="autoZero"/>
        <c:crossBetween val="between"/>
      </c:valAx>
      <c:spPr>
        <a:noFill/>
        <a:ln>
          <a:solidFill>
            <a:srgbClr val="000000"/>
          </a:solidFill>
        </a:ln>
      </c:spPr>
    </c:plotArea>
    <c:legend>
      <c:legendPos val="b"/>
      <c:overlay val="0"/>
      <c:txPr>
        <a:bodyPr/>
        <a:lstStyle/>
        <a:p>
          <a:pPr>
            <a:defRPr sz="1200"/>
          </a:pPr>
          <a:endParaRPr lang="en-US"/>
        </a:p>
      </c:txPr>
    </c:legend>
    <c:plotVisOnly val="1"/>
    <c:dispBlanksAs val="gap"/>
    <c:showDLblsOverMax val="0"/>
  </c:chart>
  <c:txPr>
    <a:bodyPr/>
    <a:lstStyle/>
    <a:p>
      <a:pPr>
        <a:defRPr sz="1400" b="1"/>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80" dirty="0" smtClean="0"/>
              <a:t>U.S. Housing Starts</a:t>
            </a:r>
            <a:r>
              <a:rPr lang="en-US" sz="1680" baseline="0" dirty="0" smtClean="0"/>
              <a:t> Forecast</a:t>
            </a:r>
            <a:endParaRPr lang="en-US" sz="1680" dirty="0"/>
          </a:p>
        </c:rich>
      </c:tx>
      <c:overlay val="0"/>
    </c:title>
    <c:autoTitleDeleted val="0"/>
    <c:plotArea>
      <c:layout>
        <c:manualLayout>
          <c:layoutTarget val="inner"/>
          <c:xMode val="edge"/>
          <c:yMode val="edge"/>
          <c:x val="0.12007728200641586"/>
          <c:y val="0.11557471264367816"/>
          <c:w val="0.86294740935160885"/>
          <c:h val="0.61980880981725706"/>
        </c:manualLayout>
      </c:layout>
      <c:barChart>
        <c:barDir val="col"/>
        <c:grouping val="stacked"/>
        <c:varyColors val="0"/>
        <c:ser>
          <c:idx val="2"/>
          <c:order val="0"/>
          <c:tx>
            <c:strRef>
              <c:f>Sheet1!$B$1</c:f>
              <c:strCache>
                <c:ptCount val="1"/>
                <c:pt idx="0">
                  <c:v>Single Family</c:v>
                </c:pt>
              </c:strCache>
            </c:strRef>
          </c:tx>
          <c:spPr>
            <a:solidFill>
              <a:schemeClr val="accent2"/>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Sheet1!$A$2:$A$23</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Sheet1!$B$2:$B$23</c:f>
              <c:numCache>
                <c:formatCode>General</c:formatCode>
                <c:ptCount val="22"/>
                <c:pt idx="0">
                  <c:v>1.232</c:v>
                </c:pt>
                <c:pt idx="1">
                  <c:v>1.2716666666666667</c:v>
                </c:pt>
                <c:pt idx="2">
                  <c:v>1.3632499999999999</c:v>
                </c:pt>
                <c:pt idx="3">
                  <c:v>1.5050833333333333</c:v>
                </c:pt>
                <c:pt idx="4">
                  <c:v>1.6041666666666667</c:v>
                </c:pt>
                <c:pt idx="5">
                  <c:v>1.7185000000000001</c:v>
                </c:pt>
                <c:pt idx="6">
                  <c:v>1.4735833333333335</c:v>
                </c:pt>
                <c:pt idx="7">
                  <c:v>1.0357499999999999</c:v>
                </c:pt>
                <c:pt idx="8">
                  <c:v>0.6163333333333334</c:v>
                </c:pt>
                <c:pt idx="9">
                  <c:v>0.44241666666666668</c:v>
                </c:pt>
                <c:pt idx="10">
                  <c:v>0.47141666666666671</c:v>
                </c:pt>
                <c:pt idx="11">
                  <c:v>0.4343333333333334</c:v>
                </c:pt>
                <c:pt idx="12">
                  <c:v>0.53700000000000014</c:v>
                </c:pt>
                <c:pt idx="13">
                  <c:v>0.62024999999999997</c:v>
                </c:pt>
                <c:pt idx="14">
                  <c:v>0.64658333333333329</c:v>
                </c:pt>
                <c:pt idx="15">
                  <c:v>0.71224999999999994</c:v>
                </c:pt>
                <c:pt idx="16">
                  <c:v>0.78441666666666665</c:v>
                </c:pt>
                <c:pt idx="17">
                  <c:v>0.8930609038965267</c:v>
                </c:pt>
                <c:pt idx="18">
                  <c:v>0.99244021317319375</c:v>
                </c:pt>
                <c:pt idx="19">
                  <c:v>0.99657068015031514</c:v>
                </c:pt>
                <c:pt idx="20">
                  <c:v>0.9739439953299911</c:v>
                </c:pt>
                <c:pt idx="21">
                  <c:v>1.0783575847639186</c:v>
                </c:pt>
              </c:numCache>
            </c:numRef>
          </c:val>
        </c:ser>
        <c:ser>
          <c:idx val="0"/>
          <c:order val="1"/>
          <c:tx>
            <c:strRef>
              <c:f>Sheet1!$C$1</c:f>
              <c:strCache>
                <c:ptCount val="1"/>
                <c:pt idx="0">
                  <c:v>Multi Family</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Sheet1!$A$2:$A$23</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Sheet1!$C$2:$C$23</c:f>
              <c:numCache>
                <c:formatCode>General</c:formatCode>
                <c:ptCount val="22"/>
                <c:pt idx="0">
                  <c:v>0.34133333333333332</c:v>
                </c:pt>
                <c:pt idx="1">
                  <c:v>0.32950000000000002</c:v>
                </c:pt>
                <c:pt idx="2">
                  <c:v>0.34699999999999998</c:v>
                </c:pt>
                <c:pt idx="3">
                  <c:v>0.34866666666666668</c:v>
                </c:pt>
                <c:pt idx="4">
                  <c:v>0.34533333333333333</c:v>
                </c:pt>
                <c:pt idx="5">
                  <c:v>0.35441666666666671</c:v>
                </c:pt>
                <c:pt idx="6">
                  <c:v>0.33833333333333337</c:v>
                </c:pt>
                <c:pt idx="7">
                  <c:v>0.30608333333333332</c:v>
                </c:pt>
                <c:pt idx="8">
                  <c:v>0.28366666666666668</c:v>
                </c:pt>
                <c:pt idx="9">
                  <c:v>0.1115833333333333</c:v>
                </c:pt>
                <c:pt idx="10">
                  <c:v>0.1140833333333333</c:v>
                </c:pt>
                <c:pt idx="11">
                  <c:v>0.17758333333333329</c:v>
                </c:pt>
                <c:pt idx="12">
                  <c:v>0.24675</c:v>
                </c:pt>
                <c:pt idx="13">
                  <c:v>0.308</c:v>
                </c:pt>
                <c:pt idx="14">
                  <c:v>0.35449999999999998</c:v>
                </c:pt>
                <c:pt idx="15">
                  <c:v>0.39483333333333342</c:v>
                </c:pt>
                <c:pt idx="16">
                  <c:v>0.39283333333333342</c:v>
                </c:pt>
                <c:pt idx="17">
                  <c:v>0.37585549219287112</c:v>
                </c:pt>
                <c:pt idx="18">
                  <c:v>0.31391238424023349</c:v>
                </c:pt>
                <c:pt idx="19">
                  <c:v>0.32770838545797248</c:v>
                </c:pt>
                <c:pt idx="20">
                  <c:v>0.36621765103294163</c:v>
                </c:pt>
                <c:pt idx="21">
                  <c:v>0.41681334970024941</c:v>
                </c:pt>
              </c:numCache>
            </c:numRef>
          </c:val>
        </c:ser>
        <c:dLbls>
          <c:showLegendKey val="0"/>
          <c:showVal val="0"/>
          <c:showCatName val="0"/>
          <c:showSerName val="0"/>
          <c:showPercent val="0"/>
          <c:showBubbleSize val="0"/>
        </c:dLbls>
        <c:gapWidth val="50"/>
        <c:overlap val="100"/>
        <c:axId val="536595224"/>
        <c:axId val="536595616"/>
      </c:barChart>
      <c:catAx>
        <c:axId val="536595224"/>
        <c:scaling>
          <c:orientation val="minMax"/>
        </c:scaling>
        <c:delete val="0"/>
        <c:axPos val="b"/>
        <c:numFmt formatCode="General" sourceLinked="1"/>
        <c:majorTickMark val="out"/>
        <c:minorTickMark val="none"/>
        <c:tickLblPos val="low"/>
        <c:spPr>
          <a:ln>
            <a:solidFill>
              <a:srgbClr val="000000"/>
            </a:solidFill>
          </a:ln>
        </c:spPr>
        <c:txPr>
          <a:bodyPr rot="-5400000" vert="horz"/>
          <a:lstStyle/>
          <a:p>
            <a:pPr>
              <a:defRPr/>
            </a:pPr>
            <a:endParaRPr lang="en-US"/>
          </a:p>
        </c:txPr>
        <c:crossAx val="536595616"/>
        <c:crosses val="autoZero"/>
        <c:auto val="1"/>
        <c:lblAlgn val="ctr"/>
        <c:lblOffset val="100"/>
        <c:noMultiLvlLbl val="0"/>
      </c:catAx>
      <c:valAx>
        <c:axId val="536595616"/>
        <c:scaling>
          <c:orientation val="minMax"/>
        </c:scaling>
        <c:delete val="0"/>
        <c:axPos val="l"/>
        <c:majorGridlines/>
        <c:title>
          <c:tx>
            <c:rich>
              <a:bodyPr/>
              <a:lstStyle/>
              <a:p>
                <a:pPr>
                  <a:defRPr sz="1200" b="1" i="0" u="none" strike="noStrike" baseline="0">
                    <a:solidFill>
                      <a:srgbClr val="000000"/>
                    </a:solidFill>
                    <a:latin typeface="+mn-lt"/>
                    <a:ea typeface="Calibri"/>
                    <a:cs typeface="Calibri"/>
                  </a:defRPr>
                </a:pPr>
                <a:r>
                  <a:rPr lang="en-US" dirty="0">
                    <a:latin typeface="+mn-lt"/>
                  </a:rPr>
                  <a:t>Millions of Housing Starts</a:t>
                </a:r>
              </a:p>
            </c:rich>
          </c:tx>
          <c:layout>
            <c:manualLayout>
              <c:xMode val="edge"/>
              <c:yMode val="edge"/>
              <c:x val="3.2283586079517881E-2"/>
              <c:y val="0.17874693186843063"/>
            </c:manualLayout>
          </c:layout>
          <c:overlay val="0"/>
        </c:title>
        <c:numFmt formatCode="0.0" sourceLinked="0"/>
        <c:majorTickMark val="out"/>
        <c:minorTickMark val="none"/>
        <c:tickLblPos val="nextTo"/>
        <c:spPr>
          <a:ln>
            <a:solidFill>
              <a:srgbClr val="000000"/>
            </a:solidFill>
          </a:ln>
        </c:spPr>
        <c:crossAx val="536595224"/>
        <c:crosses val="autoZero"/>
        <c:crossBetween val="between"/>
      </c:valAx>
      <c:spPr>
        <a:ln>
          <a:solidFill>
            <a:schemeClr val="bg2"/>
          </a:solidFill>
        </a:ln>
      </c:spPr>
    </c:plotArea>
    <c:legend>
      <c:legendPos val="b"/>
      <c:layout>
        <c:manualLayout>
          <c:xMode val="edge"/>
          <c:yMode val="edge"/>
          <c:x val="8.4798493213325055E-2"/>
          <c:y val="0.92673929536574917"/>
          <c:w val="0.83367526546173487"/>
          <c:h val="5.5835768885661247E-2"/>
        </c:manualLayout>
      </c:layout>
      <c:overlay val="0"/>
      <c:txPr>
        <a:bodyPr/>
        <a:lstStyle/>
        <a:p>
          <a:pPr>
            <a:defRPr sz="1200"/>
          </a:pPr>
          <a:endParaRPr lang="en-US"/>
        </a:p>
      </c:txPr>
    </c:legend>
    <c:plotVisOnly val="1"/>
    <c:dispBlanksAs val="gap"/>
    <c:showDLblsOverMax val="0"/>
  </c:chart>
  <c:txPr>
    <a:bodyPr/>
    <a:lstStyle/>
    <a:p>
      <a:pPr>
        <a:defRPr sz="1400" b="1"/>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Total Sales</a:t>
            </a:r>
            <a:endParaRPr lang="en-US" dirty="0"/>
          </a:p>
        </c:rich>
      </c:tx>
      <c:overlay val="0"/>
    </c:title>
    <c:autoTitleDeleted val="0"/>
    <c:plotArea>
      <c:layout>
        <c:manualLayout>
          <c:layoutTarget val="inner"/>
          <c:xMode val="edge"/>
          <c:yMode val="edge"/>
          <c:x val="0.10918890669639747"/>
          <c:y val="0.11240437158469946"/>
          <c:w val="0.87458690451304211"/>
          <c:h val="0.66451690888460824"/>
        </c:manualLayout>
      </c:layout>
      <c:lineChart>
        <c:grouping val="standard"/>
        <c:varyColors val="0"/>
        <c:ser>
          <c:idx val="0"/>
          <c:order val="0"/>
          <c:tx>
            <c:strRef>
              <c:f>Sheet1!$B$1</c:f>
              <c:strCache>
                <c:ptCount val="1"/>
                <c:pt idx="0">
                  <c:v>Total Retail Sales</c:v>
                </c:pt>
              </c:strCache>
            </c:strRef>
          </c:tx>
          <c:marker>
            <c:symbol val="none"/>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Sheet1!$B$2:$B$11</c:f>
              <c:numCache>
                <c:formatCode>0.0%</c:formatCode>
                <c:ptCount val="10"/>
                <c:pt idx="0">
                  <c:v>1.90340904489406E-2</c:v>
                </c:pt>
                <c:pt idx="1">
                  <c:v>-6.5025120068970502E-2</c:v>
                </c:pt>
                <c:pt idx="2">
                  <c:v>4.5164413971030999E-2</c:v>
                </c:pt>
                <c:pt idx="3">
                  <c:v>6.9896076029171403E-2</c:v>
                </c:pt>
                <c:pt idx="4">
                  <c:v>3.7191870560930901E-2</c:v>
                </c:pt>
                <c:pt idx="5">
                  <c:v>2.58393418065141E-2</c:v>
                </c:pt>
                <c:pt idx="6">
                  <c:v>3.30972192414647E-2</c:v>
                </c:pt>
                <c:pt idx="7">
                  <c:v>1.9277335940000001E-2</c:v>
                </c:pt>
                <c:pt idx="8">
                  <c:v>2.2596134602700001E-2</c:v>
                </c:pt>
                <c:pt idx="9">
                  <c:v>4.8119506065999997E-2</c:v>
                </c:pt>
              </c:numCache>
            </c:numRef>
          </c:val>
          <c:smooth val="0"/>
        </c:ser>
        <c:ser>
          <c:idx val="1"/>
          <c:order val="1"/>
          <c:tx>
            <c:strRef>
              <c:f>Sheet1!$C$1</c:f>
              <c:strCache>
                <c:ptCount val="1"/>
                <c:pt idx="0">
                  <c:v>E-Commerce Sales</c:v>
                </c:pt>
              </c:strCache>
            </c:strRef>
          </c:tx>
          <c:marker>
            <c:symbol val="none"/>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Sheet1!$C$2:$C$11</c:f>
              <c:numCache>
                <c:formatCode>0.0%</c:formatCode>
                <c:ptCount val="10"/>
                <c:pt idx="0">
                  <c:v>8.8276829464785087E-2</c:v>
                </c:pt>
                <c:pt idx="1">
                  <c:v>5.8202624909643494E-2</c:v>
                </c:pt>
                <c:pt idx="2">
                  <c:v>0.17689661415897198</c:v>
                </c:pt>
                <c:pt idx="3">
                  <c:v>0.181251748251748</c:v>
                </c:pt>
                <c:pt idx="4">
                  <c:v>0.157223284532823</c:v>
                </c:pt>
                <c:pt idx="5">
                  <c:v>0.13357070141244201</c:v>
                </c:pt>
                <c:pt idx="6">
                  <c:v>0.156516402135504</c:v>
                </c:pt>
                <c:pt idx="7">
                  <c:v>0.13984660457</c:v>
                </c:pt>
                <c:pt idx="8">
                  <c:v>0.14916713915000002</c:v>
                </c:pt>
                <c:pt idx="9">
                  <c:v>0.15947308876499999</c:v>
                </c:pt>
              </c:numCache>
            </c:numRef>
          </c:val>
          <c:smooth val="0"/>
        </c:ser>
        <c:ser>
          <c:idx val="2"/>
          <c:order val="2"/>
          <c:tx>
            <c:strRef>
              <c:f>Sheet1!$D$1</c:f>
              <c:strCache>
                <c:ptCount val="1"/>
                <c:pt idx="0">
                  <c:v>E-commerce Share</c:v>
                </c:pt>
              </c:strCache>
            </c:strRef>
          </c:tx>
          <c:marker>
            <c:symbol val="none"/>
          </c:marker>
          <c:cat>
            <c:numRef>
              <c:f>Sheet1!$A$2:$A$11</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Sheet1!$D$2:$D$11</c:f>
            </c:numRef>
          </c:val>
          <c:smooth val="0"/>
        </c:ser>
        <c:dLbls>
          <c:showLegendKey val="0"/>
          <c:showVal val="0"/>
          <c:showCatName val="0"/>
          <c:showSerName val="0"/>
          <c:showPercent val="0"/>
          <c:showBubbleSize val="0"/>
        </c:dLbls>
        <c:smooth val="0"/>
        <c:axId val="536596400"/>
        <c:axId val="536596792"/>
      </c:lineChart>
      <c:catAx>
        <c:axId val="536596400"/>
        <c:scaling>
          <c:orientation val="minMax"/>
        </c:scaling>
        <c:delete val="0"/>
        <c:axPos val="b"/>
        <c:numFmt formatCode="General" sourceLinked="1"/>
        <c:majorTickMark val="out"/>
        <c:minorTickMark val="none"/>
        <c:tickLblPos val="low"/>
        <c:spPr>
          <a:ln>
            <a:solidFill>
              <a:srgbClr val="000000"/>
            </a:solidFill>
          </a:ln>
        </c:spPr>
        <c:txPr>
          <a:bodyPr rot="0" vert="horz"/>
          <a:lstStyle/>
          <a:p>
            <a:pPr>
              <a:defRPr/>
            </a:pPr>
            <a:endParaRPr lang="en-US"/>
          </a:p>
        </c:txPr>
        <c:crossAx val="536596792"/>
        <c:crosses val="autoZero"/>
        <c:auto val="1"/>
        <c:lblAlgn val="ctr"/>
        <c:lblOffset val="100"/>
        <c:noMultiLvlLbl val="0"/>
      </c:catAx>
      <c:valAx>
        <c:axId val="536596792"/>
        <c:scaling>
          <c:orientation val="minMax"/>
        </c:scaling>
        <c:delete val="0"/>
        <c:axPos val="l"/>
        <c:majorGridlines/>
        <c:title>
          <c:tx>
            <c:rich>
              <a:bodyPr rot="-5400000" vert="horz"/>
              <a:lstStyle/>
              <a:p>
                <a:pPr>
                  <a:defRPr sz="1200"/>
                </a:pPr>
                <a:r>
                  <a:rPr lang="en-US" sz="1200" dirty="0" err="1" smtClean="0"/>
                  <a:t>Yr</a:t>
                </a:r>
                <a:r>
                  <a:rPr lang="en-US" sz="1200" dirty="0" smtClean="0"/>
                  <a:t>/</a:t>
                </a:r>
                <a:r>
                  <a:rPr lang="en-US" sz="1200" dirty="0" err="1" smtClean="0"/>
                  <a:t>Yr</a:t>
                </a:r>
                <a:r>
                  <a:rPr lang="en-US" sz="1200" dirty="0" smtClean="0"/>
                  <a:t> % Change</a:t>
                </a:r>
                <a:endParaRPr lang="en-US" sz="1200" dirty="0"/>
              </a:p>
            </c:rich>
          </c:tx>
          <c:layout>
            <c:manualLayout>
              <c:xMode val="edge"/>
              <c:yMode val="edge"/>
              <c:x val="7.7190274025472792E-3"/>
              <c:y val="0.34650961662579061"/>
            </c:manualLayout>
          </c:layout>
          <c:overlay val="0"/>
        </c:title>
        <c:numFmt formatCode="0%" sourceLinked="0"/>
        <c:majorTickMark val="out"/>
        <c:minorTickMark val="none"/>
        <c:tickLblPos val="nextTo"/>
        <c:spPr>
          <a:ln>
            <a:solidFill>
              <a:srgbClr val="000000"/>
            </a:solidFill>
          </a:ln>
        </c:spPr>
        <c:crossAx val="536596400"/>
        <c:crosses val="autoZero"/>
        <c:crossBetween val="between"/>
      </c:valAx>
      <c:spPr>
        <a:ln>
          <a:solidFill>
            <a:schemeClr val="bg2"/>
          </a:solidFill>
        </a:ln>
      </c:spPr>
    </c:plotArea>
    <c:legend>
      <c:legendPos val="b"/>
      <c:overlay val="0"/>
      <c:txPr>
        <a:bodyPr/>
        <a:lstStyle/>
        <a:p>
          <a:pPr>
            <a:defRPr sz="1200"/>
          </a:pPr>
          <a:endParaRPr lang="en-US"/>
        </a:p>
      </c:txPr>
    </c:legend>
    <c:plotVisOnly val="1"/>
    <c:dispBlanksAs val="gap"/>
    <c:showDLblsOverMax val="0"/>
  </c:chart>
  <c:txPr>
    <a:bodyPr/>
    <a:lstStyle/>
    <a:p>
      <a:pPr>
        <a:defRPr sz="1400" b="1"/>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1"/>
          <c:order val="0"/>
          <c:tx>
            <c:strRef>
              <c:f>Sheet2!$C$4</c:f>
              <c:strCache>
                <c:ptCount val="1"/>
                <c:pt idx="0">
                  <c:v>Boxcar</c:v>
                </c:pt>
              </c:strCache>
            </c:strRef>
          </c:tx>
          <c:spPr>
            <a:solidFill>
              <a:schemeClr val="bg2">
                <a:lumMod val="60000"/>
                <a:lumOff val="40000"/>
              </a:schemeClr>
            </a:solidFill>
            <a:ln w="25400">
              <a:noFill/>
            </a:ln>
          </c:spPr>
          <c:cat>
            <c:numRef>
              <c:f>Sheet2!$B$5:$B$31</c:f>
              <c:numCache>
                <c:formatCode>General</c:formatCode>
                <c:ptCount val="13"/>
                <c:pt idx="0">
                  <c:v>1980</c:v>
                </c:pt>
                <c:pt idx="1">
                  <c:v>1984</c:v>
                </c:pt>
                <c:pt idx="2">
                  <c:v>1988</c:v>
                </c:pt>
                <c:pt idx="3">
                  <c:v>1993</c:v>
                </c:pt>
                <c:pt idx="4">
                  <c:v>1996</c:v>
                </c:pt>
                <c:pt idx="5">
                  <c:v>1999</c:v>
                </c:pt>
                <c:pt idx="6">
                  <c:v>2002</c:v>
                </c:pt>
                <c:pt idx="7">
                  <c:v>2005</c:v>
                </c:pt>
                <c:pt idx="8">
                  <c:v>2008</c:v>
                </c:pt>
                <c:pt idx="9">
                  <c:v>2011</c:v>
                </c:pt>
                <c:pt idx="10">
                  <c:v>2015</c:v>
                </c:pt>
                <c:pt idx="11">
                  <c:v>2016</c:v>
                </c:pt>
                <c:pt idx="12">
                  <c:v>2017</c:v>
                </c:pt>
              </c:numCache>
            </c:numRef>
          </c:cat>
          <c:val>
            <c:numRef>
              <c:f>Sheet2!$C$5:$C$31</c:f>
              <c:numCache>
                <c:formatCode>#,##0</c:formatCode>
                <c:ptCount val="13"/>
                <c:pt idx="0">
                  <c:v>431364</c:v>
                </c:pt>
                <c:pt idx="1">
                  <c:v>308252</c:v>
                </c:pt>
                <c:pt idx="2">
                  <c:v>207690</c:v>
                </c:pt>
                <c:pt idx="3">
                  <c:v>166523</c:v>
                </c:pt>
                <c:pt idx="4">
                  <c:v>156284</c:v>
                </c:pt>
                <c:pt idx="5">
                  <c:v>159151</c:v>
                </c:pt>
                <c:pt idx="6">
                  <c:v>138056</c:v>
                </c:pt>
                <c:pt idx="7">
                  <c:v>133830</c:v>
                </c:pt>
                <c:pt idx="8">
                  <c:v>114282</c:v>
                </c:pt>
                <c:pt idx="9">
                  <c:v>89907</c:v>
                </c:pt>
                <c:pt idx="10">
                  <c:v>113762</c:v>
                </c:pt>
                <c:pt idx="11">
                  <c:v>110903</c:v>
                </c:pt>
                <c:pt idx="12">
                  <c:v>109956</c:v>
                </c:pt>
              </c:numCache>
            </c:numRef>
          </c:val>
        </c:ser>
        <c:ser>
          <c:idx val="2"/>
          <c:order val="1"/>
          <c:tx>
            <c:strRef>
              <c:f>Sheet2!$D$4</c:f>
              <c:strCache>
                <c:ptCount val="1"/>
                <c:pt idx="0">
                  <c:v>Gondola</c:v>
                </c:pt>
              </c:strCache>
            </c:strRef>
          </c:tx>
          <c:spPr>
            <a:solidFill>
              <a:schemeClr val="tx1">
                <a:lumMod val="75000"/>
                <a:lumOff val="25000"/>
              </a:schemeClr>
            </a:solidFill>
            <a:ln w="25400">
              <a:noFill/>
            </a:ln>
          </c:spPr>
          <c:cat>
            <c:numRef>
              <c:f>Sheet2!$B$5:$B$31</c:f>
              <c:numCache>
                <c:formatCode>General</c:formatCode>
                <c:ptCount val="13"/>
                <c:pt idx="0">
                  <c:v>1980</c:v>
                </c:pt>
                <c:pt idx="1">
                  <c:v>1984</c:v>
                </c:pt>
                <c:pt idx="2">
                  <c:v>1988</c:v>
                </c:pt>
                <c:pt idx="3">
                  <c:v>1993</c:v>
                </c:pt>
                <c:pt idx="4">
                  <c:v>1996</c:v>
                </c:pt>
                <c:pt idx="5">
                  <c:v>1999</c:v>
                </c:pt>
                <c:pt idx="6">
                  <c:v>2002</c:v>
                </c:pt>
                <c:pt idx="7">
                  <c:v>2005</c:v>
                </c:pt>
                <c:pt idx="8">
                  <c:v>2008</c:v>
                </c:pt>
                <c:pt idx="9">
                  <c:v>2011</c:v>
                </c:pt>
                <c:pt idx="10">
                  <c:v>2015</c:v>
                </c:pt>
                <c:pt idx="11">
                  <c:v>2016</c:v>
                </c:pt>
                <c:pt idx="12">
                  <c:v>2017</c:v>
                </c:pt>
              </c:numCache>
            </c:numRef>
          </c:cat>
          <c:val>
            <c:numRef>
              <c:f>Sheet2!$D$5:$D$31</c:f>
              <c:numCache>
                <c:formatCode>#,##0</c:formatCode>
                <c:ptCount val="13"/>
                <c:pt idx="0">
                  <c:v>184875</c:v>
                </c:pt>
                <c:pt idx="1">
                  <c:v>163663</c:v>
                </c:pt>
                <c:pt idx="2">
                  <c:v>134769</c:v>
                </c:pt>
                <c:pt idx="3">
                  <c:v>148541</c:v>
                </c:pt>
                <c:pt idx="4">
                  <c:v>179046</c:v>
                </c:pt>
                <c:pt idx="5">
                  <c:v>209768</c:v>
                </c:pt>
                <c:pt idx="6">
                  <c:v>200416</c:v>
                </c:pt>
                <c:pt idx="7">
                  <c:v>200713</c:v>
                </c:pt>
                <c:pt idx="8">
                  <c:v>220238</c:v>
                </c:pt>
                <c:pt idx="9">
                  <c:v>202793</c:v>
                </c:pt>
                <c:pt idx="10">
                  <c:v>232829</c:v>
                </c:pt>
                <c:pt idx="11">
                  <c:v>227110</c:v>
                </c:pt>
                <c:pt idx="12">
                  <c:v>220669</c:v>
                </c:pt>
              </c:numCache>
            </c:numRef>
          </c:val>
        </c:ser>
        <c:ser>
          <c:idx val="3"/>
          <c:order val="2"/>
          <c:tx>
            <c:strRef>
              <c:f>Sheet2!$E$4</c:f>
              <c:strCache>
                <c:ptCount val="1"/>
                <c:pt idx="0">
                  <c:v>Hopper</c:v>
                </c:pt>
              </c:strCache>
            </c:strRef>
          </c:tx>
          <c:spPr>
            <a:solidFill>
              <a:schemeClr val="accent6">
                <a:lumMod val="60000"/>
                <a:lumOff val="40000"/>
              </a:schemeClr>
            </a:solidFill>
            <a:ln w="25400">
              <a:noFill/>
            </a:ln>
          </c:spPr>
          <c:cat>
            <c:numRef>
              <c:f>Sheet2!$B$5:$B$31</c:f>
              <c:numCache>
                <c:formatCode>General</c:formatCode>
                <c:ptCount val="13"/>
                <c:pt idx="0">
                  <c:v>1980</c:v>
                </c:pt>
                <c:pt idx="1">
                  <c:v>1984</c:v>
                </c:pt>
                <c:pt idx="2">
                  <c:v>1988</c:v>
                </c:pt>
                <c:pt idx="3">
                  <c:v>1993</c:v>
                </c:pt>
                <c:pt idx="4">
                  <c:v>1996</c:v>
                </c:pt>
                <c:pt idx="5">
                  <c:v>1999</c:v>
                </c:pt>
                <c:pt idx="6">
                  <c:v>2002</c:v>
                </c:pt>
                <c:pt idx="7">
                  <c:v>2005</c:v>
                </c:pt>
                <c:pt idx="8">
                  <c:v>2008</c:v>
                </c:pt>
                <c:pt idx="9">
                  <c:v>2011</c:v>
                </c:pt>
                <c:pt idx="10">
                  <c:v>2015</c:v>
                </c:pt>
                <c:pt idx="11">
                  <c:v>2016</c:v>
                </c:pt>
                <c:pt idx="12">
                  <c:v>2017</c:v>
                </c:pt>
              </c:numCache>
            </c:numRef>
          </c:cat>
          <c:val>
            <c:numRef>
              <c:f>Sheet2!$E$5:$E$31</c:f>
              <c:numCache>
                <c:formatCode>#,##0</c:formatCode>
                <c:ptCount val="13"/>
                <c:pt idx="0">
                  <c:v>347867</c:v>
                </c:pt>
                <c:pt idx="1">
                  <c:v>303339</c:v>
                </c:pt>
                <c:pt idx="2">
                  <c:v>237116</c:v>
                </c:pt>
                <c:pt idx="3">
                  <c:v>190094</c:v>
                </c:pt>
                <c:pt idx="4">
                  <c:v>166980</c:v>
                </c:pt>
                <c:pt idx="5">
                  <c:v>170390</c:v>
                </c:pt>
                <c:pt idx="6">
                  <c:v>151129</c:v>
                </c:pt>
                <c:pt idx="7">
                  <c:v>150131</c:v>
                </c:pt>
                <c:pt idx="8">
                  <c:v>168338</c:v>
                </c:pt>
                <c:pt idx="9">
                  <c:v>151410</c:v>
                </c:pt>
                <c:pt idx="10">
                  <c:v>148219</c:v>
                </c:pt>
                <c:pt idx="11">
                  <c:v>142847</c:v>
                </c:pt>
                <c:pt idx="12">
                  <c:v>139672</c:v>
                </c:pt>
              </c:numCache>
            </c:numRef>
          </c:val>
        </c:ser>
        <c:ser>
          <c:idx val="4"/>
          <c:order val="3"/>
          <c:tx>
            <c:strRef>
              <c:f>Sheet2!$F$4</c:f>
              <c:strCache>
                <c:ptCount val="1"/>
                <c:pt idx="0">
                  <c:v>Covered</c:v>
                </c:pt>
              </c:strCache>
            </c:strRef>
          </c:tx>
          <c:spPr>
            <a:solidFill>
              <a:schemeClr val="accent5">
                <a:lumMod val="75000"/>
              </a:schemeClr>
            </a:solidFill>
            <a:ln w="25400">
              <a:noFill/>
            </a:ln>
          </c:spPr>
          <c:cat>
            <c:numRef>
              <c:f>Sheet2!$B$5:$B$31</c:f>
              <c:numCache>
                <c:formatCode>General</c:formatCode>
                <c:ptCount val="13"/>
                <c:pt idx="0">
                  <c:v>1980</c:v>
                </c:pt>
                <c:pt idx="1">
                  <c:v>1984</c:v>
                </c:pt>
                <c:pt idx="2">
                  <c:v>1988</c:v>
                </c:pt>
                <c:pt idx="3">
                  <c:v>1993</c:v>
                </c:pt>
                <c:pt idx="4">
                  <c:v>1996</c:v>
                </c:pt>
                <c:pt idx="5">
                  <c:v>1999</c:v>
                </c:pt>
                <c:pt idx="6">
                  <c:v>2002</c:v>
                </c:pt>
                <c:pt idx="7">
                  <c:v>2005</c:v>
                </c:pt>
                <c:pt idx="8">
                  <c:v>2008</c:v>
                </c:pt>
                <c:pt idx="9">
                  <c:v>2011</c:v>
                </c:pt>
                <c:pt idx="10">
                  <c:v>2015</c:v>
                </c:pt>
                <c:pt idx="11">
                  <c:v>2016</c:v>
                </c:pt>
                <c:pt idx="12">
                  <c:v>2017</c:v>
                </c:pt>
              </c:numCache>
            </c:numRef>
          </c:cat>
          <c:val>
            <c:numRef>
              <c:f>Sheet2!$F$5:$F$31</c:f>
              <c:numCache>
                <c:formatCode>#,##0</c:formatCode>
                <c:ptCount val="13"/>
                <c:pt idx="0">
                  <c:v>299986</c:v>
                </c:pt>
                <c:pt idx="1">
                  <c:v>302522</c:v>
                </c:pt>
                <c:pt idx="2">
                  <c:v>284556</c:v>
                </c:pt>
                <c:pt idx="3">
                  <c:v>302903</c:v>
                </c:pt>
                <c:pt idx="4">
                  <c:v>350611</c:v>
                </c:pt>
                <c:pt idx="5">
                  <c:v>401217</c:v>
                </c:pt>
                <c:pt idx="6">
                  <c:v>385461</c:v>
                </c:pt>
                <c:pt idx="7">
                  <c:v>382145</c:v>
                </c:pt>
                <c:pt idx="8">
                  <c:v>414418</c:v>
                </c:pt>
                <c:pt idx="9">
                  <c:v>394282</c:v>
                </c:pt>
                <c:pt idx="10">
                  <c:v>501611</c:v>
                </c:pt>
                <c:pt idx="11">
                  <c:v>524436</c:v>
                </c:pt>
                <c:pt idx="12">
                  <c:v>544561</c:v>
                </c:pt>
              </c:numCache>
            </c:numRef>
          </c:val>
        </c:ser>
        <c:ser>
          <c:idx val="5"/>
          <c:order val="4"/>
          <c:tx>
            <c:strRef>
              <c:f>Sheet2!$G$4</c:f>
              <c:strCache>
                <c:ptCount val="1"/>
                <c:pt idx="0">
                  <c:v>Flat</c:v>
                </c:pt>
              </c:strCache>
            </c:strRef>
          </c:tx>
          <c:spPr>
            <a:solidFill>
              <a:schemeClr val="accent4">
                <a:lumMod val="60000"/>
                <a:lumOff val="40000"/>
              </a:schemeClr>
            </a:solidFill>
            <a:ln w="25400">
              <a:noFill/>
            </a:ln>
          </c:spPr>
          <c:cat>
            <c:numRef>
              <c:f>Sheet2!$B$5:$B$31</c:f>
              <c:numCache>
                <c:formatCode>General</c:formatCode>
                <c:ptCount val="13"/>
                <c:pt idx="0">
                  <c:v>1980</c:v>
                </c:pt>
                <c:pt idx="1">
                  <c:v>1984</c:v>
                </c:pt>
                <c:pt idx="2">
                  <c:v>1988</c:v>
                </c:pt>
                <c:pt idx="3">
                  <c:v>1993</c:v>
                </c:pt>
                <c:pt idx="4">
                  <c:v>1996</c:v>
                </c:pt>
                <c:pt idx="5">
                  <c:v>1999</c:v>
                </c:pt>
                <c:pt idx="6">
                  <c:v>2002</c:v>
                </c:pt>
                <c:pt idx="7">
                  <c:v>2005</c:v>
                </c:pt>
                <c:pt idx="8">
                  <c:v>2008</c:v>
                </c:pt>
                <c:pt idx="9">
                  <c:v>2011</c:v>
                </c:pt>
                <c:pt idx="10">
                  <c:v>2015</c:v>
                </c:pt>
                <c:pt idx="11">
                  <c:v>2016</c:v>
                </c:pt>
                <c:pt idx="12">
                  <c:v>2017</c:v>
                </c:pt>
              </c:numCache>
            </c:numRef>
          </c:cat>
          <c:val>
            <c:numRef>
              <c:f>Sheet2!$G$5:$G$31</c:f>
              <c:numCache>
                <c:formatCode>#,##0</c:formatCode>
                <c:ptCount val="13"/>
                <c:pt idx="0">
                  <c:v>152661</c:v>
                </c:pt>
                <c:pt idx="1">
                  <c:v>142046</c:v>
                </c:pt>
                <c:pt idx="2">
                  <c:v>132365</c:v>
                </c:pt>
                <c:pt idx="3">
                  <c:v>124796</c:v>
                </c:pt>
                <c:pt idx="4">
                  <c:v>131840</c:v>
                </c:pt>
                <c:pt idx="5">
                  <c:v>150385</c:v>
                </c:pt>
                <c:pt idx="6">
                  <c:v>148938</c:v>
                </c:pt>
                <c:pt idx="7">
                  <c:v>168131</c:v>
                </c:pt>
                <c:pt idx="8">
                  <c:v>170191</c:v>
                </c:pt>
                <c:pt idx="9">
                  <c:v>155816</c:v>
                </c:pt>
                <c:pt idx="10">
                  <c:v>196804</c:v>
                </c:pt>
                <c:pt idx="11">
                  <c:v>199605</c:v>
                </c:pt>
                <c:pt idx="12">
                  <c:v>203175</c:v>
                </c:pt>
              </c:numCache>
            </c:numRef>
          </c:val>
        </c:ser>
        <c:ser>
          <c:idx val="6"/>
          <c:order val="5"/>
          <c:tx>
            <c:strRef>
              <c:f>Sheet2!$H$4</c:f>
              <c:strCache>
                <c:ptCount val="1"/>
                <c:pt idx="0">
                  <c:v>Tank</c:v>
                </c:pt>
              </c:strCache>
            </c:strRef>
          </c:tx>
          <c:spPr>
            <a:ln w="25400">
              <a:noFill/>
            </a:ln>
          </c:spPr>
          <c:cat>
            <c:numRef>
              <c:f>Sheet2!$B$5:$B$31</c:f>
              <c:numCache>
                <c:formatCode>General</c:formatCode>
                <c:ptCount val="13"/>
                <c:pt idx="0">
                  <c:v>1980</c:v>
                </c:pt>
                <c:pt idx="1">
                  <c:v>1984</c:v>
                </c:pt>
                <c:pt idx="2">
                  <c:v>1988</c:v>
                </c:pt>
                <c:pt idx="3">
                  <c:v>1993</c:v>
                </c:pt>
                <c:pt idx="4">
                  <c:v>1996</c:v>
                </c:pt>
                <c:pt idx="5">
                  <c:v>1999</c:v>
                </c:pt>
                <c:pt idx="6">
                  <c:v>2002</c:v>
                </c:pt>
                <c:pt idx="7">
                  <c:v>2005</c:v>
                </c:pt>
                <c:pt idx="8">
                  <c:v>2008</c:v>
                </c:pt>
                <c:pt idx="9">
                  <c:v>2011</c:v>
                </c:pt>
                <c:pt idx="10">
                  <c:v>2015</c:v>
                </c:pt>
                <c:pt idx="11">
                  <c:v>2016</c:v>
                </c:pt>
                <c:pt idx="12">
                  <c:v>2017</c:v>
                </c:pt>
              </c:numCache>
            </c:numRef>
          </c:cat>
          <c:val>
            <c:numRef>
              <c:f>Sheet2!$H$5:$H$31</c:f>
              <c:numCache>
                <c:formatCode>#,##0</c:formatCode>
                <c:ptCount val="13"/>
                <c:pt idx="0">
                  <c:v>183989</c:v>
                </c:pt>
                <c:pt idx="1">
                  <c:v>182661</c:v>
                </c:pt>
                <c:pt idx="2">
                  <c:v>177997</c:v>
                </c:pt>
                <c:pt idx="3">
                  <c:v>194328</c:v>
                </c:pt>
                <c:pt idx="4">
                  <c:v>215482</c:v>
                </c:pt>
                <c:pt idx="5">
                  <c:v>241776</c:v>
                </c:pt>
                <c:pt idx="6">
                  <c:v>245173</c:v>
                </c:pt>
                <c:pt idx="7">
                  <c:v>247893</c:v>
                </c:pt>
                <c:pt idx="8">
                  <c:v>281430</c:v>
                </c:pt>
                <c:pt idx="9">
                  <c:v>270735</c:v>
                </c:pt>
                <c:pt idx="10">
                  <c:v>372721</c:v>
                </c:pt>
                <c:pt idx="11">
                  <c:v>405345</c:v>
                </c:pt>
                <c:pt idx="12">
                  <c:v>417219</c:v>
                </c:pt>
              </c:numCache>
            </c:numRef>
          </c:val>
        </c:ser>
        <c:ser>
          <c:idx val="7"/>
          <c:order val="6"/>
          <c:tx>
            <c:strRef>
              <c:f>Sheet2!$I$4</c:f>
              <c:strCache>
                <c:ptCount val="1"/>
                <c:pt idx="0">
                  <c:v>Reefer</c:v>
                </c:pt>
              </c:strCache>
            </c:strRef>
          </c:tx>
          <c:spPr>
            <a:solidFill>
              <a:schemeClr val="accent3"/>
            </a:solidFill>
            <a:ln w="25400">
              <a:noFill/>
            </a:ln>
          </c:spPr>
          <c:cat>
            <c:numRef>
              <c:f>Sheet2!$B$5:$B$31</c:f>
              <c:numCache>
                <c:formatCode>General</c:formatCode>
                <c:ptCount val="13"/>
                <c:pt idx="0">
                  <c:v>1980</c:v>
                </c:pt>
                <c:pt idx="1">
                  <c:v>1984</c:v>
                </c:pt>
                <c:pt idx="2">
                  <c:v>1988</c:v>
                </c:pt>
                <c:pt idx="3">
                  <c:v>1993</c:v>
                </c:pt>
                <c:pt idx="4">
                  <c:v>1996</c:v>
                </c:pt>
                <c:pt idx="5">
                  <c:v>1999</c:v>
                </c:pt>
                <c:pt idx="6">
                  <c:v>2002</c:v>
                </c:pt>
                <c:pt idx="7">
                  <c:v>2005</c:v>
                </c:pt>
                <c:pt idx="8">
                  <c:v>2008</c:v>
                </c:pt>
                <c:pt idx="9">
                  <c:v>2011</c:v>
                </c:pt>
                <c:pt idx="10">
                  <c:v>2015</c:v>
                </c:pt>
                <c:pt idx="11">
                  <c:v>2016</c:v>
                </c:pt>
                <c:pt idx="12">
                  <c:v>2017</c:v>
                </c:pt>
              </c:numCache>
            </c:numRef>
          </c:cat>
          <c:val>
            <c:numRef>
              <c:f>Sheet2!$I$5:$I$31</c:f>
              <c:numCache>
                <c:formatCode>#,##0</c:formatCode>
                <c:ptCount val="13"/>
                <c:pt idx="0">
                  <c:v>79370</c:v>
                </c:pt>
                <c:pt idx="1">
                  <c:v>58619</c:v>
                </c:pt>
                <c:pt idx="2">
                  <c:v>48209</c:v>
                </c:pt>
                <c:pt idx="3">
                  <c:v>35258</c:v>
                </c:pt>
                <c:pt idx="4">
                  <c:v>31103</c:v>
                </c:pt>
                <c:pt idx="5">
                  <c:v>28452</c:v>
                </c:pt>
                <c:pt idx="6">
                  <c:v>24696</c:v>
                </c:pt>
                <c:pt idx="7">
                  <c:v>24321</c:v>
                </c:pt>
                <c:pt idx="8">
                  <c:v>18831</c:v>
                </c:pt>
                <c:pt idx="9">
                  <c:v>14479</c:v>
                </c:pt>
                <c:pt idx="10">
                  <c:v>13915</c:v>
                </c:pt>
                <c:pt idx="11">
                  <c:v>13919</c:v>
                </c:pt>
                <c:pt idx="12">
                  <c:v>13344</c:v>
                </c:pt>
              </c:numCache>
            </c:numRef>
          </c:val>
        </c:ser>
        <c:ser>
          <c:idx val="8"/>
          <c:order val="7"/>
          <c:tx>
            <c:strRef>
              <c:f>Sheet2!$J$4</c:f>
              <c:strCache>
                <c:ptCount val="1"/>
                <c:pt idx="0">
                  <c:v>Other</c:v>
                </c:pt>
              </c:strCache>
            </c:strRef>
          </c:tx>
          <c:spPr>
            <a:ln w="25400">
              <a:noFill/>
            </a:ln>
          </c:spPr>
          <c:cat>
            <c:numRef>
              <c:f>Sheet2!$B$5:$B$31</c:f>
              <c:numCache>
                <c:formatCode>General</c:formatCode>
                <c:ptCount val="13"/>
                <c:pt idx="0">
                  <c:v>1980</c:v>
                </c:pt>
                <c:pt idx="1">
                  <c:v>1984</c:v>
                </c:pt>
                <c:pt idx="2">
                  <c:v>1988</c:v>
                </c:pt>
                <c:pt idx="3">
                  <c:v>1993</c:v>
                </c:pt>
                <c:pt idx="4">
                  <c:v>1996</c:v>
                </c:pt>
                <c:pt idx="5">
                  <c:v>1999</c:v>
                </c:pt>
                <c:pt idx="6">
                  <c:v>2002</c:v>
                </c:pt>
                <c:pt idx="7">
                  <c:v>2005</c:v>
                </c:pt>
                <c:pt idx="8">
                  <c:v>2008</c:v>
                </c:pt>
                <c:pt idx="9">
                  <c:v>2011</c:v>
                </c:pt>
                <c:pt idx="10">
                  <c:v>2015</c:v>
                </c:pt>
                <c:pt idx="11">
                  <c:v>2016</c:v>
                </c:pt>
                <c:pt idx="12">
                  <c:v>2017</c:v>
                </c:pt>
              </c:numCache>
            </c:numRef>
          </c:cat>
          <c:val>
            <c:numRef>
              <c:f>Sheet2!$J$5:$J$31</c:f>
              <c:numCache>
                <c:formatCode>#,##0</c:formatCode>
                <c:ptCount val="13"/>
                <c:pt idx="0">
                  <c:v>30715</c:v>
                </c:pt>
                <c:pt idx="1">
                  <c:v>25180</c:v>
                </c:pt>
                <c:pt idx="2">
                  <c:v>16239</c:v>
                </c:pt>
                <c:pt idx="3">
                  <c:v>10689</c:v>
                </c:pt>
                <c:pt idx="4">
                  <c:v>9227</c:v>
                </c:pt>
                <c:pt idx="5">
                  <c:v>7697</c:v>
                </c:pt>
                <c:pt idx="6">
                  <c:v>5801</c:v>
                </c:pt>
                <c:pt idx="7">
                  <c:v>5081</c:v>
                </c:pt>
                <c:pt idx="8">
                  <c:v>5244</c:v>
                </c:pt>
                <c:pt idx="9">
                  <c:v>3803</c:v>
                </c:pt>
                <c:pt idx="10">
                  <c:v>4004</c:v>
                </c:pt>
                <c:pt idx="11">
                  <c:v>4119</c:v>
                </c:pt>
                <c:pt idx="12">
                  <c:v>4203</c:v>
                </c:pt>
              </c:numCache>
            </c:numRef>
          </c:val>
        </c:ser>
        <c:dLbls>
          <c:showLegendKey val="0"/>
          <c:showVal val="0"/>
          <c:showCatName val="0"/>
          <c:showSerName val="0"/>
          <c:showPercent val="0"/>
          <c:showBubbleSize val="0"/>
        </c:dLbls>
        <c:axId val="536597968"/>
        <c:axId val="537348128"/>
      </c:areaChart>
      <c:catAx>
        <c:axId val="536597968"/>
        <c:scaling>
          <c:orientation val="minMax"/>
        </c:scaling>
        <c:delete val="0"/>
        <c:axPos val="b"/>
        <c:numFmt formatCode="General" sourceLinked="1"/>
        <c:majorTickMark val="none"/>
        <c:minorTickMark val="none"/>
        <c:tickLblPos val="nextTo"/>
        <c:txPr>
          <a:bodyPr/>
          <a:lstStyle/>
          <a:p>
            <a:pPr>
              <a:defRPr sz="1200" b="1"/>
            </a:pPr>
            <a:endParaRPr lang="en-US"/>
          </a:p>
        </c:txPr>
        <c:crossAx val="537348128"/>
        <c:crosses val="autoZero"/>
        <c:auto val="1"/>
        <c:lblAlgn val="ctr"/>
        <c:lblOffset val="100"/>
        <c:noMultiLvlLbl val="0"/>
      </c:catAx>
      <c:valAx>
        <c:axId val="537348128"/>
        <c:scaling>
          <c:orientation val="minMax"/>
        </c:scaling>
        <c:delete val="0"/>
        <c:axPos val="l"/>
        <c:majorGridlines/>
        <c:numFmt formatCode="#,##0" sourceLinked="1"/>
        <c:majorTickMark val="none"/>
        <c:minorTickMark val="none"/>
        <c:tickLblPos val="nextTo"/>
        <c:txPr>
          <a:bodyPr/>
          <a:lstStyle/>
          <a:p>
            <a:pPr>
              <a:defRPr sz="1200" b="1"/>
            </a:pPr>
            <a:endParaRPr lang="en-US"/>
          </a:p>
        </c:txPr>
        <c:crossAx val="536597968"/>
        <c:crosses val="autoZero"/>
        <c:crossBetween val="midCat"/>
      </c:valAx>
    </c:plotArea>
    <c:legend>
      <c:legendPos val="t"/>
      <c:overlay val="0"/>
      <c:txPr>
        <a:bodyPr/>
        <a:lstStyle/>
        <a:p>
          <a:pPr>
            <a:defRPr sz="1200" b="1"/>
          </a:pPr>
          <a:endParaRPr lang="en-US"/>
        </a:p>
      </c:txPr>
    </c:legend>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Sheet2!$M$4</c:f>
              <c:strCache>
                <c:ptCount val="1"/>
                <c:pt idx="0">
                  <c:v>Boxcar</c:v>
                </c:pt>
              </c:strCache>
            </c:strRef>
          </c:tx>
          <c:spPr>
            <a:solidFill>
              <a:schemeClr val="bg2">
                <a:lumMod val="60000"/>
                <a:lumOff val="40000"/>
              </a:schemeClr>
            </a:solidFill>
            <a:ln w="25400">
              <a:noFill/>
            </a:ln>
          </c:spPr>
          <c:invertIfNegative val="0"/>
          <c:cat>
            <c:numRef>
              <c:f>Sheet2!$B$5:$B$31</c:f>
              <c:numCache>
                <c:formatCode>General</c:formatCode>
                <c:ptCount val="27"/>
                <c:pt idx="0">
                  <c:v>1980</c:v>
                </c:pt>
                <c:pt idx="1">
                  <c:v>1984</c:v>
                </c:pt>
                <c:pt idx="2">
                  <c:v>1988</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2014</c:v>
                </c:pt>
                <c:pt idx="24">
                  <c:v>2015</c:v>
                </c:pt>
                <c:pt idx="25">
                  <c:v>2016</c:v>
                </c:pt>
                <c:pt idx="26">
                  <c:v>2017</c:v>
                </c:pt>
              </c:numCache>
            </c:numRef>
          </c:cat>
          <c:val>
            <c:numRef>
              <c:f>Sheet2!$M$5:$M$31</c:f>
              <c:numCache>
                <c:formatCode>0.00%</c:formatCode>
                <c:ptCount val="27"/>
                <c:pt idx="0">
                  <c:v>0.25213770883905856</c:v>
                </c:pt>
                <c:pt idx="1">
                  <c:v>0.20739805770371975</c:v>
                </c:pt>
                <c:pt idx="2">
                  <c:v>0.16763510126793771</c:v>
                </c:pt>
                <c:pt idx="3">
                  <c:v>0.14327239126580379</c:v>
                </c:pt>
                <c:pt idx="4">
                  <c:v>0.14194736824159601</c:v>
                </c:pt>
                <c:pt idx="5">
                  <c:v>0.13754809579239391</c:v>
                </c:pt>
                <c:pt idx="6">
                  <c:v>0.13192832712705518</c:v>
                </c:pt>
                <c:pt idx="7">
                  <c:v>0.12597727018079549</c:v>
                </c:pt>
                <c:pt idx="8">
                  <c:v>0.12324595271323871</c:v>
                </c:pt>
                <c:pt idx="9">
                  <c:v>0.11905216137518081</c:v>
                </c:pt>
                <c:pt idx="10">
                  <c:v>0.11626739799362378</c:v>
                </c:pt>
                <c:pt idx="11">
                  <c:v>0.11282694909313179</c:v>
                </c:pt>
                <c:pt idx="12">
                  <c:v>0.10697218552722093</c:v>
                </c:pt>
                <c:pt idx="13">
                  <c:v>0.10622388760223749</c:v>
                </c:pt>
                <c:pt idx="14">
                  <c:v>0.10369356831224882</c:v>
                </c:pt>
                <c:pt idx="15">
                  <c:v>0.10430694453071619</c:v>
                </c:pt>
                <c:pt idx="16">
                  <c:v>0.10198552861698844</c:v>
                </c:pt>
                <c:pt idx="17">
                  <c:v>9.8101905075944587E-2</c:v>
                </c:pt>
                <c:pt idx="18">
                  <c:v>8.7731262480073374E-2</c:v>
                </c:pt>
                <c:pt idx="19">
                  <c:v>8.2041850087438944E-2</c:v>
                </c:pt>
                <c:pt idx="20">
                  <c:v>7.620103078039038E-2</c:v>
                </c:pt>
                <c:pt idx="21">
                  <c:v>7.2965533995045184E-2</c:v>
                </c:pt>
                <c:pt idx="22">
                  <c:v>7.0063317033256051E-2</c:v>
                </c:pt>
                <c:pt idx="23">
                  <c:v>6.933488513946974E-2</c:v>
                </c:pt>
                <c:pt idx="24">
                  <c:v>7.1825565941541741E-2</c:v>
                </c:pt>
                <c:pt idx="25">
                  <c:v>6.8110354213392746E-2</c:v>
                </c:pt>
                <c:pt idx="26">
                  <c:v>6.6527145769086263E-2</c:v>
                </c:pt>
              </c:numCache>
            </c:numRef>
          </c:val>
        </c:ser>
        <c:ser>
          <c:idx val="2"/>
          <c:order val="1"/>
          <c:tx>
            <c:strRef>
              <c:f>Sheet2!$N$4</c:f>
              <c:strCache>
                <c:ptCount val="1"/>
                <c:pt idx="0">
                  <c:v>Gondola</c:v>
                </c:pt>
              </c:strCache>
            </c:strRef>
          </c:tx>
          <c:spPr>
            <a:solidFill>
              <a:schemeClr val="tx1">
                <a:lumMod val="75000"/>
                <a:lumOff val="25000"/>
              </a:schemeClr>
            </a:solidFill>
            <a:ln w="25400">
              <a:noFill/>
            </a:ln>
          </c:spPr>
          <c:invertIfNegative val="0"/>
          <c:cat>
            <c:numRef>
              <c:f>Sheet2!$B$5:$B$31</c:f>
              <c:numCache>
                <c:formatCode>General</c:formatCode>
                <c:ptCount val="27"/>
                <c:pt idx="0">
                  <c:v>1980</c:v>
                </c:pt>
                <c:pt idx="1">
                  <c:v>1984</c:v>
                </c:pt>
                <c:pt idx="2">
                  <c:v>1988</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2014</c:v>
                </c:pt>
                <c:pt idx="24">
                  <c:v>2015</c:v>
                </c:pt>
                <c:pt idx="25">
                  <c:v>2016</c:v>
                </c:pt>
                <c:pt idx="26">
                  <c:v>2017</c:v>
                </c:pt>
              </c:numCache>
            </c:numRef>
          </c:cat>
          <c:val>
            <c:numRef>
              <c:f>Sheet2!$N$5:$N$31</c:f>
              <c:numCache>
                <c:formatCode>0.00%</c:formatCode>
                <c:ptCount val="27"/>
                <c:pt idx="0">
                  <c:v>0.10806177363345329</c:v>
                </c:pt>
                <c:pt idx="1">
                  <c:v>0.11011571155406578</c:v>
                </c:pt>
                <c:pt idx="2">
                  <c:v>0.10877757697904904</c:v>
                </c:pt>
                <c:pt idx="3">
                  <c:v>0.12116327518719057</c:v>
                </c:pt>
                <c:pt idx="4">
                  <c:v>0.12661916988028626</c:v>
                </c:pt>
                <c:pt idx="5">
                  <c:v>0.13135392800475004</c:v>
                </c:pt>
                <c:pt idx="6">
                  <c:v>0.1404653436998278</c:v>
                </c:pt>
                <c:pt idx="7">
                  <c:v>0.14432524325452836</c:v>
                </c:pt>
                <c:pt idx="8">
                  <c:v>0.14737185133408742</c:v>
                </c:pt>
                <c:pt idx="9">
                  <c:v>0.15047272600133621</c:v>
                </c:pt>
                <c:pt idx="10">
                  <c:v>0.15324553123968102</c:v>
                </c:pt>
                <c:pt idx="11">
                  <c:v>0.1520890848467116</c:v>
                </c:pt>
                <c:pt idx="12">
                  <c:v>0.15320788715931988</c:v>
                </c:pt>
                <c:pt idx="13">
                  <c:v>0.15420529826802187</c:v>
                </c:pt>
                <c:pt idx="14">
                  <c:v>0.15576240441601902</c:v>
                </c:pt>
                <c:pt idx="15">
                  <c:v>0.15629464563016338</c:v>
                </c:pt>
                <c:pt idx="16">
                  <c:v>0.15295390723531047</c:v>
                </c:pt>
                <c:pt idx="17">
                  <c:v>0.15348293511809807</c:v>
                </c:pt>
                <c:pt idx="18">
                  <c:v>0.15715781596280315</c:v>
                </c:pt>
                <c:pt idx="19">
                  <c:v>0.15810655203406818</c:v>
                </c:pt>
                <c:pt idx="20">
                  <c:v>0.15813685014225121</c:v>
                </c:pt>
                <c:pt idx="21">
                  <c:v>0.15608897893018414</c:v>
                </c:pt>
                <c:pt idx="22">
                  <c:v>0.15803386000116892</c:v>
                </c:pt>
                <c:pt idx="23">
                  <c:v>0.14877006509873483</c:v>
                </c:pt>
                <c:pt idx="24">
                  <c:v>0.14700053350506515</c:v>
                </c:pt>
                <c:pt idx="25">
                  <c:v>0.13947812543757723</c:v>
                </c:pt>
                <c:pt idx="26">
                  <c:v>0.13351230246388096</c:v>
                </c:pt>
              </c:numCache>
            </c:numRef>
          </c:val>
        </c:ser>
        <c:ser>
          <c:idx val="3"/>
          <c:order val="2"/>
          <c:tx>
            <c:strRef>
              <c:f>Sheet2!$O$4</c:f>
              <c:strCache>
                <c:ptCount val="1"/>
                <c:pt idx="0">
                  <c:v>Hopper</c:v>
                </c:pt>
              </c:strCache>
            </c:strRef>
          </c:tx>
          <c:spPr>
            <a:solidFill>
              <a:schemeClr val="accent6">
                <a:lumMod val="60000"/>
                <a:lumOff val="40000"/>
              </a:schemeClr>
            </a:solidFill>
            <a:ln w="25400">
              <a:noFill/>
            </a:ln>
          </c:spPr>
          <c:invertIfNegative val="0"/>
          <c:cat>
            <c:numRef>
              <c:f>Sheet2!$B$5:$B$31</c:f>
              <c:numCache>
                <c:formatCode>General</c:formatCode>
                <c:ptCount val="27"/>
                <c:pt idx="0">
                  <c:v>1980</c:v>
                </c:pt>
                <c:pt idx="1">
                  <c:v>1984</c:v>
                </c:pt>
                <c:pt idx="2">
                  <c:v>1988</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2014</c:v>
                </c:pt>
                <c:pt idx="24">
                  <c:v>2015</c:v>
                </c:pt>
                <c:pt idx="25">
                  <c:v>2016</c:v>
                </c:pt>
                <c:pt idx="26">
                  <c:v>2017</c:v>
                </c:pt>
              </c:numCache>
            </c:numRef>
          </c:cat>
          <c:val>
            <c:numRef>
              <c:f>Sheet2!$O$5:$O$31</c:f>
              <c:numCache>
                <c:formatCode>0.00%</c:formatCode>
                <c:ptCount val="27"/>
                <c:pt idx="0">
                  <c:v>0.20333265724705069</c:v>
                </c:pt>
                <c:pt idx="1">
                  <c:v>0.20409249388743186</c:v>
                </c:pt>
                <c:pt idx="2">
                  <c:v>0.19138603048894176</c:v>
                </c:pt>
                <c:pt idx="3">
                  <c:v>0.17401392506921617</c:v>
                </c:pt>
                <c:pt idx="4">
                  <c:v>0.16203973636385335</c:v>
                </c:pt>
                <c:pt idx="5">
                  <c:v>0.15755041042861023</c:v>
                </c:pt>
                <c:pt idx="6">
                  <c:v>0.14385603075491807</c:v>
                </c:pt>
                <c:pt idx="7">
                  <c:v>0.13459909251611957</c:v>
                </c:pt>
                <c:pt idx="8">
                  <c:v>0.12902593553780289</c:v>
                </c:pt>
                <c:pt idx="9">
                  <c:v>0.12503619836934421</c:v>
                </c:pt>
                <c:pt idx="10">
                  <c:v>0.1244780236639013</c:v>
                </c:pt>
                <c:pt idx="11">
                  <c:v>0.12162260029721987</c:v>
                </c:pt>
                <c:pt idx="12">
                  <c:v>0.11734401918827275</c:v>
                </c:pt>
                <c:pt idx="13">
                  <c:v>0.11628259481252934</c:v>
                </c:pt>
                <c:pt idx="14">
                  <c:v>0.11237079547764625</c:v>
                </c:pt>
                <c:pt idx="15">
                  <c:v>0.11122740542890863</c:v>
                </c:pt>
                <c:pt idx="16">
                  <c:v>0.11440775160126349</c:v>
                </c:pt>
                <c:pt idx="17">
                  <c:v>0.11832384211605129</c:v>
                </c:pt>
                <c:pt idx="18">
                  <c:v>0.12009808697208432</c:v>
                </c:pt>
                <c:pt idx="19">
                  <c:v>0.12084808596296265</c:v>
                </c:pt>
                <c:pt idx="20">
                  <c:v>0.12286338969351629</c:v>
                </c:pt>
                <c:pt idx="21">
                  <c:v>0.1187185310638649</c:v>
                </c:pt>
                <c:pt idx="22">
                  <c:v>0.11799177852675875</c:v>
                </c:pt>
                <c:pt idx="23">
                  <c:v>0.1035683361436449</c:v>
                </c:pt>
                <c:pt idx="24">
                  <c:v>9.3580576627427206E-2</c:v>
                </c:pt>
                <c:pt idx="25">
                  <c:v>8.7728553495581854E-2</c:v>
                </c:pt>
                <c:pt idx="26">
                  <c:v>8.4506343481572779E-2</c:v>
                </c:pt>
              </c:numCache>
            </c:numRef>
          </c:val>
        </c:ser>
        <c:ser>
          <c:idx val="4"/>
          <c:order val="3"/>
          <c:tx>
            <c:strRef>
              <c:f>Sheet2!$P$4</c:f>
              <c:strCache>
                <c:ptCount val="1"/>
                <c:pt idx="0">
                  <c:v>Covered</c:v>
                </c:pt>
              </c:strCache>
            </c:strRef>
          </c:tx>
          <c:spPr>
            <a:solidFill>
              <a:schemeClr val="accent5">
                <a:lumMod val="75000"/>
              </a:schemeClr>
            </a:solidFill>
            <a:ln w="25400">
              <a:noFill/>
            </a:ln>
          </c:spPr>
          <c:invertIfNegative val="0"/>
          <c:cat>
            <c:numRef>
              <c:f>Sheet2!$B$5:$B$31</c:f>
              <c:numCache>
                <c:formatCode>General</c:formatCode>
                <c:ptCount val="27"/>
                <c:pt idx="0">
                  <c:v>1980</c:v>
                </c:pt>
                <c:pt idx="1">
                  <c:v>1984</c:v>
                </c:pt>
                <c:pt idx="2">
                  <c:v>1988</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2014</c:v>
                </c:pt>
                <c:pt idx="24">
                  <c:v>2015</c:v>
                </c:pt>
                <c:pt idx="25">
                  <c:v>2016</c:v>
                </c:pt>
                <c:pt idx="26">
                  <c:v>2017</c:v>
                </c:pt>
              </c:numCache>
            </c:numRef>
          </c:cat>
          <c:val>
            <c:numRef>
              <c:f>Sheet2!$P$5:$P$31</c:f>
              <c:numCache>
                <c:formatCode>0.00%</c:formatCode>
                <c:ptCount val="27"/>
                <c:pt idx="0">
                  <c:v>0.17534560770902025</c:v>
                </c:pt>
                <c:pt idx="1">
                  <c:v>0.2035428000877357</c:v>
                </c:pt>
                <c:pt idx="2">
                  <c:v>0.22967679655447676</c:v>
                </c:pt>
                <c:pt idx="3">
                  <c:v>0.25208330491946374</c:v>
                </c:pt>
                <c:pt idx="4">
                  <c:v>0.25820027072827267</c:v>
                </c:pt>
                <c:pt idx="5">
                  <c:v>0.26157905153587852</c:v>
                </c:pt>
                <c:pt idx="6">
                  <c:v>0.26735153130581241</c:v>
                </c:pt>
                <c:pt idx="7">
                  <c:v>0.28262020856491316</c:v>
                </c:pt>
                <c:pt idx="8">
                  <c:v>0.28746106599476234</c:v>
                </c:pt>
                <c:pt idx="9">
                  <c:v>0.29058720785730735</c:v>
                </c:pt>
                <c:pt idx="10">
                  <c:v>0.29310815904900223</c:v>
                </c:pt>
                <c:pt idx="11">
                  <c:v>0.29555850393541117</c:v>
                </c:pt>
                <c:pt idx="12">
                  <c:v>0.29711080131736745</c:v>
                </c:pt>
                <c:pt idx="13">
                  <c:v>0.29658374818223088</c:v>
                </c:pt>
                <c:pt idx="14">
                  <c:v>0.29582479788581528</c:v>
                </c:pt>
                <c:pt idx="15">
                  <c:v>0.29276274923908319</c:v>
                </c:pt>
                <c:pt idx="16">
                  <c:v>0.2912146740890611</c:v>
                </c:pt>
                <c:pt idx="17">
                  <c:v>0.29246242874160422</c:v>
                </c:pt>
                <c:pt idx="18">
                  <c:v>0.29696206057693209</c:v>
                </c:pt>
                <c:pt idx="19">
                  <c:v>0.29750633896445872</c:v>
                </c:pt>
                <c:pt idx="20">
                  <c:v>0.30039173175359551</c:v>
                </c:pt>
                <c:pt idx="21">
                  <c:v>0.30863410971032729</c:v>
                </c:pt>
                <c:pt idx="22">
                  <c:v>0.30725866469247404</c:v>
                </c:pt>
                <c:pt idx="23">
                  <c:v>0.31772529525799359</c:v>
                </c:pt>
                <c:pt idx="24">
                  <c:v>0.3167006026397452</c:v>
                </c:pt>
                <c:pt idx="25">
                  <c:v>0.32207894937246817</c:v>
                </c:pt>
                <c:pt idx="26">
                  <c:v>0.32947805510530925</c:v>
                </c:pt>
              </c:numCache>
            </c:numRef>
          </c:val>
        </c:ser>
        <c:ser>
          <c:idx val="5"/>
          <c:order val="4"/>
          <c:tx>
            <c:strRef>
              <c:f>Sheet2!$Q$4</c:f>
              <c:strCache>
                <c:ptCount val="1"/>
                <c:pt idx="0">
                  <c:v>Flat</c:v>
                </c:pt>
              </c:strCache>
            </c:strRef>
          </c:tx>
          <c:spPr>
            <a:solidFill>
              <a:schemeClr val="accent4">
                <a:lumMod val="60000"/>
                <a:lumOff val="40000"/>
              </a:schemeClr>
            </a:solidFill>
            <a:ln w="25400">
              <a:noFill/>
            </a:ln>
          </c:spPr>
          <c:invertIfNegative val="0"/>
          <c:cat>
            <c:numRef>
              <c:f>Sheet2!$B$5:$B$31</c:f>
              <c:numCache>
                <c:formatCode>General</c:formatCode>
                <c:ptCount val="27"/>
                <c:pt idx="0">
                  <c:v>1980</c:v>
                </c:pt>
                <c:pt idx="1">
                  <c:v>1984</c:v>
                </c:pt>
                <c:pt idx="2">
                  <c:v>1988</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2014</c:v>
                </c:pt>
                <c:pt idx="24">
                  <c:v>2015</c:v>
                </c:pt>
                <c:pt idx="25">
                  <c:v>2016</c:v>
                </c:pt>
                <c:pt idx="26">
                  <c:v>2017</c:v>
                </c:pt>
              </c:numCache>
            </c:numRef>
          </c:cat>
          <c:val>
            <c:numRef>
              <c:f>Sheet2!$Q$5:$Q$31</c:f>
              <c:numCache>
                <c:formatCode>0.00%</c:formatCode>
                <c:ptCount val="27"/>
                <c:pt idx="0">
                  <c:v>8.9232283568122323E-2</c:v>
                </c:pt>
                <c:pt idx="1">
                  <c:v>9.5571365326364718E-2</c:v>
                </c:pt>
                <c:pt idx="2">
                  <c:v>0.10683721016577867</c:v>
                </c:pt>
                <c:pt idx="3">
                  <c:v>0.10550353923159804</c:v>
                </c:pt>
                <c:pt idx="4">
                  <c:v>0.10637848085296454</c:v>
                </c:pt>
                <c:pt idx="5">
                  <c:v>0.10798868176435661</c:v>
                </c:pt>
                <c:pt idx="6">
                  <c:v>0.10915830070217494</c:v>
                </c:pt>
                <c:pt idx="7">
                  <c:v>0.10627347201656009</c:v>
                </c:pt>
                <c:pt idx="8">
                  <c:v>0.10566041597299788</c:v>
                </c:pt>
                <c:pt idx="9">
                  <c:v>0.10926625050259678</c:v>
                </c:pt>
                <c:pt idx="10">
                  <c:v>0.10986341680084392</c:v>
                </c:pt>
                <c:pt idx="11">
                  <c:v>0.11387417113027558</c:v>
                </c:pt>
                <c:pt idx="12">
                  <c:v>0.11413811051519782</c:v>
                </c:pt>
                <c:pt idx="13">
                  <c:v>0.11459678226011218</c:v>
                </c:pt>
                <c:pt idx="14">
                  <c:v>0.11812772678227963</c:v>
                </c:pt>
                <c:pt idx="15">
                  <c:v>0.12329803093359835</c:v>
                </c:pt>
                <c:pt idx="16">
                  <c:v>0.12812470232311801</c:v>
                </c:pt>
                <c:pt idx="17">
                  <c:v>0.12733307191639412</c:v>
                </c:pt>
                <c:pt idx="18">
                  <c:v>0.12429954629723845</c:v>
                </c:pt>
                <c:pt idx="19">
                  <c:v>0.12217833524291946</c:v>
                </c:pt>
                <c:pt idx="20">
                  <c:v>0.11957243223539404</c:v>
                </c:pt>
                <c:pt idx="21">
                  <c:v>0.11742444208646256</c:v>
                </c:pt>
                <c:pt idx="22">
                  <c:v>0.12142531512400398</c:v>
                </c:pt>
                <c:pt idx="23">
                  <c:v>0.12890531061246097</c:v>
                </c:pt>
                <c:pt idx="24">
                  <c:v>0.12425553945569856</c:v>
                </c:pt>
                <c:pt idx="25">
                  <c:v>0.12258610905714236</c:v>
                </c:pt>
                <c:pt idx="26">
                  <c:v>0.12292783333000565</c:v>
                </c:pt>
              </c:numCache>
            </c:numRef>
          </c:val>
        </c:ser>
        <c:ser>
          <c:idx val="6"/>
          <c:order val="5"/>
          <c:tx>
            <c:strRef>
              <c:f>Sheet2!$R$4</c:f>
              <c:strCache>
                <c:ptCount val="1"/>
                <c:pt idx="0">
                  <c:v>Tank</c:v>
                </c:pt>
              </c:strCache>
            </c:strRef>
          </c:tx>
          <c:spPr>
            <a:ln w="25400">
              <a:noFill/>
            </a:ln>
          </c:spPr>
          <c:invertIfNegative val="0"/>
          <c:cat>
            <c:numRef>
              <c:f>Sheet2!$B$5:$B$31</c:f>
              <c:numCache>
                <c:formatCode>General</c:formatCode>
                <c:ptCount val="27"/>
                <c:pt idx="0">
                  <c:v>1980</c:v>
                </c:pt>
                <c:pt idx="1">
                  <c:v>1984</c:v>
                </c:pt>
                <c:pt idx="2">
                  <c:v>1988</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2014</c:v>
                </c:pt>
                <c:pt idx="24">
                  <c:v>2015</c:v>
                </c:pt>
                <c:pt idx="25">
                  <c:v>2016</c:v>
                </c:pt>
                <c:pt idx="26">
                  <c:v>2017</c:v>
                </c:pt>
              </c:numCache>
            </c:numRef>
          </c:cat>
          <c:val>
            <c:numRef>
              <c:f>Sheet2!$R$5:$R$31</c:f>
              <c:numCache>
                <c:formatCode>0.00%</c:formatCode>
                <c:ptCount val="27"/>
                <c:pt idx="0">
                  <c:v>0.10754389543770353</c:v>
                </c:pt>
                <c:pt idx="1">
                  <c:v>0.12289794265152912</c:v>
                </c:pt>
                <c:pt idx="2">
                  <c:v>0.14366866541667439</c:v>
                </c:pt>
                <c:pt idx="3">
                  <c:v>0.1627228215654451</c:v>
                </c:pt>
                <c:pt idx="4">
                  <c:v>0.16564887838708686</c:v>
                </c:pt>
                <c:pt idx="5">
                  <c:v>0.1671553120901165</c:v>
                </c:pt>
                <c:pt idx="6">
                  <c:v>0.1720595244834186</c:v>
                </c:pt>
                <c:pt idx="7">
                  <c:v>0.17369554230182344</c:v>
                </c:pt>
                <c:pt idx="8">
                  <c:v>0.17712975010606738</c:v>
                </c:pt>
                <c:pt idx="9">
                  <c:v>0.17665944346099735</c:v>
                </c:pt>
                <c:pt idx="10">
                  <c:v>0.17662890222057281</c:v>
                </c:pt>
                <c:pt idx="11">
                  <c:v>0.17931685781245021</c:v>
                </c:pt>
                <c:pt idx="12">
                  <c:v>0.18727742029744257</c:v>
                </c:pt>
                <c:pt idx="13">
                  <c:v>0.18864250155808782</c:v>
                </c:pt>
                <c:pt idx="14">
                  <c:v>0.19087397770098047</c:v>
                </c:pt>
                <c:pt idx="15">
                  <c:v>0.18916702900801291</c:v>
                </c:pt>
                <c:pt idx="16">
                  <c:v>0.18890755918292698</c:v>
                </c:pt>
                <c:pt idx="17">
                  <c:v>0.18921387767469633</c:v>
                </c:pt>
                <c:pt idx="18">
                  <c:v>0.1941792973849488</c:v>
                </c:pt>
                <c:pt idx="19">
                  <c:v>0.20203564752198896</c:v>
                </c:pt>
                <c:pt idx="20">
                  <c:v>0.20677437028442175</c:v>
                </c:pt>
                <c:pt idx="21">
                  <c:v>0.21127186639868178</c:v>
                </c:pt>
                <c:pt idx="22">
                  <c:v>0.21098014767480372</c:v>
                </c:pt>
                <c:pt idx="23">
                  <c:v>0.21882359539926874</c:v>
                </c:pt>
                <c:pt idx="24">
                  <c:v>0.23532371761482196</c:v>
                </c:pt>
                <c:pt idx="25">
                  <c:v>0.24893998835583964</c:v>
                </c:pt>
                <c:pt idx="26">
                  <c:v>0.25243178390112775</c:v>
                </c:pt>
              </c:numCache>
            </c:numRef>
          </c:val>
        </c:ser>
        <c:ser>
          <c:idx val="7"/>
          <c:order val="6"/>
          <c:tx>
            <c:strRef>
              <c:f>Sheet2!$S$4</c:f>
              <c:strCache>
                <c:ptCount val="1"/>
                <c:pt idx="0">
                  <c:v>Reefer</c:v>
                </c:pt>
              </c:strCache>
            </c:strRef>
          </c:tx>
          <c:spPr>
            <a:solidFill>
              <a:schemeClr val="tx2"/>
            </a:solidFill>
            <a:ln w="25400">
              <a:noFill/>
            </a:ln>
          </c:spPr>
          <c:invertIfNegative val="0"/>
          <c:cat>
            <c:numRef>
              <c:f>Sheet2!$B$5:$B$31</c:f>
              <c:numCache>
                <c:formatCode>General</c:formatCode>
                <c:ptCount val="27"/>
                <c:pt idx="0">
                  <c:v>1980</c:v>
                </c:pt>
                <c:pt idx="1">
                  <c:v>1984</c:v>
                </c:pt>
                <c:pt idx="2">
                  <c:v>1988</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2014</c:v>
                </c:pt>
                <c:pt idx="24">
                  <c:v>2015</c:v>
                </c:pt>
                <c:pt idx="25">
                  <c:v>2016</c:v>
                </c:pt>
                <c:pt idx="26">
                  <c:v>2017</c:v>
                </c:pt>
              </c:numCache>
            </c:numRef>
          </c:cat>
          <c:val>
            <c:numRef>
              <c:f>Sheet2!$S$5:$S$31</c:f>
              <c:numCache>
                <c:formatCode>0.00%</c:formatCode>
                <c:ptCount val="27"/>
                <c:pt idx="0">
                  <c:v>4.6392767942053756E-2</c:v>
                </c:pt>
                <c:pt idx="1">
                  <c:v>3.9440025513327891E-2</c:v>
                </c:pt>
                <c:pt idx="2">
                  <c:v>3.8911457446319075E-2</c:v>
                </c:pt>
                <c:pt idx="3">
                  <c:v>3.1086762319117306E-2</c:v>
                </c:pt>
                <c:pt idx="4">
                  <c:v>3.0054588912415654E-2</c:v>
                </c:pt>
                <c:pt idx="5">
                  <c:v>2.8285525472739288E-2</c:v>
                </c:pt>
                <c:pt idx="6">
                  <c:v>2.7128778015418478E-2</c:v>
                </c:pt>
                <c:pt idx="7">
                  <c:v>2.5071479066528127E-2</c:v>
                </c:pt>
                <c:pt idx="8">
                  <c:v>2.3338756740886275E-2</c:v>
                </c:pt>
                <c:pt idx="9">
                  <c:v>2.2532297306233264E-2</c:v>
                </c:pt>
                <c:pt idx="10">
                  <c:v>2.0785543337551029E-2</c:v>
                </c:pt>
                <c:pt idx="11">
                  <c:v>1.9443857021602031E-2</c:v>
                </c:pt>
                <c:pt idx="12">
                  <c:v>1.9446997875410155E-2</c:v>
                </c:pt>
                <c:pt idx="13">
                  <c:v>1.900174659721314E-2</c:v>
                </c:pt>
                <c:pt idx="14">
                  <c:v>1.8861905581009867E-2</c:v>
                </c:pt>
                <c:pt idx="15">
                  <c:v>1.8793092738679421E-2</c:v>
                </c:pt>
                <c:pt idx="16">
                  <c:v>1.8533886583679115E-2</c:v>
                </c:pt>
                <c:pt idx="17">
                  <c:v>1.744661004613415E-2</c:v>
                </c:pt>
                <c:pt idx="18">
                  <c:v>1.5942741224889208E-2</c:v>
                </c:pt>
                <c:pt idx="19">
                  <c:v>1.3518577544990137E-2</c:v>
                </c:pt>
                <c:pt idx="20">
                  <c:v>1.2544070739082888E-2</c:v>
                </c:pt>
                <c:pt idx="21">
                  <c:v>1.1571172220019571E-2</c:v>
                </c:pt>
                <c:pt idx="22">
                  <c:v>1.1283290147869626E-2</c:v>
                </c:pt>
                <c:pt idx="23">
                  <c:v>1.0103800405946876E-2</c:v>
                </c:pt>
                <c:pt idx="24">
                  <c:v>8.7854709839538091E-3</c:v>
                </c:pt>
                <c:pt idx="25">
                  <c:v>8.5482630794136653E-3</c:v>
                </c:pt>
                <c:pt idx="26">
                  <c:v>8.0735770048263582E-3</c:v>
                </c:pt>
              </c:numCache>
            </c:numRef>
          </c:val>
        </c:ser>
        <c:ser>
          <c:idx val="8"/>
          <c:order val="7"/>
          <c:tx>
            <c:strRef>
              <c:f>Sheet2!$T$4</c:f>
              <c:strCache>
                <c:ptCount val="1"/>
                <c:pt idx="0">
                  <c:v>Other</c:v>
                </c:pt>
              </c:strCache>
            </c:strRef>
          </c:tx>
          <c:spPr>
            <a:ln w="25400">
              <a:noFill/>
            </a:ln>
          </c:spPr>
          <c:invertIfNegative val="0"/>
          <c:cat>
            <c:numRef>
              <c:f>Sheet2!$B$5:$B$31</c:f>
              <c:numCache>
                <c:formatCode>General</c:formatCode>
                <c:ptCount val="27"/>
                <c:pt idx="0">
                  <c:v>1980</c:v>
                </c:pt>
                <c:pt idx="1">
                  <c:v>1984</c:v>
                </c:pt>
                <c:pt idx="2">
                  <c:v>1988</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2014</c:v>
                </c:pt>
                <c:pt idx="24">
                  <c:v>2015</c:v>
                </c:pt>
                <c:pt idx="25">
                  <c:v>2016</c:v>
                </c:pt>
                <c:pt idx="26">
                  <c:v>2017</c:v>
                </c:pt>
              </c:numCache>
            </c:numRef>
          </c:cat>
          <c:val>
            <c:numRef>
              <c:f>Sheet2!$T$5:$T$31</c:f>
              <c:numCache>
                <c:formatCode>0.00%</c:formatCode>
                <c:ptCount val="27"/>
                <c:pt idx="0">
                  <c:v>1.7953305623537624E-2</c:v>
                </c:pt>
                <c:pt idx="1">
                  <c:v>1.6941603275825178E-2</c:v>
                </c:pt>
                <c:pt idx="2">
                  <c:v>1.3107161680822573E-2</c:v>
                </c:pt>
                <c:pt idx="3">
                  <c:v>1.0153980442165273E-2</c:v>
                </c:pt>
                <c:pt idx="4">
                  <c:v>9.1115066335246166E-3</c:v>
                </c:pt>
                <c:pt idx="5">
                  <c:v>8.5389949111548697E-3</c:v>
                </c:pt>
                <c:pt idx="6">
                  <c:v>8.0521639113745117E-3</c:v>
                </c:pt>
                <c:pt idx="7">
                  <c:v>7.4376920987317954E-3</c:v>
                </c:pt>
                <c:pt idx="8">
                  <c:v>6.7662716001571132E-3</c:v>
                </c:pt>
                <c:pt idx="9">
                  <c:v>6.3937151270040214E-3</c:v>
                </c:pt>
                <c:pt idx="10">
                  <c:v>5.6230256948239235E-3</c:v>
                </c:pt>
                <c:pt idx="11">
                  <c:v>5.2679758631977497E-3</c:v>
                </c:pt>
                <c:pt idx="12">
                  <c:v>4.5025781197684262E-3</c:v>
                </c:pt>
                <c:pt idx="13">
                  <c:v>4.4634407195672746E-3</c:v>
                </c:pt>
                <c:pt idx="14">
                  <c:v>4.4848238440006877E-3</c:v>
                </c:pt>
                <c:pt idx="15">
                  <c:v>4.1501024908379399E-3</c:v>
                </c:pt>
                <c:pt idx="16">
                  <c:v>3.8719903676523821E-3</c:v>
                </c:pt>
                <c:pt idx="17">
                  <c:v>3.6353293110772456E-3</c:v>
                </c:pt>
                <c:pt idx="18">
                  <c:v>3.6291891010305916E-3</c:v>
                </c:pt>
                <c:pt idx="19">
                  <c:v>3.7646126411729742E-3</c:v>
                </c:pt>
                <c:pt idx="20">
                  <c:v>3.5161243713479136E-3</c:v>
                </c:pt>
                <c:pt idx="21">
                  <c:v>3.3253655954146163E-3</c:v>
                </c:pt>
                <c:pt idx="22">
                  <c:v>2.9636267996649068E-3</c:v>
                </c:pt>
                <c:pt idx="23">
                  <c:v>2.4363823753150646E-3</c:v>
                </c:pt>
                <c:pt idx="24">
                  <c:v>2.5279932317463926E-3</c:v>
                </c:pt>
                <c:pt idx="25">
                  <c:v>2.5296569885843011E-3</c:v>
                </c:pt>
                <c:pt idx="26">
                  <c:v>2.5429589441910358E-3</c:v>
                </c:pt>
              </c:numCache>
            </c:numRef>
          </c:val>
        </c:ser>
        <c:dLbls>
          <c:showLegendKey val="0"/>
          <c:showVal val="0"/>
          <c:showCatName val="0"/>
          <c:showSerName val="0"/>
          <c:showPercent val="0"/>
          <c:showBubbleSize val="0"/>
        </c:dLbls>
        <c:gapWidth val="55"/>
        <c:overlap val="100"/>
        <c:axId val="537348912"/>
        <c:axId val="537349304"/>
      </c:barChart>
      <c:catAx>
        <c:axId val="537348912"/>
        <c:scaling>
          <c:orientation val="minMax"/>
        </c:scaling>
        <c:delete val="0"/>
        <c:axPos val="b"/>
        <c:numFmt formatCode="General" sourceLinked="1"/>
        <c:majorTickMark val="none"/>
        <c:minorTickMark val="none"/>
        <c:tickLblPos val="nextTo"/>
        <c:txPr>
          <a:bodyPr/>
          <a:lstStyle/>
          <a:p>
            <a:pPr>
              <a:defRPr sz="1200" b="1"/>
            </a:pPr>
            <a:endParaRPr lang="en-US"/>
          </a:p>
        </c:txPr>
        <c:crossAx val="537349304"/>
        <c:crosses val="autoZero"/>
        <c:auto val="1"/>
        <c:lblAlgn val="ctr"/>
        <c:lblOffset val="100"/>
        <c:noMultiLvlLbl val="0"/>
      </c:catAx>
      <c:valAx>
        <c:axId val="537349304"/>
        <c:scaling>
          <c:orientation val="minMax"/>
        </c:scaling>
        <c:delete val="0"/>
        <c:axPos val="l"/>
        <c:majorGridlines/>
        <c:numFmt formatCode="0%" sourceLinked="1"/>
        <c:majorTickMark val="none"/>
        <c:minorTickMark val="none"/>
        <c:tickLblPos val="nextTo"/>
        <c:txPr>
          <a:bodyPr/>
          <a:lstStyle/>
          <a:p>
            <a:pPr>
              <a:defRPr sz="1200" b="1"/>
            </a:pPr>
            <a:endParaRPr lang="en-US"/>
          </a:p>
        </c:txPr>
        <c:crossAx val="537348912"/>
        <c:crosses val="autoZero"/>
        <c:crossBetween val="between"/>
      </c:valAx>
    </c:plotArea>
    <c:legend>
      <c:legendPos val="r"/>
      <c:overlay val="0"/>
      <c:txPr>
        <a:bodyPr/>
        <a:lstStyle/>
        <a:p>
          <a:pPr>
            <a:defRPr sz="1200" b="1"/>
          </a:pPr>
          <a:endParaRPr lang="en-US"/>
        </a:p>
      </c:txPr>
    </c:legend>
    <c:plotVisOnly val="1"/>
    <c:dispBlanksAs val="zero"/>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177183969815031E-2"/>
          <c:y val="4.1751120041589027E-2"/>
          <c:w val="0.90576012368179626"/>
          <c:h val="0.81512679897162277"/>
        </c:manualLayout>
      </c:layout>
      <c:lineChart>
        <c:grouping val="standard"/>
        <c:varyColors val="0"/>
        <c:ser>
          <c:idx val="1"/>
          <c:order val="0"/>
          <c:tx>
            <c:strRef>
              <c:f>Sheet4!$E$23</c:f>
              <c:strCache>
                <c:ptCount val="1"/>
                <c:pt idx="0">
                  <c:v>Class I Railroads</c:v>
                </c:pt>
              </c:strCache>
            </c:strRef>
          </c:tx>
          <c:marker>
            <c:symbol val="none"/>
          </c:marker>
          <c:cat>
            <c:numRef>
              <c:f>Sheet4!$D$34:$D$49</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2013</c:v>
                </c:pt>
                <c:pt idx="13">
                  <c:v>2014</c:v>
                </c:pt>
                <c:pt idx="14">
                  <c:v>2015</c:v>
                </c:pt>
                <c:pt idx="15">
                  <c:v>2016</c:v>
                </c:pt>
              </c:numCache>
            </c:numRef>
          </c:cat>
          <c:val>
            <c:numRef>
              <c:f>Sheet4!$E$34:$E$49</c:f>
              <c:numCache>
                <c:formatCode>#,##0</c:formatCode>
                <c:ptCount val="16"/>
                <c:pt idx="0">
                  <c:v>2423</c:v>
                </c:pt>
                <c:pt idx="1">
                  <c:v>2225</c:v>
                </c:pt>
                <c:pt idx="2">
                  <c:v>1119</c:v>
                </c:pt>
                <c:pt idx="3">
                  <c:v>3830</c:v>
                </c:pt>
                <c:pt idx="4">
                  <c:v>8763</c:v>
                </c:pt>
                <c:pt idx="5">
                  <c:v>13313</c:v>
                </c:pt>
                <c:pt idx="6">
                  <c:v>10911</c:v>
                </c:pt>
                <c:pt idx="7">
                  <c:v>7767</c:v>
                </c:pt>
                <c:pt idx="8">
                  <c:v>10917</c:v>
                </c:pt>
                <c:pt idx="9">
                  <c:v>2310</c:v>
                </c:pt>
                <c:pt idx="10">
                  <c:v>5764</c:v>
                </c:pt>
                <c:pt idx="11">
                  <c:v>12157</c:v>
                </c:pt>
                <c:pt idx="12">
                  <c:v>3513</c:v>
                </c:pt>
                <c:pt idx="13">
                  <c:v>4486</c:v>
                </c:pt>
                <c:pt idx="14">
                  <c:v>6250</c:v>
                </c:pt>
                <c:pt idx="15">
                  <c:v>3618</c:v>
                </c:pt>
              </c:numCache>
            </c:numRef>
          </c:val>
          <c:smooth val="0"/>
        </c:ser>
        <c:ser>
          <c:idx val="2"/>
          <c:order val="1"/>
          <c:tx>
            <c:strRef>
              <c:f>Sheet4!$F$23</c:f>
              <c:strCache>
                <c:ptCount val="1"/>
                <c:pt idx="0">
                  <c:v>Private Owners / Other</c:v>
                </c:pt>
              </c:strCache>
            </c:strRef>
          </c:tx>
          <c:marker>
            <c:symbol val="none"/>
          </c:marker>
          <c:cat>
            <c:numRef>
              <c:f>Sheet4!$D$34:$D$49</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2013</c:v>
                </c:pt>
                <c:pt idx="13">
                  <c:v>2014</c:v>
                </c:pt>
                <c:pt idx="14">
                  <c:v>2015</c:v>
                </c:pt>
                <c:pt idx="15">
                  <c:v>2016</c:v>
                </c:pt>
              </c:numCache>
            </c:numRef>
          </c:cat>
          <c:val>
            <c:numRef>
              <c:f>Sheet4!$F$34:$F$49</c:f>
              <c:numCache>
                <c:formatCode>#,##0</c:formatCode>
                <c:ptCount val="16"/>
                <c:pt idx="0">
                  <c:v>53368</c:v>
                </c:pt>
                <c:pt idx="1">
                  <c:v>32035</c:v>
                </c:pt>
                <c:pt idx="2">
                  <c:v>16595</c:v>
                </c:pt>
                <c:pt idx="3">
                  <c:v>28354</c:v>
                </c:pt>
                <c:pt idx="4">
                  <c:v>38103</c:v>
                </c:pt>
                <c:pt idx="5">
                  <c:v>55299</c:v>
                </c:pt>
                <c:pt idx="6">
                  <c:v>63818</c:v>
                </c:pt>
                <c:pt idx="7">
                  <c:v>55389</c:v>
                </c:pt>
                <c:pt idx="8">
                  <c:v>49037</c:v>
                </c:pt>
                <c:pt idx="9">
                  <c:v>19372</c:v>
                </c:pt>
                <c:pt idx="10">
                  <c:v>10788</c:v>
                </c:pt>
                <c:pt idx="11">
                  <c:v>35308</c:v>
                </c:pt>
                <c:pt idx="12">
                  <c:v>49373</c:v>
                </c:pt>
                <c:pt idx="13">
                  <c:v>58874</c:v>
                </c:pt>
                <c:pt idx="14">
                  <c:v>70482</c:v>
                </c:pt>
                <c:pt idx="15">
                  <c:v>55907</c:v>
                </c:pt>
              </c:numCache>
            </c:numRef>
          </c:val>
          <c:smooth val="0"/>
        </c:ser>
        <c:ser>
          <c:idx val="0"/>
          <c:order val="2"/>
          <c:tx>
            <c:strRef>
              <c:f>Sheet4!$G$23</c:f>
              <c:strCache>
                <c:ptCount val="1"/>
                <c:pt idx="0">
                  <c:v>Total</c:v>
                </c:pt>
              </c:strCache>
            </c:strRef>
          </c:tx>
          <c:marker>
            <c:symbol val="none"/>
          </c:marker>
          <c:cat>
            <c:numRef>
              <c:f>Sheet4!$D$34:$D$49</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2013</c:v>
                </c:pt>
                <c:pt idx="13">
                  <c:v>2014</c:v>
                </c:pt>
                <c:pt idx="14">
                  <c:v>2015</c:v>
                </c:pt>
                <c:pt idx="15">
                  <c:v>2016</c:v>
                </c:pt>
              </c:numCache>
            </c:numRef>
          </c:cat>
          <c:val>
            <c:numRef>
              <c:f>Sheet4!$G$34:$G$49</c:f>
              <c:numCache>
                <c:formatCode>#,##0</c:formatCode>
                <c:ptCount val="16"/>
                <c:pt idx="0">
                  <c:v>55791</c:v>
                </c:pt>
                <c:pt idx="1">
                  <c:v>34260</c:v>
                </c:pt>
                <c:pt idx="2">
                  <c:v>17714</c:v>
                </c:pt>
                <c:pt idx="3">
                  <c:v>32184</c:v>
                </c:pt>
                <c:pt idx="4">
                  <c:v>46866</c:v>
                </c:pt>
                <c:pt idx="5">
                  <c:v>68612</c:v>
                </c:pt>
                <c:pt idx="6">
                  <c:v>74729</c:v>
                </c:pt>
                <c:pt idx="7">
                  <c:v>63156</c:v>
                </c:pt>
                <c:pt idx="8">
                  <c:v>59954</c:v>
                </c:pt>
                <c:pt idx="9">
                  <c:v>21682</c:v>
                </c:pt>
                <c:pt idx="10">
                  <c:v>16552</c:v>
                </c:pt>
                <c:pt idx="11">
                  <c:v>47465</c:v>
                </c:pt>
                <c:pt idx="12">
                  <c:v>52886</c:v>
                </c:pt>
                <c:pt idx="13">
                  <c:v>63360</c:v>
                </c:pt>
                <c:pt idx="14">
                  <c:v>76732</c:v>
                </c:pt>
                <c:pt idx="15">
                  <c:v>59525</c:v>
                </c:pt>
              </c:numCache>
            </c:numRef>
          </c:val>
          <c:smooth val="0"/>
        </c:ser>
        <c:dLbls>
          <c:showLegendKey val="0"/>
          <c:showVal val="0"/>
          <c:showCatName val="0"/>
          <c:showSerName val="0"/>
          <c:showPercent val="0"/>
          <c:showBubbleSize val="0"/>
        </c:dLbls>
        <c:smooth val="0"/>
        <c:axId val="537350088"/>
        <c:axId val="537350480"/>
      </c:lineChart>
      <c:catAx>
        <c:axId val="537350088"/>
        <c:scaling>
          <c:orientation val="minMax"/>
        </c:scaling>
        <c:delete val="0"/>
        <c:axPos val="b"/>
        <c:numFmt formatCode="General" sourceLinked="1"/>
        <c:majorTickMark val="none"/>
        <c:minorTickMark val="none"/>
        <c:tickLblPos val="nextTo"/>
        <c:txPr>
          <a:bodyPr/>
          <a:lstStyle/>
          <a:p>
            <a:pPr>
              <a:defRPr sz="1200" b="1"/>
            </a:pPr>
            <a:endParaRPr lang="en-US"/>
          </a:p>
        </c:txPr>
        <c:crossAx val="537350480"/>
        <c:crosses val="autoZero"/>
        <c:auto val="1"/>
        <c:lblAlgn val="ctr"/>
        <c:lblOffset val="100"/>
        <c:noMultiLvlLbl val="0"/>
      </c:catAx>
      <c:valAx>
        <c:axId val="537350480"/>
        <c:scaling>
          <c:orientation val="minMax"/>
        </c:scaling>
        <c:delete val="0"/>
        <c:axPos val="l"/>
        <c:majorGridlines/>
        <c:numFmt formatCode="#,##0" sourceLinked="1"/>
        <c:majorTickMark val="none"/>
        <c:minorTickMark val="none"/>
        <c:tickLblPos val="nextTo"/>
        <c:spPr>
          <a:ln w="9525">
            <a:noFill/>
          </a:ln>
        </c:spPr>
        <c:txPr>
          <a:bodyPr/>
          <a:lstStyle/>
          <a:p>
            <a:pPr>
              <a:defRPr sz="1200" b="1"/>
            </a:pPr>
            <a:endParaRPr lang="en-US"/>
          </a:p>
        </c:txPr>
        <c:crossAx val="537350088"/>
        <c:crosses val="autoZero"/>
        <c:crossBetween val="between"/>
      </c:valAx>
    </c:plotArea>
    <c:legend>
      <c:legendPos val="b"/>
      <c:layout>
        <c:manualLayout>
          <c:xMode val="edge"/>
          <c:yMode val="edge"/>
          <c:x val="8.3922584063887334E-2"/>
          <c:y val="0.93303448868609884"/>
          <c:w val="0.83060847106192737"/>
          <c:h val="5.1069223535184199E-2"/>
        </c:manualLayout>
      </c:layout>
      <c:overlay val="0"/>
      <c:txPr>
        <a:bodyPr/>
        <a:lstStyle/>
        <a:p>
          <a:pPr>
            <a:defRPr sz="1200" b="1"/>
          </a:pPr>
          <a:endParaRPr lang="en-US"/>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b="1" i="0" baseline="0" dirty="0" smtClean="0">
                <a:effectLst/>
              </a:rPr>
              <a:t>TTZX Fleet Size, Forecast and Actual</a:t>
            </a:r>
            <a:endParaRPr lang="en-US" sz="1600" dirty="0">
              <a:effectLst/>
            </a:endParaRPr>
          </a:p>
        </c:rich>
      </c:tx>
      <c:overlay val="0"/>
    </c:title>
    <c:autoTitleDeleted val="0"/>
    <c:plotArea>
      <c:layout>
        <c:manualLayout>
          <c:layoutTarget val="inner"/>
          <c:xMode val="edge"/>
          <c:yMode val="edge"/>
          <c:x val="9.6824416705067196E-2"/>
          <c:y val="8.7642730556116377E-2"/>
          <c:w val="0.90014065749210503"/>
          <c:h val="0.73790647879541371"/>
        </c:manualLayout>
      </c:layout>
      <c:barChart>
        <c:barDir val="col"/>
        <c:grouping val="clustered"/>
        <c:varyColors val="0"/>
        <c:ser>
          <c:idx val="3"/>
          <c:order val="1"/>
          <c:tx>
            <c:strRef>
              <c:f>Sheet1!$C$1</c:f>
              <c:strCache>
                <c:ptCount val="1"/>
                <c:pt idx="0">
                  <c:v>Average Fleet In Service</c:v>
                </c:pt>
              </c:strCache>
            </c:strRef>
          </c:tx>
          <c:spPr>
            <a:solidFill>
              <a:srgbClr val="B32018"/>
            </a:solidFill>
            <a:ln>
              <a:noFill/>
            </a:ln>
          </c:spPr>
          <c:invertIfNegative val="0"/>
          <c:dPt>
            <c:idx val="0"/>
            <c:invertIfNegative val="0"/>
            <c:bubble3D val="0"/>
          </c:dPt>
          <c:dPt>
            <c:idx val="11"/>
            <c:invertIfNegative val="0"/>
            <c:bubble3D val="0"/>
            <c:spPr>
              <a:solidFill>
                <a:srgbClr val="FFCB00"/>
              </a:solidFill>
              <a:ln>
                <a:noFill/>
              </a:ln>
            </c:spPr>
          </c:dPt>
          <c:dPt>
            <c:idx val="12"/>
            <c:invertIfNegative val="0"/>
            <c:bubble3D val="0"/>
            <c:spPr>
              <a:solidFill>
                <a:srgbClr val="FFCB00"/>
              </a:solidFill>
              <a:ln>
                <a:noFill/>
              </a:ln>
            </c:spPr>
          </c:dPt>
          <c:dPt>
            <c:idx val="13"/>
            <c:invertIfNegative val="0"/>
            <c:bubble3D val="0"/>
            <c:spPr>
              <a:solidFill>
                <a:srgbClr val="FFCB00"/>
              </a:solidFill>
              <a:ln>
                <a:noFill/>
              </a:ln>
            </c:spPr>
          </c:dPt>
          <c:dPt>
            <c:idx val="14"/>
            <c:invertIfNegative val="0"/>
            <c:bubble3D val="0"/>
            <c:spPr>
              <a:solidFill>
                <a:srgbClr val="FFCB00"/>
              </a:solidFill>
              <a:ln>
                <a:noFill/>
              </a:ln>
            </c:spPr>
          </c:dPt>
          <c:dPt>
            <c:idx val="15"/>
            <c:invertIfNegative val="0"/>
            <c:bubble3D val="0"/>
            <c:spPr>
              <a:solidFill>
                <a:srgbClr val="FFCB00"/>
              </a:solidFill>
              <a:ln>
                <a:noFill/>
              </a:ln>
            </c:spPr>
          </c:dPt>
          <c:dPt>
            <c:idx val="16"/>
            <c:invertIfNegative val="0"/>
            <c:bubble3D val="0"/>
            <c:spPr>
              <a:solidFill>
                <a:srgbClr val="FFCB00"/>
              </a:solidFill>
              <a:ln>
                <a:noFill/>
              </a:ln>
            </c:spPr>
          </c:dPt>
          <c:cat>
            <c:numRef>
              <c:f>Sheet1!$A$4:$A$20</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Sheet1!$C$4:$C$20</c:f>
              <c:numCache>
                <c:formatCode>#,##0.00_);[Red]\(#,##0.00\)</c:formatCode>
                <c:ptCount val="15"/>
                <c:pt idx="0">
                  <c:v>7749.5758333333333</c:v>
                </c:pt>
                <c:pt idx="1">
                  <c:v>5440.0858333333335</c:v>
                </c:pt>
                <c:pt idx="2">
                  <c:v>3561.4646122148838</c:v>
                </c:pt>
                <c:pt idx="3">
                  <c:v>4506.6916666666666</c:v>
                </c:pt>
                <c:pt idx="4">
                  <c:v>6076.2295333333341</c:v>
                </c:pt>
                <c:pt idx="5">
                  <c:v>6978.7966666666653</c:v>
                </c:pt>
                <c:pt idx="6">
                  <c:v>8810.2108333333344</c:v>
                </c:pt>
                <c:pt idx="7">
                  <c:v>9916.5799782675003</c:v>
                </c:pt>
                <c:pt idx="8">
                  <c:v>8237.9707963554993</c:v>
                </c:pt>
                <c:pt idx="9" formatCode="_(* #,##0.00_);_(* \(#,##0.00\);_(* &quot;-&quot;??_);_(@_)">
                  <c:v>6945.79</c:v>
                </c:pt>
                <c:pt idx="10">
                  <c:v>8621.9229098713276</c:v>
                </c:pt>
                <c:pt idx="11">
                  <c:v>8722.6136666666662</c:v>
                </c:pt>
                <c:pt idx="12">
                  <c:v>9218.5583333333361</c:v>
                </c:pt>
                <c:pt idx="13">
                  <c:v>9510.1416666666682</c:v>
                </c:pt>
                <c:pt idx="14">
                  <c:v>9783.8043795136418</c:v>
                </c:pt>
              </c:numCache>
            </c:numRef>
          </c:val>
        </c:ser>
        <c:dLbls>
          <c:showLegendKey val="0"/>
          <c:showVal val="0"/>
          <c:showCatName val="0"/>
          <c:showSerName val="0"/>
          <c:showPercent val="0"/>
          <c:showBubbleSize val="0"/>
        </c:dLbls>
        <c:gapWidth val="50"/>
        <c:axId val="537351264"/>
        <c:axId val="537351656"/>
      </c:barChart>
      <c:lineChart>
        <c:grouping val="standard"/>
        <c:varyColors val="0"/>
        <c:ser>
          <c:idx val="0"/>
          <c:order val="0"/>
          <c:tx>
            <c:strRef>
              <c:f>Sheet1!$B$1</c:f>
              <c:strCache>
                <c:ptCount val="1"/>
                <c:pt idx="0">
                  <c:v>Fleet Size</c:v>
                </c:pt>
              </c:strCache>
            </c:strRef>
          </c:tx>
          <c:spPr>
            <a:ln w="50800">
              <a:solidFill>
                <a:srgbClr val="5C7F92"/>
              </a:solidFill>
            </a:ln>
          </c:spPr>
          <c:marker>
            <c:symbol val="none"/>
          </c:marker>
          <c:cat>
            <c:numRef>
              <c:f>Sheet1!$A$4:$A$20</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Sheet1!$B$4:$B$20</c:f>
              <c:numCache>
                <c:formatCode>#,##0.00_);[Red]\(#,##0.00\)</c:formatCode>
                <c:ptCount val="15"/>
                <c:pt idx="0">
                  <c:v>11858.833333333334</c:v>
                </c:pt>
                <c:pt idx="1">
                  <c:v>11841.166666666666</c:v>
                </c:pt>
                <c:pt idx="2">
                  <c:v>11830.875033130993</c:v>
                </c:pt>
                <c:pt idx="3">
                  <c:v>11824.134533333332</c:v>
                </c:pt>
                <c:pt idx="4">
                  <c:v>11663.884533333332</c:v>
                </c:pt>
                <c:pt idx="5">
                  <c:v>11404.364166666666</c:v>
                </c:pt>
                <c:pt idx="6">
                  <c:v>11325.641666666668</c:v>
                </c:pt>
                <c:pt idx="7">
                  <c:v>11223.226929497585</c:v>
                </c:pt>
                <c:pt idx="8">
                  <c:v>11196.02431413175</c:v>
                </c:pt>
                <c:pt idx="9" formatCode="_(* #,##0.00_);_(* \(#,##0.00\);_(* &quot;-&quot;??_);_(@_)">
                  <c:v>11175.47</c:v>
                </c:pt>
                <c:pt idx="10">
                  <c:v>11130.291829453248</c:v>
                </c:pt>
                <c:pt idx="11">
                  <c:v>10938.875</c:v>
                </c:pt>
                <c:pt idx="12">
                  <c:v>10811.375</c:v>
                </c:pt>
                <c:pt idx="13">
                  <c:v>10796.375</c:v>
                </c:pt>
                <c:pt idx="14">
                  <c:v>10781.416666666666</c:v>
                </c:pt>
              </c:numCache>
            </c:numRef>
          </c:val>
          <c:smooth val="0"/>
        </c:ser>
        <c:dLbls>
          <c:showLegendKey val="0"/>
          <c:showVal val="0"/>
          <c:showCatName val="0"/>
          <c:showSerName val="0"/>
          <c:showPercent val="0"/>
          <c:showBubbleSize val="0"/>
        </c:dLbls>
        <c:marker val="1"/>
        <c:smooth val="0"/>
        <c:axId val="537351264"/>
        <c:axId val="537351656"/>
      </c:lineChart>
      <c:catAx>
        <c:axId val="537351264"/>
        <c:scaling>
          <c:orientation val="minMax"/>
        </c:scaling>
        <c:delete val="0"/>
        <c:axPos val="b"/>
        <c:numFmt formatCode="General" sourceLinked="1"/>
        <c:majorTickMark val="out"/>
        <c:minorTickMark val="none"/>
        <c:tickLblPos val="nextTo"/>
        <c:spPr>
          <a:ln>
            <a:solidFill>
              <a:schemeClr val="tx1"/>
            </a:solidFill>
          </a:ln>
        </c:spPr>
        <c:txPr>
          <a:bodyPr rot="-5400000" vert="horz"/>
          <a:lstStyle/>
          <a:p>
            <a:pPr>
              <a:defRPr sz="1200"/>
            </a:pPr>
            <a:endParaRPr lang="en-US"/>
          </a:p>
        </c:txPr>
        <c:crossAx val="537351656"/>
        <c:crosses val="autoZero"/>
        <c:auto val="1"/>
        <c:lblAlgn val="ctr"/>
        <c:lblOffset val="100"/>
        <c:noMultiLvlLbl val="0"/>
      </c:catAx>
      <c:valAx>
        <c:axId val="537351656"/>
        <c:scaling>
          <c:orientation val="minMax"/>
        </c:scaling>
        <c:delete val="0"/>
        <c:axPos val="l"/>
        <c:majorGridlines>
          <c:spPr>
            <a:ln>
              <a:solidFill>
                <a:schemeClr val="accent4"/>
              </a:solidFill>
            </a:ln>
          </c:spPr>
        </c:majorGridlines>
        <c:title>
          <c:tx>
            <c:rich>
              <a:bodyPr/>
              <a:lstStyle/>
              <a:p>
                <a:pPr>
                  <a:defRPr/>
                </a:pPr>
                <a:r>
                  <a:rPr lang="en-US" sz="1200" dirty="0" smtClean="0"/>
                  <a:t>Cars</a:t>
                </a:r>
                <a:endParaRPr lang="en-US" sz="1200" dirty="0"/>
              </a:p>
            </c:rich>
          </c:tx>
          <c:overlay val="0"/>
        </c:title>
        <c:numFmt formatCode="#,##0" sourceLinked="0"/>
        <c:majorTickMark val="out"/>
        <c:minorTickMark val="none"/>
        <c:tickLblPos val="nextTo"/>
        <c:spPr>
          <a:ln>
            <a:solidFill>
              <a:schemeClr val="tx1"/>
            </a:solidFill>
          </a:ln>
        </c:spPr>
        <c:txPr>
          <a:bodyPr/>
          <a:lstStyle/>
          <a:p>
            <a:pPr>
              <a:defRPr sz="1200"/>
            </a:pPr>
            <a:endParaRPr lang="en-US"/>
          </a:p>
        </c:txPr>
        <c:crossAx val="537351264"/>
        <c:crosses val="autoZero"/>
        <c:crossBetween val="between"/>
      </c:valAx>
      <c:spPr>
        <a:ln>
          <a:solidFill>
            <a:schemeClr val="tx1"/>
          </a:solidFill>
        </a:ln>
      </c:spPr>
    </c:plotArea>
    <c:legend>
      <c:legendPos val="b"/>
      <c:layout>
        <c:manualLayout>
          <c:xMode val="edge"/>
          <c:yMode val="edge"/>
          <c:x val="7.026709049494459E-2"/>
          <c:y val="0.94318802048586559"/>
          <c:w val="0.87914728523448338"/>
          <c:h val="5.6362296818160885E-2"/>
        </c:manualLayout>
      </c:layout>
      <c:overlay val="0"/>
      <c:txPr>
        <a:bodyPr/>
        <a:lstStyle/>
        <a:p>
          <a:pPr>
            <a:defRPr sz="1200"/>
          </a:pPr>
          <a:endParaRPr lang="en-US"/>
        </a:p>
      </c:txPr>
    </c:legend>
    <c:plotVisOnly val="1"/>
    <c:dispBlanksAs val="gap"/>
    <c:showDLblsOverMax val="0"/>
  </c:chart>
  <c:spPr>
    <a:ln>
      <a:noFill/>
    </a:ln>
  </c:spPr>
  <c:txPr>
    <a:bodyPr/>
    <a:lstStyle/>
    <a:p>
      <a:pPr>
        <a:defRPr sz="1400" b="1"/>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drawings/drawing1.xml><?xml version="1.0" encoding="utf-8"?>
<c:userShapes xmlns:c="http://schemas.openxmlformats.org/drawingml/2006/chart">
  <cdr:relSizeAnchor xmlns:cdr="http://schemas.openxmlformats.org/drawingml/2006/chartDrawing">
    <cdr:from>
      <cdr:x>0.37593</cdr:x>
      <cdr:y>0.34727</cdr:y>
    </cdr:from>
    <cdr:to>
      <cdr:x>0.38148</cdr:x>
      <cdr:y>0.52845</cdr:y>
    </cdr:to>
    <cdr:sp macro="" textlink="">
      <cdr:nvSpPr>
        <cdr:cNvPr id="5" name="Straight Arrow Connector 4"/>
        <cdr:cNvSpPr/>
      </cdr:nvSpPr>
      <cdr:spPr>
        <a:xfrm xmlns:a="http://schemas.openxmlformats.org/drawingml/2006/main" rot="5400000" flipH="1">
          <a:off x="2659375" y="2186939"/>
          <a:ext cx="914401" cy="45719"/>
        </a:xfrm>
        <a:prstGeom xmlns:a="http://schemas.openxmlformats.org/drawingml/2006/main" prst="straightConnector1">
          <a:avLst/>
        </a:prstGeom>
        <a:ln xmlns:a="http://schemas.openxmlformats.org/drawingml/2006/main">
          <a:solidFill>
            <a:schemeClr val="tx2"/>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dirty="0"/>
        </a:p>
      </cdr:txBody>
    </cdr:sp>
  </cdr:relSizeAnchor>
  <cdr:relSizeAnchor xmlns:cdr="http://schemas.openxmlformats.org/drawingml/2006/chartDrawing">
    <cdr:from>
      <cdr:x>0.33344</cdr:x>
      <cdr:y>0.52151</cdr:y>
    </cdr:from>
    <cdr:to>
      <cdr:x>0.5927</cdr:x>
      <cdr:y>0.58885</cdr:y>
    </cdr:to>
    <cdr:sp macro="" textlink="">
      <cdr:nvSpPr>
        <cdr:cNvPr id="6" name="TextBox 5"/>
        <cdr:cNvSpPr txBox="1"/>
      </cdr:nvSpPr>
      <cdr:spPr>
        <a:xfrm xmlns:a="http://schemas.openxmlformats.org/drawingml/2006/main">
          <a:off x="2744059" y="2631947"/>
          <a:ext cx="2133606" cy="33985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800" b="1" dirty="0" smtClean="0">
              <a:latin typeface="Arial" pitchFamily="34" charset="0"/>
              <a:cs typeface="Arial" pitchFamily="34" charset="0"/>
            </a:rPr>
            <a:t>Long Term Average</a:t>
          </a:r>
          <a:endParaRPr lang="en-US" sz="800" b="1" dirty="0">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A04A790-AD70-46A2-ACA6-03ABC5B0F2CC}" type="datetimeFigureOut">
              <a:rPr lang="en-US" smtClean="0"/>
              <a:t>5/8/2018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17709F6-1F41-4524-8EF1-E8E8D404C801}" type="slidenum">
              <a:rPr lang="en-US" smtClean="0"/>
              <a:t>‹#›</a:t>
            </a:fld>
            <a:endParaRPr lang="en-US"/>
          </a:p>
        </p:txBody>
      </p:sp>
    </p:spTree>
    <p:extLst>
      <p:ext uri="{BB962C8B-B14F-4D97-AF65-F5344CB8AC3E}">
        <p14:creationId xmlns:p14="http://schemas.microsoft.com/office/powerpoint/2010/main" val="3802415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533B33-C5B4-3347-92C5-F663F229AD4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742343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709F6-1F41-4524-8EF1-E8E8D404C801}" type="slidenum">
              <a:rPr lang="en-US" smtClean="0"/>
              <a:t>13</a:t>
            </a:fld>
            <a:endParaRPr lang="en-US"/>
          </a:p>
        </p:txBody>
      </p:sp>
    </p:spTree>
    <p:extLst>
      <p:ext uri="{BB962C8B-B14F-4D97-AF65-F5344CB8AC3E}">
        <p14:creationId xmlns:p14="http://schemas.microsoft.com/office/powerpoint/2010/main" val="2899717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709F6-1F41-4524-8EF1-E8E8D404C801}" type="slidenum">
              <a:rPr lang="en-US" smtClean="0"/>
              <a:t>14</a:t>
            </a:fld>
            <a:endParaRPr lang="en-US"/>
          </a:p>
        </p:txBody>
      </p:sp>
    </p:spTree>
    <p:extLst>
      <p:ext uri="{BB962C8B-B14F-4D97-AF65-F5344CB8AC3E}">
        <p14:creationId xmlns:p14="http://schemas.microsoft.com/office/powerpoint/2010/main" val="3736828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709F6-1F41-4524-8EF1-E8E8D404C801}" type="slidenum">
              <a:rPr lang="en-US" smtClean="0"/>
              <a:t>15</a:t>
            </a:fld>
            <a:endParaRPr lang="en-US"/>
          </a:p>
        </p:txBody>
      </p:sp>
    </p:spTree>
    <p:extLst>
      <p:ext uri="{BB962C8B-B14F-4D97-AF65-F5344CB8AC3E}">
        <p14:creationId xmlns:p14="http://schemas.microsoft.com/office/powerpoint/2010/main" val="2747797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709F6-1F41-4524-8EF1-E8E8D404C801}" type="slidenum">
              <a:rPr lang="en-US" smtClean="0"/>
              <a:t>16</a:t>
            </a:fld>
            <a:endParaRPr lang="en-US"/>
          </a:p>
        </p:txBody>
      </p:sp>
    </p:spTree>
    <p:extLst>
      <p:ext uri="{BB962C8B-B14F-4D97-AF65-F5344CB8AC3E}">
        <p14:creationId xmlns:p14="http://schemas.microsoft.com/office/powerpoint/2010/main" val="1539956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709F6-1F41-4524-8EF1-E8E8D404C801}" type="slidenum">
              <a:rPr lang="en-US" smtClean="0"/>
              <a:t>17</a:t>
            </a:fld>
            <a:endParaRPr lang="en-US"/>
          </a:p>
        </p:txBody>
      </p:sp>
    </p:spTree>
    <p:extLst>
      <p:ext uri="{BB962C8B-B14F-4D97-AF65-F5344CB8AC3E}">
        <p14:creationId xmlns:p14="http://schemas.microsoft.com/office/powerpoint/2010/main" val="2160652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08/14/17 (SEPT BOARD in SAS)</a:t>
            </a:r>
            <a:endParaRPr lang="en-US" dirty="0"/>
          </a:p>
        </p:txBody>
      </p:sp>
      <p:sp>
        <p:nvSpPr>
          <p:cNvPr id="4" name="Slide Number Placeholder 3"/>
          <p:cNvSpPr>
            <a:spLocks noGrp="1"/>
          </p:cNvSpPr>
          <p:nvPr>
            <p:ph type="sldNum" sz="quarter" idx="10"/>
          </p:nvPr>
        </p:nvSpPr>
        <p:spPr/>
        <p:txBody>
          <a:bodyPr/>
          <a:lstStyle/>
          <a:p>
            <a:pPr>
              <a:defRPr/>
            </a:pPr>
            <a:fld id="{45822A91-74A7-4A4A-8B78-C70312551721}"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2758770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5822A91-74A7-4A4A-8B78-C70312551721}" type="slidenum">
              <a:rPr lang="en-US" smtClean="0"/>
              <a:pPr>
                <a:defRPr/>
              </a:pPr>
              <a:t>19</a:t>
            </a:fld>
            <a:endParaRPr lang="en-US" dirty="0"/>
          </a:p>
        </p:txBody>
      </p:sp>
    </p:spTree>
    <p:extLst>
      <p:ext uri="{BB962C8B-B14F-4D97-AF65-F5344CB8AC3E}">
        <p14:creationId xmlns:p14="http://schemas.microsoft.com/office/powerpoint/2010/main" val="1802138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709F6-1F41-4524-8EF1-E8E8D404C801}" type="slidenum">
              <a:rPr lang="en-US" smtClean="0"/>
              <a:t>20</a:t>
            </a:fld>
            <a:endParaRPr lang="en-US"/>
          </a:p>
        </p:txBody>
      </p:sp>
    </p:spTree>
    <p:extLst>
      <p:ext uri="{BB962C8B-B14F-4D97-AF65-F5344CB8AC3E}">
        <p14:creationId xmlns:p14="http://schemas.microsoft.com/office/powerpoint/2010/main" val="2057670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Commodities are paper but also food and building products</a:t>
            </a:r>
          </a:p>
          <a:p>
            <a:pPr marL="171450" indent="-171450">
              <a:buFont typeface="Arial" panose="020B0604020202020204" pitchFamily="34" charset="0"/>
              <a:buChar char="•"/>
            </a:pPr>
            <a:r>
              <a:rPr lang="en-US" dirty="0" smtClean="0"/>
              <a:t>Newsprint/printing paper are down but packing paper growing with the economy</a:t>
            </a:r>
          </a:p>
          <a:p>
            <a:pPr marL="171450" indent="-171450">
              <a:buFont typeface="Arial" panose="020B0604020202020204" pitchFamily="34" charset="0"/>
              <a:buChar char="•"/>
            </a:pPr>
            <a:r>
              <a:rPr lang="en-US" dirty="0" smtClean="0"/>
              <a:t>Housing is growing as are shipments of OSB and plywood</a:t>
            </a:r>
          </a:p>
          <a:p>
            <a:pPr marL="171450" indent="-171450">
              <a:buFont typeface="Arial" panose="020B0604020202020204" pitchFamily="34" charset="0"/>
              <a:buChar char="•"/>
            </a:pPr>
            <a:r>
              <a:rPr lang="en-US" dirty="0" smtClean="0"/>
              <a:t>Boxcar production is occurring and will through 2018/2019 (FTR)</a:t>
            </a:r>
          </a:p>
          <a:p>
            <a:pPr marL="171450" indent="-171450">
              <a:buFont typeface="Arial" panose="020B0604020202020204" pitchFamily="34" charset="0"/>
              <a:buChar char="•"/>
            </a:pPr>
            <a:r>
              <a:rPr lang="en-US" dirty="0" smtClean="0"/>
              <a:t>New cars are mostly 60-ft Plate-F 100-tons but 50-ft cars being built too</a:t>
            </a:r>
          </a:p>
          <a:p>
            <a:pPr marL="171450" indent="-171450">
              <a:buFont typeface="Arial" panose="020B0604020202020204" pitchFamily="34" charset="0"/>
              <a:buChar char="•"/>
            </a:pPr>
            <a:r>
              <a:rPr lang="en-US" dirty="0" smtClean="0"/>
              <a:t>Great velocity is creating more capacity</a:t>
            </a:r>
          </a:p>
          <a:p>
            <a:pPr marL="171450" indent="-171450">
              <a:buFont typeface="Arial" panose="020B0604020202020204" pitchFamily="34" charset="0"/>
              <a:buChar char="•"/>
            </a:pPr>
            <a:r>
              <a:rPr lang="en-US" dirty="0" smtClean="0"/>
              <a:t>Fallouts are 1500-2000/</a:t>
            </a:r>
            <a:r>
              <a:rPr lang="en-US" dirty="0" err="1" smtClean="0"/>
              <a:t>yr</a:t>
            </a:r>
            <a:endParaRPr lang="en-US" dirty="0" smtClean="0"/>
          </a:p>
          <a:p>
            <a:pPr marL="171450" indent="-171450">
              <a:buFont typeface="Arial" panose="020B0604020202020204" pitchFamily="34" charset="0"/>
              <a:buChar char="•"/>
            </a:pPr>
            <a:r>
              <a:rPr lang="en-US" dirty="0" smtClean="0"/>
              <a:t>Availability is good for this fleet too</a:t>
            </a:r>
            <a:endParaRPr lang="en-US" dirty="0"/>
          </a:p>
        </p:txBody>
      </p:sp>
      <p:sp>
        <p:nvSpPr>
          <p:cNvPr id="4" name="Slide Number Placeholder 3"/>
          <p:cNvSpPr>
            <a:spLocks noGrp="1"/>
          </p:cNvSpPr>
          <p:nvPr>
            <p:ph type="sldNum" sz="quarter" idx="10"/>
          </p:nvPr>
        </p:nvSpPr>
        <p:spPr/>
        <p:txBody>
          <a:bodyPr/>
          <a:lstStyle/>
          <a:p>
            <a:fld id="{A68EE881-6E93-42CB-A60D-8D59180E2DE0}" type="slidenum">
              <a:rPr lang="en-US" smtClean="0"/>
              <a:t>21</a:t>
            </a:fld>
            <a:endParaRPr lang="en-US"/>
          </a:p>
        </p:txBody>
      </p:sp>
    </p:spTree>
    <p:extLst>
      <p:ext uri="{BB962C8B-B14F-4D97-AF65-F5344CB8AC3E}">
        <p14:creationId xmlns:p14="http://schemas.microsoft.com/office/powerpoint/2010/main" val="2289454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709F6-1F41-4524-8EF1-E8E8D404C801}" type="slidenum">
              <a:rPr lang="en-US" smtClean="0"/>
              <a:t>22</a:t>
            </a:fld>
            <a:endParaRPr lang="en-US"/>
          </a:p>
        </p:txBody>
      </p:sp>
    </p:spTree>
    <p:extLst>
      <p:ext uri="{BB962C8B-B14F-4D97-AF65-F5344CB8AC3E}">
        <p14:creationId xmlns:p14="http://schemas.microsoft.com/office/powerpoint/2010/main" val="3090455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6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56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489FF2-468C-40DB-B536-69E64C6E1ACB}" type="slidenum">
              <a:rPr lang="en-US" altLang="en-US" smtClean="0">
                <a:solidFill>
                  <a:srgbClr val="000000"/>
                </a:solidFill>
              </a:rPr>
              <a:pPr/>
              <a:t>3</a:t>
            </a:fld>
            <a:endParaRPr lang="en-US" altLang="en-US" smtClean="0">
              <a:solidFill>
                <a:srgbClr val="000000"/>
              </a:solidFill>
            </a:endParaRPr>
          </a:p>
        </p:txBody>
      </p:sp>
    </p:spTree>
    <p:extLst>
      <p:ext uri="{BB962C8B-B14F-4D97-AF65-F5344CB8AC3E}">
        <p14:creationId xmlns:p14="http://schemas.microsoft.com/office/powerpoint/2010/main" val="210217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709F6-1F41-4524-8EF1-E8E8D404C801}" type="slidenum">
              <a:rPr lang="en-US" smtClean="0"/>
              <a:t>23</a:t>
            </a:fld>
            <a:endParaRPr lang="en-US"/>
          </a:p>
        </p:txBody>
      </p:sp>
    </p:spTree>
    <p:extLst>
      <p:ext uri="{BB962C8B-B14F-4D97-AF65-F5344CB8AC3E}">
        <p14:creationId xmlns:p14="http://schemas.microsoft.com/office/powerpoint/2010/main" val="2209688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Traffic is domestic containers in double-stack railcars</a:t>
            </a:r>
          </a:p>
          <a:p>
            <a:pPr marL="171450" indent="-171450">
              <a:buFont typeface="Arial" panose="020B0604020202020204" pitchFamily="34" charset="0"/>
              <a:buChar char="•"/>
            </a:pPr>
            <a:r>
              <a:rPr lang="en-US" dirty="0" smtClean="0"/>
              <a:t>Shippers are enjoying about a 5% trucking industry over-capacity</a:t>
            </a:r>
          </a:p>
          <a:p>
            <a:pPr marL="171450" indent="-171450">
              <a:buFont typeface="Arial" panose="020B0604020202020204" pitchFamily="34" charset="0"/>
              <a:buChar char="•"/>
            </a:pPr>
            <a:r>
              <a:rPr lang="en-US" dirty="0" smtClean="0"/>
              <a:t>Created by HOS roll-back in 2014 and slow freight economy</a:t>
            </a:r>
          </a:p>
          <a:p>
            <a:pPr marL="171450" indent="-171450">
              <a:buFont typeface="Arial" panose="020B0604020202020204" pitchFamily="34" charset="0"/>
              <a:buChar char="•"/>
            </a:pPr>
            <a:r>
              <a:rPr lang="en-US" dirty="0" smtClean="0"/>
              <a:t>Also pushed lower on lower FSC that makes trucking cheaper than prior-year</a:t>
            </a:r>
          </a:p>
          <a:p>
            <a:pPr marL="171450" indent="-171450">
              <a:buFont typeface="Arial" panose="020B0604020202020204" pitchFamily="34" charset="0"/>
              <a:buChar char="•"/>
            </a:pPr>
            <a:r>
              <a:rPr lang="en-US" dirty="0" smtClean="0"/>
              <a:t>Putting pressure on domestic intermodal growth</a:t>
            </a:r>
          </a:p>
          <a:p>
            <a:pPr marL="171450" indent="-171450">
              <a:buFont typeface="Arial" panose="020B0604020202020204" pitchFamily="34" charset="0"/>
              <a:buChar char="•"/>
            </a:pPr>
            <a:r>
              <a:rPr lang="en-US" dirty="0" smtClean="0"/>
              <a:t>Domestic intermodal is growing, but at a slower pace vs. prior 8-10% growth</a:t>
            </a:r>
          </a:p>
          <a:p>
            <a:pPr marL="171450" indent="-171450">
              <a:buFont typeface="Arial" panose="020B0604020202020204" pitchFamily="34" charset="0"/>
              <a:buChar char="•"/>
            </a:pPr>
            <a:r>
              <a:rPr lang="en-US" dirty="0" smtClean="0"/>
              <a:t>Long-term, trucking costs are rising + fuel prices are stabilizing/rising</a:t>
            </a:r>
          </a:p>
          <a:p>
            <a:pPr marL="171450" indent="-171450">
              <a:buFont typeface="Arial" panose="020B0604020202020204" pitchFamily="34" charset="0"/>
              <a:buChar char="•"/>
            </a:pPr>
            <a:r>
              <a:rPr lang="en-US" dirty="0" smtClean="0"/>
              <a:t>Electronic Logs in Dec. 2017 and could begin impacting by mid-year &gt;&gt;&gt;5% loss min.</a:t>
            </a:r>
          </a:p>
          <a:p>
            <a:pPr marL="171450" indent="-171450">
              <a:buFont typeface="Arial" panose="020B0604020202020204" pitchFamily="34" charset="0"/>
              <a:buChar char="•"/>
            </a:pPr>
            <a:r>
              <a:rPr lang="en-US" dirty="0" smtClean="0"/>
              <a:t>Driver shortages are anticipated</a:t>
            </a:r>
          </a:p>
          <a:p>
            <a:pPr marL="171450" indent="-171450">
              <a:buFont typeface="Arial" panose="020B0604020202020204" pitchFamily="34" charset="0"/>
              <a:buChar char="•"/>
            </a:pPr>
            <a:r>
              <a:rPr lang="en-US" dirty="0" smtClean="0"/>
              <a:t>Also, faster cycles times are creating capacity in this segment too</a:t>
            </a:r>
          </a:p>
          <a:p>
            <a:endParaRPr lang="en-US" dirty="0"/>
          </a:p>
        </p:txBody>
      </p:sp>
      <p:sp>
        <p:nvSpPr>
          <p:cNvPr id="4" name="Slide Number Placeholder 3"/>
          <p:cNvSpPr>
            <a:spLocks noGrp="1"/>
          </p:cNvSpPr>
          <p:nvPr>
            <p:ph type="sldNum" sz="quarter" idx="10"/>
          </p:nvPr>
        </p:nvSpPr>
        <p:spPr/>
        <p:txBody>
          <a:bodyPr/>
          <a:lstStyle/>
          <a:p>
            <a:pPr>
              <a:defRPr/>
            </a:pPr>
            <a:fld id="{45822A91-74A7-4A4A-8B78-C70312551721}" type="slidenum">
              <a:rPr lang="en-US" smtClean="0"/>
              <a:pPr>
                <a:defRPr/>
              </a:pPr>
              <a:t>24</a:t>
            </a:fld>
            <a:endParaRPr lang="en-US"/>
          </a:p>
        </p:txBody>
      </p:sp>
    </p:spTree>
    <p:extLst>
      <p:ext uri="{BB962C8B-B14F-4D97-AF65-F5344CB8AC3E}">
        <p14:creationId xmlns:p14="http://schemas.microsoft.com/office/powerpoint/2010/main" val="2794009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533B33-C5B4-3347-92C5-F663F229AD4A}"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945295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4035" name="Rectangle 3"/>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632761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709F6-1F41-4524-8EF1-E8E8D404C801}" type="slidenum">
              <a:rPr lang="en-US" smtClean="0"/>
              <a:t>5</a:t>
            </a:fld>
            <a:endParaRPr lang="en-US"/>
          </a:p>
        </p:txBody>
      </p:sp>
    </p:spTree>
    <p:extLst>
      <p:ext uri="{BB962C8B-B14F-4D97-AF65-F5344CB8AC3E}">
        <p14:creationId xmlns:p14="http://schemas.microsoft.com/office/powerpoint/2010/main" val="2005959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5025" cy="3484562"/>
          </a:xfrm>
        </p:spPr>
      </p:sp>
      <p:sp>
        <p:nvSpPr>
          <p:cNvPr id="3" name="Notes Placeholder 2"/>
          <p:cNvSpPr>
            <a:spLocks noGrp="1"/>
          </p:cNvSpPr>
          <p:nvPr>
            <p:ph type="body" idx="1"/>
          </p:nvPr>
        </p:nvSpPr>
        <p:spPr/>
        <p:txBody>
          <a:bodyPr/>
          <a:lstStyle/>
          <a:p>
            <a:r>
              <a:rPr lang="en-US" dirty="0" smtClean="0"/>
              <a:t>GDP initial</a:t>
            </a:r>
            <a:r>
              <a:rPr lang="en-US" baseline="0" dirty="0" smtClean="0"/>
              <a:t> measurement for 2017 was 2.1%; revised up to 2.3%. GDP forecast for 2018 initially 2.4% at the beginning of 2018; revised up to 3.1%.</a:t>
            </a:r>
            <a:endParaRPr lang="en-US" dirty="0"/>
          </a:p>
        </p:txBody>
      </p:sp>
      <p:sp>
        <p:nvSpPr>
          <p:cNvPr id="4" name="Slide Number Placeholder 3"/>
          <p:cNvSpPr>
            <a:spLocks noGrp="1"/>
          </p:cNvSpPr>
          <p:nvPr>
            <p:ph type="sldNum" sz="quarter" idx="10"/>
          </p:nvPr>
        </p:nvSpPr>
        <p:spPr/>
        <p:txBody>
          <a:bodyPr/>
          <a:lstStyle/>
          <a:p>
            <a:pPr>
              <a:defRPr/>
            </a:pPr>
            <a:fld id="{45822A91-74A7-4A4A-8B78-C70312551721}" type="slidenum">
              <a:rPr lang="en-US" smtClean="0"/>
              <a:pPr>
                <a:defRPr/>
              </a:pPr>
              <a:t>6</a:t>
            </a:fld>
            <a:endParaRPr lang="en-US" dirty="0"/>
          </a:p>
        </p:txBody>
      </p:sp>
    </p:spTree>
    <p:extLst>
      <p:ext uri="{BB962C8B-B14F-4D97-AF65-F5344CB8AC3E}">
        <p14:creationId xmlns:p14="http://schemas.microsoft.com/office/powerpoint/2010/main" val="4252090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709F6-1F41-4524-8EF1-E8E8D404C801}" type="slidenum">
              <a:rPr lang="en-US" smtClean="0"/>
              <a:t>7</a:t>
            </a:fld>
            <a:endParaRPr lang="en-US"/>
          </a:p>
        </p:txBody>
      </p:sp>
    </p:spTree>
    <p:extLst>
      <p:ext uri="{BB962C8B-B14F-4D97-AF65-F5344CB8AC3E}">
        <p14:creationId xmlns:p14="http://schemas.microsoft.com/office/powerpoint/2010/main" val="2132443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709F6-1F41-4524-8EF1-E8E8D404C801}" type="slidenum">
              <a:rPr lang="en-US" smtClean="0"/>
              <a:t>8</a:t>
            </a:fld>
            <a:endParaRPr lang="en-US"/>
          </a:p>
        </p:txBody>
      </p:sp>
    </p:spTree>
    <p:extLst>
      <p:ext uri="{BB962C8B-B14F-4D97-AF65-F5344CB8AC3E}">
        <p14:creationId xmlns:p14="http://schemas.microsoft.com/office/powerpoint/2010/main" val="365980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5025" cy="3484562"/>
          </a:xfrm>
        </p:spPr>
      </p:sp>
      <p:sp>
        <p:nvSpPr>
          <p:cNvPr id="3" name="Notes Placeholder 2"/>
          <p:cNvSpPr>
            <a:spLocks noGrp="1"/>
          </p:cNvSpPr>
          <p:nvPr>
            <p:ph type="body" idx="1"/>
          </p:nvPr>
        </p:nvSpPr>
        <p:spPr/>
        <p:txBody>
          <a:bodyPr/>
          <a:lstStyle/>
          <a:p>
            <a:r>
              <a:rPr lang="en-US" dirty="0" smtClean="0"/>
              <a:t>Housing starts fell 7% month-over-month in February – all decline in the multi-family segment. </a:t>
            </a:r>
          </a:p>
          <a:p>
            <a:r>
              <a:rPr lang="en-US" dirty="0" smtClean="0"/>
              <a:t>Single-family</a:t>
            </a:r>
            <a:r>
              <a:rPr lang="en-US" baseline="0" dirty="0" smtClean="0"/>
              <a:t> housing starts up moderately compared from previous month and year-over-year.</a:t>
            </a:r>
          </a:p>
          <a:p>
            <a:r>
              <a:rPr lang="en-US" baseline="0" dirty="0" smtClean="0"/>
              <a:t>S&amp;P </a:t>
            </a:r>
            <a:r>
              <a:rPr lang="en-US" baseline="0" dirty="0" err="1" smtClean="0"/>
              <a:t>CoreLogic</a:t>
            </a:r>
            <a:r>
              <a:rPr lang="en-US" baseline="0" dirty="0" smtClean="0"/>
              <a:t> Case-Shiller Home Price Index has been steadily rising at about 6% since September 2017, but Moody’s believes the tax reform policy may push housing prices lower in the coming months. Because the tax benefit for mortgage interest and property taxes has been reduced, home ownership will become more expensive, so prices should drop. </a:t>
            </a:r>
            <a:endParaRPr lang="en-US" dirty="0"/>
          </a:p>
        </p:txBody>
      </p:sp>
      <p:sp>
        <p:nvSpPr>
          <p:cNvPr id="4" name="Slide Number Placeholder 3"/>
          <p:cNvSpPr>
            <a:spLocks noGrp="1"/>
          </p:cNvSpPr>
          <p:nvPr>
            <p:ph type="sldNum" sz="quarter" idx="10"/>
          </p:nvPr>
        </p:nvSpPr>
        <p:spPr/>
        <p:txBody>
          <a:bodyPr/>
          <a:lstStyle/>
          <a:p>
            <a:pPr>
              <a:defRPr/>
            </a:pPr>
            <a:fld id="{45822A91-74A7-4A4A-8B78-C70312551721}" type="slidenum">
              <a:rPr lang="en-US" smtClean="0"/>
              <a:pPr>
                <a:defRPr/>
              </a:pPr>
              <a:t>11</a:t>
            </a:fld>
            <a:endParaRPr lang="en-US" dirty="0"/>
          </a:p>
        </p:txBody>
      </p:sp>
    </p:spTree>
    <p:extLst>
      <p:ext uri="{BB962C8B-B14F-4D97-AF65-F5344CB8AC3E}">
        <p14:creationId xmlns:p14="http://schemas.microsoft.com/office/powerpoint/2010/main" val="1532500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709F6-1F41-4524-8EF1-E8E8D404C801}" type="slidenum">
              <a:rPr lang="en-US" smtClean="0"/>
              <a:t>12</a:t>
            </a:fld>
            <a:endParaRPr lang="en-US"/>
          </a:p>
        </p:txBody>
      </p:sp>
    </p:spTree>
    <p:extLst>
      <p:ext uri="{BB962C8B-B14F-4D97-AF65-F5344CB8AC3E}">
        <p14:creationId xmlns:p14="http://schemas.microsoft.com/office/powerpoint/2010/main" val="3474719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TTX_PPTCover_3DRotator_four_u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868736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7" name="Title 1"/>
          <p:cNvSpPr>
            <a:spLocks noGrp="1"/>
          </p:cNvSpPr>
          <p:nvPr>
            <p:ph type="title"/>
          </p:nvPr>
        </p:nvSpPr>
        <p:spPr>
          <a:xfrm>
            <a:off x="457200" y="846138"/>
            <a:ext cx="8229600" cy="1143000"/>
          </a:xfrm>
          <a:prstGeom prst="rect">
            <a:avLst/>
          </a:prstGeom>
        </p:spPr>
        <p:txBody>
          <a:bodyPr>
            <a:noAutofit/>
          </a:bodyPr>
          <a:lstStyle>
            <a:lvl1pPr algn="ctr" defTabSz="342900" rtl="0" eaLnBrk="1" latinLnBrk="0" hangingPunct="1">
              <a:spcBef>
                <a:spcPct val="0"/>
              </a:spcBef>
              <a:buNone/>
              <a:defRPr lang="en-US" sz="2625" b="0" i="0" kern="1200" dirty="0">
                <a:solidFill>
                  <a:schemeClr val="bg2"/>
                </a:solidFill>
                <a:latin typeface="+mj-lt"/>
                <a:ea typeface="+mj-ea"/>
                <a:cs typeface="Frutiger LT Std 65 Bold"/>
              </a:defRPr>
            </a:lvl1pPr>
          </a:lstStyle>
          <a:p>
            <a:r>
              <a:rPr lang="en-US" dirty="0" smtClean="0"/>
              <a:t>Click to edit Master title style</a:t>
            </a:r>
            <a:endParaRPr lang="en-US" dirty="0"/>
          </a:p>
        </p:txBody>
      </p:sp>
      <p:sp>
        <p:nvSpPr>
          <p:cNvPr id="9" name="Slide Number Placeholder 8"/>
          <p:cNvSpPr>
            <a:spLocks noGrp="1"/>
          </p:cNvSpPr>
          <p:nvPr>
            <p:ph type="sldNum" sz="quarter" idx="10"/>
          </p:nvPr>
        </p:nvSpPr>
        <p:spPr>
          <a:xfrm>
            <a:off x="7358304" y="6356352"/>
            <a:ext cx="1328497" cy="365125"/>
          </a:xfrm>
        </p:spPr>
        <p:txBody>
          <a:bodyPr/>
          <a:lstStyle>
            <a:lvl1pPr algn="r">
              <a:defRPr sz="750">
                <a:solidFill>
                  <a:schemeClr val="tx1"/>
                </a:solidFill>
              </a:defRPr>
            </a:lvl1pPr>
          </a:lstStyle>
          <a:p>
            <a:fld id="{10B7C296-A78C-214E-86E4-EF034E0346E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079201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7" name="Title 1"/>
          <p:cNvSpPr>
            <a:spLocks noGrp="1"/>
          </p:cNvSpPr>
          <p:nvPr>
            <p:ph type="title"/>
          </p:nvPr>
        </p:nvSpPr>
        <p:spPr>
          <a:xfrm>
            <a:off x="457200" y="846138"/>
            <a:ext cx="8229600" cy="1143000"/>
          </a:xfrm>
          <a:prstGeom prst="rect">
            <a:avLst/>
          </a:prstGeom>
        </p:spPr>
        <p:txBody>
          <a:bodyPr>
            <a:noAutofit/>
          </a:bodyPr>
          <a:lstStyle>
            <a:lvl1pPr algn="ctr" defTabSz="342900" rtl="0" eaLnBrk="1" latinLnBrk="0" hangingPunct="1">
              <a:spcBef>
                <a:spcPct val="0"/>
              </a:spcBef>
              <a:buNone/>
              <a:defRPr lang="en-US" sz="2625" b="0" i="0" kern="1200" dirty="0">
                <a:solidFill>
                  <a:schemeClr val="bg2"/>
                </a:solidFill>
                <a:latin typeface="+mj-lt"/>
                <a:ea typeface="+mj-ea"/>
                <a:cs typeface="Frutiger LT Std 65 Bold"/>
              </a:defRPr>
            </a:lvl1pPr>
          </a:lstStyle>
          <a:p>
            <a:r>
              <a:rPr lang="en-US" dirty="0" smtClean="0"/>
              <a:t>Click to edit Master title style</a:t>
            </a:r>
            <a:endParaRPr lang="en-US" dirty="0"/>
          </a:p>
        </p:txBody>
      </p:sp>
      <p:sp>
        <p:nvSpPr>
          <p:cNvPr id="9" name="Slide Number Placeholder 8"/>
          <p:cNvSpPr>
            <a:spLocks noGrp="1"/>
          </p:cNvSpPr>
          <p:nvPr>
            <p:ph type="sldNum" sz="quarter" idx="10"/>
          </p:nvPr>
        </p:nvSpPr>
        <p:spPr>
          <a:xfrm>
            <a:off x="7358304" y="6356352"/>
            <a:ext cx="1328497" cy="365125"/>
          </a:xfrm>
        </p:spPr>
        <p:txBody>
          <a:bodyPr/>
          <a:lstStyle>
            <a:lvl1pPr algn="r">
              <a:defRPr sz="750">
                <a:solidFill>
                  <a:schemeClr val="tx1"/>
                </a:solidFill>
              </a:defRPr>
            </a:lvl1pPr>
          </a:lstStyle>
          <a:p>
            <a:fld id="{10B7C296-A78C-214E-86E4-EF034E0346E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516212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End_r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1756063"/>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9933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ftr" idx="10"/>
          </p:nvPr>
        </p:nvSpPr>
        <p:spPr>
          <a:xfrm>
            <a:off x="701675" y="5780092"/>
            <a:ext cx="8224838" cy="344487"/>
          </a:xfrm>
          <a:prstGeom prst="rect">
            <a:avLst/>
          </a:prstGeom>
        </p:spPr>
        <p:txBody>
          <a:bodyPr lIns="82945" tIns="41473" rIns="82945" bIns="41473"/>
          <a:lstStyle>
            <a:lvl1pPr>
              <a:defRPr>
                <a:latin typeface="Arial" charset="0"/>
              </a:defRPr>
            </a:lvl1pPr>
          </a:lstStyle>
          <a:p>
            <a:pPr defTabSz="342900">
              <a:defRPr/>
            </a:pPr>
            <a:endParaRPr lang="en-US" dirty="0">
              <a:solidFill>
                <a:srgbClr val="000000"/>
              </a:solidFill>
            </a:endParaRPr>
          </a:p>
        </p:txBody>
      </p:sp>
      <p:sp>
        <p:nvSpPr>
          <p:cNvPr id="3" name="Rectangle 5"/>
          <p:cNvSpPr>
            <a:spLocks noGrp="1" noChangeArrowheads="1"/>
          </p:cNvSpPr>
          <p:nvPr>
            <p:ph type="sldNum" idx="11"/>
          </p:nvPr>
        </p:nvSpPr>
        <p:spPr>
          <a:xfrm>
            <a:off x="8458201" y="6246817"/>
            <a:ext cx="330200" cy="473075"/>
          </a:xfrm>
          <a:prstGeom prst="rect">
            <a:avLst/>
          </a:prstGeom>
        </p:spPr>
        <p:txBody>
          <a:bodyPr/>
          <a:lstStyle>
            <a:lvl1pPr>
              <a:defRPr>
                <a:latin typeface="Arial" pitchFamily="34" charset="0"/>
              </a:defRPr>
            </a:lvl1pPr>
          </a:lstStyle>
          <a:p>
            <a:pPr>
              <a:defRPr/>
            </a:pPr>
            <a:fld id="{1F70D742-CFA1-430D-B47D-449343EC563B}" type="slidenum">
              <a:rPr lang="en-GB">
                <a:solidFill>
                  <a:srgbClr val="766A62"/>
                </a:solidFill>
              </a:rPr>
              <a:pPr>
                <a:defRPr/>
              </a:pPr>
              <a:t>‹#›</a:t>
            </a:fld>
            <a:endParaRPr lang="en-GB" dirty="0">
              <a:solidFill>
                <a:srgbClr val="766A62"/>
              </a:solidFill>
            </a:endParaRPr>
          </a:p>
        </p:txBody>
      </p:sp>
    </p:spTree>
    <p:extLst>
      <p:ext uri="{BB962C8B-B14F-4D97-AF65-F5344CB8AC3E}">
        <p14:creationId xmlns:p14="http://schemas.microsoft.com/office/powerpoint/2010/main" val="17464953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2" y="179388"/>
            <a:ext cx="8226425" cy="8064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31"/>
            <a:ext cx="4043520" cy="4524955"/>
          </a:xfrm>
          <a:prstGeom prst="rect">
            <a:avLst/>
          </a:prstGeom>
        </p:spPr>
        <p:txBody>
          <a:bodyPr/>
          <a:lstStyle>
            <a:lvl1pPr>
              <a:defRPr sz="1875"/>
            </a:lvl1pPr>
            <a:lvl2pPr>
              <a:defRPr sz="165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241" y="1604331"/>
            <a:ext cx="4044960" cy="4524955"/>
          </a:xfrm>
          <a:prstGeom prst="rect">
            <a:avLst/>
          </a:prstGeom>
        </p:spPr>
        <p:txBody>
          <a:bodyPr/>
          <a:lstStyle>
            <a:lvl1pPr>
              <a:defRPr sz="1875"/>
            </a:lvl1pPr>
            <a:lvl2pPr>
              <a:defRPr sz="165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xfrm>
            <a:off x="8458201" y="6246817"/>
            <a:ext cx="330200" cy="473075"/>
          </a:xfrm>
          <a:prstGeom prst="rect">
            <a:avLst/>
          </a:prstGeom>
        </p:spPr>
        <p:txBody>
          <a:bodyPr/>
          <a:lstStyle>
            <a:lvl1pPr>
              <a:defRPr>
                <a:latin typeface="Arial" pitchFamily="34" charset="0"/>
              </a:defRPr>
            </a:lvl1pPr>
          </a:lstStyle>
          <a:p>
            <a:pPr>
              <a:defRPr/>
            </a:pPr>
            <a:fld id="{A84B5AE9-9E10-4763-B949-00673E763A3C}" type="slidenum">
              <a:rPr lang="en-GB">
                <a:solidFill>
                  <a:srgbClr val="766A62"/>
                </a:solidFill>
              </a:rPr>
              <a:pPr>
                <a:defRPr/>
              </a:pPr>
              <a:t>‹#›</a:t>
            </a:fld>
            <a:endParaRPr lang="en-GB" dirty="0">
              <a:solidFill>
                <a:srgbClr val="766A62"/>
              </a:solidFill>
            </a:endParaRPr>
          </a:p>
        </p:txBody>
      </p:sp>
    </p:spTree>
    <p:extLst>
      <p:ext uri="{BB962C8B-B14F-4D97-AF65-F5344CB8AC3E}">
        <p14:creationId xmlns:p14="http://schemas.microsoft.com/office/powerpoint/2010/main" val="235956541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4"/>
            <a:ext cx="8229600" cy="1142039"/>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5"/>
            <a:ext cx="4039200" cy="639427"/>
          </a:xfrm>
          <a:prstGeom prst="rect">
            <a:avLst/>
          </a:prstGeom>
        </p:spPr>
        <p:txBody>
          <a:bodyPr anchor="b"/>
          <a:lstStyle>
            <a:lvl1pPr marL="0" indent="0">
              <a:buNone/>
              <a:defRPr sz="1650" b="1"/>
            </a:lvl1pPr>
            <a:lvl2pPr marL="311045" indent="0">
              <a:buNone/>
              <a:defRPr sz="1350" b="1"/>
            </a:lvl2pPr>
            <a:lvl3pPr marL="622089" indent="0">
              <a:buNone/>
              <a:defRPr sz="1200" b="1"/>
            </a:lvl3pPr>
            <a:lvl4pPr marL="933134" indent="0">
              <a:buNone/>
              <a:defRPr sz="1125" b="1"/>
            </a:lvl4pPr>
            <a:lvl5pPr marL="1244178" indent="0">
              <a:buNone/>
              <a:defRPr sz="1125" b="1"/>
            </a:lvl5pPr>
            <a:lvl6pPr marL="1555223" indent="0">
              <a:buNone/>
              <a:defRPr sz="1125" b="1"/>
            </a:lvl6pPr>
            <a:lvl7pPr marL="1866268" indent="0">
              <a:buNone/>
              <a:defRPr sz="1125" b="1"/>
            </a:lvl7pPr>
            <a:lvl8pPr marL="2177312" indent="0">
              <a:buNone/>
              <a:defRPr sz="1125" b="1"/>
            </a:lvl8pPr>
            <a:lvl9pPr marL="2488357" indent="0">
              <a:buNone/>
              <a:defRPr sz="1125" b="1"/>
            </a:lvl9pPr>
          </a:lstStyle>
          <a:p>
            <a:pPr lvl="0"/>
            <a:r>
              <a:rPr lang="en-US" smtClean="0"/>
              <a:t>Click to edit Master text styles</a:t>
            </a:r>
          </a:p>
        </p:txBody>
      </p:sp>
      <p:sp>
        <p:nvSpPr>
          <p:cNvPr id="4" name="Content Placeholder 3"/>
          <p:cNvSpPr>
            <a:spLocks noGrp="1"/>
          </p:cNvSpPr>
          <p:nvPr>
            <p:ph sz="half" idx="2"/>
          </p:nvPr>
        </p:nvSpPr>
        <p:spPr>
          <a:xfrm>
            <a:off x="457920" y="2174631"/>
            <a:ext cx="4039200" cy="3951775"/>
          </a:xfrm>
          <a:prstGeom prst="rect">
            <a:avLst/>
          </a:prstGeom>
        </p:spPr>
        <p:txBody>
          <a:bodyPr/>
          <a:lstStyle>
            <a:lvl1pPr>
              <a:defRPr sz="1650"/>
            </a:lvl1pPr>
            <a:lvl2pPr>
              <a:defRPr sz="1350"/>
            </a:lvl2pPr>
            <a:lvl3pPr>
              <a:defRPr sz="120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1" y="1535205"/>
            <a:ext cx="4042080" cy="639427"/>
          </a:xfrm>
          <a:prstGeom prst="rect">
            <a:avLst/>
          </a:prstGeom>
        </p:spPr>
        <p:txBody>
          <a:bodyPr anchor="b"/>
          <a:lstStyle>
            <a:lvl1pPr marL="0" indent="0">
              <a:buNone/>
              <a:defRPr sz="1650" b="1"/>
            </a:lvl1pPr>
            <a:lvl2pPr marL="311045" indent="0">
              <a:buNone/>
              <a:defRPr sz="1350" b="1"/>
            </a:lvl2pPr>
            <a:lvl3pPr marL="622089" indent="0">
              <a:buNone/>
              <a:defRPr sz="1200" b="1"/>
            </a:lvl3pPr>
            <a:lvl4pPr marL="933134" indent="0">
              <a:buNone/>
              <a:defRPr sz="1125" b="1"/>
            </a:lvl4pPr>
            <a:lvl5pPr marL="1244178" indent="0">
              <a:buNone/>
              <a:defRPr sz="1125" b="1"/>
            </a:lvl5pPr>
            <a:lvl6pPr marL="1555223" indent="0">
              <a:buNone/>
              <a:defRPr sz="1125" b="1"/>
            </a:lvl6pPr>
            <a:lvl7pPr marL="1866268" indent="0">
              <a:buNone/>
              <a:defRPr sz="1125" b="1"/>
            </a:lvl7pPr>
            <a:lvl8pPr marL="2177312" indent="0">
              <a:buNone/>
              <a:defRPr sz="1125" b="1"/>
            </a:lvl8pPr>
            <a:lvl9pPr marL="2488357" indent="0">
              <a:buNone/>
              <a:defRPr sz="1125" b="1"/>
            </a:lvl9pPr>
          </a:lstStyle>
          <a:p>
            <a:pPr lvl="0"/>
            <a:r>
              <a:rPr lang="en-US" smtClean="0"/>
              <a:t>Click to edit Master text styles</a:t>
            </a:r>
          </a:p>
        </p:txBody>
      </p:sp>
      <p:sp>
        <p:nvSpPr>
          <p:cNvPr id="6" name="Content Placeholder 5"/>
          <p:cNvSpPr>
            <a:spLocks noGrp="1"/>
          </p:cNvSpPr>
          <p:nvPr>
            <p:ph sz="quarter" idx="4"/>
          </p:nvPr>
        </p:nvSpPr>
        <p:spPr>
          <a:xfrm>
            <a:off x="4645441" y="2174631"/>
            <a:ext cx="4042080" cy="3951775"/>
          </a:xfrm>
          <a:prstGeom prst="rect">
            <a:avLst/>
          </a:prstGeom>
        </p:spPr>
        <p:txBody>
          <a:bodyPr/>
          <a:lstStyle>
            <a:lvl1pPr>
              <a:defRPr sz="1650"/>
            </a:lvl1pPr>
            <a:lvl2pPr>
              <a:defRPr sz="1350"/>
            </a:lvl2pPr>
            <a:lvl3pPr>
              <a:defRPr sz="120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xfrm>
            <a:off x="8458201" y="6246817"/>
            <a:ext cx="330200" cy="473075"/>
          </a:xfrm>
          <a:prstGeom prst="rect">
            <a:avLst/>
          </a:prstGeom>
        </p:spPr>
        <p:txBody>
          <a:bodyPr/>
          <a:lstStyle>
            <a:lvl1pPr>
              <a:defRPr>
                <a:latin typeface="Arial" pitchFamily="34" charset="0"/>
              </a:defRPr>
            </a:lvl1pPr>
          </a:lstStyle>
          <a:p>
            <a:pPr>
              <a:defRPr/>
            </a:pPr>
            <a:fld id="{2F076173-72B1-437A-87CD-80A9A5D06C49}" type="slidenum">
              <a:rPr lang="en-GB">
                <a:solidFill>
                  <a:srgbClr val="766A62"/>
                </a:solidFill>
              </a:rPr>
              <a:pPr>
                <a:defRPr/>
              </a:pPr>
              <a:t>‹#›</a:t>
            </a:fld>
            <a:endParaRPr lang="en-GB" dirty="0">
              <a:solidFill>
                <a:srgbClr val="766A62"/>
              </a:solidFill>
            </a:endParaRPr>
          </a:p>
        </p:txBody>
      </p:sp>
    </p:spTree>
    <p:extLst>
      <p:ext uri="{BB962C8B-B14F-4D97-AF65-F5344CB8AC3E}">
        <p14:creationId xmlns:p14="http://schemas.microsoft.com/office/powerpoint/2010/main" val="35121997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TTX_PPTCover_3DRotator_four_u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9400361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TTX_ppt-Foot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57200" y="1293249"/>
            <a:ext cx="7772400" cy="3215642"/>
          </a:xfrm>
          <a:prstGeom prst="rect">
            <a:avLst/>
          </a:prstGeom>
        </p:spPr>
        <p:txBody>
          <a:bodyPr>
            <a:noAutofit/>
          </a:bodyPr>
          <a:lstStyle>
            <a:lvl1pPr algn="l">
              <a:defRPr sz="5000" b="0" i="0">
                <a:solidFill>
                  <a:schemeClr val="bg2"/>
                </a:solidFill>
                <a:latin typeface="Frutiger LT Std 65 Bold"/>
                <a:cs typeface="Frutiger LT Std 65 Bold"/>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457200" y="4858416"/>
            <a:ext cx="7086600" cy="780383"/>
          </a:xfrm>
          <a:prstGeom prst="rect">
            <a:avLst/>
          </a:prstGeom>
        </p:spPr>
        <p:txBody>
          <a:bodyPr>
            <a:noAutofit/>
          </a:bodyPr>
          <a:lstStyle>
            <a:lvl1pPr marL="0" indent="0" algn="l">
              <a:buNone/>
              <a:defRPr sz="2000" b="0" i="0" baseline="0">
                <a:solidFill>
                  <a:schemeClr val="tx2"/>
                </a:solidFill>
                <a:latin typeface="Frutiger LT Std 55 Roman"/>
                <a:cs typeface="Frutiger LT Std 55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Title</a:t>
            </a:r>
          </a:p>
          <a:p>
            <a:r>
              <a:rPr lang="en-US" dirty="0" smtClean="0"/>
              <a:t>Month XX, 2015</a:t>
            </a:r>
            <a:endParaRPr lang="en-US" dirty="0"/>
          </a:p>
        </p:txBody>
      </p:sp>
      <p:sp>
        <p:nvSpPr>
          <p:cNvPr id="8" name="Slide Number Placeholder 7"/>
          <p:cNvSpPr>
            <a:spLocks noGrp="1"/>
          </p:cNvSpPr>
          <p:nvPr>
            <p:ph type="sldNum" sz="quarter" idx="10"/>
          </p:nvPr>
        </p:nvSpPr>
        <p:spPr>
          <a:xfrm>
            <a:off x="7356113" y="6419070"/>
            <a:ext cx="1328497" cy="365125"/>
          </a:xfrm>
        </p:spPr>
        <p:txBody>
          <a:bodyPr/>
          <a:lstStyle>
            <a:lvl1pPr algn="r">
              <a:defRPr sz="1000" baseline="0">
                <a:solidFill>
                  <a:srgbClr val="FFFFFF"/>
                </a:solidFill>
              </a:defRPr>
            </a:lvl1pPr>
          </a:lstStyle>
          <a:p>
            <a:fld id="{10B7C296-A78C-214E-86E4-EF034E0346EC}" type="slidenum">
              <a:rPr lang="en-US" smtClean="0"/>
              <a:pPr/>
              <a:t>‹#›</a:t>
            </a:fld>
            <a:endParaRPr lang="en-US" dirty="0"/>
          </a:p>
        </p:txBody>
      </p:sp>
      <p:sp>
        <p:nvSpPr>
          <p:cNvPr id="7" name="Slide Number Placeholder 7"/>
          <p:cNvSpPr txBox="1">
            <a:spLocks/>
          </p:cNvSpPr>
          <p:nvPr userDrawn="1"/>
        </p:nvSpPr>
        <p:spPr>
          <a:xfrm>
            <a:off x="5327723" y="6445808"/>
            <a:ext cx="2901877"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baseline="30000" dirty="0" smtClean="0">
                <a:solidFill>
                  <a:srgbClr val="FFFFFF"/>
                </a:solidFill>
              </a:rPr>
              <a:t>Copyright © TTX Company. Confidential: Not For Distribution</a:t>
            </a:r>
          </a:p>
        </p:txBody>
      </p:sp>
    </p:spTree>
    <p:extLst>
      <p:ext uri="{BB962C8B-B14F-4D97-AF65-F5344CB8AC3E}">
        <p14:creationId xmlns:p14="http://schemas.microsoft.com/office/powerpoint/2010/main" val="239500867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TTX_ppt-Foot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03200" y="274638"/>
            <a:ext cx="8229600" cy="1143000"/>
          </a:xfrm>
          <a:prstGeom prst="rect">
            <a:avLst/>
          </a:prstGeom>
        </p:spPr>
        <p:txBody>
          <a:bodyPr>
            <a:noAutofit/>
          </a:bodyPr>
          <a:lstStyle>
            <a:lvl1pPr algn="l">
              <a:defRPr sz="2800" b="0" i="0">
                <a:solidFill>
                  <a:schemeClr val="bg2"/>
                </a:solidFill>
                <a:latin typeface="+mj-lt"/>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457200" y="1600200"/>
            <a:ext cx="8229600" cy="4525963"/>
          </a:xfrm>
          <a:prstGeom prst="rect">
            <a:avLst/>
          </a:prstGeom>
        </p:spPr>
        <p:txBody>
          <a:bodyPr>
            <a:normAutofit/>
          </a:bodyPr>
          <a:lstStyle>
            <a:lvl1pPr marL="457200" indent="-457200">
              <a:buClr>
                <a:schemeClr val="accent1"/>
              </a:buClr>
              <a:buSzPct val="90000"/>
              <a:buFont typeface="Lucida Grande"/>
              <a:buChar char="»"/>
              <a:defRPr sz="2000" b="0" i="0">
                <a:solidFill>
                  <a:schemeClr val="tx2"/>
                </a:solidFill>
                <a:latin typeface="+mn-lt"/>
                <a:cs typeface="Frutiger LT Std 45 Light"/>
              </a:defRPr>
            </a:lvl1pPr>
            <a:lvl2pPr marL="914400" indent="-457200">
              <a:buFont typeface="Wingdings" charset="2"/>
              <a:buChar char="§"/>
              <a:defRPr sz="2000" b="1" i="0">
                <a:solidFill>
                  <a:schemeClr val="accent4"/>
                </a:solidFill>
                <a:latin typeface="+mj-lt"/>
                <a:cs typeface="Arial"/>
              </a:defRPr>
            </a:lvl2pPr>
            <a:lvl3pPr marL="1257300" indent="-342900">
              <a:buFont typeface="Wingdings" charset="2"/>
              <a:buChar char="§"/>
              <a:defRPr sz="1800" b="1" i="0">
                <a:solidFill>
                  <a:schemeClr val="accent4"/>
                </a:solidFill>
                <a:latin typeface="+mj-lt"/>
                <a:cs typeface="Arial"/>
              </a:defRPr>
            </a:lvl3pPr>
            <a:lvl4pPr marL="1714500" indent="-342900">
              <a:buFont typeface="Wingdings" charset="2"/>
              <a:buChar char="§"/>
              <a:defRPr sz="1600" b="1" i="0">
                <a:solidFill>
                  <a:schemeClr val="accent4"/>
                </a:solidFill>
                <a:latin typeface="+mj-lt"/>
                <a:cs typeface="Arial"/>
              </a:defRPr>
            </a:lvl4pPr>
            <a:lvl5pPr marL="2171700" indent="-342900">
              <a:buFont typeface="Wingdings" charset="2"/>
              <a:buChar char="§"/>
              <a:defRPr sz="1600" b="1" i="0">
                <a:solidFill>
                  <a:schemeClr val="accent4"/>
                </a:solidFill>
                <a:latin typeface="+mj-lt"/>
                <a:cs typeface="Arial"/>
              </a:defRPr>
            </a:lvl5pPr>
          </a:lstStyle>
          <a:p>
            <a:pPr lvl="0"/>
            <a:r>
              <a:rPr lang="en-US" dirty="0" smtClean="0"/>
              <a:t>First</a:t>
            </a:r>
          </a:p>
          <a:p>
            <a:pPr lvl="0"/>
            <a:r>
              <a:rPr lang="en-US" dirty="0" smtClean="0"/>
              <a:t>Second</a:t>
            </a:r>
          </a:p>
          <a:p>
            <a:pPr lvl="0"/>
            <a:r>
              <a:rPr lang="en-US" dirty="0" smtClean="0"/>
              <a:t>Third</a:t>
            </a:r>
          </a:p>
          <a:p>
            <a:pPr lvl="0"/>
            <a:r>
              <a:rPr lang="en-US" dirty="0" smtClean="0"/>
              <a:t>Fourth</a:t>
            </a:r>
          </a:p>
        </p:txBody>
      </p:sp>
      <p:sp>
        <p:nvSpPr>
          <p:cNvPr id="9" name="Slide Number Placeholder 8"/>
          <p:cNvSpPr>
            <a:spLocks noGrp="1"/>
          </p:cNvSpPr>
          <p:nvPr>
            <p:ph type="sldNum" sz="quarter" idx="10"/>
          </p:nvPr>
        </p:nvSpPr>
        <p:spPr>
          <a:xfrm>
            <a:off x="7358303" y="6426910"/>
            <a:ext cx="1328497" cy="365125"/>
          </a:xfrm>
        </p:spPr>
        <p:txBody>
          <a:bodyPr/>
          <a:lstStyle>
            <a:lvl1pPr algn="r">
              <a:defRPr sz="1000" baseline="0">
                <a:solidFill>
                  <a:srgbClr val="FFFFFF"/>
                </a:solidFill>
              </a:defRPr>
            </a:lvl1pPr>
          </a:lstStyle>
          <a:p>
            <a:fld id="{10B7C296-A78C-214E-86E4-EF034E0346EC}" type="slidenum">
              <a:rPr lang="en-US" smtClean="0"/>
              <a:pPr/>
              <a:t>‹#›</a:t>
            </a:fld>
            <a:endParaRPr lang="en-US" dirty="0"/>
          </a:p>
        </p:txBody>
      </p:sp>
      <p:sp>
        <p:nvSpPr>
          <p:cNvPr id="8" name="Slide Number Placeholder 7"/>
          <p:cNvSpPr txBox="1">
            <a:spLocks/>
          </p:cNvSpPr>
          <p:nvPr userDrawn="1"/>
        </p:nvSpPr>
        <p:spPr>
          <a:xfrm>
            <a:off x="5327723" y="6445808"/>
            <a:ext cx="2901877"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baseline="30000" dirty="0" smtClean="0">
                <a:solidFill>
                  <a:srgbClr val="FFFFFF"/>
                </a:solidFill>
              </a:rPr>
              <a:t>Copyright © TTX Company. Confidential: Not For Distribution</a:t>
            </a:r>
          </a:p>
        </p:txBody>
      </p:sp>
    </p:spTree>
    <p:extLst>
      <p:ext uri="{BB962C8B-B14F-4D97-AF65-F5344CB8AC3E}">
        <p14:creationId xmlns:p14="http://schemas.microsoft.com/office/powerpoint/2010/main" val="29632799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TTX_ppt-Foot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57200" y="1293249"/>
            <a:ext cx="7772400" cy="3215642"/>
          </a:xfrm>
          <a:prstGeom prst="rect">
            <a:avLst/>
          </a:prstGeom>
        </p:spPr>
        <p:txBody>
          <a:bodyPr>
            <a:noAutofit/>
          </a:bodyPr>
          <a:lstStyle>
            <a:lvl1pPr algn="l">
              <a:defRPr sz="3750" b="0" i="0">
                <a:solidFill>
                  <a:schemeClr val="bg2"/>
                </a:solidFill>
                <a:latin typeface="Frutiger LT Std 65 Bold"/>
                <a:cs typeface="Frutiger LT Std 65 Bold"/>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457200" y="4858418"/>
            <a:ext cx="7086600" cy="780383"/>
          </a:xfrm>
          <a:prstGeom prst="rect">
            <a:avLst/>
          </a:prstGeom>
        </p:spPr>
        <p:txBody>
          <a:bodyPr>
            <a:noAutofit/>
          </a:bodyPr>
          <a:lstStyle>
            <a:lvl1pPr marL="0" indent="0" algn="l">
              <a:buNone/>
              <a:defRPr sz="1500" b="0" i="0" baseline="0">
                <a:solidFill>
                  <a:schemeClr val="tx2"/>
                </a:solidFill>
                <a:latin typeface="Frutiger LT Std 55 Roman"/>
                <a:cs typeface="Frutiger LT Std 55 Roman"/>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Title</a:t>
            </a:r>
          </a:p>
          <a:p>
            <a:r>
              <a:rPr lang="en-US" dirty="0" smtClean="0"/>
              <a:t>Month XX, 2015</a:t>
            </a:r>
            <a:endParaRPr lang="en-US" dirty="0"/>
          </a:p>
        </p:txBody>
      </p:sp>
      <p:sp>
        <p:nvSpPr>
          <p:cNvPr id="8" name="Slide Number Placeholder 7"/>
          <p:cNvSpPr>
            <a:spLocks noGrp="1"/>
          </p:cNvSpPr>
          <p:nvPr>
            <p:ph type="sldNum" sz="quarter" idx="10"/>
          </p:nvPr>
        </p:nvSpPr>
        <p:spPr>
          <a:xfrm>
            <a:off x="7356114" y="6419072"/>
            <a:ext cx="1328497" cy="365125"/>
          </a:xfrm>
        </p:spPr>
        <p:txBody>
          <a:bodyPr/>
          <a:lstStyle>
            <a:lvl1pPr algn="r">
              <a:defRPr sz="750" baseline="0">
                <a:solidFill>
                  <a:srgbClr val="FFFFFF"/>
                </a:solidFill>
              </a:defRPr>
            </a:lvl1pPr>
          </a:lstStyle>
          <a:p>
            <a:fld id="{10B7C296-A78C-214E-86E4-EF034E0346EC}" type="slidenum">
              <a:rPr lang="en-US" smtClean="0"/>
              <a:pPr/>
              <a:t>‹#›</a:t>
            </a:fld>
            <a:endParaRPr lang="en-US" dirty="0"/>
          </a:p>
        </p:txBody>
      </p:sp>
      <p:sp>
        <p:nvSpPr>
          <p:cNvPr id="7" name="Slide Number Placeholder 7"/>
          <p:cNvSpPr txBox="1">
            <a:spLocks/>
          </p:cNvSpPr>
          <p:nvPr userDrawn="1"/>
        </p:nvSpPr>
        <p:spPr>
          <a:xfrm>
            <a:off x="5327724" y="6445810"/>
            <a:ext cx="2901877" cy="365125"/>
          </a:xfrm>
          <a:prstGeom prst="rect">
            <a:avLst/>
          </a:prstGeom>
        </p:spPr>
        <p:txBody>
          <a:bodyPr vert="horz" lIns="68580" tIns="34290" rIns="68580" bIns="34290" rtlCol="0"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50" b="0" baseline="30000" dirty="0" smtClean="0">
                <a:solidFill>
                  <a:srgbClr val="FFFFFF"/>
                </a:solidFill>
              </a:rPr>
              <a:t>Copyright © TTX Company. Confidential: Not For Distribution</a:t>
            </a:r>
          </a:p>
        </p:txBody>
      </p:sp>
    </p:spTree>
    <p:extLst>
      <p:ext uri="{BB962C8B-B14F-4D97-AF65-F5344CB8AC3E}">
        <p14:creationId xmlns:p14="http://schemas.microsoft.com/office/powerpoint/2010/main" val="49782154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descr="TTX_ppt-Foot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51138" y="274638"/>
            <a:ext cx="8229600" cy="1143000"/>
          </a:xfrm>
          <a:prstGeom prst="rect">
            <a:avLst/>
          </a:prstGeom>
        </p:spPr>
        <p:txBody>
          <a:bodyPr>
            <a:noAutofit/>
          </a:bodyPr>
          <a:lstStyle>
            <a:lvl1pPr algn="l">
              <a:defRPr sz="2800" b="0" i="0">
                <a:solidFill>
                  <a:schemeClr val="bg2"/>
                </a:solidFill>
                <a:latin typeface="+mj-lt"/>
                <a:cs typeface="Frutiger LT Std 65 Bold"/>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457200" y="1600200"/>
            <a:ext cx="8229600" cy="4525963"/>
          </a:xfrm>
          <a:prstGeom prst="rect">
            <a:avLst/>
          </a:prstGeom>
        </p:spPr>
        <p:txBody>
          <a:bodyPr>
            <a:noAutofit/>
          </a:bodyPr>
          <a:lstStyle>
            <a:lvl1pPr marL="457200" indent="-457200">
              <a:buClr>
                <a:schemeClr val="accent1"/>
              </a:buClr>
              <a:buSzPct val="150000"/>
              <a:buFont typeface="Lucida Grande"/>
              <a:buChar char="»"/>
              <a:defRPr sz="1300" b="0" i="0">
                <a:solidFill>
                  <a:schemeClr val="tx2"/>
                </a:solidFill>
                <a:latin typeface="+mn-lt"/>
                <a:cs typeface="Frutiger LT Std 45 Light"/>
              </a:defRPr>
            </a:lvl1pPr>
            <a:lvl2pPr marL="914400" indent="-457200">
              <a:buFont typeface="Wingdings" charset="2"/>
              <a:buChar char="§"/>
              <a:defRPr sz="2000" b="1" i="0">
                <a:solidFill>
                  <a:schemeClr val="accent4"/>
                </a:solidFill>
                <a:latin typeface="+mj-lt"/>
                <a:cs typeface="Arial"/>
              </a:defRPr>
            </a:lvl2pPr>
            <a:lvl3pPr marL="1257300" indent="-342900">
              <a:buFont typeface="Wingdings" charset="2"/>
              <a:buChar char="§"/>
              <a:defRPr sz="1800" b="1" i="0">
                <a:solidFill>
                  <a:schemeClr val="accent4"/>
                </a:solidFill>
                <a:latin typeface="+mj-lt"/>
                <a:cs typeface="Arial"/>
              </a:defRPr>
            </a:lvl3pPr>
            <a:lvl4pPr marL="1714500" indent="-342900">
              <a:buFont typeface="Wingdings" charset="2"/>
              <a:buChar char="§"/>
              <a:defRPr sz="1600" b="1" i="0">
                <a:solidFill>
                  <a:schemeClr val="accent4"/>
                </a:solidFill>
                <a:latin typeface="+mj-lt"/>
                <a:cs typeface="Arial"/>
              </a:defRPr>
            </a:lvl4pPr>
            <a:lvl5pPr marL="2171700" indent="-342900">
              <a:buFont typeface="Wingdings" charset="2"/>
              <a:buChar char="§"/>
              <a:defRPr sz="1600" b="1" i="0">
                <a:solidFill>
                  <a:schemeClr val="accent4"/>
                </a:solidFill>
                <a:latin typeface="+mj-lt"/>
                <a:cs typeface="Arial"/>
              </a:defRPr>
            </a:lvl5pPr>
          </a:lstStyle>
          <a:p>
            <a:pPr lvl="0"/>
            <a:r>
              <a:rPr lang="en-US" dirty="0" smtClean="0"/>
              <a:t>First</a:t>
            </a:r>
          </a:p>
          <a:p>
            <a:pPr lvl="0"/>
            <a:r>
              <a:rPr lang="en-US" dirty="0" smtClean="0"/>
              <a:t>Second</a:t>
            </a:r>
          </a:p>
          <a:p>
            <a:pPr lvl="0"/>
            <a:r>
              <a:rPr lang="en-US" dirty="0" smtClean="0"/>
              <a:t>Third</a:t>
            </a:r>
          </a:p>
          <a:p>
            <a:pPr lvl="0"/>
            <a:r>
              <a:rPr lang="en-US" dirty="0" smtClean="0"/>
              <a:t>Fourth</a:t>
            </a:r>
          </a:p>
        </p:txBody>
      </p:sp>
      <p:sp>
        <p:nvSpPr>
          <p:cNvPr id="9" name="Slide Number Placeholder 8"/>
          <p:cNvSpPr>
            <a:spLocks noGrp="1"/>
          </p:cNvSpPr>
          <p:nvPr>
            <p:ph type="sldNum" sz="quarter" idx="10"/>
          </p:nvPr>
        </p:nvSpPr>
        <p:spPr>
          <a:xfrm>
            <a:off x="7358303" y="6426910"/>
            <a:ext cx="1328497" cy="365125"/>
          </a:xfrm>
        </p:spPr>
        <p:txBody>
          <a:bodyPr/>
          <a:lstStyle>
            <a:lvl1pPr algn="r">
              <a:defRPr sz="1000" baseline="0">
                <a:solidFill>
                  <a:srgbClr val="FFFFFF"/>
                </a:solidFill>
              </a:defRPr>
            </a:lvl1pPr>
          </a:lstStyle>
          <a:p>
            <a:fld id="{10B7C296-A78C-214E-86E4-EF034E0346EC}" type="slidenum">
              <a:rPr lang="en-US" smtClean="0"/>
              <a:pPr/>
              <a:t>‹#›</a:t>
            </a:fld>
            <a:endParaRPr lang="en-US" dirty="0"/>
          </a:p>
        </p:txBody>
      </p:sp>
      <p:sp>
        <p:nvSpPr>
          <p:cNvPr id="8" name="Slide Number Placeholder 7"/>
          <p:cNvSpPr txBox="1">
            <a:spLocks/>
          </p:cNvSpPr>
          <p:nvPr userDrawn="1"/>
        </p:nvSpPr>
        <p:spPr>
          <a:xfrm>
            <a:off x="5327723" y="6445808"/>
            <a:ext cx="2901877"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baseline="30000" dirty="0" smtClean="0">
                <a:solidFill>
                  <a:srgbClr val="FFFFFF"/>
                </a:solidFill>
              </a:rPr>
              <a:t>Copyright © TTX Company. Confidential: Not For Distribution</a:t>
            </a:r>
          </a:p>
        </p:txBody>
      </p:sp>
    </p:spTree>
    <p:extLst>
      <p:ext uri="{BB962C8B-B14F-4D97-AF65-F5344CB8AC3E}">
        <p14:creationId xmlns:p14="http://schemas.microsoft.com/office/powerpoint/2010/main" val="271159590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descr="TTX_ppt-Foot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a:spLocks noGrp="1"/>
          </p:cNvSpPr>
          <p:nvPr>
            <p:ph type="title"/>
          </p:nvPr>
        </p:nvSpPr>
        <p:spPr>
          <a:xfrm>
            <a:off x="225381" y="263354"/>
            <a:ext cx="8229600" cy="1143000"/>
          </a:xfrm>
          <a:prstGeom prst="rect">
            <a:avLst/>
          </a:prstGeom>
        </p:spPr>
        <p:txBody>
          <a:bodyPr>
            <a:noAutofit/>
          </a:bodyPr>
          <a:lstStyle>
            <a:lvl1pPr algn="l">
              <a:defRPr sz="2800" b="0" i="0">
                <a:solidFill>
                  <a:schemeClr val="bg2"/>
                </a:solidFill>
                <a:latin typeface="+mj-lt"/>
                <a:cs typeface="Frutiger LT Std 65 Bold"/>
              </a:defRPr>
            </a:lvl1pPr>
          </a:lstStyle>
          <a:p>
            <a:r>
              <a:rPr lang="en-US" dirty="0" smtClean="0"/>
              <a:t>Click to edit Master title style</a:t>
            </a:r>
            <a:endParaRPr lang="en-US" dirty="0"/>
          </a:p>
        </p:txBody>
      </p:sp>
      <p:sp>
        <p:nvSpPr>
          <p:cNvPr id="12" name="Content Placeholder 2"/>
          <p:cNvSpPr>
            <a:spLocks noGrp="1"/>
          </p:cNvSpPr>
          <p:nvPr>
            <p:ph sz="half" idx="12" hasCustomPrompt="1"/>
          </p:nvPr>
        </p:nvSpPr>
        <p:spPr>
          <a:xfrm>
            <a:off x="457200" y="1600200"/>
            <a:ext cx="4038600" cy="693497"/>
          </a:xfrm>
          <a:prstGeom prst="rect">
            <a:avLst/>
          </a:prstGeom>
        </p:spPr>
        <p:txBody>
          <a:bodyPr numCol="1"/>
          <a:lstStyle>
            <a:lvl1pPr marL="0" indent="0">
              <a:buFontTx/>
              <a:buNone/>
              <a:defRPr sz="2400" b="0" i="0">
                <a:solidFill>
                  <a:schemeClr val="tx2"/>
                </a:solidFill>
                <a:latin typeface="+mj-lt"/>
                <a:cs typeface="Frutiger LT Std 65 Bold"/>
              </a:defRPr>
            </a:lvl1pPr>
            <a:lvl2pPr marL="800100" indent="-342900" algn="l">
              <a:buFont typeface="Wingdings" charset="2"/>
              <a:buChar char="§"/>
              <a:defRPr sz="2400">
                <a:solidFill>
                  <a:schemeClr val="accent4"/>
                </a:solidFill>
              </a:defRPr>
            </a:lvl2pPr>
            <a:lvl3pPr marL="1143000" indent="-228600" algn="l">
              <a:buFont typeface="Wingdings" charset="2"/>
              <a:buChar char="§"/>
              <a:defRPr sz="2000">
                <a:solidFill>
                  <a:schemeClr val="accent4"/>
                </a:solidFill>
              </a:defRPr>
            </a:lvl3pPr>
            <a:lvl4pPr marL="1600200" indent="-228600" algn="l">
              <a:buFont typeface="Wingdings" charset="2"/>
              <a:buChar char="§"/>
              <a:defRPr sz="1800">
                <a:solidFill>
                  <a:schemeClr val="accent4"/>
                </a:solidFill>
              </a:defRPr>
            </a:lvl4pPr>
            <a:lvl5pPr marL="2057400" indent="-228600" algn="l">
              <a:buFont typeface="Wingdings" charset="2"/>
              <a:buChar char="§"/>
              <a:defRPr sz="1800">
                <a:solidFill>
                  <a:schemeClr val="accent4"/>
                </a:solidFill>
              </a:defRPr>
            </a:lvl5pPr>
            <a:lvl6pPr>
              <a:defRPr sz="1800"/>
            </a:lvl6pPr>
            <a:lvl7pPr>
              <a:defRPr sz="1800"/>
            </a:lvl7pPr>
            <a:lvl8pPr>
              <a:defRPr sz="1800"/>
            </a:lvl8pPr>
            <a:lvl9pPr>
              <a:defRPr sz="1800"/>
            </a:lvl9pPr>
          </a:lstStyle>
          <a:p>
            <a:pPr lvl="0"/>
            <a:r>
              <a:rPr lang="en-US" dirty="0" smtClean="0"/>
              <a:t>SUBHEAD</a:t>
            </a:r>
          </a:p>
        </p:txBody>
      </p:sp>
      <p:sp>
        <p:nvSpPr>
          <p:cNvPr id="13" name="Content Placeholder 2"/>
          <p:cNvSpPr>
            <a:spLocks noGrp="1"/>
          </p:cNvSpPr>
          <p:nvPr>
            <p:ph sz="half" idx="13" hasCustomPrompt="1"/>
          </p:nvPr>
        </p:nvSpPr>
        <p:spPr>
          <a:xfrm>
            <a:off x="457200" y="2416078"/>
            <a:ext cx="4038600" cy="3710085"/>
          </a:xfrm>
          <a:prstGeom prst="rect">
            <a:avLst/>
          </a:prstGeom>
        </p:spPr>
        <p:txBody>
          <a:bodyPr numCol="1">
            <a:normAutofit/>
          </a:bodyPr>
          <a:lstStyle>
            <a:lvl1pPr marL="342900" indent="-342900">
              <a:buClr>
                <a:schemeClr val="accent1"/>
              </a:buClr>
              <a:buSzPct val="90000"/>
              <a:buFont typeface="Lucida Grande"/>
              <a:buChar char="»"/>
              <a:defRPr sz="1500" b="0" i="0">
                <a:solidFill>
                  <a:schemeClr val="tx2"/>
                </a:solidFill>
                <a:latin typeface="+mn-lt"/>
                <a:cs typeface="Frutiger LT Std 45 Light"/>
              </a:defRPr>
            </a:lvl1pPr>
            <a:lvl2pPr marL="800100" indent="-342900" algn="l">
              <a:buFont typeface="Wingdings" charset="2"/>
              <a:buChar char="§"/>
              <a:defRPr sz="2400">
                <a:solidFill>
                  <a:schemeClr val="accent4"/>
                </a:solidFill>
              </a:defRPr>
            </a:lvl2pPr>
            <a:lvl3pPr marL="1143000" indent="-228600" algn="l">
              <a:buFont typeface="Wingdings" charset="2"/>
              <a:buChar char="§"/>
              <a:defRPr sz="2000">
                <a:solidFill>
                  <a:schemeClr val="accent4"/>
                </a:solidFill>
              </a:defRPr>
            </a:lvl3pPr>
            <a:lvl4pPr marL="1600200" indent="-228600" algn="l">
              <a:buFont typeface="Wingdings" charset="2"/>
              <a:buChar char="§"/>
              <a:defRPr sz="1800">
                <a:solidFill>
                  <a:schemeClr val="accent4"/>
                </a:solidFill>
              </a:defRPr>
            </a:lvl4pPr>
            <a:lvl5pPr marL="2057400" indent="-228600" algn="l">
              <a:buFont typeface="Wingdings" charset="2"/>
              <a:buChar char="§"/>
              <a:defRPr sz="1800">
                <a:solidFill>
                  <a:schemeClr val="accent4"/>
                </a:solidFill>
              </a:defRPr>
            </a:lvl5pPr>
            <a:lvl6pPr>
              <a:defRPr sz="1800"/>
            </a:lvl6pPr>
            <a:lvl7pPr>
              <a:defRPr sz="1800"/>
            </a:lvl7pPr>
            <a:lvl8pPr>
              <a:defRPr sz="1800"/>
            </a:lvl8pPr>
            <a:lvl9pPr>
              <a:defRPr sz="1800"/>
            </a:lvl9pPr>
          </a:lstStyle>
          <a:p>
            <a:pPr lvl="0"/>
            <a:r>
              <a:rPr lang="en-US" dirty="0" smtClean="0"/>
              <a:t>First</a:t>
            </a:r>
          </a:p>
          <a:p>
            <a:pPr lvl="0"/>
            <a:r>
              <a:rPr lang="en-US" dirty="0" smtClean="0"/>
              <a:t>Second</a:t>
            </a:r>
          </a:p>
          <a:p>
            <a:pPr lvl="0"/>
            <a:r>
              <a:rPr lang="en-US" dirty="0" smtClean="0"/>
              <a:t>Third</a:t>
            </a:r>
          </a:p>
          <a:p>
            <a:pPr lvl="0"/>
            <a:r>
              <a:rPr lang="en-US" dirty="0" smtClean="0"/>
              <a:t>Fourth</a:t>
            </a:r>
          </a:p>
        </p:txBody>
      </p:sp>
      <p:sp>
        <p:nvSpPr>
          <p:cNvPr id="14" name="Content Placeholder 2"/>
          <p:cNvSpPr>
            <a:spLocks noGrp="1"/>
          </p:cNvSpPr>
          <p:nvPr>
            <p:ph sz="half" idx="14" hasCustomPrompt="1"/>
          </p:nvPr>
        </p:nvSpPr>
        <p:spPr>
          <a:xfrm>
            <a:off x="4648200" y="1600200"/>
            <a:ext cx="4038600" cy="693497"/>
          </a:xfrm>
          <a:prstGeom prst="rect">
            <a:avLst/>
          </a:prstGeom>
        </p:spPr>
        <p:txBody>
          <a:bodyPr numCol="1"/>
          <a:lstStyle>
            <a:lvl1pPr marL="0" indent="0">
              <a:buFontTx/>
              <a:buNone/>
              <a:defRPr sz="2400" b="0" i="0">
                <a:solidFill>
                  <a:schemeClr val="tx2"/>
                </a:solidFill>
                <a:latin typeface="+mj-lt"/>
                <a:cs typeface="Frutiger LT Std 65 Bold"/>
              </a:defRPr>
            </a:lvl1pPr>
            <a:lvl2pPr marL="800100" indent="-342900" algn="l">
              <a:buFont typeface="Wingdings" charset="2"/>
              <a:buChar char="§"/>
              <a:defRPr sz="2400">
                <a:solidFill>
                  <a:schemeClr val="accent4"/>
                </a:solidFill>
              </a:defRPr>
            </a:lvl2pPr>
            <a:lvl3pPr marL="1143000" indent="-228600" algn="l">
              <a:buFont typeface="Wingdings" charset="2"/>
              <a:buChar char="§"/>
              <a:defRPr sz="2000">
                <a:solidFill>
                  <a:schemeClr val="accent4"/>
                </a:solidFill>
              </a:defRPr>
            </a:lvl3pPr>
            <a:lvl4pPr marL="1600200" indent="-228600" algn="l">
              <a:buFont typeface="Wingdings" charset="2"/>
              <a:buChar char="§"/>
              <a:defRPr sz="1800">
                <a:solidFill>
                  <a:schemeClr val="accent4"/>
                </a:solidFill>
              </a:defRPr>
            </a:lvl4pPr>
            <a:lvl5pPr marL="2057400" indent="-228600" algn="l">
              <a:buFont typeface="Wingdings" charset="2"/>
              <a:buChar char="§"/>
              <a:defRPr sz="1800">
                <a:solidFill>
                  <a:schemeClr val="accent4"/>
                </a:solidFill>
              </a:defRPr>
            </a:lvl5pPr>
            <a:lvl6pPr>
              <a:defRPr sz="1800"/>
            </a:lvl6pPr>
            <a:lvl7pPr>
              <a:defRPr sz="1800"/>
            </a:lvl7pPr>
            <a:lvl8pPr>
              <a:defRPr sz="1800"/>
            </a:lvl8pPr>
            <a:lvl9pPr>
              <a:defRPr sz="1800"/>
            </a:lvl9pPr>
          </a:lstStyle>
          <a:p>
            <a:pPr lvl="0"/>
            <a:r>
              <a:rPr lang="en-US" dirty="0" smtClean="0"/>
              <a:t>SUBHEAD</a:t>
            </a:r>
          </a:p>
        </p:txBody>
      </p:sp>
      <p:sp>
        <p:nvSpPr>
          <p:cNvPr id="15" name="Content Placeholder 2"/>
          <p:cNvSpPr>
            <a:spLocks noGrp="1"/>
          </p:cNvSpPr>
          <p:nvPr>
            <p:ph sz="half" idx="15" hasCustomPrompt="1"/>
          </p:nvPr>
        </p:nvSpPr>
        <p:spPr>
          <a:xfrm>
            <a:off x="4648200" y="2416078"/>
            <a:ext cx="4038600" cy="3710085"/>
          </a:xfrm>
          <a:prstGeom prst="rect">
            <a:avLst/>
          </a:prstGeom>
        </p:spPr>
        <p:txBody>
          <a:bodyPr numCol="1">
            <a:normAutofit/>
          </a:bodyPr>
          <a:lstStyle>
            <a:lvl1pPr marL="342900" indent="-342900">
              <a:buClr>
                <a:schemeClr val="accent1"/>
              </a:buClr>
              <a:buSzPct val="90000"/>
              <a:buFont typeface="Lucida Grande"/>
              <a:buChar char="»"/>
              <a:defRPr sz="1500" b="0" i="0">
                <a:solidFill>
                  <a:schemeClr val="tx2"/>
                </a:solidFill>
                <a:latin typeface="+mn-lt"/>
                <a:cs typeface="Frutiger LT Std 45 Light"/>
              </a:defRPr>
            </a:lvl1pPr>
            <a:lvl2pPr marL="800100" indent="-342900" algn="l">
              <a:buFont typeface="Wingdings" charset="2"/>
              <a:buChar char="§"/>
              <a:defRPr sz="2400">
                <a:solidFill>
                  <a:schemeClr val="accent4"/>
                </a:solidFill>
              </a:defRPr>
            </a:lvl2pPr>
            <a:lvl3pPr marL="1143000" indent="-228600" algn="l">
              <a:buFont typeface="Wingdings" charset="2"/>
              <a:buChar char="§"/>
              <a:defRPr sz="2000">
                <a:solidFill>
                  <a:schemeClr val="accent4"/>
                </a:solidFill>
              </a:defRPr>
            </a:lvl3pPr>
            <a:lvl4pPr marL="1600200" indent="-228600" algn="l">
              <a:buFont typeface="Wingdings" charset="2"/>
              <a:buChar char="§"/>
              <a:defRPr sz="1800">
                <a:solidFill>
                  <a:schemeClr val="accent4"/>
                </a:solidFill>
              </a:defRPr>
            </a:lvl4pPr>
            <a:lvl5pPr marL="2057400" indent="-228600" algn="l">
              <a:buFont typeface="Wingdings" charset="2"/>
              <a:buChar char="§"/>
              <a:defRPr sz="1800">
                <a:solidFill>
                  <a:schemeClr val="accent4"/>
                </a:solidFill>
              </a:defRPr>
            </a:lvl5pPr>
            <a:lvl6pPr>
              <a:defRPr sz="1800"/>
            </a:lvl6pPr>
            <a:lvl7pPr>
              <a:defRPr sz="1800"/>
            </a:lvl7pPr>
            <a:lvl8pPr>
              <a:defRPr sz="1800"/>
            </a:lvl8pPr>
            <a:lvl9pPr>
              <a:defRPr sz="1800"/>
            </a:lvl9pPr>
          </a:lstStyle>
          <a:p>
            <a:pPr lvl="0"/>
            <a:r>
              <a:rPr lang="en-US" dirty="0" smtClean="0"/>
              <a:t>First</a:t>
            </a:r>
          </a:p>
          <a:p>
            <a:pPr lvl="0"/>
            <a:r>
              <a:rPr lang="en-US" dirty="0" smtClean="0"/>
              <a:t>Second</a:t>
            </a:r>
          </a:p>
          <a:p>
            <a:pPr lvl="0"/>
            <a:r>
              <a:rPr lang="en-US" dirty="0" smtClean="0"/>
              <a:t>Third</a:t>
            </a:r>
          </a:p>
          <a:p>
            <a:pPr lvl="0"/>
            <a:r>
              <a:rPr lang="en-US" dirty="0" smtClean="0"/>
              <a:t>Fourth</a:t>
            </a:r>
          </a:p>
        </p:txBody>
      </p:sp>
      <p:sp>
        <p:nvSpPr>
          <p:cNvPr id="17" name="Slide Number Placeholder 16"/>
          <p:cNvSpPr>
            <a:spLocks noGrp="1"/>
          </p:cNvSpPr>
          <p:nvPr>
            <p:ph type="sldNum" sz="quarter" idx="16"/>
          </p:nvPr>
        </p:nvSpPr>
        <p:spPr>
          <a:xfrm>
            <a:off x="7358303" y="6426909"/>
            <a:ext cx="1328497" cy="365125"/>
          </a:xfrm>
        </p:spPr>
        <p:txBody>
          <a:bodyPr/>
          <a:lstStyle>
            <a:lvl1pPr algn="r">
              <a:defRPr sz="1000">
                <a:solidFill>
                  <a:srgbClr val="FFFFFF"/>
                </a:solidFill>
              </a:defRPr>
            </a:lvl1pPr>
          </a:lstStyle>
          <a:p>
            <a:fld id="{10B7C296-A78C-214E-86E4-EF034E0346EC}" type="slidenum">
              <a:rPr lang="en-US" smtClean="0"/>
              <a:pPr/>
              <a:t>‹#›</a:t>
            </a:fld>
            <a:endParaRPr lang="en-US" dirty="0"/>
          </a:p>
        </p:txBody>
      </p:sp>
      <p:sp>
        <p:nvSpPr>
          <p:cNvPr id="16" name="Slide Number Placeholder 7"/>
          <p:cNvSpPr txBox="1">
            <a:spLocks/>
          </p:cNvSpPr>
          <p:nvPr userDrawn="1"/>
        </p:nvSpPr>
        <p:spPr>
          <a:xfrm>
            <a:off x="5327723" y="6445808"/>
            <a:ext cx="2901877"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baseline="30000" dirty="0" smtClean="0">
                <a:solidFill>
                  <a:srgbClr val="FFFFFF"/>
                </a:solidFill>
              </a:rPr>
              <a:t>Copyright © TTX Company. Confidential: Not For Distribution</a:t>
            </a:r>
          </a:p>
        </p:txBody>
      </p:sp>
    </p:spTree>
    <p:extLst>
      <p:ext uri="{BB962C8B-B14F-4D97-AF65-F5344CB8AC3E}">
        <p14:creationId xmlns:p14="http://schemas.microsoft.com/office/powerpoint/2010/main" val="211105192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3" name="Picture 2" descr="TTX_ppt-Foot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a:spLocks noGrp="1"/>
          </p:cNvSpPr>
          <p:nvPr>
            <p:ph type="title"/>
          </p:nvPr>
        </p:nvSpPr>
        <p:spPr>
          <a:xfrm>
            <a:off x="457200" y="274638"/>
            <a:ext cx="8229600" cy="1143000"/>
          </a:xfrm>
          <a:prstGeom prst="rect">
            <a:avLst/>
          </a:prstGeom>
        </p:spPr>
        <p:txBody>
          <a:bodyPr>
            <a:noAutofit/>
          </a:bodyPr>
          <a:lstStyle>
            <a:lvl1pPr algn="l">
              <a:defRPr sz="2800" b="0" i="0">
                <a:solidFill>
                  <a:schemeClr val="bg2"/>
                </a:solidFill>
                <a:latin typeface="+mj-lt"/>
                <a:cs typeface="Frutiger LT Std 65 Bold"/>
              </a:defRPr>
            </a:lvl1pPr>
          </a:lstStyle>
          <a:p>
            <a:r>
              <a:rPr lang="en-US" dirty="0" smtClean="0"/>
              <a:t>Click to edit Master title style</a:t>
            </a:r>
            <a:endParaRPr lang="en-US" dirty="0"/>
          </a:p>
        </p:txBody>
      </p:sp>
      <p:sp>
        <p:nvSpPr>
          <p:cNvPr id="12" name="Content Placeholder 2"/>
          <p:cNvSpPr>
            <a:spLocks noGrp="1"/>
          </p:cNvSpPr>
          <p:nvPr>
            <p:ph sz="half" idx="12" hasCustomPrompt="1"/>
          </p:nvPr>
        </p:nvSpPr>
        <p:spPr>
          <a:xfrm>
            <a:off x="457200" y="1600200"/>
            <a:ext cx="8229600" cy="693497"/>
          </a:xfrm>
          <a:prstGeom prst="rect">
            <a:avLst/>
          </a:prstGeom>
        </p:spPr>
        <p:txBody>
          <a:bodyPr numCol="1"/>
          <a:lstStyle>
            <a:lvl1pPr marL="0" indent="0">
              <a:buFontTx/>
              <a:buNone/>
              <a:defRPr sz="2400" b="0" i="0">
                <a:solidFill>
                  <a:schemeClr val="tx2"/>
                </a:solidFill>
                <a:latin typeface="+mj-lt"/>
                <a:cs typeface="Frutiger LT Std 65 Bold"/>
              </a:defRPr>
            </a:lvl1pPr>
            <a:lvl2pPr marL="800100" indent="-342900" algn="l">
              <a:buFont typeface="Wingdings" charset="2"/>
              <a:buChar char="§"/>
              <a:defRPr sz="2400">
                <a:solidFill>
                  <a:schemeClr val="accent4"/>
                </a:solidFill>
              </a:defRPr>
            </a:lvl2pPr>
            <a:lvl3pPr marL="1143000" indent="-228600" algn="l">
              <a:buFont typeface="Wingdings" charset="2"/>
              <a:buChar char="§"/>
              <a:defRPr sz="2000">
                <a:solidFill>
                  <a:schemeClr val="accent4"/>
                </a:solidFill>
              </a:defRPr>
            </a:lvl3pPr>
            <a:lvl4pPr marL="1600200" indent="-228600" algn="l">
              <a:buFont typeface="Wingdings" charset="2"/>
              <a:buChar char="§"/>
              <a:defRPr sz="1800">
                <a:solidFill>
                  <a:schemeClr val="accent4"/>
                </a:solidFill>
              </a:defRPr>
            </a:lvl4pPr>
            <a:lvl5pPr marL="2057400" indent="-228600" algn="l">
              <a:buFont typeface="Wingdings" charset="2"/>
              <a:buChar char="§"/>
              <a:defRPr sz="1800">
                <a:solidFill>
                  <a:schemeClr val="accent4"/>
                </a:solidFill>
              </a:defRPr>
            </a:lvl5pPr>
            <a:lvl6pPr>
              <a:defRPr sz="1800"/>
            </a:lvl6pPr>
            <a:lvl7pPr>
              <a:defRPr sz="1800"/>
            </a:lvl7pPr>
            <a:lvl8pPr>
              <a:defRPr sz="1800"/>
            </a:lvl8pPr>
            <a:lvl9pPr>
              <a:defRPr sz="1800"/>
            </a:lvl9pPr>
          </a:lstStyle>
          <a:p>
            <a:pPr lvl="0"/>
            <a:r>
              <a:rPr lang="en-US" dirty="0" smtClean="0"/>
              <a:t>SUBHEAD</a:t>
            </a:r>
          </a:p>
        </p:txBody>
      </p:sp>
      <p:sp>
        <p:nvSpPr>
          <p:cNvPr id="13" name="Content Placeholder 2"/>
          <p:cNvSpPr>
            <a:spLocks noGrp="1"/>
          </p:cNvSpPr>
          <p:nvPr>
            <p:ph sz="half" idx="13" hasCustomPrompt="1"/>
          </p:nvPr>
        </p:nvSpPr>
        <p:spPr>
          <a:xfrm>
            <a:off x="457200" y="2416078"/>
            <a:ext cx="8229600" cy="3710085"/>
          </a:xfrm>
          <a:prstGeom prst="rect">
            <a:avLst/>
          </a:prstGeom>
        </p:spPr>
        <p:txBody>
          <a:bodyPr numCol="1">
            <a:normAutofit/>
          </a:bodyPr>
          <a:lstStyle>
            <a:lvl1pPr marL="342900" indent="-342900">
              <a:buClr>
                <a:schemeClr val="accent1"/>
              </a:buClr>
              <a:buSzPct val="90000"/>
              <a:buFont typeface="Lucida Grande"/>
              <a:buChar char="»"/>
              <a:defRPr sz="1500" b="0" i="0">
                <a:solidFill>
                  <a:srgbClr val="5A4728"/>
                </a:solidFill>
                <a:latin typeface="+mn-lt"/>
                <a:cs typeface="Frutiger LT Std 45 Light"/>
              </a:defRPr>
            </a:lvl1pPr>
            <a:lvl2pPr marL="800100" indent="-342900" algn="l">
              <a:buFont typeface="Wingdings" charset="2"/>
              <a:buChar char="§"/>
              <a:defRPr sz="2400">
                <a:solidFill>
                  <a:schemeClr val="accent4"/>
                </a:solidFill>
              </a:defRPr>
            </a:lvl2pPr>
            <a:lvl3pPr marL="1143000" indent="-228600" algn="l">
              <a:buFont typeface="Wingdings" charset="2"/>
              <a:buChar char="§"/>
              <a:defRPr sz="2000">
                <a:solidFill>
                  <a:schemeClr val="accent4"/>
                </a:solidFill>
              </a:defRPr>
            </a:lvl3pPr>
            <a:lvl4pPr marL="1600200" indent="-228600" algn="l">
              <a:buFont typeface="Wingdings" charset="2"/>
              <a:buChar char="§"/>
              <a:defRPr sz="1800">
                <a:solidFill>
                  <a:schemeClr val="accent4"/>
                </a:solidFill>
              </a:defRPr>
            </a:lvl4pPr>
            <a:lvl5pPr marL="2057400" indent="-228600" algn="l">
              <a:buFont typeface="Wingdings" charset="2"/>
              <a:buChar char="§"/>
              <a:defRPr sz="1800">
                <a:solidFill>
                  <a:schemeClr val="accent4"/>
                </a:solidFill>
              </a:defRPr>
            </a:lvl5pPr>
            <a:lvl6pPr>
              <a:defRPr sz="1800"/>
            </a:lvl6pPr>
            <a:lvl7pPr>
              <a:defRPr sz="1800"/>
            </a:lvl7pPr>
            <a:lvl8pPr>
              <a:defRPr sz="1800"/>
            </a:lvl8pPr>
            <a:lvl9pPr>
              <a:defRPr sz="1800"/>
            </a:lvl9pPr>
          </a:lstStyle>
          <a:p>
            <a:pPr lvl="0"/>
            <a:r>
              <a:rPr lang="en-US" dirty="0" smtClean="0"/>
              <a:t>First</a:t>
            </a:r>
          </a:p>
          <a:p>
            <a:pPr lvl="0"/>
            <a:r>
              <a:rPr lang="en-US" dirty="0" smtClean="0"/>
              <a:t>Second</a:t>
            </a:r>
          </a:p>
          <a:p>
            <a:pPr lvl="0"/>
            <a:r>
              <a:rPr lang="en-US" dirty="0" smtClean="0"/>
              <a:t>Third</a:t>
            </a:r>
          </a:p>
          <a:p>
            <a:pPr lvl="0"/>
            <a:r>
              <a:rPr lang="en-US" dirty="0" smtClean="0"/>
              <a:t>Fourth</a:t>
            </a:r>
          </a:p>
        </p:txBody>
      </p:sp>
      <p:sp>
        <p:nvSpPr>
          <p:cNvPr id="2" name="Slide Number Placeholder 1"/>
          <p:cNvSpPr>
            <a:spLocks noGrp="1"/>
          </p:cNvSpPr>
          <p:nvPr>
            <p:ph type="sldNum" sz="quarter" idx="14"/>
          </p:nvPr>
        </p:nvSpPr>
        <p:spPr>
          <a:xfrm>
            <a:off x="7358303" y="6419069"/>
            <a:ext cx="1328497" cy="365125"/>
          </a:xfrm>
        </p:spPr>
        <p:txBody>
          <a:bodyPr/>
          <a:lstStyle>
            <a:lvl1pPr algn="r">
              <a:defRPr sz="1000">
                <a:solidFill>
                  <a:srgbClr val="FFFFFF"/>
                </a:solidFill>
              </a:defRPr>
            </a:lvl1pPr>
          </a:lstStyle>
          <a:p>
            <a:fld id="{10B7C296-A78C-214E-86E4-EF034E0346EC}" type="slidenum">
              <a:rPr lang="en-US" smtClean="0"/>
              <a:pPr/>
              <a:t>‹#›</a:t>
            </a:fld>
            <a:endParaRPr lang="en-US" dirty="0"/>
          </a:p>
        </p:txBody>
      </p:sp>
      <p:sp>
        <p:nvSpPr>
          <p:cNvPr id="10" name="Slide Number Placeholder 7"/>
          <p:cNvSpPr txBox="1">
            <a:spLocks/>
          </p:cNvSpPr>
          <p:nvPr userDrawn="1"/>
        </p:nvSpPr>
        <p:spPr>
          <a:xfrm>
            <a:off x="5327723" y="6445808"/>
            <a:ext cx="2901877"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baseline="30000" dirty="0" smtClean="0">
                <a:solidFill>
                  <a:srgbClr val="FFFFFF"/>
                </a:solidFill>
              </a:rPr>
              <a:t>Copyright © TTX Company. Confidential: Not For Distribution</a:t>
            </a:r>
          </a:p>
        </p:txBody>
      </p:sp>
    </p:spTree>
    <p:extLst>
      <p:ext uri="{BB962C8B-B14F-4D97-AF65-F5344CB8AC3E}">
        <p14:creationId xmlns:p14="http://schemas.microsoft.com/office/powerpoint/2010/main" val="238672918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3" name="Picture 2" descr="TTX_ppt-Foot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a:spLocks noGrp="1"/>
          </p:cNvSpPr>
          <p:nvPr>
            <p:ph type="title"/>
          </p:nvPr>
        </p:nvSpPr>
        <p:spPr>
          <a:xfrm>
            <a:off x="457200" y="274638"/>
            <a:ext cx="8229600" cy="1143000"/>
          </a:xfrm>
          <a:prstGeom prst="rect">
            <a:avLst/>
          </a:prstGeom>
        </p:spPr>
        <p:txBody>
          <a:bodyPr>
            <a:noAutofit/>
          </a:bodyPr>
          <a:lstStyle>
            <a:lvl1pPr algn="l">
              <a:defRPr sz="2800" b="0" i="0">
                <a:solidFill>
                  <a:schemeClr val="bg2"/>
                </a:solidFill>
                <a:latin typeface="+mj-lt"/>
                <a:cs typeface="Frutiger LT Std 65 Bold"/>
              </a:defRPr>
            </a:lvl1pPr>
          </a:lstStyle>
          <a:p>
            <a:r>
              <a:rPr lang="en-US" dirty="0" smtClean="0"/>
              <a:t>Click to edit Master title style</a:t>
            </a:r>
            <a:endParaRPr lang="en-US" dirty="0"/>
          </a:p>
        </p:txBody>
      </p:sp>
      <p:sp>
        <p:nvSpPr>
          <p:cNvPr id="2" name="Slide Number Placeholder 1"/>
          <p:cNvSpPr>
            <a:spLocks noGrp="1"/>
          </p:cNvSpPr>
          <p:nvPr>
            <p:ph type="sldNum" sz="quarter" idx="10"/>
          </p:nvPr>
        </p:nvSpPr>
        <p:spPr>
          <a:xfrm>
            <a:off x="7358303" y="6419069"/>
            <a:ext cx="1328497" cy="365125"/>
          </a:xfrm>
        </p:spPr>
        <p:txBody>
          <a:bodyPr/>
          <a:lstStyle>
            <a:lvl1pPr algn="r">
              <a:defRPr sz="1000" b="0" i="0">
                <a:solidFill>
                  <a:schemeClr val="bg1"/>
                </a:solidFill>
                <a:latin typeface="Frutiger LT Std 55 Roman"/>
                <a:cs typeface="Frutiger LT Std 55 Roman"/>
              </a:defRPr>
            </a:lvl1pPr>
          </a:lstStyle>
          <a:p>
            <a:fld id="{10B7C296-A78C-214E-86E4-EF034E0346EC}" type="slidenum">
              <a:rPr lang="en-US" smtClean="0">
                <a:solidFill>
                  <a:srgbClr val="FFFFFF"/>
                </a:solidFill>
              </a:rPr>
              <a:pPr/>
              <a:t>‹#›</a:t>
            </a:fld>
            <a:endParaRPr lang="en-US" dirty="0">
              <a:solidFill>
                <a:srgbClr val="FFFFFF"/>
              </a:solidFill>
            </a:endParaRPr>
          </a:p>
        </p:txBody>
      </p:sp>
      <p:sp>
        <p:nvSpPr>
          <p:cNvPr id="7" name="Slide Number Placeholder 7"/>
          <p:cNvSpPr txBox="1">
            <a:spLocks/>
          </p:cNvSpPr>
          <p:nvPr userDrawn="1"/>
        </p:nvSpPr>
        <p:spPr>
          <a:xfrm>
            <a:off x="5327723" y="6445808"/>
            <a:ext cx="2901877"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baseline="30000" dirty="0" smtClean="0">
                <a:solidFill>
                  <a:srgbClr val="FFFFFF"/>
                </a:solidFill>
              </a:rPr>
              <a:t>Copyright © TTX Company. Confidential: Not For Distribution</a:t>
            </a:r>
          </a:p>
        </p:txBody>
      </p:sp>
    </p:spTree>
    <p:extLst>
      <p:ext uri="{BB962C8B-B14F-4D97-AF65-F5344CB8AC3E}">
        <p14:creationId xmlns:p14="http://schemas.microsoft.com/office/powerpoint/2010/main" val="169104293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modal_TTXc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2" name="Title 1"/>
          <p:cNvSpPr>
            <a:spLocks noGrp="1"/>
          </p:cNvSpPr>
          <p:nvPr>
            <p:ph type="title"/>
          </p:nvPr>
        </p:nvSpPr>
        <p:spPr>
          <a:xfrm>
            <a:off x="457200" y="846138"/>
            <a:ext cx="8229600" cy="1143000"/>
          </a:xfrm>
          <a:prstGeom prst="rect">
            <a:avLst/>
          </a:prstGeom>
        </p:spPr>
        <p:txBody>
          <a:bodyPr>
            <a:noAutofit/>
          </a:bodyPr>
          <a:lstStyle>
            <a:lvl1pPr>
              <a:defRPr sz="3500" b="0" i="0">
                <a:solidFill>
                  <a:schemeClr val="bg2"/>
                </a:solidFill>
                <a:latin typeface="+mj-lt"/>
                <a:cs typeface="Frutiger LT Std 65 Bold"/>
              </a:defRPr>
            </a:lvl1pPr>
          </a:lstStyle>
          <a:p>
            <a:r>
              <a:rPr lang="en-US" dirty="0" smtClean="0"/>
              <a:t>Click to edit Master title style</a:t>
            </a:r>
            <a:endParaRPr lang="en-US" dirty="0"/>
          </a:p>
        </p:txBody>
      </p:sp>
      <p:sp>
        <p:nvSpPr>
          <p:cNvPr id="8" name="Slide Number Placeholder 7"/>
          <p:cNvSpPr>
            <a:spLocks noGrp="1"/>
          </p:cNvSpPr>
          <p:nvPr>
            <p:ph type="sldNum" sz="quarter" idx="10"/>
          </p:nvPr>
        </p:nvSpPr>
        <p:spPr>
          <a:xfrm>
            <a:off x="7358303" y="6356350"/>
            <a:ext cx="1328497" cy="365125"/>
          </a:xfrm>
        </p:spPr>
        <p:txBody>
          <a:bodyPr/>
          <a:lstStyle>
            <a:lvl1pPr algn="r">
              <a:defRPr sz="1000">
                <a:solidFill>
                  <a:schemeClr val="tx1"/>
                </a:solidFill>
              </a:defRPr>
            </a:lvl1pPr>
          </a:lstStyle>
          <a:p>
            <a:fld id="{10B7C296-A78C-214E-86E4-EF034E0346E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4015635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7" name="Title 1"/>
          <p:cNvSpPr>
            <a:spLocks noGrp="1"/>
          </p:cNvSpPr>
          <p:nvPr>
            <p:ph type="title"/>
          </p:nvPr>
        </p:nvSpPr>
        <p:spPr>
          <a:xfrm>
            <a:off x="457200" y="846138"/>
            <a:ext cx="8229600" cy="1143000"/>
          </a:xfrm>
          <a:prstGeom prst="rect">
            <a:avLst/>
          </a:prstGeom>
        </p:spPr>
        <p:txBody>
          <a:bodyPr>
            <a:noAutofit/>
          </a:bodyPr>
          <a:lstStyle>
            <a:lvl1pPr>
              <a:defRPr lang="en-US" sz="3500" b="0" i="0" kern="1200" dirty="0">
                <a:solidFill>
                  <a:schemeClr val="bg2"/>
                </a:solidFill>
                <a:latin typeface="+mj-lt"/>
                <a:ea typeface="+mj-ea"/>
                <a:cs typeface="Frutiger LT Std 65 Bold"/>
              </a:defRPr>
            </a:lvl1pPr>
          </a:lstStyle>
          <a:p>
            <a:r>
              <a:rPr lang="en-US" dirty="0" smtClean="0"/>
              <a:t>Click to edit Master title style</a:t>
            </a:r>
            <a:endParaRPr lang="en-US" dirty="0"/>
          </a:p>
        </p:txBody>
      </p:sp>
      <p:sp>
        <p:nvSpPr>
          <p:cNvPr id="10" name="Slide Number Placeholder 9"/>
          <p:cNvSpPr>
            <a:spLocks noGrp="1"/>
          </p:cNvSpPr>
          <p:nvPr>
            <p:ph type="sldNum" sz="quarter" idx="10"/>
          </p:nvPr>
        </p:nvSpPr>
        <p:spPr>
          <a:xfrm>
            <a:off x="7358303" y="6356350"/>
            <a:ext cx="1328497" cy="365125"/>
          </a:xfrm>
        </p:spPr>
        <p:txBody>
          <a:bodyPr/>
          <a:lstStyle>
            <a:lvl1pPr algn="r">
              <a:defRPr sz="1000">
                <a:solidFill>
                  <a:schemeClr val="tx1"/>
                </a:solidFill>
              </a:defRPr>
            </a:lvl1pPr>
          </a:lstStyle>
          <a:p>
            <a:fld id="{10B7C296-A78C-214E-86E4-EF034E0346E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6986138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7" name="Title 1"/>
          <p:cNvSpPr>
            <a:spLocks noGrp="1"/>
          </p:cNvSpPr>
          <p:nvPr>
            <p:ph type="title"/>
          </p:nvPr>
        </p:nvSpPr>
        <p:spPr>
          <a:xfrm>
            <a:off x="457200" y="846138"/>
            <a:ext cx="8229600" cy="1143000"/>
          </a:xfrm>
          <a:prstGeom prst="rect">
            <a:avLst/>
          </a:prstGeom>
        </p:spPr>
        <p:txBody>
          <a:bodyPr>
            <a:noAutofit/>
          </a:bodyPr>
          <a:lstStyle>
            <a:lvl1pPr algn="ctr" defTabSz="457200" rtl="0" eaLnBrk="1" latinLnBrk="0" hangingPunct="1">
              <a:spcBef>
                <a:spcPct val="0"/>
              </a:spcBef>
              <a:buNone/>
              <a:defRPr lang="en-US" sz="3500" b="0" i="0" kern="1200" dirty="0">
                <a:solidFill>
                  <a:schemeClr val="bg2"/>
                </a:solidFill>
                <a:latin typeface="+mj-lt"/>
                <a:ea typeface="+mj-ea"/>
                <a:cs typeface="Frutiger LT Std 65 Bold"/>
              </a:defRPr>
            </a:lvl1pPr>
          </a:lstStyle>
          <a:p>
            <a:r>
              <a:rPr lang="en-US" dirty="0" smtClean="0"/>
              <a:t>Click to edit Master title style</a:t>
            </a:r>
            <a:endParaRPr lang="en-US" dirty="0"/>
          </a:p>
        </p:txBody>
      </p:sp>
      <p:sp>
        <p:nvSpPr>
          <p:cNvPr id="9" name="Slide Number Placeholder 8"/>
          <p:cNvSpPr>
            <a:spLocks noGrp="1"/>
          </p:cNvSpPr>
          <p:nvPr>
            <p:ph type="sldNum" sz="quarter" idx="10"/>
          </p:nvPr>
        </p:nvSpPr>
        <p:spPr>
          <a:xfrm>
            <a:off x="7358303" y="6356350"/>
            <a:ext cx="1328497" cy="365125"/>
          </a:xfrm>
        </p:spPr>
        <p:txBody>
          <a:bodyPr/>
          <a:lstStyle>
            <a:lvl1pPr algn="r">
              <a:defRPr sz="1000">
                <a:solidFill>
                  <a:schemeClr val="tx1"/>
                </a:solidFill>
              </a:defRPr>
            </a:lvl1pPr>
          </a:lstStyle>
          <a:p>
            <a:fld id="{10B7C296-A78C-214E-86E4-EF034E0346E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1068461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7" name="Title 1"/>
          <p:cNvSpPr>
            <a:spLocks noGrp="1"/>
          </p:cNvSpPr>
          <p:nvPr>
            <p:ph type="title"/>
          </p:nvPr>
        </p:nvSpPr>
        <p:spPr>
          <a:xfrm>
            <a:off x="457200" y="846138"/>
            <a:ext cx="8229600" cy="1143000"/>
          </a:xfrm>
          <a:prstGeom prst="rect">
            <a:avLst/>
          </a:prstGeom>
        </p:spPr>
        <p:txBody>
          <a:bodyPr>
            <a:noAutofit/>
          </a:bodyPr>
          <a:lstStyle>
            <a:lvl1pPr algn="ctr" defTabSz="457200" rtl="0" eaLnBrk="1" latinLnBrk="0" hangingPunct="1">
              <a:spcBef>
                <a:spcPct val="0"/>
              </a:spcBef>
              <a:buNone/>
              <a:defRPr lang="en-US" sz="3500" b="0" i="0" kern="1200" dirty="0">
                <a:solidFill>
                  <a:schemeClr val="bg2"/>
                </a:solidFill>
                <a:latin typeface="+mj-lt"/>
                <a:ea typeface="+mj-ea"/>
                <a:cs typeface="Frutiger LT Std 65 Bold"/>
              </a:defRPr>
            </a:lvl1pPr>
          </a:lstStyle>
          <a:p>
            <a:r>
              <a:rPr lang="en-US" dirty="0" smtClean="0"/>
              <a:t>Click to edit Master title style</a:t>
            </a:r>
            <a:endParaRPr lang="en-US" dirty="0"/>
          </a:p>
        </p:txBody>
      </p:sp>
      <p:sp>
        <p:nvSpPr>
          <p:cNvPr id="9" name="Slide Number Placeholder 8"/>
          <p:cNvSpPr>
            <a:spLocks noGrp="1"/>
          </p:cNvSpPr>
          <p:nvPr>
            <p:ph type="sldNum" sz="quarter" idx="10"/>
          </p:nvPr>
        </p:nvSpPr>
        <p:spPr>
          <a:xfrm>
            <a:off x="7358303" y="6356350"/>
            <a:ext cx="1328497" cy="365125"/>
          </a:xfrm>
        </p:spPr>
        <p:txBody>
          <a:bodyPr/>
          <a:lstStyle>
            <a:lvl1pPr algn="r">
              <a:defRPr sz="1000">
                <a:solidFill>
                  <a:schemeClr val="tx1"/>
                </a:solidFill>
              </a:defRPr>
            </a:lvl1pPr>
          </a:lstStyle>
          <a:p>
            <a:fld id="{10B7C296-A78C-214E-86E4-EF034E0346E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4721266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End_r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1059289"/>
      </p:ext>
    </p:extLst>
  </p:cSld>
  <p:clrMapOvr>
    <a:masterClrMapping/>
  </p:clrMapOvr>
  <p:transition spd="slow">
    <p:wip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55094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TTX_ppt-Foot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03200" y="274638"/>
            <a:ext cx="8229600" cy="1143000"/>
          </a:xfrm>
          <a:prstGeom prst="rect">
            <a:avLst/>
          </a:prstGeom>
        </p:spPr>
        <p:txBody>
          <a:bodyPr>
            <a:noAutofit/>
          </a:bodyPr>
          <a:lstStyle>
            <a:lvl1pPr algn="l">
              <a:defRPr sz="2100" b="0" i="0">
                <a:solidFill>
                  <a:schemeClr val="bg2"/>
                </a:solidFill>
                <a:latin typeface="+mj-lt"/>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457200" y="1600202"/>
            <a:ext cx="8229600" cy="4525963"/>
          </a:xfrm>
          <a:prstGeom prst="rect">
            <a:avLst/>
          </a:prstGeom>
        </p:spPr>
        <p:txBody>
          <a:bodyPr>
            <a:normAutofit/>
          </a:bodyPr>
          <a:lstStyle>
            <a:lvl1pPr marL="342900" indent="-342900">
              <a:buClr>
                <a:schemeClr val="accent1"/>
              </a:buClr>
              <a:buSzPct val="90000"/>
              <a:buFont typeface="Lucida Grande"/>
              <a:buChar char="»"/>
              <a:defRPr sz="1500" b="0" i="0">
                <a:solidFill>
                  <a:schemeClr val="tx2"/>
                </a:solidFill>
                <a:latin typeface="+mn-lt"/>
                <a:cs typeface="Frutiger LT Std 45 Light"/>
              </a:defRPr>
            </a:lvl1pPr>
            <a:lvl2pPr marL="685800" indent="-342900">
              <a:buFont typeface="Wingdings" charset="2"/>
              <a:buChar char="§"/>
              <a:defRPr sz="1500" b="1" i="0">
                <a:solidFill>
                  <a:schemeClr val="accent4"/>
                </a:solidFill>
                <a:latin typeface="+mj-lt"/>
                <a:cs typeface="Arial"/>
              </a:defRPr>
            </a:lvl2pPr>
            <a:lvl3pPr marL="942975" indent="-257175">
              <a:buFont typeface="Wingdings" charset="2"/>
              <a:buChar char="§"/>
              <a:defRPr sz="1350" b="1" i="0">
                <a:solidFill>
                  <a:schemeClr val="accent4"/>
                </a:solidFill>
                <a:latin typeface="+mj-lt"/>
                <a:cs typeface="Arial"/>
              </a:defRPr>
            </a:lvl3pPr>
            <a:lvl4pPr marL="1285875" indent="-257175">
              <a:buFont typeface="Wingdings" charset="2"/>
              <a:buChar char="§"/>
              <a:defRPr sz="1200" b="1" i="0">
                <a:solidFill>
                  <a:schemeClr val="accent4"/>
                </a:solidFill>
                <a:latin typeface="+mj-lt"/>
                <a:cs typeface="Arial"/>
              </a:defRPr>
            </a:lvl4pPr>
            <a:lvl5pPr marL="1628775" indent="-257175">
              <a:buFont typeface="Wingdings" charset="2"/>
              <a:buChar char="§"/>
              <a:defRPr sz="1200" b="1" i="0">
                <a:solidFill>
                  <a:schemeClr val="accent4"/>
                </a:solidFill>
                <a:latin typeface="+mj-lt"/>
                <a:cs typeface="Arial"/>
              </a:defRPr>
            </a:lvl5pPr>
          </a:lstStyle>
          <a:p>
            <a:pPr lvl="0"/>
            <a:r>
              <a:rPr lang="en-US" dirty="0" smtClean="0"/>
              <a:t>First</a:t>
            </a:r>
          </a:p>
          <a:p>
            <a:pPr lvl="0"/>
            <a:r>
              <a:rPr lang="en-US" dirty="0" smtClean="0"/>
              <a:t>Second</a:t>
            </a:r>
          </a:p>
          <a:p>
            <a:pPr lvl="0"/>
            <a:r>
              <a:rPr lang="en-US" dirty="0" smtClean="0"/>
              <a:t>Third</a:t>
            </a:r>
          </a:p>
          <a:p>
            <a:pPr lvl="0"/>
            <a:r>
              <a:rPr lang="en-US" dirty="0" smtClean="0"/>
              <a:t>Fourth</a:t>
            </a:r>
          </a:p>
        </p:txBody>
      </p:sp>
      <p:sp>
        <p:nvSpPr>
          <p:cNvPr id="9" name="Slide Number Placeholder 8"/>
          <p:cNvSpPr>
            <a:spLocks noGrp="1"/>
          </p:cNvSpPr>
          <p:nvPr>
            <p:ph type="sldNum" sz="quarter" idx="10"/>
          </p:nvPr>
        </p:nvSpPr>
        <p:spPr>
          <a:xfrm>
            <a:off x="7358304" y="6426912"/>
            <a:ext cx="1328497" cy="365125"/>
          </a:xfrm>
        </p:spPr>
        <p:txBody>
          <a:bodyPr/>
          <a:lstStyle>
            <a:lvl1pPr algn="r">
              <a:defRPr sz="750" baseline="0">
                <a:solidFill>
                  <a:srgbClr val="FFFFFF"/>
                </a:solidFill>
              </a:defRPr>
            </a:lvl1pPr>
          </a:lstStyle>
          <a:p>
            <a:fld id="{10B7C296-A78C-214E-86E4-EF034E0346EC}" type="slidenum">
              <a:rPr lang="en-US" smtClean="0"/>
              <a:pPr/>
              <a:t>‹#›</a:t>
            </a:fld>
            <a:endParaRPr lang="en-US" dirty="0"/>
          </a:p>
        </p:txBody>
      </p:sp>
      <p:sp>
        <p:nvSpPr>
          <p:cNvPr id="8" name="Slide Number Placeholder 7"/>
          <p:cNvSpPr txBox="1">
            <a:spLocks/>
          </p:cNvSpPr>
          <p:nvPr userDrawn="1"/>
        </p:nvSpPr>
        <p:spPr>
          <a:xfrm>
            <a:off x="5327724" y="6445810"/>
            <a:ext cx="2901877" cy="365125"/>
          </a:xfrm>
          <a:prstGeom prst="rect">
            <a:avLst/>
          </a:prstGeom>
        </p:spPr>
        <p:txBody>
          <a:bodyPr vert="horz" lIns="68580" tIns="34290" rIns="68580" bIns="34290" rtlCol="0"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50" b="0" baseline="30000" dirty="0" smtClean="0">
                <a:solidFill>
                  <a:srgbClr val="FFFFFF"/>
                </a:solidFill>
              </a:rPr>
              <a:t>Copyright © TTX Company. Confidential: Not For Distribution</a:t>
            </a:r>
          </a:p>
        </p:txBody>
      </p:sp>
    </p:spTree>
    <p:extLst>
      <p:ext uri="{BB962C8B-B14F-4D97-AF65-F5344CB8AC3E}">
        <p14:creationId xmlns:p14="http://schemas.microsoft.com/office/powerpoint/2010/main" val="48744665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ftr" idx="10"/>
          </p:nvPr>
        </p:nvSpPr>
        <p:spPr>
          <a:xfrm>
            <a:off x="701675" y="5780090"/>
            <a:ext cx="8224838" cy="344487"/>
          </a:xfrm>
          <a:prstGeom prst="rect">
            <a:avLst/>
          </a:prstGeom>
        </p:spPr>
        <p:txBody>
          <a:bodyPr lIns="82945" tIns="41473" rIns="82945" bIns="41473"/>
          <a:lstStyle>
            <a:lvl1pPr>
              <a:defRPr>
                <a:latin typeface="Arial" charset="0"/>
              </a:defRPr>
            </a:lvl1pPr>
          </a:lstStyle>
          <a:p>
            <a:pPr defTabSz="457200">
              <a:defRPr/>
            </a:pPr>
            <a:endParaRPr lang="en-US" dirty="0">
              <a:solidFill>
                <a:srgbClr val="000000"/>
              </a:solidFill>
            </a:endParaRPr>
          </a:p>
        </p:txBody>
      </p:sp>
      <p:sp>
        <p:nvSpPr>
          <p:cNvPr id="3" name="Rectangle 5"/>
          <p:cNvSpPr>
            <a:spLocks noGrp="1" noChangeArrowheads="1"/>
          </p:cNvSpPr>
          <p:nvPr>
            <p:ph type="sldNum" idx="11"/>
          </p:nvPr>
        </p:nvSpPr>
        <p:spPr>
          <a:xfrm>
            <a:off x="8458201" y="6246815"/>
            <a:ext cx="330200" cy="473075"/>
          </a:xfrm>
          <a:prstGeom prst="rect">
            <a:avLst/>
          </a:prstGeom>
        </p:spPr>
        <p:txBody>
          <a:bodyPr/>
          <a:lstStyle>
            <a:lvl1pPr>
              <a:defRPr>
                <a:latin typeface="Arial" pitchFamily="34" charset="0"/>
              </a:defRPr>
            </a:lvl1pPr>
          </a:lstStyle>
          <a:p>
            <a:pPr>
              <a:defRPr/>
            </a:pPr>
            <a:fld id="{1F70D742-CFA1-430D-B47D-449343EC563B}" type="slidenum">
              <a:rPr lang="en-GB">
                <a:solidFill>
                  <a:srgbClr val="766A62"/>
                </a:solidFill>
              </a:rPr>
              <a:pPr>
                <a:defRPr/>
              </a:pPr>
              <a:t>‹#›</a:t>
            </a:fld>
            <a:endParaRPr lang="en-GB" dirty="0">
              <a:solidFill>
                <a:srgbClr val="766A62"/>
              </a:solidFill>
            </a:endParaRPr>
          </a:p>
        </p:txBody>
      </p:sp>
    </p:spTree>
    <p:extLst>
      <p:ext uri="{BB962C8B-B14F-4D97-AF65-F5344CB8AC3E}">
        <p14:creationId xmlns:p14="http://schemas.microsoft.com/office/powerpoint/2010/main" val="300571821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179388"/>
            <a:ext cx="8226425" cy="8064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31"/>
            <a:ext cx="4043520" cy="4524955"/>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241" y="1604331"/>
            <a:ext cx="4044960" cy="4524955"/>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xfrm>
            <a:off x="8458201" y="6246815"/>
            <a:ext cx="330200" cy="473075"/>
          </a:xfrm>
          <a:prstGeom prst="rect">
            <a:avLst/>
          </a:prstGeom>
        </p:spPr>
        <p:txBody>
          <a:bodyPr/>
          <a:lstStyle>
            <a:lvl1pPr>
              <a:defRPr>
                <a:latin typeface="Arial" pitchFamily="34" charset="0"/>
              </a:defRPr>
            </a:lvl1pPr>
          </a:lstStyle>
          <a:p>
            <a:pPr>
              <a:defRPr/>
            </a:pPr>
            <a:fld id="{A84B5AE9-9E10-4763-B949-00673E763A3C}" type="slidenum">
              <a:rPr lang="en-GB">
                <a:solidFill>
                  <a:srgbClr val="766A62"/>
                </a:solidFill>
              </a:rPr>
              <a:pPr>
                <a:defRPr/>
              </a:pPr>
              <a:t>‹#›</a:t>
            </a:fld>
            <a:endParaRPr lang="en-GB" dirty="0">
              <a:solidFill>
                <a:srgbClr val="766A62"/>
              </a:solidFill>
            </a:endParaRPr>
          </a:p>
        </p:txBody>
      </p:sp>
    </p:spTree>
    <p:extLst>
      <p:ext uri="{BB962C8B-B14F-4D97-AF65-F5344CB8AC3E}">
        <p14:creationId xmlns:p14="http://schemas.microsoft.com/office/powerpoint/2010/main" val="161638699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2"/>
            <a:ext cx="8229600" cy="1142039"/>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3"/>
            <a:ext cx="4039200" cy="639427"/>
          </a:xfrm>
          <a:prstGeom prst="rect">
            <a:avLst/>
          </a:prstGeo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30"/>
            <a:ext cx="4039200" cy="3951775"/>
          </a:xfrm>
          <a:prstGeom prst="rect">
            <a:avLst/>
          </a:prstGeo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1" y="1535203"/>
            <a:ext cx="4042080" cy="639427"/>
          </a:xfrm>
          <a:prstGeom prst="rect">
            <a:avLst/>
          </a:prstGeo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1" y="2174630"/>
            <a:ext cx="4042080" cy="3951775"/>
          </a:xfrm>
          <a:prstGeom prst="rect">
            <a:avLst/>
          </a:prstGeo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xfrm>
            <a:off x="8458201" y="6246815"/>
            <a:ext cx="330200" cy="473075"/>
          </a:xfrm>
          <a:prstGeom prst="rect">
            <a:avLst/>
          </a:prstGeom>
        </p:spPr>
        <p:txBody>
          <a:bodyPr/>
          <a:lstStyle>
            <a:lvl1pPr>
              <a:defRPr>
                <a:latin typeface="Arial" pitchFamily="34" charset="0"/>
              </a:defRPr>
            </a:lvl1pPr>
          </a:lstStyle>
          <a:p>
            <a:pPr>
              <a:defRPr/>
            </a:pPr>
            <a:fld id="{2F076173-72B1-437A-87CD-80A9A5D06C49}" type="slidenum">
              <a:rPr lang="en-GB">
                <a:solidFill>
                  <a:srgbClr val="766A62"/>
                </a:solidFill>
              </a:rPr>
              <a:pPr>
                <a:defRPr/>
              </a:pPr>
              <a:t>‹#›</a:t>
            </a:fld>
            <a:endParaRPr lang="en-GB" dirty="0">
              <a:solidFill>
                <a:srgbClr val="766A62"/>
              </a:solidFill>
            </a:endParaRPr>
          </a:p>
        </p:txBody>
      </p:sp>
    </p:spTree>
    <p:extLst>
      <p:ext uri="{BB962C8B-B14F-4D97-AF65-F5344CB8AC3E}">
        <p14:creationId xmlns:p14="http://schemas.microsoft.com/office/powerpoint/2010/main" val="72721224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2" descr="TTX_PPTCover_3DRotator_four_u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14908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TTX_ppt-Foo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7"/>
          <p:cNvSpPr txBox="1">
            <a:spLocks/>
          </p:cNvSpPr>
          <p:nvPr userDrawn="1"/>
        </p:nvSpPr>
        <p:spPr>
          <a:xfrm>
            <a:off x="5327650" y="6445250"/>
            <a:ext cx="2901950" cy="365125"/>
          </a:xfrm>
          <a:prstGeom prst="rect">
            <a:avLst/>
          </a:prstGeom>
        </p:spPr>
        <p:txBody>
          <a:bodyPr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b="0" baseline="30000" dirty="0" smtClean="0">
                <a:solidFill>
                  <a:srgbClr val="FFFFFF"/>
                </a:solidFill>
              </a:rPr>
              <a:t>Copyright © TTX Company. Confidential: Not For Distribution</a:t>
            </a:r>
          </a:p>
        </p:txBody>
      </p:sp>
      <p:sp>
        <p:nvSpPr>
          <p:cNvPr id="2" name="Title 1"/>
          <p:cNvSpPr>
            <a:spLocks noGrp="1"/>
          </p:cNvSpPr>
          <p:nvPr>
            <p:ph type="ctrTitle"/>
          </p:nvPr>
        </p:nvSpPr>
        <p:spPr>
          <a:xfrm>
            <a:off x="457200" y="1293249"/>
            <a:ext cx="7772400" cy="3215642"/>
          </a:xfrm>
          <a:prstGeom prst="rect">
            <a:avLst/>
          </a:prstGeom>
        </p:spPr>
        <p:txBody>
          <a:bodyPr>
            <a:noAutofit/>
          </a:bodyPr>
          <a:lstStyle>
            <a:lvl1pPr algn="l">
              <a:defRPr sz="5000" b="0" i="0">
                <a:solidFill>
                  <a:schemeClr val="bg2"/>
                </a:solidFill>
                <a:latin typeface="Frutiger LT Std 65 Bold"/>
                <a:cs typeface="Frutiger LT Std 65 Bold"/>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58416"/>
            <a:ext cx="7086600" cy="780383"/>
          </a:xfrm>
          <a:prstGeom prst="rect">
            <a:avLst/>
          </a:prstGeom>
        </p:spPr>
        <p:txBody>
          <a:bodyPr>
            <a:noAutofit/>
          </a:bodyPr>
          <a:lstStyle>
            <a:lvl1pPr marL="0" indent="0" algn="l">
              <a:buNone/>
              <a:defRPr sz="2000" b="0" i="0" baseline="0">
                <a:solidFill>
                  <a:schemeClr val="tx2"/>
                </a:solidFill>
                <a:latin typeface="Frutiger LT Std 55 Roman"/>
                <a:cs typeface="Frutiger LT Std 55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7"/>
          <p:cNvSpPr>
            <a:spLocks noGrp="1"/>
          </p:cNvSpPr>
          <p:nvPr>
            <p:ph type="sldNum" sz="quarter" idx="10"/>
          </p:nvPr>
        </p:nvSpPr>
        <p:spPr>
          <a:xfrm>
            <a:off x="7356475" y="6419850"/>
            <a:ext cx="1328738" cy="365125"/>
          </a:xfrm>
        </p:spPr>
        <p:txBody>
          <a:bodyPr/>
          <a:lstStyle>
            <a:lvl1pPr algn="r" defTabSz="914400" eaLnBrk="0" fontAlgn="base" hangingPunct="0">
              <a:spcBef>
                <a:spcPct val="0"/>
              </a:spcBef>
              <a:spcAft>
                <a:spcPct val="0"/>
              </a:spcAft>
              <a:defRPr sz="1000" baseline="0">
                <a:solidFill>
                  <a:srgbClr val="FFFFFF"/>
                </a:solidFill>
              </a:defRPr>
            </a:lvl1pPr>
          </a:lstStyle>
          <a:p>
            <a:pPr>
              <a:defRPr/>
            </a:pPr>
            <a:fld id="{0D691420-E466-4E90-8D11-EE6D93E5E235}" type="slidenum">
              <a:rPr lang="en-US"/>
              <a:pPr>
                <a:defRPr/>
              </a:pPr>
              <a:t>‹#›</a:t>
            </a:fld>
            <a:endParaRPr lang="en-US" dirty="0"/>
          </a:p>
        </p:txBody>
      </p:sp>
    </p:spTree>
    <p:extLst>
      <p:ext uri="{BB962C8B-B14F-4D97-AF65-F5344CB8AC3E}">
        <p14:creationId xmlns:p14="http://schemas.microsoft.com/office/powerpoint/2010/main" val="12989467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TX_ppt-Foo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7"/>
          <p:cNvSpPr txBox="1">
            <a:spLocks/>
          </p:cNvSpPr>
          <p:nvPr userDrawn="1"/>
        </p:nvSpPr>
        <p:spPr>
          <a:xfrm>
            <a:off x="5327650" y="6445250"/>
            <a:ext cx="2901950" cy="365125"/>
          </a:xfrm>
          <a:prstGeom prst="rect">
            <a:avLst/>
          </a:prstGeom>
        </p:spPr>
        <p:txBody>
          <a:bodyPr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b="0" baseline="30000" dirty="0" smtClean="0">
                <a:solidFill>
                  <a:srgbClr val="FFFFFF"/>
                </a:solidFill>
              </a:rPr>
              <a:t>Copyright © TTX Company. Confidential: Not For Distribution</a:t>
            </a:r>
          </a:p>
        </p:txBody>
      </p:sp>
      <p:sp>
        <p:nvSpPr>
          <p:cNvPr id="2" name="Title 1"/>
          <p:cNvSpPr>
            <a:spLocks noGrp="1"/>
          </p:cNvSpPr>
          <p:nvPr>
            <p:ph type="title"/>
          </p:nvPr>
        </p:nvSpPr>
        <p:spPr>
          <a:xfrm>
            <a:off x="203200" y="274638"/>
            <a:ext cx="8229600" cy="1143000"/>
          </a:xfrm>
          <a:prstGeom prst="rect">
            <a:avLst/>
          </a:prstGeom>
        </p:spPr>
        <p:txBody>
          <a:bodyPr>
            <a:noAutofit/>
          </a:bodyPr>
          <a:lstStyle>
            <a:lvl1pPr algn="l">
              <a:defRPr sz="2800" b="0" i="0">
                <a:solidFill>
                  <a:schemeClr val="bg2"/>
                </a:solidFill>
                <a:latin typeface="+mj-lt"/>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normAutofit/>
          </a:bodyPr>
          <a:lstStyle>
            <a:lvl1pPr marL="457200" indent="-457200">
              <a:buClr>
                <a:schemeClr val="accent1"/>
              </a:buClr>
              <a:buSzPct val="90000"/>
              <a:buFont typeface="Lucida Grande"/>
              <a:buChar char="»"/>
              <a:defRPr sz="2000" b="0" i="0">
                <a:solidFill>
                  <a:schemeClr val="tx2"/>
                </a:solidFill>
                <a:latin typeface="+mn-lt"/>
                <a:cs typeface="Frutiger LT Std 45 Light"/>
              </a:defRPr>
            </a:lvl1pPr>
            <a:lvl2pPr marL="914400" indent="-457200">
              <a:buFont typeface="Wingdings" charset="2"/>
              <a:buChar char="§"/>
              <a:defRPr sz="2000" b="1" i="0">
                <a:solidFill>
                  <a:schemeClr val="accent4"/>
                </a:solidFill>
                <a:latin typeface="+mj-lt"/>
                <a:cs typeface="Arial"/>
              </a:defRPr>
            </a:lvl2pPr>
            <a:lvl3pPr marL="1257300" indent="-342900">
              <a:buFont typeface="Wingdings" charset="2"/>
              <a:buChar char="§"/>
              <a:defRPr sz="1800" b="1" i="0">
                <a:solidFill>
                  <a:schemeClr val="accent4"/>
                </a:solidFill>
                <a:latin typeface="+mj-lt"/>
                <a:cs typeface="Arial"/>
              </a:defRPr>
            </a:lvl3pPr>
            <a:lvl4pPr marL="1714500" indent="-342900">
              <a:buFont typeface="Wingdings" charset="2"/>
              <a:buChar char="§"/>
              <a:defRPr sz="1600" b="1" i="0">
                <a:solidFill>
                  <a:schemeClr val="accent4"/>
                </a:solidFill>
                <a:latin typeface="+mj-lt"/>
                <a:cs typeface="Arial"/>
              </a:defRPr>
            </a:lvl4pPr>
            <a:lvl5pPr marL="2171700" indent="-342900">
              <a:buFont typeface="Wingdings" charset="2"/>
              <a:buChar char="§"/>
              <a:defRPr sz="1600" b="1" i="0">
                <a:solidFill>
                  <a:schemeClr val="accent4"/>
                </a:solidFill>
                <a:latin typeface="+mj-lt"/>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8"/>
          <p:cNvSpPr>
            <a:spLocks noGrp="1"/>
          </p:cNvSpPr>
          <p:nvPr>
            <p:ph type="sldNum" sz="quarter" idx="10"/>
          </p:nvPr>
        </p:nvSpPr>
        <p:spPr>
          <a:xfrm>
            <a:off x="7358063" y="6426200"/>
            <a:ext cx="1328737" cy="365125"/>
          </a:xfrm>
        </p:spPr>
        <p:txBody>
          <a:bodyPr/>
          <a:lstStyle>
            <a:lvl1pPr algn="r" defTabSz="914400" eaLnBrk="0" fontAlgn="base" hangingPunct="0">
              <a:spcBef>
                <a:spcPct val="0"/>
              </a:spcBef>
              <a:spcAft>
                <a:spcPct val="0"/>
              </a:spcAft>
              <a:defRPr sz="1000" baseline="0">
                <a:solidFill>
                  <a:srgbClr val="FFFFFF"/>
                </a:solidFill>
              </a:defRPr>
            </a:lvl1pPr>
          </a:lstStyle>
          <a:p>
            <a:pPr>
              <a:defRPr/>
            </a:pPr>
            <a:fld id="{9A0E380C-270B-4B09-A0EF-8D88A3CC7527}" type="slidenum">
              <a:rPr lang="en-US"/>
              <a:pPr>
                <a:defRPr/>
              </a:pPr>
              <a:t>‹#›</a:t>
            </a:fld>
            <a:endParaRPr lang="en-US" dirty="0"/>
          </a:p>
        </p:txBody>
      </p:sp>
    </p:spTree>
    <p:extLst>
      <p:ext uri="{BB962C8B-B14F-4D97-AF65-F5344CB8AC3E}">
        <p14:creationId xmlns:p14="http://schemas.microsoft.com/office/powerpoint/2010/main" val="12052735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2" descr="TTX_ppt-Foo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7"/>
          <p:cNvSpPr txBox="1">
            <a:spLocks/>
          </p:cNvSpPr>
          <p:nvPr userDrawn="1"/>
        </p:nvSpPr>
        <p:spPr>
          <a:xfrm>
            <a:off x="5327650" y="6445250"/>
            <a:ext cx="2901950" cy="365125"/>
          </a:xfrm>
          <a:prstGeom prst="rect">
            <a:avLst/>
          </a:prstGeom>
        </p:spPr>
        <p:txBody>
          <a:bodyPr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b="0" baseline="30000" dirty="0" smtClean="0">
                <a:solidFill>
                  <a:srgbClr val="FFFFFF"/>
                </a:solidFill>
              </a:rPr>
              <a:t>Copyright © TTX Company. Confidential: Not For Distribution</a:t>
            </a:r>
          </a:p>
        </p:txBody>
      </p:sp>
      <p:sp>
        <p:nvSpPr>
          <p:cNvPr id="2" name="Title 1"/>
          <p:cNvSpPr>
            <a:spLocks noGrp="1"/>
          </p:cNvSpPr>
          <p:nvPr>
            <p:ph type="title"/>
          </p:nvPr>
        </p:nvSpPr>
        <p:spPr>
          <a:xfrm>
            <a:off x="251138" y="274638"/>
            <a:ext cx="8229600" cy="1143000"/>
          </a:xfrm>
          <a:prstGeom prst="rect">
            <a:avLst/>
          </a:prstGeom>
        </p:spPr>
        <p:txBody>
          <a:bodyPr>
            <a:noAutofit/>
          </a:bodyPr>
          <a:lstStyle>
            <a:lvl1pPr algn="l">
              <a:defRPr sz="2800" b="0" i="0">
                <a:solidFill>
                  <a:schemeClr val="bg2"/>
                </a:solidFill>
                <a:latin typeface="+mj-lt"/>
                <a:cs typeface="Frutiger LT Std 65 Bold"/>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noAutofit/>
          </a:bodyPr>
          <a:lstStyle>
            <a:lvl1pPr marL="457200" indent="-457200">
              <a:buClr>
                <a:schemeClr val="accent1"/>
              </a:buClr>
              <a:buSzPct val="150000"/>
              <a:buFont typeface="Lucida Grande"/>
              <a:buChar char="»"/>
              <a:defRPr sz="1300" b="0" i="0">
                <a:solidFill>
                  <a:schemeClr val="tx2"/>
                </a:solidFill>
                <a:latin typeface="+mn-lt"/>
                <a:cs typeface="Frutiger LT Std 45 Light"/>
              </a:defRPr>
            </a:lvl1pPr>
            <a:lvl2pPr marL="914400" indent="-457200">
              <a:buFont typeface="Wingdings" charset="2"/>
              <a:buChar char="§"/>
              <a:defRPr sz="2000" b="1" i="0">
                <a:solidFill>
                  <a:schemeClr val="accent4"/>
                </a:solidFill>
                <a:latin typeface="+mj-lt"/>
                <a:cs typeface="Arial"/>
              </a:defRPr>
            </a:lvl2pPr>
            <a:lvl3pPr marL="1257300" indent="-342900">
              <a:buFont typeface="Wingdings" charset="2"/>
              <a:buChar char="§"/>
              <a:defRPr sz="1800" b="1" i="0">
                <a:solidFill>
                  <a:schemeClr val="accent4"/>
                </a:solidFill>
                <a:latin typeface="+mj-lt"/>
                <a:cs typeface="Arial"/>
              </a:defRPr>
            </a:lvl3pPr>
            <a:lvl4pPr marL="1714500" indent="-342900">
              <a:buFont typeface="Wingdings" charset="2"/>
              <a:buChar char="§"/>
              <a:defRPr sz="1600" b="1" i="0">
                <a:solidFill>
                  <a:schemeClr val="accent4"/>
                </a:solidFill>
                <a:latin typeface="+mj-lt"/>
                <a:cs typeface="Arial"/>
              </a:defRPr>
            </a:lvl4pPr>
            <a:lvl5pPr marL="2171700" indent="-342900">
              <a:buFont typeface="Wingdings" charset="2"/>
              <a:buChar char="§"/>
              <a:defRPr sz="1600" b="1" i="0">
                <a:solidFill>
                  <a:schemeClr val="accent4"/>
                </a:solidFill>
                <a:latin typeface="+mj-lt"/>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8"/>
          <p:cNvSpPr>
            <a:spLocks noGrp="1"/>
          </p:cNvSpPr>
          <p:nvPr>
            <p:ph type="sldNum" sz="quarter" idx="10"/>
          </p:nvPr>
        </p:nvSpPr>
        <p:spPr>
          <a:xfrm>
            <a:off x="7358063" y="6426200"/>
            <a:ext cx="1328737" cy="365125"/>
          </a:xfrm>
        </p:spPr>
        <p:txBody>
          <a:bodyPr/>
          <a:lstStyle>
            <a:lvl1pPr algn="r" defTabSz="914400" eaLnBrk="0" fontAlgn="base" hangingPunct="0">
              <a:spcBef>
                <a:spcPct val="0"/>
              </a:spcBef>
              <a:spcAft>
                <a:spcPct val="0"/>
              </a:spcAft>
              <a:defRPr sz="1000" baseline="0">
                <a:solidFill>
                  <a:srgbClr val="FFFFFF"/>
                </a:solidFill>
              </a:defRPr>
            </a:lvl1pPr>
          </a:lstStyle>
          <a:p>
            <a:pPr>
              <a:defRPr/>
            </a:pPr>
            <a:fld id="{E75CE492-F089-49F4-9371-FC4A5F2C01F9}" type="slidenum">
              <a:rPr lang="en-US"/>
              <a:pPr>
                <a:defRPr/>
              </a:pPr>
              <a:t>‹#›</a:t>
            </a:fld>
            <a:endParaRPr lang="en-US" dirty="0"/>
          </a:p>
        </p:txBody>
      </p:sp>
    </p:spTree>
    <p:extLst>
      <p:ext uri="{BB962C8B-B14F-4D97-AF65-F5344CB8AC3E}">
        <p14:creationId xmlns:p14="http://schemas.microsoft.com/office/powerpoint/2010/main" val="32911092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2" descr="TTX_ppt-Foo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txBox="1">
            <a:spLocks/>
          </p:cNvSpPr>
          <p:nvPr userDrawn="1"/>
        </p:nvSpPr>
        <p:spPr>
          <a:xfrm>
            <a:off x="5327650" y="6445250"/>
            <a:ext cx="2901950" cy="365125"/>
          </a:xfrm>
          <a:prstGeom prst="rect">
            <a:avLst/>
          </a:prstGeom>
        </p:spPr>
        <p:txBody>
          <a:bodyPr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b="0" baseline="30000" dirty="0" smtClean="0">
                <a:solidFill>
                  <a:srgbClr val="FFFFFF"/>
                </a:solidFill>
              </a:rPr>
              <a:t>Copyright © TTX Company. Confidential: Not For Distribution</a:t>
            </a:r>
          </a:p>
        </p:txBody>
      </p:sp>
      <p:sp>
        <p:nvSpPr>
          <p:cNvPr id="9" name="Title 1"/>
          <p:cNvSpPr>
            <a:spLocks noGrp="1"/>
          </p:cNvSpPr>
          <p:nvPr>
            <p:ph type="title"/>
          </p:nvPr>
        </p:nvSpPr>
        <p:spPr>
          <a:xfrm>
            <a:off x="225381" y="263354"/>
            <a:ext cx="8229600" cy="1143000"/>
          </a:xfrm>
          <a:prstGeom prst="rect">
            <a:avLst/>
          </a:prstGeom>
        </p:spPr>
        <p:txBody>
          <a:bodyPr>
            <a:noAutofit/>
          </a:bodyPr>
          <a:lstStyle>
            <a:lvl1pPr algn="l">
              <a:defRPr sz="2800" b="0" i="0">
                <a:solidFill>
                  <a:schemeClr val="bg2"/>
                </a:solidFill>
                <a:latin typeface="+mj-lt"/>
                <a:cs typeface="Frutiger LT Std 65 Bold"/>
              </a:defRPr>
            </a:lvl1pPr>
          </a:lstStyle>
          <a:p>
            <a:r>
              <a:rPr lang="en-US" dirty="0" smtClean="0"/>
              <a:t>Click to edit Master title style</a:t>
            </a:r>
            <a:endParaRPr lang="en-US" dirty="0"/>
          </a:p>
        </p:txBody>
      </p:sp>
      <p:sp>
        <p:nvSpPr>
          <p:cNvPr id="12" name="Content Placeholder 2"/>
          <p:cNvSpPr>
            <a:spLocks noGrp="1"/>
          </p:cNvSpPr>
          <p:nvPr>
            <p:ph sz="half" idx="12"/>
          </p:nvPr>
        </p:nvSpPr>
        <p:spPr>
          <a:xfrm>
            <a:off x="457200" y="1600200"/>
            <a:ext cx="4038600" cy="693497"/>
          </a:xfrm>
          <a:prstGeom prst="rect">
            <a:avLst/>
          </a:prstGeom>
        </p:spPr>
        <p:txBody>
          <a:bodyPr numCol="1"/>
          <a:lstStyle>
            <a:lvl1pPr marL="0" indent="0">
              <a:buFontTx/>
              <a:buNone/>
              <a:defRPr sz="2400" b="0" i="0">
                <a:solidFill>
                  <a:schemeClr val="tx2"/>
                </a:solidFill>
                <a:latin typeface="+mj-lt"/>
                <a:cs typeface="Frutiger LT Std 65 Bold"/>
              </a:defRPr>
            </a:lvl1pPr>
            <a:lvl2pPr marL="800100" indent="-342900" algn="l">
              <a:buFont typeface="Wingdings" charset="2"/>
              <a:buChar char="§"/>
              <a:defRPr sz="2400">
                <a:solidFill>
                  <a:schemeClr val="accent4"/>
                </a:solidFill>
              </a:defRPr>
            </a:lvl2pPr>
            <a:lvl3pPr marL="1143000" indent="-228600" algn="l">
              <a:buFont typeface="Wingdings" charset="2"/>
              <a:buChar char="§"/>
              <a:defRPr sz="2000">
                <a:solidFill>
                  <a:schemeClr val="accent4"/>
                </a:solidFill>
              </a:defRPr>
            </a:lvl3pPr>
            <a:lvl4pPr marL="1600200" indent="-228600" algn="l">
              <a:buFont typeface="Wingdings" charset="2"/>
              <a:buChar char="§"/>
              <a:defRPr sz="1800">
                <a:solidFill>
                  <a:schemeClr val="accent4"/>
                </a:solidFill>
              </a:defRPr>
            </a:lvl4pPr>
            <a:lvl5pPr marL="2057400" indent="-228600" algn="l">
              <a:buFont typeface="Wingdings" charset="2"/>
              <a:buChar char="§"/>
              <a:defRPr sz="1800">
                <a:solidFill>
                  <a:schemeClr val="accent4"/>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3" name="Content Placeholder 2"/>
          <p:cNvSpPr>
            <a:spLocks noGrp="1"/>
          </p:cNvSpPr>
          <p:nvPr>
            <p:ph sz="half" idx="13"/>
          </p:nvPr>
        </p:nvSpPr>
        <p:spPr>
          <a:xfrm>
            <a:off x="457200" y="2416078"/>
            <a:ext cx="4038600" cy="3710085"/>
          </a:xfrm>
          <a:prstGeom prst="rect">
            <a:avLst/>
          </a:prstGeom>
        </p:spPr>
        <p:txBody>
          <a:bodyPr numCol="1">
            <a:normAutofit/>
          </a:bodyPr>
          <a:lstStyle>
            <a:lvl1pPr marL="342900" indent="-342900">
              <a:buClr>
                <a:schemeClr val="accent1"/>
              </a:buClr>
              <a:buSzPct val="90000"/>
              <a:buFont typeface="Lucida Grande"/>
              <a:buChar char="»"/>
              <a:defRPr sz="1500" b="0" i="0">
                <a:solidFill>
                  <a:schemeClr val="tx2"/>
                </a:solidFill>
                <a:latin typeface="+mn-lt"/>
                <a:cs typeface="Frutiger LT Std 45 Light"/>
              </a:defRPr>
            </a:lvl1pPr>
            <a:lvl2pPr marL="800100" indent="-342900" algn="l">
              <a:buFont typeface="Wingdings" charset="2"/>
              <a:buChar char="§"/>
              <a:defRPr sz="2400">
                <a:solidFill>
                  <a:schemeClr val="accent4"/>
                </a:solidFill>
              </a:defRPr>
            </a:lvl2pPr>
            <a:lvl3pPr marL="1143000" indent="-228600" algn="l">
              <a:buFont typeface="Wingdings" charset="2"/>
              <a:buChar char="§"/>
              <a:defRPr sz="2000">
                <a:solidFill>
                  <a:schemeClr val="accent4"/>
                </a:solidFill>
              </a:defRPr>
            </a:lvl3pPr>
            <a:lvl4pPr marL="1600200" indent="-228600" algn="l">
              <a:buFont typeface="Wingdings" charset="2"/>
              <a:buChar char="§"/>
              <a:defRPr sz="1800">
                <a:solidFill>
                  <a:schemeClr val="accent4"/>
                </a:solidFill>
              </a:defRPr>
            </a:lvl4pPr>
            <a:lvl5pPr marL="2057400" indent="-228600" algn="l">
              <a:buFont typeface="Wingdings" charset="2"/>
              <a:buChar char="§"/>
              <a:defRPr sz="1800">
                <a:solidFill>
                  <a:schemeClr val="accent4"/>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Content Placeholder 2"/>
          <p:cNvSpPr>
            <a:spLocks noGrp="1"/>
          </p:cNvSpPr>
          <p:nvPr>
            <p:ph sz="half" idx="14"/>
          </p:nvPr>
        </p:nvSpPr>
        <p:spPr>
          <a:xfrm>
            <a:off x="4648200" y="1600200"/>
            <a:ext cx="4038600" cy="693497"/>
          </a:xfrm>
          <a:prstGeom prst="rect">
            <a:avLst/>
          </a:prstGeom>
        </p:spPr>
        <p:txBody>
          <a:bodyPr numCol="1"/>
          <a:lstStyle>
            <a:lvl1pPr marL="0" indent="0">
              <a:buFontTx/>
              <a:buNone/>
              <a:defRPr sz="2400" b="0" i="0">
                <a:solidFill>
                  <a:schemeClr val="tx2"/>
                </a:solidFill>
                <a:latin typeface="+mj-lt"/>
                <a:cs typeface="Frutiger LT Std 65 Bold"/>
              </a:defRPr>
            </a:lvl1pPr>
            <a:lvl2pPr marL="800100" indent="-342900" algn="l">
              <a:buFont typeface="Wingdings" charset="2"/>
              <a:buChar char="§"/>
              <a:defRPr sz="2400">
                <a:solidFill>
                  <a:schemeClr val="accent4"/>
                </a:solidFill>
              </a:defRPr>
            </a:lvl2pPr>
            <a:lvl3pPr marL="1143000" indent="-228600" algn="l">
              <a:buFont typeface="Wingdings" charset="2"/>
              <a:buChar char="§"/>
              <a:defRPr sz="2000">
                <a:solidFill>
                  <a:schemeClr val="accent4"/>
                </a:solidFill>
              </a:defRPr>
            </a:lvl3pPr>
            <a:lvl4pPr marL="1600200" indent="-228600" algn="l">
              <a:buFont typeface="Wingdings" charset="2"/>
              <a:buChar char="§"/>
              <a:defRPr sz="1800">
                <a:solidFill>
                  <a:schemeClr val="accent4"/>
                </a:solidFill>
              </a:defRPr>
            </a:lvl4pPr>
            <a:lvl5pPr marL="2057400" indent="-228600" algn="l">
              <a:buFont typeface="Wingdings" charset="2"/>
              <a:buChar char="§"/>
              <a:defRPr sz="1800">
                <a:solidFill>
                  <a:schemeClr val="accent4"/>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4648200" y="2416078"/>
            <a:ext cx="4038600" cy="3710085"/>
          </a:xfrm>
          <a:prstGeom prst="rect">
            <a:avLst/>
          </a:prstGeom>
        </p:spPr>
        <p:txBody>
          <a:bodyPr numCol="1">
            <a:normAutofit/>
          </a:bodyPr>
          <a:lstStyle>
            <a:lvl1pPr marL="342900" indent="-342900">
              <a:buClr>
                <a:schemeClr val="accent1"/>
              </a:buClr>
              <a:buSzPct val="90000"/>
              <a:buFont typeface="Lucida Grande"/>
              <a:buChar char="»"/>
              <a:defRPr sz="1500" b="0" i="0">
                <a:solidFill>
                  <a:schemeClr val="tx2"/>
                </a:solidFill>
                <a:latin typeface="+mn-lt"/>
                <a:cs typeface="Frutiger LT Std 45 Light"/>
              </a:defRPr>
            </a:lvl1pPr>
            <a:lvl2pPr marL="800100" indent="-342900" algn="l">
              <a:buFont typeface="Wingdings" charset="2"/>
              <a:buChar char="§"/>
              <a:defRPr sz="2400">
                <a:solidFill>
                  <a:schemeClr val="accent4"/>
                </a:solidFill>
              </a:defRPr>
            </a:lvl2pPr>
            <a:lvl3pPr marL="1143000" indent="-228600" algn="l">
              <a:buFont typeface="Wingdings" charset="2"/>
              <a:buChar char="§"/>
              <a:defRPr sz="2000">
                <a:solidFill>
                  <a:schemeClr val="accent4"/>
                </a:solidFill>
              </a:defRPr>
            </a:lvl3pPr>
            <a:lvl4pPr marL="1600200" indent="-228600" algn="l">
              <a:buFont typeface="Wingdings" charset="2"/>
              <a:buChar char="§"/>
              <a:defRPr sz="1800">
                <a:solidFill>
                  <a:schemeClr val="accent4"/>
                </a:solidFill>
              </a:defRPr>
            </a:lvl4pPr>
            <a:lvl5pPr marL="2057400" indent="-228600" algn="l">
              <a:buFont typeface="Wingdings" charset="2"/>
              <a:buChar char="§"/>
              <a:defRPr sz="1800">
                <a:solidFill>
                  <a:schemeClr val="accent4"/>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Slide Number Placeholder 16"/>
          <p:cNvSpPr>
            <a:spLocks noGrp="1"/>
          </p:cNvSpPr>
          <p:nvPr>
            <p:ph type="sldNum" sz="quarter" idx="16"/>
          </p:nvPr>
        </p:nvSpPr>
        <p:spPr>
          <a:xfrm>
            <a:off x="7358063" y="6426200"/>
            <a:ext cx="1328737" cy="365125"/>
          </a:xfrm>
        </p:spPr>
        <p:txBody>
          <a:bodyPr/>
          <a:lstStyle>
            <a:lvl1pPr algn="r" defTabSz="914400" eaLnBrk="0" fontAlgn="base" hangingPunct="0">
              <a:spcBef>
                <a:spcPct val="0"/>
              </a:spcBef>
              <a:spcAft>
                <a:spcPct val="0"/>
              </a:spcAft>
              <a:defRPr sz="1000">
                <a:solidFill>
                  <a:srgbClr val="FFFFFF"/>
                </a:solidFill>
              </a:defRPr>
            </a:lvl1pPr>
          </a:lstStyle>
          <a:p>
            <a:pPr>
              <a:defRPr/>
            </a:pPr>
            <a:fld id="{72AD2E20-308D-4CE0-87A0-B07A2E5B19F7}" type="slidenum">
              <a:rPr lang="en-US"/>
              <a:pPr>
                <a:defRPr/>
              </a:pPr>
              <a:t>‹#›</a:t>
            </a:fld>
            <a:endParaRPr lang="en-US" dirty="0"/>
          </a:p>
        </p:txBody>
      </p:sp>
    </p:spTree>
    <p:extLst>
      <p:ext uri="{BB962C8B-B14F-4D97-AF65-F5344CB8AC3E}">
        <p14:creationId xmlns:p14="http://schemas.microsoft.com/office/powerpoint/2010/main" val="14559680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5" name="Picture 2" descr="TTX_ppt-Foo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7"/>
          <p:cNvSpPr txBox="1">
            <a:spLocks/>
          </p:cNvSpPr>
          <p:nvPr userDrawn="1"/>
        </p:nvSpPr>
        <p:spPr>
          <a:xfrm>
            <a:off x="5327650" y="6445250"/>
            <a:ext cx="2901950" cy="365125"/>
          </a:xfrm>
          <a:prstGeom prst="rect">
            <a:avLst/>
          </a:prstGeom>
        </p:spPr>
        <p:txBody>
          <a:bodyPr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b="0" baseline="30000" dirty="0" smtClean="0">
                <a:solidFill>
                  <a:srgbClr val="FFFFFF"/>
                </a:solidFill>
              </a:rPr>
              <a:t>Copyright © TTX Company. Confidential: Not For Distribution</a:t>
            </a:r>
          </a:p>
        </p:txBody>
      </p:sp>
      <p:sp>
        <p:nvSpPr>
          <p:cNvPr id="9" name="Title 1"/>
          <p:cNvSpPr>
            <a:spLocks noGrp="1"/>
          </p:cNvSpPr>
          <p:nvPr>
            <p:ph type="title"/>
          </p:nvPr>
        </p:nvSpPr>
        <p:spPr>
          <a:xfrm>
            <a:off x="457200" y="274638"/>
            <a:ext cx="8229600" cy="1143000"/>
          </a:xfrm>
          <a:prstGeom prst="rect">
            <a:avLst/>
          </a:prstGeom>
        </p:spPr>
        <p:txBody>
          <a:bodyPr>
            <a:noAutofit/>
          </a:bodyPr>
          <a:lstStyle>
            <a:lvl1pPr algn="l">
              <a:defRPr sz="2800" b="0" i="0">
                <a:solidFill>
                  <a:schemeClr val="bg2"/>
                </a:solidFill>
                <a:latin typeface="+mj-lt"/>
                <a:cs typeface="Frutiger LT Std 65 Bold"/>
              </a:defRPr>
            </a:lvl1pPr>
          </a:lstStyle>
          <a:p>
            <a:r>
              <a:rPr lang="en-US" dirty="0" smtClean="0"/>
              <a:t>Click to edit Master title style</a:t>
            </a:r>
            <a:endParaRPr lang="en-US" dirty="0"/>
          </a:p>
        </p:txBody>
      </p:sp>
      <p:sp>
        <p:nvSpPr>
          <p:cNvPr id="12" name="Content Placeholder 2"/>
          <p:cNvSpPr>
            <a:spLocks noGrp="1"/>
          </p:cNvSpPr>
          <p:nvPr>
            <p:ph sz="half" idx="12"/>
          </p:nvPr>
        </p:nvSpPr>
        <p:spPr>
          <a:xfrm>
            <a:off x="457200" y="1600200"/>
            <a:ext cx="8229600" cy="693497"/>
          </a:xfrm>
          <a:prstGeom prst="rect">
            <a:avLst/>
          </a:prstGeom>
        </p:spPr>
        <p:txBody>
          <a:bodyPr numCol="1"/>
          <a:lstStyle>
            <a:lvl1pPr marL="0" indent="0">
              <a:buFontTx/>
              <a:buNone/>
              <a:defRPr sz="2400" b="0" i="0">
                <a:solidFill>
                  <a:schemeClr val="tx2"/>
                </a:solidFill>
                <a:latin typeface="+mj-lt"/>
                <a:cs typeface="Frutiger LT Std 65 Bold"/>
              </a:defRPr>
            </a:lvl1pPr>
            <a:lvl2pPr marL="800100" indent="-342900" algn="l">
              <a:buFont typeface="Wingdings" charset="2"/>
              <a:buChar char="§"/>
              <a:defRPr sz="2400">
                <a:solidFill>
                  <a:schemeClr val="accent4"/>
                </a:solidFill>
              </a:defRPr>
            </a:lvl2pPr>
            <a:lvl3pPr marL="1143000" indent="-228600" algn="l">
              <a:buFont typeface="Wingdings" charset="2"/>
              <a:buChar char="§"/>
              <a:defRPr sz="2000">
                <a:solidFill>
                  <a:schemeClr val="accent4"/>
                </a:solidFill>
              </a:defRPr>
            </a:lvl3pPr>
            <a:lvl4pPr marL="1600200" indent="-228600" algn="l">
              <a:buFont typeface="Wingdings" charset="2"/>
              <a:buChar char="§"/>
              <a:defRPr sz="1800">
                <a:solidFill>
                  <a:schemeClr val="accent4"/>
                </a:solidFill>
              </a:defRPr>
            </a:lvl4pPr>
            <a:lvl5pPr marL="2057400" indent="-228600" algn="l">
              <a:buFont typeface="Wingdings" charset="2"/>
              <a:buChar char="§"/>
              <a:defRPr sz="1800">
                <a:solidFill>
                  <a:schemeClr val="accent4"/>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3" name="Content Placeholder 2"/>
          <p:cNvSpPr>
            <a:spLocks noGrp="1"/>
          </p:cNvSpPr>
          <p:nvPr>
            <p:ph sz="half" idx="13"/>
          </p:nvPr>
        </p:nvSpPr>
        <p:spPr>
          <a:xfrm>
            <a:off x="457200" y="2416078"/>
            <a:ext cx="8229600" cy="3710085"/>
          </a:xfrm>
          <a:prstGeom prst="rect">
            <a:avLst/>
          </a:prstGeom>
        </p:spPr>
        <p:txBody>
          <a:bodyPr numCol="1">
            <a:normAutofit/>
          </a:bodyPr>
          <a:lstStyle>
            <a:lvl1pPr marL="342900" indent="-342900">
              <a:buClr>
                <a:schemeClr val="accent1"/>
              </a:buClr>
              <a:buSzPct val="90000"/>
              <a:buFont typeface="Lucida Grande"/>
              <a:buChar char="»"/>
              <a:defRPr sz="1500" b="0" i="0">
                <a:solidFill>
                  <a:srgbClr val="5A4728"/>
                </a:solidFill>
                <a:latin typeface="+mn-lt"/>
                <a:cs typeface="Frutiger LT Std 45 Light"/>
              </a:defRPr>
            </a:lvl1pPr>
            <a:lvl2pPr marL="800100" indent="-342900" algn="l">
              <a:buFont typeface="Wingdings" charset="2"/>
              <a:buChar char="§"/>
              <a:defRPr sz="2400">
                <a:solidFill>
                  <a:schemeClr val="accent4"/>
                </a:solidFill>
              </a:defRPr>
            </a:lvl2pPr>
            <a:lvl3pPr marL="1143000" indent="-228600" algn="l">
              <a:buFont typeface="Wingdings" charset="2"/>
              <a:buChar char="§"/>
              <a:defRPr sz="2000">
                <a:solidFill>
                  <a:schemeClr val="accent4"/>
                </a:solidFill>
              </a:defRPr>
            </a:lvl3pPr>
            <a:lvl4pPr marL="1600200" indent="-228600" algn="l">
              <a:buFont typeface="Wingdings" charset="2"/>
              <a:buChar char="§"/>
              <a:defRPr sz="1800">
                <a:solidFill>
                  <a:schemeClr val="accent4"/>
                </a:solidFill>
              </a:defRPr>
            </a:lvl4pPr>
            <a:lvl5pPr marL="2057400" indent="-228600" algn="l">
              <a:buFont typeface="Wingdings" charset="2"/>
              <a:buChar char="§"/>
              <a:defRPr sz="1800">
                <a:solidFill>
                  <a:schemeClr val="accent4"/>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Slide Number Placeholder 1"/>
          <p:cNvSpPr>
            <a:spLocks noGrp="1"/>
          </p:cNvSpPr>
          <p:nvPr>
            <p:ph type="sldNum" sz="quarter" idx="14"/>
          </p:nvPr>
        </p:nvSpPr>
        <p:spPr>
          <a:xfrm>
            <a:off x="7358063" y="6419850"/>
            <a:ext cx="1328737" cy="365125"/>
          </a:xfrm>
        </p:spPr>
        <p:txBody>
          <a:bodyPr/>
          <a:lstStyle>
            <a:lvl1pPr algn="r" defTabSz="914400" eaLnBrk="0" fontAlgn="base" hangingPunct="0">
              <a:spcBef>
                <a:spcPct val="0"/>
              </a:spcBef>
              <a:spcAft>
                <a:spcPct val="0"/>
              </a:spcAft>
              <a:defRPr sz="1000">
                <a:solidFill>
                  <a:srgbClr val="FFFFFF"/>
                </a:solidFill>
              </a:defRPr>
            </a:lvl1pPr>
          </a:lstStyle>
          <a:p>
            <a:pPr>
              <a:defRPr/>
            </a:pPr>
            <a:fld id="{66FD37BB-34FA-4C59-8F93-81A8958F7B69}" type="slidenum">
              <a:rPr lang="en-US"/>
              <a:pPr>
                <a:defRPr/>
              </a:pPr>
              <a:t>‹#›</a:t>
            </a:fld>
            <a:endParaRPr lang="en-US" dirty="0"/>
          </a:p>
        </p:txBody>
      </p:sp>
    </p:spTree>
    <p:extLst>
      <p:ext uri="{BB962C8B-B14F-4D97-AF65-F5344CB8AC3E}">
        <p14:creationId xmlns:p14="http://schemas.microsoft.com/office/powerpoint/2010/main" val="1587093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3" name="Picture 2" descr="TTX_ppt-Foo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7"/>
          <p:cNvSpPr txBox="1">
            <a:spLocks/>
          </p:cNvSpPr>
          <p:nvPr userDrawn="1"/>
        </p:nvSpPr>
        <p:spPr>
          <a:xfrm>
            <a:off x="5327650" y="6445250"/>
            <a:ext cx="2901950" cy="365125"/>
          </a:xfrm>
          <a:prstGeom prst="rect">
            <a:avLst/>
          </a:prstGeom>
        </p:spPr>
        <p:txBody>
          <a:bodyPr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b="0" baseline="30000" dirty="0" smtClean="0">
                <a:solidFill>
                  <a:srgbClr val="FFFFFF"/>
                </a:solidFill>
              </a:rPr>
              <a:t>Copyright © TTX Company. Confidential: Not For Distribution</a:t>
            </a:r>
          </a:p>
        </p:txBody>
      </p:sp>
      <p:sp>
        <p:nvSpPr>
          <p:cNvPr id="9" name="Title 1"/>
          <p:cNvSpPr>
            <a:spLocks noGrp="1"/>
          </p:cNvSpPr>
          <p:nvPr>
            <p:ph type="title"/>
          </p:nvPr>
        </p:nvSpPr>
        <p:spPr>
          <a:xfrm>
            <a:off x="457200" y="274638"/>
            <a:ext cx="8229600" cy="1143000"/>
          </a:xfrm>
          <a:prstGeom prst="rect">
            <a:avLst/>
          </a:prstGeom>
        </p:spPr>
        <p:txBody>
          <a:bodyPr>
            <a:noAutofit/>
          </a:bodyPr>
          <a:lstStyle>
            <a:lvl1pPr algn="l">
              <a:defRPr sz="2800" b="0" i="0">
                <a:solidFill>
                  <a:schemeClr val="bg2"/>
                </a:solidFill>
                <a:latin typeface="+mj-lt"/>
                <a:cs typeface="Frutiger LT Std 65 Bold"/>
              </a:defRPr>
            </a:lvl1pPr>
          </a:lstStyle>
          <a:p>
            <a:r>
              <a:rPr lang="en-US" dirty="0" smtClean="0"/>
              <a:t>Click to edit Master title style</a:t>
            </a:r>
            <a:endParaRPr lang="en-US" dirty="0"/>
          </a:p>
        </p:txBody>
      </p:sp>
      <p:sp>
        <p:nvSpPr>
          <p:cNvPr id="5" name="Slide Number Placeholder 1"/>
          <p:cNvSpPr>
            <a:spLocks noGrp="1"/>
          </p:cNvSpPr>
          <p:nvPr>
            <p:ph type="sldNum" sz="quarter" idx="10"/>
          </p:nvPr>
        </p:nvSpPr>
        <p:spPr>
          <a:xfrm>
            <a:off x="7358063" y="6419850"/>
            <a:ext cx="1328737" cy="365125"/>
          </a:xfrm>
        </p:spPr>
        <p:txBody>
          <a:bodyPr/>
          <a:lstStyle>
            <a:lvl1pPr algn="r" defTabSz="914400" eaLnBrk="0" fontAlgn="base" hangingPunct="0">
              <a:spcBef>
                <a:spcPct val="0"/>
              </a:spcBef>
              <a:spcAft>
                <a:spcPct val="0"/>
              </a:spcAft>
              <a:defRPr sz="1000" b="0" i="0">
                <a:solidFill>
                  <a:srgbClr val="FFFFFF"/>
                </a:solidFill>
                <a:latin typeface="Frutiger LT Std 55 Roman"/>
                <a:cs typeface="Frutiger LT Std 55 Roman"/>
              </a:defRPr>
            </a:lvl1pPr>
          </a:lstStyle>
          <a:p>
            <a:pPr>
              <a:defRPr/>
            </a:pPr>
            <a:fld id="{3783A1CA-5DBD-405C-8F14-212A0CBF4D63}" type="slidenum">
              <a:rPr lang="en-US"/>
              <a:pPr>
                <a:defRPr/>
              </a:pPr>
              <a:t>‹#›</a:t>
            </a:fld>
            <a:endParaRPr lang="en-US" dirty="0"/>
          </a:p>
        </p:txBody>
      </p:sp>
    </p:spTree>
    <p:extLst>
      <p:ext uri="{BB962C8B-B14F-4D97-AF65-F5344CB8AC3E}">
        <p14:creationId xmlns:p14="http://schemas.microsoft.com/office/powerpoint/2010/main" val="1775813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descr="TTX_ppt-Foot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51138" y="274638"/>
            <a:ext cx="8229600" cy="1143000"/>
          </a:xfrm>
          <a:prstGeom prst="rect">
            <a:avLst/>
          </a:prstGeom>
        </p:spPr>
        <p:txBody>
          <a:bodyPr>
            <a:noAutofit/>
          </a:bodyPr>
          <a:lstStyle>
            <a:lvl1pPr algn="l">
              <a:defRPr sz="2100" b="0" i="0">
                <a:solidFill>
                  <a:schemeClr val="bg2"/>
                </a:solidFill>
                <a:latin typeface="+mj-lt"/>
                <a:cs typeface="Frutiger LT Std 65 Bold"/>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457200" y="1600202"/>
            <a:ext cx="8229600" cy="4525963"/>
          </a:xfrm>
          <a:prstGeom prst="rect">
            <a:avLst/>
          </a:prstGeom>
        </p:spPr>
        <p:txBody>
          <a:bodyPr>
            <a:noAutofit/>
          </a:bodyPr>
          <a:lstStyle>
            <a:lvl1pPr marL="342900" indent="-342900">
              <a:buClr>
                <a:schemeClr val="accent1"/>
              </a:buClr>
              <a:buSzPct val="150000"/>
              <a:buFont typeface="Lucida Grande"/>
              <a:buChar char="»"/>
              <a:defRPr sz="975" b="0" i="0">
                <a:solidFill>
                  <a:schemeClr val="tx2"/>
                </a:solidFill>
                <a:latin typeface="+mn-lt"/>
                <a:cs typeface="Frutiger LT Std 45 Light"/>
              </a:defRPr>
            </a:lvl1pPr>
            <a:lvl2pPr marL="685800" indent="-342900">
              <a:buFont typeface="Wingdings" charset="2"/>
              <a:buChar char="§"/>
              <a:defRPr sz="1500" b="1" i="0">
                <a:solidFill>
                  <a:schemeClr val="accent4"/>
                </a:solidFill>
                <a:latin typeface="+mj-lt"/>
                <a:cs typeface="Arial"/>
              </a:defRPr>
            </a:lvl2pPr>
            <a:lvl3pPr marL="942975" indent="-257175">
              <a:buFont typeface="Wingdings" charset="2"/>
              <a:buChar char="§"/>
              <a:defRPr sz="1350" b="1" i="0">
                <a:solidFill>
                  <a:schemeClr val="accent4"/>
                </a:solidFill>
                <a:latin typeface="+mj-lt"/>
                <a:cs typeface="Arial"/>
              </a:defRPr>
            </a:lvl3pPr>
            <a:lvl4pPr marL="1285875" indent="-257175">
              <a:buFont typeface="Wingdings" charset="2"/>
              <a:buChar char="§"/>
              <a:defRPr sz="1200" b="1" i="0">
                <a:solidFill>
                  <a:schemeClr val="accent4"/>
                </a:solidFill>
                <a:latin typeface="+mj-lt"/>
                <a:cs typeface="Arial"/>
              </a:defRPr>
            </a:lvl4pPr>
            <a:lvl5pPr marL="1628775" indent="-257175">
              <a:buFont typeface="Wingdings" charset="2"/>
              <a:buChar char="§"/>
              <a:defRPr sz="1200" b="1" i="0">
                <a:solidFill>
                  <a:schemeClr val="accent4"/>
                </a:solidFill>
                <a:latin typeface="+mj-lt"/>
                <a:cs typeface="Arial"/>
              </a:defRPr>
            </a:lvl5pPr>
          </a:lstStyle>
          <a:p>
            <a:pPr lvl="0"/>
            <a:r>
              <a:rPr lang="en-US" dirty="0" smtClean="0"/>
              <a:t>First</a:t>
            </a:r>
          </a:p>
          <a:p>
            <a:pPr lvl="0"/>
            <a:r>
              <a:rPr lang="en-US" dirty="0" smtClean="0"/>
              <a:t>Second</a:t>
            </a:r>
          </a:p>
          <a:p>
            <a:pPr lvl="0"/>
            <a:r>
              <a:rPr lang="en-US" dirty="0" smtClean="0"/>
              <a:t>Third</a:t>
            </a:r>
          </a:p>
          <a:p>
            <a:pPr lvl="0"/>
            <a:r>
              <a:rPr lang="en-US" dirty="0" smtClean="0"/>
              <a:t>Fourth</a:t>
            </a:r>
          </a:p>
        </p:txBody>
      </p:sp>
      <p:sp>
        <p:nvSpPr>
          <p:cNvPr id="9" name="Slide Number Placeholder 8"/>
          <p:cNvSpPr>
            <a:spLocks noGrp="1"/>
          </p:cNvSpPr>
          <p:nvPr>
            <p:ph type="sldNum" sz="quarter" idx="10"/>
          </p:nvPr>
        </p:nvSpPr>
        <p:spPr>
          <a:xfrm>
            <a:off x="7358304" y="6426912"/>
            <a:ext cx="1328497" cy="365125"/>
          </a:xfrm>
        </p:spPr>
        <p:txBody>
          <a:bodyPr/>
          <a:lstStyle>
            <a:lvl1pPr algn="r">
              <a:defRPr sz="750" baseline="0">
                <a:solidFill>
                  <a:srgbClr val="FFFFFF"/>
                </a:solidFill>
              </a:defRPr>
            </a:lvl1pPr>
          </a:lstStyle>
          <a:p>
            <a:fld id="{10B7C296-A78C-214E-86E4-EF034E0346EC}" type="slidenum">
              <a:rPr lang="en-US" smtClean="0"/>
              <a:pPr/>
              <a:t>‹#›</a:t>
            </a:fld>
            <a:endParaRPr lang="en-US" dirty="0"/>
          </a:p>
        </p:txBody>
      </p:sp>
      <p:sp>
        <p:nvSpPr>
          <p:cNvPr id="8" name="Slide Number Placeholder 7"/>
          <p:cNvSpPr txBox="1">
            <a:spLocks/>
          </p:cNvSpPr>
          <p:nvPr userDrawn="1"/>
        </p:nvSpPr>
        <p:spPr>
          <a:xfrm>
            <a:off x="5327724" y="6445810"/>
            <a:ext cx="2901877" cy="365125"/>
          </a:xfrm>
          <a:prstGeom prst="rect">
            <a:avLst/>
          </a:prstGeom>
        </p:spPr>
        <p:txBody>
          <a:bodyPr vert="horz" lIns="68580" tIns="34290" rIns="68580" bIns="34290" rtlCol="0"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50" b="0" baseline="30000" dirty="0" smtClean="0">
                <a:solidFill>
                  <a:srgbClr val="FFFFFF"/>
                </a:solidFill>
              </a:rPr>
              <a:t>Copyright © TTX Company. Confidential: Not For Distribution</a:t>
            </a:r>
          </a:p>
        </p:txBody>
      </p:sp>
    </p:spTree>
    <p:extLst>
      <p:ext uri="{BB962C8B-B14F-4D97-AF65-F5344CB8AC3E}">
        <p14:creationId xmlns:p14="http://schemas.microsoft.com/office/powerpoint/2010/main" val="359069797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Intermodal_TTXca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846138"/>
            <a:ext cx="8229600" cy="1143000"/>
          </a:xfrm>
          <a:prstGeom prst="rect">
            <a:avLst/>
          </a:prstGeom>
        </p:spPr>
        <p:txBody>
          <a:bodyPr>
            <a:noAutofit/>
          </a:bodyPr>
          <a:lstStyle>
            <a:lvl1pPr>
              <a:defRPr sz="3500" b="0" i="0">
                <a:solidFill>
                  <a:schemeClr val="bg2"/>
                </a:solidFill>
                <a:latin typeface="+mj-lt"/>
                <a:cs typeface="Frutiger LT Std 65 Bold"/>
              </a:defRPr>
            </a:lvl1pPr>
          </a:lstStyle>
          <a:p>
            <a:r>
              <a:rPr lang="en-US" dirty="0" smtClean="0"/>
              <a:t>Click to edit Master title style</a:t>
            </a:r>
            <a:endParaRPr lang="en-US" dirty="0"/>
          </a:p>
        </p:txBody>
      </p:sp>
      <p:sp>
        <p:nvSpPr>
          <p:cNvPr id="4" name="Slide Number Placeholder 7"/>
          <p:cNvSpPr>
            <a:spLocks noGrp="1"/>
          </p:cNvSpPr>
          <p:nvPr>
            <p:ph type="sldNum" sz="quarter" idx="10"/>
          </p:nvPr>
        </p:nvSpPr>
        <p:spPr>
          <a:xfrm>
            <a:off x="7358063" y="6356350"/>
            <a:ext cx="1328737" cy="365125"/>
          </a:xfrm>
        </p:spPr>
        <p:txBody>
          <a:bodyPr/>
          <a:lstStyle>
            <a:lvl1pPr algn="r" defTabSz="914400" eaLnBrk="0" fontAlgn="base" hangingPunct="0">
              <a:spcBef>
                <a:spcPct val="0"/>
              </a:spcBef>
              <a:spcAft>
                <a:spcPct val="0"/>
              </a:spcAft>
              <a:defRPr sz="1000">
                <a:solidFill>
                  <a:srgbClr val="000000"/>
                </a:solidFill>
              </a:defRPr>
            </a:lvl1pPr>
          </a:lstStyle>
          <a:p>
            <a:pPr>
              <a:defRPr/>
            </a:pPr>
            <a:fld id="{B44A1932-EFD5-40C4-B52F-5319C4E3DD7A}" type="slidenum">
              <a:rPr lang="en-US"/>
              <a:pPr>
                <a:defRPr/>
              </a:pPr>
              <a:t>‹#›</a:t>
            </a:fld>
            <a:endParaRPr lang="en-US" dirty="0"/>
          </a:p>
        </p:txBody>
      </p:sp>
    </p:spTree>
    <p:extLst>
      <p:ext uri="{BB962C8B-B14F-4D97-AF65-F5344CB8AC3E}">
        <p14:creationId xmlns:p14="http://schemas.microsoft.com/office/powerpoint/2010/main" val="38913624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846138"/>
            <a:ext cx="8229600" cy="1143000"/>
          </a:xfrm>
          <a:prstGeom prst="rect">
            <a:avLst/>
          </a:prstGeom>
        </p:spPr>
        <p:txBody>
          <a:bodyPr>
            <a:noAutofit/>
          </a:bodyPr>
          <a:lstStyle>
            <a:lvl1pPr>
              <a:defRPr lang="en-US" sz="3500" b="0" i="0" kern="1200" dirty="0">
                <a:solidFill>
                  <a:schemeClr val="bg2"/>
                </a:solidFill>
                <a:latin typeface="+mj-lt"/>
                <a:ea typeface="+mj-ea"/>
                <a:cs typeface="Frutiger LT Std 65 Bold"/>
              </a:defRPr>
            </a:lvl1pPr>
          </a:lstStyle>
          <a:p>
            <a:r>
              <a:rPr lang="en-US" dirty="0" smtClean="0"/>
              <a:t>Click to edit Master title style</a:t>
            </a:r>
            <a:endParaRPr lang="en-US" dirty="0"/>
          </a:p>
        </p:txBody>
      </p:sp>
      <p:sp>
        <p:nvSpPr>
          <p:cNvPr id="4" name="Slide Number Placeholder 9"/>
          <p:cNvSpPr>
            <a:spLocks noGrp="1"/>
          </p:cNvSpPr>
          <p:nvPr>
            <p:ph type="sldNum" sz="quarter" idx="10"/>
          </p:nvPr>
        </p:nvSpPr>
        <p:spPr>
          <a:xfrm>
            <a:off x="7358063" y="6356350"/>
            <a:ext cx="1328737" cy="365125"/>
          </a:xfrm>
        </p:spPr>
        <p:txBody>
          <a:bodyPr/>
          <a:lstStyle>
            <a:lvl1pPr algn="r" defTabSz="914400" eaLnBrk="0" fontAlgn="base" hangingPunct="0">
              <a:spcBef>
                <a:spcPct val="0"/>
              </a:spcBef>
              <a:spcAft>
                <a:spcPct val="0"/>
              </a:spcAft>
              <a:defRPr sz="1000">
                <a:solidFill>
                  <a:srgbClr val="000000"/>
                </a:solidFill>
              </a:defRPr>
            </a:lvl1pPr>
          </a:lstStyle>
          <a:p>
            <a:pPr>
              <a:defRPr/>
            </a:pPr>
            <a:fld id="{9AA17050-8230-4469-9A8C-DE4303C44D2D}" type="slidenum">
              <a:rPr lang="en-US"/>
              <a:pPr>
                <a:defRPr/>
              </a:pPr>
              <a:t>‹#›</a:t>
            </a:fld>
            <a:endParaRPr lang="en-US" dirty="0"/>
          </a:p>
        </p:txBody>
      </p:sp>
    </p:spTree>
    <p:extLst>
      <p:ext uri="{BB962C8B-B14F-4D97-AF65-F5344CB8AC3E}">
        <p14:creationId xmlns:p14="http://schemas.microsoft.com/office/powerpoint/2010/main" val="2022876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846138"/>
            <a:ext cx="8229600" cy="1143000"/>
          </a:xfrm>
          <a:prstGeom prst="rect">
            <a:avLst/>
          </a:prstGeom>
        </p:spPr>
        <p:txBody>
          <a:bodyPr>
            <a:noAutofit/>
          </a:bodyPr>
          <a:lstStyle>
            <a:lvl1pPr algn="ctr" defTabSz="457200" rtl="0" eaLnBrk="1" latinLnBrk="0" hangingPunct="1">
              <a:spcBef>
                <a:spcPct val="0"/>
              </a:spcBef>
              <a:buNone/>
              <a:defRPr lang="en-US" sz="3500" b="0" i="0" kern="1200" dirty="0">
                <a:solidFill>
                  <a:schemeClr val="bg2"/>
                </a:solidFill>
                <a:latin typeface="+mj-lt"/>
                <a:ea typeface="+mj-ea"/>
                <a:cs typeface="Frutiger LT Std 65 Bold"/>
              </a:defRPr>
            </a:lvl1pPr>
          </a:lstStyle>
          <a:p>
            <a:r>
              <a:rPr lang="en-US" dirty="0" smtClean="0"/>
              <a:t>Click to edit Master title style</a:t>
            </a:r>
            <a:endParaRPr lang="en-US" dirty="0"/>
          </a:p>
        </p:txBody>
      </p:sp>
      <p:sp>
        <p:nvSpPr>
          <p:cNvPr id="4" name="Slide Number Placeholder 8"/>
          <p:cNvSpPr>
            <a:spLocks noGrp="1"/>
          </p:cNvSpPr>
          <p:nvPr>
            <p:ph type="sldNum" sz="quarter" idx="10"/>
          </p:nvPr>
        </p:nvSpPr>
        <p:spPr>
          <a:xfrm>
            <a:off x="7358063" y="6356350"/>
            <a:ext cx="1328737" cy="365125"/>
          </a:xfrm>
        </p:spPr>
        <p:txBody>
          <a:bodyPr/>
          <a:lstStyle>
            <a:lvl1pPr algn="r" defTabSz="914400" eaLnBrk="0" fontAlgn="base" hangingPunct="0">
              <a:spcBef>
                <a:spcPct val="0"/>
              </a:spcBef>
              <a:spcAft>
                <a:spcPct val="0"/>
              </a:spcAft>
              <a:defRPr sz="1000">
                <a:solidFill>
                  <a:srgbClr val="000000"/>
                </a:solidFill>
              </a:defRPr>
            </a:lvl1pPr>
          </a:lstStyle>
          <a:p>
            <a:pPr>
              <a:defRPr/>
            </a:pPr>
            <a:fld id="{3D56281B-6939-4D7D-B6E1-B57E498782CD}" type="slidenum">
              <a:rPr lang="en-US"/>
              <a:pPr>
                <a:defRPr/>
              </a:pPr>
              <a:t>‹#›</a:t>
            </a:fld>
            <a:endParaRPr lang="en-US" dirty="0"/>
          </a:p>
        </p:txBody>
      </p:sp>
    </p:spTree>
    <p:extLst>
      <p:ext uri="{BB962C8B-B14F-4D97-AF65-F5344CB8AC3E}">
        <p14:creationId xmlns:p14="http://schemas.microsoft.com/office/powerpoint/2010/main" val="7432735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846138"/>
            <a:ext cx="8229600" cy="1143000"/>
          </a:xfrm>
          <a:prstGeom prst="rect">
            <a:avLst/>
          </a:prstGeom>
        </p:spPr>
        <p:txBody>
          <a:bodyPr>
            <a:noAutofit/>
          </a:bodyPr>
          <a:lstStyle>
            <a:lvl1pPr algn="ctr" defTabSz="457200" rtl="0" eaLnBrk="1" latinLnBrk="0" hangingPunct="1">
              <a:spcBef>
                <a:spcPct val="0"/>
              </a:spcBef>
              <a:buNone/>
              <a:defRPr lang="en-US" sz="3500" b="0" i="0" kern="1200" dirty="0">
                <a:solidFill>
                  <a:schemeClr val="bg2"/>
                </a:solidFill>
                <a:latin typeface="+mj-lt"/>
                <a:ea typeface="+mj-ea"/>
                <a:cs typeface="Frutiger LT Std 65 Bold"/>
              </a:defRPr>
            </a:lvl1pPr>
          </a:lstStyle>
          <a:p>
            <a:r>
              <a:rPr lang="en-US" dirty="0" smtClean="0"/>
              <a:t>Click to edit Master title style</a:t>
            </a:r>
            <a:endParaRPr lang="en-US" dirty="0"/>
          </a:p>
        </p:txBody>
      </p:sp>
      <p:sp>
        <p:nvSpPr>
          <p:cNvPr id="4" name="Slide Number Placeholder 8"/>
          <p:cNvSpPr>
            <a:spLocks noGrp="1"/>
          </p:cNvSpPr>
          <p:nvPr>
            <p:ph type="sldNum" sz="quarter" idx="10"/>
          </p:nvPr>
        </p:nvSpPr>
        <p:spPr>
          <a:xfrm>
            <a:off x="7358063" y="6356350"/>
            <a:ext cx="1328737" cy="365125"/>
          </a:xfrm>
        </p:spPr>
        <p:txBody>
          <a:bodyPr/>
          <a:lstStyle>
            <a:lvl1pPr algn="r" defTabSz="914400" eaLnBrk="0" fontAlgn="base" hangingPunct="0">
              <a:spcBef>
                <a:spcPct val="0"/>
              </a:spcBef>
              <a:spcAft>
                <a:spcPct val="0"/>
              </a:spcAft>
              <a:defRPr sz="1000">
                <a:solidFill>
                  <a:srgbClr val="000000"/>
                </a:solidFill>
              </a:defRPr>
            </a:lvl1pPr>
          </a:lstStyle>
          <a:p>
            <a:pPr>
              <a:defRPr/>
            </a:pPr>
            <a:fld id="{96F9725B-EAD2-4916-AD10-8627A8D2A4F0}" type="slidenum">
              <a:rPr lang="en-US"/>
              <a:pPr>
                <a:defRPr/>
              </a:pPr>
              <a:t>‹#›</a:t>
            </a:fld>
            <a:endParaRPr lang="en-US" dirty="0"/>
          </a:p>
        </p:txBody>
      </p:sp>
    </p:spTree>
    <p:extLst>
      <p:ext uri="{BB962C8B-B14F-4D97-AF65-F5344CB8AC3E}">
        <p14:creationId xmlns:p14="http://schemas.microsoft.com/office/powerpoint/2010/main" val="3610635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2" descr="End_r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302046"/>
      </p:ext>
    </p:extLst>
  </p:cSld>
  <p:clrMapOvr>
    <a:masterClrMapping/>
  </p:clrMapOvr>
  <p:transitio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9098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2" descr="TTX_PPTCover_3DRotator_four_u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92975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TTX_ppt-Foo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7"/>
          <p:cNvSpPr txBox="1">
            <a:spLocks/>
          </p:cNvSpPr>
          <p:nvPr userDrawn="1"/>
        </p:nvSpPr>
        <p:spPr>
          <a:xfrm>
            <a:off x="5327650" y="6445250"/>
            <a:ext cx="2901950" cy="365125"/>
          </a:xfrm>
          <a:prstGeom prst="rect">
            <a:avLst/>
          </a:prstGeom>
        </p:spPr>
        <p:txBody>
          <a:bodyPr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b="0" baseline="30000" dirty="0" smtClean="0">
                <a:solidFill>
                  <a:srgbClr val="FFFFFF"/>
                </a:solidFill>
              </a:rPr>
              <a:t>Copyright © TTX Company. Confidential: Not For Distribution</a:t>
            </a:r>
          </a:p>
        </p:txBody>
      </p:sp>
      <p:sp>
        <p:nvSpPr>
          <p:cNvPr id="2" name="Title 1"/>
          <p:cNvSpPr>
            <a:spLocks noGrp="1"/>
          </p:cNvSpPr>
          <p:nvPr>
            <p:ph type="ctrTitle"/>
          </p:nvPr>
        </p:nvSpPr>
        <p:spPr>
          <a:xfrm>
            <a:off x="457200" y="1293249"/>
            <a:ext cx="7772400" cy="3215642"/>
          </a:xfrm>
          <a:prstGeom prst="rect">
            <a:avLst/>
          </a:prstGeom>
        </p:spPr>
        <p:txBody>
          <a:bodyPr>
            <a:noAutofit/>
          </a:bodyPr>
          <a:lstStyle>
            <a:lvl1pPr algn="l">
              <a:defRPr sz="5000" b="0" i="0">
                <a:solidFill>
                  <a:schemeClr val="bg2"/>
                </a:solidFill>
                <a:latin typeface="Frutiger LT Std 65 Bold"/>
                <a:cs typeface="Frutiger LT Std 65 Bold"/>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58416"/>
            <a:ext cx="7086600" cy="780383"/>
          </a:xfrm>
          <a:prstGeom prst="rect">
            <a:avLst/>
          </a:prstGeom>
        </p:spPr>
        <p:txBody>
          <a:bodyPr>
            <a:noAutofit/>
          </a:bodyPr>
          <a:lstStyle>
            <a:lvl1pPr marL="0" indent="0" algn="l">
              <a:buNone/>
              <a:defRPr sz="2000" b="0" i="0" baseline="0">
                <a:solidFill>
                  <a:schemeClr val="tx2"/>
                </a:solidFill>
                <a:latin typeface="Frutiger LT Std 55 Roman"/>
                <a:cs typeface="Frutiger LT Std 55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7"/>
          <p:cNvSpPr>
            <a:spLocks noGrp="1"/>
          </p:cNvSpPr>
          <p:nvPr>
            <p:ph type="sldNum" sz="quarter" idx="10"/>
          </p:nvPr>
        </p:nvSpPr>
        <p:spPr>
          <a:xfrm>
            <a:off x="7356475" y="6419850"/>
            <a:ext cx="1328738" cy="365125"/>
          </a:xfrm>
        </p:spPr>
        <p:txBody>
          <a:bodyPr/>
          <a:lstStyle>
            <a:lvl1pPr algn="r" defTabSz="914400" eaLnBrk="0" fontAlgn="base" hangingPunct="0">
              <a:spcBef>
                <a:spcPct val="0"/>
              </a:spcBef>
              <a:spcAft>
                <a:spcPct val="0"/>
              </a:spcAft>
              <a:defRPr sz="1000" baseline="0">
                <a:solidFill>
                  <a:srgbClr val="FFFFFF"/>
                </a:solidFill>
              </a:defRPr>
            </a:lvl1pPr>
          </a:lstStyle>
          <a:p>
            <a:pPr>
              <a:defRPr/>
            </a:pPr>
            <a:fld id="{F842E54D-8442-41DF-8FFB-E726518784B9}" type="slidenum">
              <a:rPr lang="en-US"/>
              <a:pPr>
                <a:defRPr/>
              </a:pPr>
              <a:t>‹#›</a:t>
            </a:fld>
            <a:endParaRPr lang="en-US" dirty="0"/>
          </a:p>
        </p:txBody>
      </p:sp>
    </p:spTree>
    <p:extLst>
      <p:ext uri="{BB962C8B-B14F-4D97-AF65-F5344CB8AC3E}">
        <p14:creationId xmlns:p14="http://schemas.microsoft.com/office/powerpoint/2010/main" val="8039364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TX_ppt-Foo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7"/>
          <p:cNvSpPr txBox="1">
            <a:spLocks/>
          </p:cNvSpPr>
          <p:nvPr userDrawn="1"/>
        </p:nvSpPr>
        <p:spPr>
          <a:xfrm>
            <a:off x="5327650" y="6445250"/>
            <a:ext cx="2901950" cy="365125"/>
          </a:xfrm>
          <a:prstGeom prst="rect">
            <a:avLst/>
          </a:prstGeom>
        </p:spPr>
        <p:txBody>
          <a:bodyPr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b="0" baseline="30000" dirty="0" smtClean="0">
                <a:solidFill>
                  <a:srgbClr val="FFFFFF"/>
                </a:solidFill>
              </a:rPr>
              <a:t>Copyright © TTX Company. Confidential: Not For Distribution</a:t>
            </a:r>
          </a:p>
        </p:txBody>
      </p:sp>
      <p:sp>
        <p:nvSpPr>
          <p:cNvPr id="2" name="Title 1"/>
          <p:cNvSpPr>
            <a:spLocks noGrp="1"/>
          </p:cNvSpPr>
          <p:nvPr>
            <p:ph type="title"/>
          </p:nvPr>
        </p:nvSpPr>
        <p:spPr>
          <a:xfrm>
            <a:off x="203200" y="274638"/>
            <a:ext cx="8229600" cy="1143000"/>
          </a:xfrm>
          <a:prstGeom prst="rect">
            <a:avLst/>
          </a:prstGeom>
        </p:spPr>
        <p:txBody>
          <a:bodyPr>
            <a:noAutofit/>
          </a:bodyPr>
          <a:lstStyle>
            <a:lvl1pPr algn="l">
              <a:defRPr sz="2800" b="0" i="0">
                <a:solidFill>
                  <a:schemeClr val="bg2"/>
                </a:solidFill>
                <a:latin typeface="+mj-lt"/>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normAutofit/>
          </a:bodyPr>
          <a:lstStyle>
            <a:lvl1pPr marL="457200" indent="-457200">
              <a:buClr>
                <a:schemeClr val="accent1"/>
              </a:buClr>
              <a:buSzPct val="90000"/>
              <a:buFont typeface="Lucida Grande"/>
              <a:buChar char="»"/>
              <a:defRPr sz="2000" b="0" i="0">
                <a:solidFill>
                  <a:schemeClr val="tx2"/>
                </a:solidFill>
                <a:latin typeface="+mn-lt"/>
                <a:cs typeface="Frutiger LT Std 45 Light"/>
              </a:defRPr>
            </a:lvl1pPr>
            <a:lvl2pPr marL="914400" indent="-457200">
              <a:buFont typeface="Wingdings" charset="2"/>
              <a:buChar char="§"/>
              <a:defRPr sz="2000" b="1" i="0">
                <a:solidFill>
                  <a:schemeClr val="accent4"/>
                </a:solidFill>
                <a:latin typeface="+mj-lt"/>
                <a:cs typeface="Arial"/>
              </a:defRPr>
            </a:lvl2pPr>
            <a:lvl3pPr marL="1257300" indent="-342900">
              <a:buFont typeface="Wingdings" charset="2"/>
              <a:buChar char="§"/>
              <a:defRPr sz="1800" b="1" i="0">
                <a:solidFill>
                  <a:schemeClr val="accent4"/>
                </a:solidFill>
                <a:latin typeface="+mj-lt"/>
                <a:cs typeface="Arial"/>
              </a:defRPr>
            </a:lvl3pPr>
            <a:lvl4pPr marL="1714500" indent="-342900">
              <a:buFont typeface="Wingdings" charset="2"/>
              <a:buChar char="§"/>
              <a:defRPr sz="1600" b="1" i="0">
                <a:solidFill>
                  <a:schemeClr val="accent4"/>
                </a:solidFill>
                <a:latin typeface="+mj-lt"/>
                <a:cs typeface="Arial"/>
              </a:defRPr>
            </a:lvl4pPr>
            <a:lvl5pPr marL="2171700" indent="-342900">
              <a:buFont typeface="Wingdings" charset="2"/>
              <a:buChar char="§"/>
              <a:defRPr sz="1600" b="1" i="0">
                <a:solidFill>
                  <a:schemeClr val="accent4"/>
                </a:solidFill>
                <a:latin typeface="+mj-lt"/>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8"/>
          <p:cNvSpPr>
            <a:spLocks noGrp="1"/>
          </p:cNvSpPr>
          <p:nvPr>
            <p:ph type="sldNum" sz="quarter" idx="10"/>
          </p:nvPr>
        </p:nvSpPr>
        <p:spPr>
          <a:xfrm>
            <a:off x="7358063" y="6426200"/>
            <a:ext cx="1328737" cy="365125"/>
          </a:xfrm>
        </p:spPr>
        <p:txBody>
          <a:bodyPr/>
          <a:lstStyle>
            <a:lvl1pPr algn="r" defTabSz="914400" eaLnBrk="0" fontAlgn="base" hangingPunct="0">
              <a:spcBef>
                <a:spcPct val="0"/>
              </a:spcBef>
              <a:spcAft>
                <a:spcPct val="0"/>
              </a:spcAft>
              <a:defRPr sz="1000" baseline="0">
                <a:solidFill>
                  <a:srgbClr val="FFFFFF"/>
                </a:solidFill>
              </a:defRPr>
            </a:lvl1pPr>
          </a:lstStyle>
          <a:p>
            <a:pPr>
              <a:defRPr/>
            </a:pPr>
            <a:fld id="{2CF0A4F4-3141-496A-9C8D-0F18D7BFE201}" type="slidenum">
              <a:rPr lang="en-US"/>
              <a:pPr>
                <a:defRPr/>
              </a:pPr>
              <a:t>‹#›</a:t>
            </a:fld>
            <a:endParaRPr lang="en-US" dirty="0"/>
          </a:p>
        </p:txBody>
      </p:sp>
    </p:spTree>
    <p:extLst>
      <p:ext uri="{BB962C8B-B14F-4D97-AF65-F5344CB8AC3E}">
        <p14:creationId xmlns:p14="http://schemas.microsoft.com/office/powerpoint/2010/main" val="9488287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2" descr="TTX_ppt-Foo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7"/>
          <p:cNvSpPr txBox="1">
            <a:spLocks/>
          </p:cNvSpPr>
          <p:nvPr userDrawn="1"/>
        </p:nvSpPr>
        <p:spPr>
          <a:xfrm>
            <a:off x="5327650" y="6445250"/>
            <a:ext cx="2901950" cy="365125"/>
          </a:xfrm>
          <a:prstGeom prst="rect">
            <a:avLst/>
          </a:prstGeom>
        </p:spPr>
        <p:txBody>
          <a:bodyPr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b="0" baseline="30000" dirty="0" smtClean="0">
                <a:solidFill>
                  <a:srgbClr val="FFFFFF"/>
                </a:solidFill>
              </a:rPr>
              <a:t>Copyright © TTX Company. Confidential: Not For Distribution</a:t>
            </a:r>
          </a:p>
        </p:txBody>
      </p:sp>
      <p:sp>
        <p:nvSpPr>
          <p:cNvPr id="2" name="Title 1"/>
          <p:cNvSpPr>
            <a:spLocks noGrp="1"/>
          </p:cNvSpPr>
          <p:nvPr>
            <p:ph type="title"/>
          </p:nvPr>
        </p:nvSpPr>
        <p:spPr>
          <a:xfrm>
            <a:off x="251138" y="274638"/>
            <a:ext cx="8229600" cy="1143000"/>
          </a:xfrm>
          <a:prstGeom prst="rect">
            <a:avLst/>
          </a:prstGeom>
        </p:spPr>
        <p:txBody>
          <a:bodyPr>
            <a:noAutofit/>
          </a:bodyPr>
          <a:lstStyle>
            <a:lvl1pPr algn="l">
              <a:defRPr sz="2800" b="0" i="0">
                <a:solidFill>
                  <a:schemeClr val="bg2"/>
                </a:solidFill>
                <a:latin typeface="+mj-lt"/>
                <a:cs typeface="Frutiger LT Std 65 Bold"/>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noAutofit/>
          </a:bodyPr>
          <a:lstStyle>
            <a:lvl1pPr marL="457200" indent="-457200">
              <a:buClr>
                <a:schemeClr val="accent1"/>
              </a:buClr>
              <a:buSzPct val="150000"/>
              <a:buFont typeface="Lucida Grande"/>
              <a:buChar char="»"/>
              <a:defRPr sz="1300" b="0" i="0">
                <a:solidFill>
                  <a:schemeClr val="tx2"/>
                </a:solidFill>
                <a:latin typeface="+mn-lt"/>
                <a:cs typeface="Frutiger LT Std 45 Light"/>
              </a:defRPr>
            </a:lvl1pPr>
            <a:lvl2pPr marL="914400" indent="-457200">
              <a:buFont typeface="Wingdings" charset="2"/>
              <a:buChar char="§"/>
              <a:defRPr sz="2000" b="1" i="0">
                <a:solidFill>
                  <a:schemeClr val="accent4"/>
                </a:solidFill>
                <a:latin typeface="+mj-lt"/>
                <a:cs typeface="Arial"/>
              </a:defRPr>
            </a:lvl2pPr>
            <a:lvl3pPr marL="1257300" indent="-342900">
              <a:buFont typeface="Wingdings" charset="2"/>
              <a:buChar char="§"/>
              <a:defRPr sz="1800" b="1" i="0">
                <a:solidFill>
                  <a:schemeClr val="accent4"/>
                </a:solidFill>
                <a:latin typeface="+mj-lt"/>
                <a:cs typeface="Arial"/>
              </a:defRPr>
            </a:lvl3pPr>
            <a:lvl4pPr marL="1714500" indent="-342900">
              <a:buFont typeface="Wingdings" charset="2"/>
              <a:buChar char="§"/>
              <a:defRPr sz="1600" b="1" i="0">
                <a:solidFill>
                  <a:schemeClr val="accent4"/>
                </a:solidFill>
                <a:latin typeface="+mj-lt"/>
                <a:cs typeface="Arial"/>
              </a:defRPr>
            </a:lvl4pPr>
            <a:lvl5pPr marL="2171700" indent="-342900">
              <a:buFont typeface="Wingdings" charset="2"/>
              <a:buChar char="§"/>
              <a:defRPr sz="1600" b="1" i="0">
                <a:solidFill>
                  <a:schemeClr val="accent4"/>
                </a:solidFill>
                <a:latin typeface="+mj-lt"/>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8"/>
          <p:cNvSpPr>
            <a:spLocks noGrp="1"/>
          </p:cNvSpPr>
          <p:nvPr>
            <p:ph type="sldNum" sz="quarter" idx="10"/>
          </p:nvPr>
        </p:nvSpPr>
        <p:spPr>
          <a:xfrm>
            <a:off x="7358063" y="6426200"/>
            <a:ext cx="1328737" cy="365125"/>
          </a:xfrm>
        </p:spPr>
        <p:txBody>
          <a:bodyPr/>
          <a:lstStyle>
            <a:lvl1pPr algn="r" defTabSz="914400" eaLnBrk="0" fontAlgn="base" hangingPunct="0">
              <a:spcBef>
                <a:spcPct val="0"/>
              </a:spcBef>
              <a:spcAft>
                <a:spcPct val="0"/>
              </a:spcAft>
              <a:defRPr sz="1000" baseline="0">
                <a:solidFill>
                  <a:srgbClr val="FFFFFF"/>
                </a:solidFill>
              </a:defRPr>
            </a:lvl1pPr>
          </a:lstStyle>
          <a:p>
            <a:pPr>
              <a:defRPr/>
            </a:pPr>
            <a:fld id="{FD6C9208-5951-44DA-AF06-94E8C12B6664}" type="slidenum">
              <a:rPr lang="en-US"/>
              <a:pPr>
                <a:defRPr/>
              </a:pPr>
              <a:t>‹#›</a:t>
            </a:fld>
            <a:endParaRPr lang="en-US" dirty="0"/>
          </a:p>
        </p:txBody>
      </p:sp>
    </p:spTree>
    <p:extLst>
      <p:ext uri="{BB962C8B-B14F-4D97-AF65-F5344CB8AC3E}">
        <p14:creationId xmlns:p14="http://schemas.microsoft.com/office/powerpoint/2010/main" val="4187081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descr="TTX_ppt-Foot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a:spLocks noGrp="1"/>
          </p:cNvSpPr>
          <p:nvPr>
            <p:ph type="title"/>
          </p:nvPr>
        </p:nvSpPr>
        <p:spPr>
          <a:xfrm>
            <a:off x="225381" y="263354"/>
            <a:ext cx="8229600" cy="1143000"/>
          </a:xfrm>
          <a:prstGeom prst="rect">
            <a:avLst/>
          </a:prstGeom>
        </p:spPr>
        <p:txBody>
          <a:bodyPr>
            <a:noAutofit/>
          </a:bodyPr>
          <a:lstStyle>
            <a:lvl1pPr algn="l">
              <a:defRPr sz="2100" b="0" i="0">
                <a:solidFill>
                  <a:schemeClr val="bg2"/>
                </a:solidFill>
                <a:latin typeface="+mj-lt"/>
                <a:cs typeface="Frutiger LT Std 65 Bold"/>
              </a:defRPr>
            </a:lvl1pPr>
          </a:lstStyle>
          <a:p>
            <a:r>
              <a:rPr lang="en-US" dirty="0" smtClean="0"/>
              <a:t>Click to edit Master title style</a:t>
            </a:r>
            <a:endParaRPr lang="en-US" dirty="0"/>
          </a:p>
        </p:txBody>
      </p:sp>
      <p:sp>
        <p:nvSpPr>
          <p:cNvPr id="12" name="Content Placeholder 2"/>
          <p:cNvSpPr>
            <a:spLocks noGrp="1"/>
          </p:cNvSpPr>
          <p:nvPr>
            <p:ph sz="half" idx="12" hasCustomPrompt="1"/>
          </p:nvPr>
        </p:nvSpPr>
        <p:spPr>
          <a:xfrm>
            <a:off x="457200" y="1600200"/>
            <a:ext cx="4038600" cy="693497"/>
          </a:xfrm>
          <a:prstGeom prst="rect">
            <a:avLst/>
          </a:prstGeom>
        </p:spPr>
        <p:txBody>
          <a:bodyPr numCol="1"/>
          <a:lstStyle>
            <a:lvl1pPr marL="0" indent="0">
              <a:buFontTx/>
              <a:buNone/>
              <a:defRPr sz="1800" b="0" i="0">
                <a:solidFill>
                  <a:schemeClr val="tx2"/>
                </a:solidFill>
                <a:latin typeface="+mj-lt"/>
                <a:cs typeface="Frutiger LT Std 65 Bold"/>
              </a:defRPr>
            </a:lvl1pPr>
            <a:lvl2pPr marL="600075" indent="-257175" algn="l">
              <a:buFont typeface="Wingdings" charset="2"/>
              <a:buChar char="§"/>
              <a:defRPr sz="1800">
                <a:solidFill>
                  <a:schemeClr val="accent4"/>
                </a:solidFill>
              </a:defRPr>
            </a:lvl2pPr>
            <a:lvl3pPr marL="857250" indent="-171450" algn="l">
              <a:buFont typeface="Wingdings" charset="2"/>
              <a:buChar char="§"/>
              <a:defRPr sz="1500">
                <a:solidFill>
                  <a:schemeClr val="accent4"/>
                </a:solidFill>
              </a:defRPr>
            </a:lvl3pPr>
            <a:lvl4pPr marL="1200150" indent="-171450" algn="l">
              <a:buFont typeface="Wingdings" charset="2"/>
              <a:buChar char="§"/>
              <a:defRPr sz="1350">
                <a:solidFill>
                  <a:schemeClr val="accent4"/>
                </a:solidFill>
              </a:defRPr>
            </a:lvl4pPr>
            <a:lvl5pPr marL="1543050" indent="-171450" algn="l">
              <a:buFont typeface="Wingdings" charset="2"/>
              <a:buChar char="§"/>
              <a:defRPr sz="1350">
                <a:solidFill>
                  <a:schemeClr val="accent4"/>
                </a:solidFill>
              </a:defRPr>
            </a:lvl5pPr>
            <a:lvl6pPr>
              <a:defRPr sz="1350"/>
            </a:lvl6pPr>
            <a:lvl7pPr>
              <a:defRPr sz="1350"/>
            </a:lvl7pPr>
            <a:lvl8pPr>
              <a:defRPr sz="1350"/>
            </a:lvl8pPr>
            <a:lvl9pPr>
              <a:defRPr sz="1350"/>
            </a:lvl9pPr>
          </a:lstStyle>
          <a:p>
            <a:pPr lvl="0"/>
            <a:r>
              <a:rPr lang="en-US" dirty="0" smtClean="0"/>
              <a:t>SUBHEAD</a:t>
            </a:r>
          </a:p>
        </p:txBody>
      </p:sp>
      <p:sp>
        <p:nvSpPr>
          <p:cNvPr id="13" name="Content Placeholder 2"/>
          <p:cNvSpPr>
            <a:spLocks noGrp="1"/>
          </p:cNvSpPr>
          <p:nvPr>
            <p:ph sz="half" idx="13" hasCustomPrompt="1"/>
          </p:nvPr>
        </p:nvSpPr>
        <p:spPr>
          <a:xfrm>
            <a:off x="457200" y="2416080"/>
            <a:ext cx="4038600" cy="3710085"/>
          </a:xfrm>
          <a:prstGeom prst="rect">
            <a:avLst/>
          </a:prstGeom>
        </p:spPr>
        <p:txBody>
          <a:bodyPr numCol="1">
            <a:normAutofit/>
          </a:bodyPr>
          <a:lstStyle>
            <a:lvl1pPr marL="257175" indent="-257175">
              <a:buClr>
                <a:schemeClr val="accent1"/>
              </a:buClr>
              <a:buSzPct val="90000"/>
              <a:buFont typeface="Lucida Grande"/>
              <a:buChar char="»"/>
              <a:defRPr sz="1125" b="0" i="0">
                <a:solidFill>
                  <a:schemeClr val="tx2"/>
                </a:solidFill>
                <a:latin typeface="+mn-lt"/>
                <a:cs typeface="Frutiger LT Std 45 Light"/>
              </a:defRPr>
            </a:lvl1pPr>
            <a:lvl2pPr marL="600075" indent="-257175" algn="l">
              <a:buFont typeface="Wingdings" charset="2"/>
              <a:buChar char="§"/>
              <a:defRPr sz="1800">
                <a:solidFill>
                  <a:schemeClr val="accent4"/>
                </a:solidFill>
              </a:defRPr>
            </a:lvl2pPr>
            <a:lvl3pPr marL="857250" indent="-171450" algn="l">
              <a:buFont typeface="Wingdings" charset="2"/>
              <a:buChar char="§"/>
              <a:defRPr sz="1500">
                <a:solidFill>
                  <a:schemeClr val="accent4"/>
                </a:solidFill>
              </a:defRPr>
            </a:lvl3pPr>
            <a:lvl4pPr marL="1200150" indent="-171450" algn="l">
              <a:buFont typeface="Wingdings" charset="2"/>
              <a:buChar char="§"/>
              <a:defRPr sz="1350">
                <a:solidFill>
                  <a:schemeClr val="accent4"/>
                </a:solidFill>
              </a:defRPr>
            </a:lvl4pPr>
            <a:lvl5pPr marL="1543050" indent="-171450" algn="l">
              <a:buFont typeface="Wingdings" charset="2"/>
              <a:buChar char="§"/>
              <a:defRPr sz="1350">
                <a:solidFill>
                  <a:schemeClr val="accent4"/>
                </a:solidFill>
              </a:defRPr>
            </a:lvl5pPr>
            <a:lvl6pPr>
              <a:defRPr sz="1350"/>
            </a:lvl6pPr>
            <a:lvl7pPr>
              <a:defRPr sz="1350"/>
            </a:lvl7pPr>
            <a:lvl8pPr>
              <a:defRPr sz="1350"/>
            </a:lvl8pPr>
            <a:lvl9pPr>
              <a:defRPr sz="1350"/>
            </a:lvl9pPr>
          </a:lstStyle>
          <a:p>
            <a:pPr lvl="0"/>
            <a:r>
              <a:rPr lang="en-US" dirty="0" smtClean="0"/>
              <a:t>First</a:t>
            </a:r>
          </a:p>
          <a:p>
            <a:pPr lvl="0"/>
            <a:r>
              <a:rPr lang="en-US" dirty="0" smtClean="0"/>
              <a:t>Second</a:t>
            </a:r>
          </a:p>
          <a:p>
            <a:pPr lvl="0"/>
            <a:r>
              <a:rPr lang="en-US" dirty="0" smtClean="0"/>
              <a:t>Third</a:t>
            </a:r>
          </a:p>
          <a:p>
            <a:pPr lvl="0"/>
            <a:r>
              <a:rPr lang="en-US" dirty="0" smtClean="0"/>
              <a:t>Fourth</a:t>
            </a:r>
          </a:p>
        </p:txBody>
      </p:sp>
      <p:sp>
        <p:nvSpPr>
          <p:cNvPr id="14" name="Content Placeholder 2"/>
          <p:cNvSpPr>
            <a:spLocks noGrp="1"/>
          </p:cNvSpPr>
          <p:nvPr>
            <p:ph sz="half" idx="14" hasCustomPrompt="1"/>
          </p:nvPr>
        </p:nvSpPr>
        <p:spPr>
          <a:xfrm>
            <a:off x="4648200" y="1600200"/>
            <a:ext cx="4038600" cy="693497"/>
          </a:xfrm>
          <a:prstGeom prst="rect">
            <a:avLst/>
          </a:prstGeom>
        </p:spPr>
        <p:txBody>
          <a:bodyPr numCol="1"/>
          <a:lstStyle>
            <a:lvl1pPr marL="0" indent="0">
              <a:buFontTx/>
              <a:buNone/>
              <a:defRPr sz="1800" b="0" i="0">
                <a:solidFill>
                  <a:schemeClr val="tx2"/>
                </a:solidFill>
                <a:latin typeface="+mj-lt"/>
                <a:cs typeface="Frutiger LT Std 65 Bold"/>
              </a:defRPr>
            </a:lvl1pPr>
            <a:lvl2pPr marL="600075" indent="-257175" algn="l">
              <a:buFont typeface="Wingdings" charset="2"/>
              <a:buChar char="§"/>
              <a:defRPr sz="1800">
                <a:solidFill>
                  <a:schemeClr val="accent4"/>
                </a:solidFill>
              </a:defRPr>
            </a:lvl2pPr>
            <a:lvl3pPr marL="857250" indent="-171450" algn="l">
              <a:buFont typeface="Wingdings" charset="2"/>
              <a:buChar char="§"/>
              <a:defRPr sz="1500">
                <a:solidFill>
                  <a:schemeClr val="accent4"/>
                </a:solidFill>
              </a:defRPr>
            </a:lvl3pPr>
            <a:lvl4pPr marL="1200150" indent="-171450" algn="l">
              <a:buFont typeface="Wingdings" charset="2"/>
              <a:buChar char="§"/>
              <a:defRPr sz="1350">
                <a:solidFill>
                  <a:schemeClr val="accent4"/>
                </a:solidFill>
              </a:defRPr>
            </a:lvl4pPr>
            <a:lvl5pPr marL="1543050" indent="-171450" algn="l">
              <a:buFont typeface="Wingdings" charset="2"/>
              <a:buChar char="§"/>
              <a:defRPr sz="1350">
                <a:solidFill>
                  <a:schemeClr val="accent4"/>
                </a:solidFill>
              </a:defRPr>
            </a:lvl5pPr>
            <a:lvl6pPr>
              <a:defRPr sz="1350"/>
            </a:lvl6pPr>
            <a:lvl7pPr>
              <a:defRPr sz="1350"/>
            </a:lvl7pPr>
            <a:lvl8pPr>
              <a:defRPr sz="1350"/>
            </a:lvl8pPr>
            <a:lvl9pPr>
              <a:defRPr sz="1350"/>
            </a:lvl9pPr>
          </a:lstStyle>
          <a:p>
            <a:pPr lvl="0"/>
            <a:r>
              <a:rPr lang="en-US" dirty="0" smtClean="0"/>
              <a:t>SUBHEAD</a:t>
            </a:r>
          </a:p>
        </p:txBody>
      </p:sp>
      <p:sp>
        <p:nvSpPr>
          <p:cNvPr id="15" name="Content Placeholder 2"/>
          <p:cNvSpPr>
            <a:spLocks noGrp="1"/>
          </p:cNvSpPr>
          <p:nvPr>
            <p:ph sz="half" idx="15" hasCustomPrompt="1"/>
          </p:nvPr>
        </p:nvSpPr>
        <p:spPr>
          <a:xfrm>
            <a:off x="4648200" y="2416080"/>
            <a:ext cx="4038600" cy="3710085"/>
          </a:xfrm>
          <a:prstGeom prst="rect">
            <a:avLst/>
          </a:prstGeom>
        </p:spPr>
        <p:txBody>
          <a:bodyPr numCol="1">
            <a:normAutofit/>
          </a:bodyPr>
          <a:lstStyle>
            <a:lvl1pPr marL="257175" indent="-257175">
              <a:buClr>
                <a:schemeClr val="accent1"/>
              </a:buClr>
              <a:buSzPct val="90000"/>
              <a:buFont typeface="Lucida Grande"/>
              <a:buChar char="»"/>
              <a:defRPr sz="1125" b="0" i="0">
                <a:solidFill>
                  <a:schemeClr val="tx2"/>
                </a:solidFill>
                <a:latin typeface="+mn-lt"/>
                <a:cs typeface="Frutiger LT Std 45 Light"/>
              </a:defRPr>
            </a:lvl1pPr>
            <a:lvl2pPr marL="600075" indent="-257175" algn="l">
              <a:buFont typeface="Wingdings" charset="2"/>
              <a:buChar char="§"/>
              <a:defRPr sz="1800">
                <a:solidFill>
                  <a:schemeClr val="accent4"/>
                </a:solidFill>
              </a:defRPr>
            </a:lvl2pPr>
            <a:lvl3pPr marL="857250" indent="-171450" algn="l">
              <a:buFont typeface="Wingdings" charset="2"/>
              <a:buChar char="§"/>
              <a:defRPr sz="1500">
                <a:solidFill>
                  <a:schemeClr val="accent4"/>
                </a:solidFill>
              </a:defRPr>
            </a:lvl3pPr>
            <a:lvl4pPr marL="1200150" indent="-171450" algn="l">
              <a:buFont typeface="Wingdings" charset="2"/>
              <a:buChar char="§"/>
              <a:defRPr sz="1350">
                <a:solidFill>
                  <a:schemeClr val="accent4"/>
                </a:solidFill>
              </a:defRPr>
            </a:lvl4pPr>
            <a:lvl5pPr marL="1543050" indent="-171450" algn="l">
              <a:buFont typeface="Wingdings" charset="2"/>
              <a:buChar char="§"/>
              <a:defRPr sz="1350">
                <a:solidFill>
                  <a:schemeClr val="accent4"/>
                </a:solidFill>
              </a:defRPr>
            </a:lvl5pPr>
            <a:lvl6pPr>
              <a:defRPr sz="1350"/>
            </a:lvl6pPr>
            <a:lvl7pPr>
              <a:defRPr sz="1350"/>
            </a:lvl7pPr>
            <a:lvl8pPr>
              <a:defRPr sz="1350"/>
            </a:lvl8pPr>
            <a:lvl9pPr>
              <a:defRPr sz="1350"/>
            </a:lvl9pPr>
          </a:lstStyle>
          <a:p>
            <a:pPr lvl="0"/>
            <a:r>
              <a:rPr lang="en-US" dirty="0" smtClean="0"/>
              <a:t>First</a:t>
            </a:r>
          </a:p>
          <a:p>
            <a:pPr lvl="0"/>
            <a:r>
              <a:rPr lang="en-US" dirty="0" smtClean="0"/>
              <a:t>Second</a:t>
            </a:r>
          </a:p>
          <a:p>
            <a:pPr lvl="0"/>
            <a:r>
              <a:rPr lang="en-US" dirty="0" smtClean="0"/>
              <a:t>Third</a:t>
            </a:r>
          </a:p>
          <a:p>
            <a:pPr lvl="0"/>
            <a:r>
              <a:rPr lang="en-US" dirty="0" smtClean="0"/>
              <a:t>Fourth</a:t>
            </a:r>
          </a:p>
        </p:txBody>
      </p:sp>
      <p:sp>
        <p:nvSpPr>
          <p:cNvPr id="17" name="Slide Number Placeholder 16"/>
          <p:cNvSpPr>
            <a:spLocks noGrp="1"/>
          </p:cNvSpPr>
          <p:nvPr>
            <p:ph type="sldNum" sz="quarter" idx="16"/>
          </p:nvPr>
        </p:nvSpPr>
        <p:spPr>
          <a:xfrm>
            <a:off x="7358304" y="6426911"/>
            <a:ext cx="1328497" cy="365125"/>
          </a:xfrm>
        </p:spPr>
        <p:txBody>
          <a:bodyPr/>
          <a:lstStyle>
            <a:lvl1pPr algn="r">
              <a:defRPr sz="750">
                <a:solidFill>
                  <a:srgbClr val="FFFFFF"/>
                </a:solidFill>
              </a:defRPr>
            </a:lvl1pPr>
          </a:lstStyle>
          <a:p>
            <a:fld id="{10B7C296-A78C-214E-86E4-EF034E0346EC}" type="slidenum">
              <a:rPr lang="en-US" smtClean="0"/>
              <a:pPr/>
              <a:t>‹#›</a:t>
            </a:fld>
            <a:endParaRPr lang="en-US" dirty="0"/>
          </a:p>
        </p:txBody>
      </p:sp>
      <p:sp>
        <p:nvSpPr>
          <p:cNvPr id="16" name="Slide Number Placeholder 7"/>
          <p:cNvSpPr txBox="1">
            <a:spLocks/>
          </p:cNvSpPr>
          <p:nvPr userDrawn="1"/>
        </p:nvSpPr>
        <p:spPr>
          <a:xfrm>
            <a:off x="5327724" y="6445810"/>
            <a:ext cx="2901877" cy="365125"/>
          </a:xfrm>
          <a:prstGeom prst="rect">
            <a:avLst/>
          </a:prstGeom>
        </p:spPr>
        <p:txBody>
          <a:bodyPr vert="horz" lIns="68580" tIns="34290" rIns="68580" bIns="34290" rtlCol="0"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50" b="0" baseline="30000" dirty="0" smtClean="0">
                <a:solidFill>
                  <a:srgbClr val="FFFFFF"/>
                </a:solidFill>
              </a:rPr>
              <a:t>Copyright © TTX Company. Confidential: Not For Distribution</a:t>
            </a:r>
          </a:p>
        </p:txBody>
      </p:sp>
    </p:spTree>
    <p:extLst>
      <p:ext uri="{BB962C8B-B14F-4D97-AF65-F5344CB8AC3E}">
        <p14:creationId xmlns:p14="http://schemas.microsoft.com/office/powerpoint/2010/main" val="49581146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2" descr="TTX_ppt-Foo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txBox="1">
            <a:spLocks/>
          </p:cNvSpPr>
          <p:nvPr userDrawn="1"/>
        </p:nvSpPr>
        <p:spPr>
          <a:xfrm>
            <a:off x="5327650" y="6445250"/>
            <a:ext cx="2901950" cy="365125"/>
          </a:xfrm>
          <a:prstGeom prst="rect">
            <a:avLst/>
          </a:prstGeom>
        </p:spPr>
        <p:txBody>
          <a:bodyPr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b="0" baseline="30000" dirty="0" smtClean="0">
                <a:solidFill>
                  <a:srgbClr val="FFFFFF"/>
                </a:solidFill>
              </a:rPr>
              <a:t>Copyright © TTX Company. Confidential: Not For Distribution</a:t>
            </a:r>
          </a:p>
        </p:txBody>
      </p:sp>
      <p:sp>
        <p:nvSpPr>
          <p:cNvPr id="9" name="Title 1"/>
          <p:cNvSpPr>
            <a:spLocks noGrp="1"/>
          </p:cNvSpPr>
          <p:nvPr>
            <p:ph type="title"/>
          </p:nvPr>
        </p:nvSpPr>
        <p:spPr>
          <a:xfrm>
            <a:off x="225381" y="263354"/>
            <a:ext cx="8229600" cy="1143000"/>
          </a:xfrm>
          <a:prstGeom prst="rect">
            <a:avLst/>
          </a:prstGeom>
        </p:spPr>
        <p:txBody>
          <a:bodyPr>
            <a:noAutofit/>
          </a:bodyPr>
          <a:lstStyle>
            <a:lvl1pPr algn="l">
              <a:defRPr sz="2800" b="0" i="0">
                <a:solidFill>
                  <a:schemeClr val="bg2"/>
                </a:solidFill>
                <a:latin typeface="+mj-lt"/>
                <a:cs typeface="Frutiger LT Std 65 Bold"/>
              </a:defRPr>
            </a:lvl1pPr>
          </a:lstStyle>
          <a:p>
            <a:r>
              <a:rPr lang="en-US" dirty="0" smtClean="0"/>
              <a:t>Click to edit Master title style</a:t>
            </a:r>
            <a:endParaRPr lang="en-US" dirty="0"/>
          </a:p>
        </p:txBody>
      </p:sp>
      <p:sp>
        <p:nvSpPr>
          <p:cNvPr id="12" name="Content Placeholder 2"/>
          <p:cNvSpPr>
            <a:spLocks noGrp="1"/>
          </p:cNvSpPr>
          <p:nvPr>
            <p:ph sz="half" idx="12"/>
          </p:nvPr>
        </p:nvSpPr>
        <p:spPr>
          <a:xfrm>
            <a:off x="457200" y="1600200"/>
            <a:ext cx="4038600" cy="693497"/>
          </a:xfrm>
          <a:prstGeom prst="rect">
            <a:avLst/>
          </a:prstGeom>
        </p:spPr>
        <p:txBody>
          <a:bodyPr numCol="1"/>
          <a:lstStyle>
            <a:lvl1pPr marL="0" indent="0">
              <a:buFontTx/>
              <a:buNone/>
              <a:defRPr sz="2400" b="0" i="0">
                <a:solidFill>
                  <a:schemeClr val="tx2"/>
                </a:solidFill>
                <a:latin typeface="+mj-lt"/>
                <a:cs typeface="Frutiger LT Std 65 Bold"/>
              </a:defRPr>
            </a:lvl1pPr>
            <a:lvl2pPr marL="800100" indent="-342900" algn="l">
              <a:buFont typeface="Wingdings" charset="2"/>
              <a:buChar char="§"/>
              <a:defRPr sz="2400">
                <a:solidFill>
                  <a:schemeClr val="accent4"/>
                </a:solidFill>
              </a:defRPr>
            </a:lvl2pPr>
            <a:lvl3pPr marL="1143000" indent="-228600" algn="l">
              <a:buFont typeface="Wingdings" charset="2"/>
              <a:buChar char="§"/>
              <a:defRPr sz="2000">
                <a:solidFill>
                  <a:schemeClr val="accent4"/>
                </a:solidFill>
              </a:defRPr>
            </a:lvl3pPr>
            <a:lvl4pPr marL="1600200" indent="-228600" algn="l">
              <a:buFont typeface="Wingdings" charset="2"/>
              <a:buChar char="§"/>
              <a:defRPr sz="1800">
                <a:solidFill>
                  <a:schemeClr val="accent4"/>
                </a:solidFill>
              </a:defRPr>
            </a:lvl4pPr>
            <a:lvl5pPr marL="2057400" indent="-228600" algn="l">
              <a:buFont typeface="Wingdings" charset="2"/>
              <a:buChar char="§"/>
              <a:defRPr sz="1800">
                <a:solidFill>
                  <a:schemeClr val="accent4"/>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3" name="Content Placeholder 2"/>
          <p:cNvSpPr>
            <a:spLocks noGrp="1"/>
          </p:cNvSpPr>
          <p:nvPr>
            <p:ph sz="half" idx="13"/>
          </p:nvPr>
        </p:nvSpPr>
        <p:spPr>
          <a:xfrm>
            <a:off x="457200" y="2416078"/>
            <a:ext cx="4038600" cy="3710085"/>
          </a:xfrm>
          <a:prstGeom prst="rect">
            <a:avLst/>
          </a:prstGeom>
        </p:spPr>
        <p:txBody>
          <a:bodyPr numCol="1">
            <a:normAutofit/>
          </a:bodyPr>
          <a:lstStyle>
            <a:lvl1pPr marL="342900" indent="-342900">
              <a:buClr>
                <a:schemeClr val="accent1"/>
              </a:buClr>
              <a:buSzPct val="90000"/>
              <a:buFont typeface="Lucida Grande"/>
              <a:buChar char="»"/>
              <a:defRPr sz="1500" b="0" i="0">
                <a:solidFill>
                  <a:schemeClr val="tx2"/>
                </a:solidFill>
                <a:latin typeface="+mn-lt"/>
                <a:cs typeface="Frutiger LT Std 45 Light"/>
              </a:defRPr>
            </a:lvl1pPr>
            <a:lvl2pPr marL="800100" indent="-342900" algn="l">
              <a:buFont typeface="Wingdings" charset="2"/>
              <a:buChar char="§"/>
              <a:defRPr sz="2400">
                <a:solidFill>
                  <a:schemeClr val="accent4"/>
                </a:solidFill>
              </a:defRPr>
            </a:lvl2pPr>
            <a:lvl3pPr marL="1143000" indent="-228600" algn="l">
              <a:buFont typeface="Wingdings" charset="2"/>
              <a:buChar char="§"/>
              <a:defRPr sz="2000">
                <a:solidFill>
                  <a:schemeClr val="accent4"/>
                </a:solidFill>
              </a:defRPr>
            </a:lvl3pPr>
            <a:lvl4pPr marL="1600200" indent="-228600" algn="l">
              <a:buFont typeface="Wingdings" charset="2"/>
              <a:buChar char="§"/>
              <a:defRPr sz="1800">
                <a:solidFill>
                  <a:schemeClr val="accent4"/>
                </a:solidFill>
              </a:defRPr>
            </a:lvl4pPr>
            <a:lvl5pPr marL="2057400" indent="-228600" algn="l">
              <a:buFont typeface="Wingdings" charset="2"/>
              <a:buChar char="§"/>
              <a:defRPr sz="1800">
                <a:solidFill>
                  <a:schemeClr val="accent4"/>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Content Placeholder 2"/>
          <p:cNvSpPr>
            <a:spLocks noGrp="1"/>
          </p:cNvSpPr>
          <p:nvPr>
            <p:ph sz="half" idx="14"/>
          </p:nvPr>
        </p:nvSpPr>
        <p:spPr>
          <a:xfrm>
            <a:off x="4648200" y="1600200"/>
            <a:ext cx="4038600" cy="693497"/>
          </a:xfrm>
          <a:prstGeom prst="rect">
            <a:avLst/>
          </a:prstGeom>
        </p:spPr>
        <p:txBody>
          <a:bodyPr numCol="1"/>
          <a:lstStyle>
            <a:lvl1pPr marL="0" indent="0">
              <a:buFontTx/>
              <a:buNone/>
              <a:defRPr sz="2400" b="0" i="0">
                <a:solidFill>
                  <a:schemeClr val="tx2"/>
                </a:solidFill>
                <a:latin typeface="+mj-lt"/>
                <a:cs typeface="Frutiger LT Std 65 Bold"/>
              </a:defRPr>
            </a:lvl1pPr>
            <a:lvl2pPr marL="800100" indent="-342900" algn="l">
              <a:buFont typeface="Wingdings" charset="2"/>
              <a:buChar char="§"/>
              <a:defRPr sz="2400">
                <a:solidFill>
                  <a:schemeClr val="accent4"/>
                </a:solidFill>
              </a:defRPr>
            </a:lvl2pPr>
            <a:lvl3pPr marL="1143000" indent="-228600" algn="l">
              <a:buFont typeface="Wingdings" charset="2"/>
              <a:buChar char="§"/>
              <a:defRPr sz="2000">
                <a:solidFill>
                  <a:schemeClr val="accent4"/>
                </a:solidFill>
              </a:defRPr>
            </a:lvl3pPr>
            <a:lvl4pPr marL="1600200" indent="-228600" algn="l">
              <a:buFont typeface="Wingdings" charset="2"/>
              <a:buChar char="§"/>
              <a:defRPr sz="1800">
                <a:solidFill>
                  <a:schemeClr val="accent4"/>
                </a:solidFill>
              </a:defRPr>
            </a:lvl4pPr>
            <a:lvl5pPr marL="2057400" indent="-228600" algn="l">
              <a:buFont typeface="Wingdings" charset="2"/>
              <a:buChar char="§"/>
              <a:defRPr sz="1800">
                <a:solidFill>
                  <a:schemeClr val="accent4"/>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4648200" y="2416078"/>
            <a:ext cx="4038600" cy="3710085"/>
          </a:xfrm>
          <a:prstGeom prst="rect">
            <a:avLst/>
          </a:prstGeom>
        </p:spPr>
        <p:txBody>
          <a:bodyPr numCol="1">
            <a:normAutofit/>
          </a:bodyPr>
          <a:lstStyle>
            <a:lvl1pPr marL="342900" indent="-342900">
              <a:buClr>
                <a:schemeClr val="accent1"/>
              </a:buClr>
              <a:buSzPct val="90000"/>
              <a:buFont typeface="Lucida Grande"/>
              <a:buChar char="»"/>
              <a:defRPr sz="1500" b="0" i="0">
                <a:solidFill>
                  <a:schemeClr val="tx2"/>
                </a:solidFill>
                <a:latin typeface="+mn-lt"/>
                <a:cs typeface="Frutiger LT Std 45 Light"/>
              </a:defRPr>
            </a:lvl1pPr>
            <a:lvl2pPr marL="800100" indent="-342900" algn="l">
              <a:buFont typeface="Wingdings" charset="2"/>
              <a:buChar char="§"/>
              <a:defRPr sz="2400">
                <a:solidFill>
                  <a:schemeClr val="accent4"/>
                </a:solidFill>
              </a:defRPr>
            </a:lvl2pPr>
            <a:lvl3pPr marL="1143000" indent="-228600" algn="l">
              <a:buFont typeface="Wingdings" charset="2"/>
              <a:buChar char="§"/>
              <a:defRPr sz="2000">
                <a:solidFill>
                  <a:schemeClr val="accent4"/>
                </a:solidFill>
              </a:defRPr>
            </a:lvl3pPr>
            <a:lvl4pPr marL="1600200" indent="-228600" algn="l">
              <a:buFont typeface="Wingdings" charset="2"/>
              <a:buChar char="§"/>
              <a:defRPr sz="1800">
                <a:solidFill>
                  <a:schemeClr val="accent4"/>
                </a:solidFill>
              </a:defRPr>
            </a:lvl4pPr>
            <a:lvl5pPr marL="2057400" indent="-228600" algn="l">
              <a:buFont typeface="Wingdings" charset="2"/>
              <a:buChar char="§"/>
              <a:defRPr sz="1800">
                <a:solidFill>
                  <a:schemeClr val="accent4"/>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Slide Number Placeholder 16"/>
          <p:cNvSpPr>
            <a:spLocks noGrp="1"/>
          </p:cNvSpPr>
          <p:nvPr>
            <p:ph type="sldNum" sz="quarter" idx="16"/>
          </p:nvPr>
        </p:nvSpPr>
        <p:spPr>
          <a:xfrm>
            <a:off x="7358063" y="6426200"/>
            <a:ext cx="1328737" cy="365125"/>
          </a:xfrm>
        </p:spPr>
        <p:txBody>
          <a:bodyPr/>
          <a:lstStyle>
            <a:lvl1pPr algn="r" defTabSz="914400" eaLnBrk="0" fontAlgn="base" hangingPunct="0">
              <a:spcBef>
                <a:spcPct val="0"/>
              </a:spcBef>
              <a:spcAft>
                <a:spcPct val="0"/>
              </a:spcAft>
              <a:defRPr sz="1000">
                <a:solidFill>
                  <a:srgbClr val="FFFFFF"/>
                </a:solidFill>
              </a:defRPr>
            </a:lvl1pPr>
          </a:lstStyle>
          <a:p>
            <a:pPr>
              <a:defRPr/>
            </a:pPr>
            <a:fld id="{2450CFCF-4F31-451E-BE7E-1A87EFFE8779}" type="slidenum">
              <a:rPr lang="en-US"/>
              <a:pPr>
                <a:defRPr/>
              </a:pPr>
              <a:t>‹#›</a:t>
            </a:fld>
            <a:endParaRPr lang="en-US" dirty="0"/>
          </a:p>
        </p:txBody>
      </p:sp>
    </p:spTree>
    <p:extLst>
      <p:ext uri="{BB962C8B-B14F-4D97-AF65-F5344CB8AC3E}">
        <p14:creationId xmlns:p14="http://schemas.microsoft.com/office/powerpoint/2010/main" val="12953689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5" name="Picture 2" descr="TTX_ppt-Foo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7"/>
          <p:cNvSpPr txBox="1">
            <a:spLocks/>
          </p:cNvSpPr>
          <p:nvPr userDrawn="1"/>
        </p:nvSpPr>
        <p:spPr>
          <a:xfrm>
            <a:off x="5327650" y="6445250"/>
            <a:ext cx="2901950" cy="365125"/>
          </a:xfrm>
          <a:prstGeom prst="rect">
            <a:avLst/>
          </a:prstGeom>
        </p:spPr>
        <p:txBody>
          <a:bodyPr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b="0" baseline="30000" dirty="0" smtClean="0">
                <a:solidFill>
                  <a:srgbClr val="FFFFFF"/>
                </a:solidFill>
              </a:rPr>
              <a:t>Copyright © TTX Company. Confidential: Not For Distribution</a:t>
            </a:r>
          </a:p>
        </p:txBody>
      </p:sp>
      <p:sp>
        <p:nvSpPr>
          <p:cNvPr id="9" name="Title 1"/>
          <p:cNvSpPr>
            <a:spLocks noGrp="1"/>
          </p:cNvSpPr>
          <p:nvPr>
            <p:ph type="title"/>
          </p:nvPr>
        </p:nvSpPr>
        <p:spPr>
          <a:xfrm>
            <a:off x="457200" y="274638"/>
            <a:ext cx="8229600" cy="1143000"/>
          </a:xfrm>
          <a:prstGeom prst="rect">
            <a:avLst/>
          </a:prstGeom>
        </p:spPr>
        <p:txBody>
          <a:bodyPr>
            <a:noAutofit/>
          </a:bodyPr>
          <a:lstStyle>
            <a:lvl1pPr algn="l">
              <a:defRPr sz="2800" b="0" i="0">
                <a:solidFill>
                  <a:schemeClr val="bg2"/>
                </a:solidFill>
                <a:latin typeface="+mj-lt"/>
                <a:cs typeface="Frutiger LT Std 65 Bold"/>
              </a:defRPr>
            </a:lvl1pPr>
          </a:lstStyle>
          <a:p>
            <a:r>
              <a:rPr lang="en-US" dirty="0" smtClean="0"/>
              <a:t>Click to edit Master title style</a:t>
            </a:r>
            <a:endParaRPr lang="en-US" dirty="0"/>
          </a:p>
        </p:txBody>
      </p:sp>
      <p:sp>
        <p:nvSpPr>
          <p:cNvPr id="12" name="Content Placeholder 2"/>
          <p:cNvSpPr>
            <a:spLocks noGrp="1"/>
          </p:cNvSpPr>
          <p:nvPr>
            <p:ph sz="half" idx="12"/>
          </p:nvPr>
        </p:nvSpPr>
        <p:spPr>
          <a:xfrm>
            <a:off x="457200" y="1600200"/>
            <a:ext cx="8229600" cy="693497"/>
          </a:xfrm>
          <a:prstGeom prst="rect">
            <a:avLst/>
          </a:prstGeom>
        </p:spPr>
        <p:txBody>
          <a:bodyPr numCol="1"/>
          <a:lstStyle>
            <a:lvl1pPr marL="0" indent="0">
              <a:buFontTx/>
              <a:buNone/>
              <a:defRPr sz="2400" b="0" i="0">
                <a:solidFill>
                  <a:schemeClr val="tx2"/>
                </a:solidFill>
                <a:latin typeface="+mj-lt"/>
                <a:cs typeface="Frutiger LT Std 65 Bold"/>
              </a:defRPr>
            </a:lvl1pPr>
            <a:lvl2pPr marL="800100" indent="-342900" algn="l">
              <a:buFont typeface="Wingdings" charset="2"/>
              <a:buChar char="§"/>
              <a:defRPr sz="2400">
                <a:solidFill>
                  <a:schemeClr val="accent4"/>
                </a:solidFill>
              </a:defRPr>
            </a:lvl2pPr>
            <a:lvl3pPr marL="1143000" indent="-228600" algn="l">
              <a:buFont typeface="Wingdings" charset="2"/>
              <a:buChar char="§"/>
              <a:defRPr sz="2000">
                <a:solidFill>
                  <a:schemeClr val="accent4"/>
                </a:solidFill>
              </a:defRPr>
            </a:lvl3pPr>
            <a:lvl4pPr marL="1600200" indent="-228600" algn="l">
              <a:buFont typeface="Wingdings" charset="2"/>
              <a:buChar char="§"/>
              <a:defRPr sz="1800">
                <a:solidFill>
                  <a:schemeClr val="accent4"/>
                </a:solidFill>
              </a:defRPr>
            </a:lvl4pPr>
            <a:lvl5pPr marL="2057400" indent="-228600" algn="l">
              <a:buFont typeface="Wingdings" charset="2"/>
              <a:buChar char="§"/>
              <a:defRPr sz="1800">
                <a:solidFill>
                  <a:schemeClr val="accent4"/>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13" name="Content Placeholder 2"/>
          <p:cNvSpPr>
            <a:spLocks noGrp="1"/>
          </p:cNvSpPr>
          <p:nvPr>
            <p:ph sz="half" idx="13"/>
          </p:nvPr>
        </p:nvSpPr>
        <p:spPr>
          <a:xfrm>
            <a:off x="457200" y="2416078"/>
            <a:ext cx="8229600" cy="3710085"/>
          </a:xfrm>
          <a:prstGeom prst="rect">
            <a:avLst/>
          </a:prstGeom>
        </p:spPr>
        <p:txBody>
          <a:bodyPr numCol="1">
            <a:normAutofit/>
          </a:bodyPr>
          <a:lstStyle>
            <a:lvl1pPr marL="342900" indent="-342900">
              <a:buClr>
                <a:schemeClr val="accent1"/>
              </a:buClr>
              <a:buSzPct val="90000"/>
              <a:buFont typeface="Lucida Grande"/>
              <a:buChar char="»"/>
              <a:defRPr sz="1500" b="0" i="0">
                <a:solidFill>
                  <a:srgbClr val="5A4728"/>
                </a:solidFill>
                <a:latin typeface="+mn-lt"/>
                <a:cs typeface="Frutiger LT Std 45 Light"/>
              </a:defRPr>
            </a:lvl1pPr>
            <a:lvl2pPr marL="800100" indent="-342900" algn="l">
              <a:buFont typeface="Wingdings" charset="2"/>
              <a:buChar char="§"/>
              <a:defRPr sz="2400">
                <a:solidFill>
                  <a:schemeClr val="accent4"/>
                </a:solidFill>
              </a:defRPr>
            </a:lvl2pPr>
            <a:lvl3pPr marL="1143000" indent="-228600" algn="l">
              <a:buFont typeface="Wingdings" charset="2"/>
              <a:buChar char="§"/>
              <a:defRPr sz="2000">
                <a:solidFill>
                  <a:schemeClr val="accent4"/>
                </a:solidFill>
              </a:defRPr>
            </a:lvl3pPr>
            <a:lvl4pPr marL="1600200" indent="-228600" algn="l">
              <a:buFont typeface="Wingdings" charset="2"/>
              <a:buChar char="§"/>
              <a:defRPr sz="1800">
                <a:solidFill>
                  <a:schemeClr val="accent4"/>
                </a:solidFill>
              </a:defRPr>
            </a:lvl4pPr>
            <a:lvl5pPr marL="2057400" indent="-228600" algn="l">
              <a:buFont typeface="Wingdings" charset="2"/>
              <a:buChar char="§"/>
              <a:defRPr sz="1800">
                <a:solidFill>
                  <a:schemeClr val="accent4"/>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Slide Number Placeholder 1"/>
          <p:cNvSpPr>
            <a:spLocks noGrp="1"/>
          </p:cNvSpPr>
          <p:nvPr>
            <p:ph type="sldNum" sz="quarter" idx="14"/>
          </p:nvPr>
        </p:nvSpPr>
        <p:spPr>
          <a:xfrm>
            <a:off x="7358063" y="6419850"/>
            <a:ext cx="1328737" cy="365125"/>
          </a:xfrm>
        </p:spPr>
        <p:txBody>
          <a:bodyPr/>
          <a:lstStyle>
            <a:lvl1pPr algn="r" defTabSz="914400" eaLnBrk="0" fontAlgn="base" hangingPunct="0">
              <a:spcBef>
                <a:spcPct val="0"/>
              </a:spcBef>
              <a:spcAft>
                <a:spcPct val="0"/>
              </a:spcAft>
              <a:defRPr sz="1000">
                <a:solidFill>
                  <a:srgbClr val="FFFFFF"/>
                </a:solidFill>
              </a:defRPr>
            </a:lvl1pPr>
          </a:lstStyle>
          <a:p>
            <a:pPr>
              <a:defRPr/>
            </a:pPr>
            <a:fld id="{80EEF46C-58C3-48B8-B8B4-E8F77FA9C47F}" type="slidenum">
              <a:rPr lang="en-US"/>
              <a:pPr>
                <a:defRPr/>
              </a:pPr>
              <a:t>‹#›</a:t>
            </a:fld>
            <a:endParaRPr lang="en-US" dirty="0"/>
          </a:p>
        </p:txBody>
      </p:sp>
    </p:spTree>
    <p:extLst>
      <p:ext uri="{BB962C8B-B14F-4D97-AF65-F5344CB8AC3E}">
        <p14:creationId xmlns:p14="http://schemas.microsoft.com/office/powerpoint/2010/main" val="39154986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3" name="Picture 2" descr="TTX_ppt-Foot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7"/>
          <p:cNvSpPr txBox="1">
            <a:spLocks/>
          </p:cNvSpPr>
          <p:nvPr userDrawn="1"/>
        </p:nvSpPr>
        <p:spPr>
          <a:xfrm>
            <a:off x="5327650" y="6445250"/>
            <a:ext cx="2901950" cy="365125"/>
          </a:xfrm>
          <a:prstGeom prst="rect">
            <a:avLst/>
          </a:prstGeom>
        </p:spPr>
        <p:txBody>
          <a:bodyPr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b="0" baseline="30000" dirty="0" smtClean="0">
                <a:solidFill>
                  <a:srgbClr val="FFFFFF"/>
                </a:solidFill>
              </a:rPr>
              <a:t>Copyright © TTX Company. Confidential: Not For Distribution</a:t>
            </a:r>
          </a:p>
        </p:txBody>
      </p:sp>
      <p:sp>
        <p:nvSpPr>
          <p:cNvPr id="9" name="Title 1"/>
          <p:cNvSpPr>
            <a:spLocks noGrp="1"/>
          </p:cNvSpPr>
          <p:nvPr>
            <p:ph type="title"/>
          </p:nvPr>
        </p:nvSpPr>
        <p:spPr>
          <a:xfrm>
            <a:off x="457200" y="274638"/>
            <a:ext cx="8229600" cy="1143000"/>
          </a:xfrm>
          <a:prstGeom prst="rect">
            <a:avLst/>
          </a:prstGeom>
        </p:spPr>
        <p:txBody>
          <a:bodyPr>
            <a:noAutofit/>
          </a:bodyPr>
          <a:lstStyle>
            <a:lvl1pPr algn="l">
              <a:defRPr sz="2800" b="0" i="0">
                <a:solidFill>
                  <a:schemeClr val="bg2"/>
                </a:solidFill>
                <a:latin typeface="+mj-lt"/>
                <a:cs typeface="Frutiger LT Std 65 Bold"/>
              </a:defRPr>
            </a:lvl1pPr>
          </a:lstStyle>
          <a:p>
            <a:r>
              <a:rPr lang="en-US" dirty="0" smtClean="0"/>
              <a:t>Click to edit Master title style</a:t>
            </a:r>
            <a:endParaRPr lang="en-US" dirty="0"/>
          </a:p>
        </p:txBody>
      </p:sp>
      <p:sp>
        <p:nvSpPr>
          <p:cNvPr id="5" name="Slide Number Placeholder 1"/>
          <p:cNvSpPr>
            <a:spLocks noGrp="1"/>
          </p:cNvSpPr>
          <p:nvPr>
            <p:ph type="sldNum" sz="quarter" idx="10"/>
          </p:nvPr>
        </p:nvSpPr>
        <p:spPr>
          <a:xfrm>
            <a:off x="7358063" y="6419850"/>
            <a:ext cx="1328737" cy="365125"/>
          </a:xfrm>
        </p:spPr>
        <p:txBody>
          <a:bodyPr/>
          <a:lstStyle>
            <a:lvl1pPr algn="r" defTabSz="914400" eaLnBrk="0" fontAlgn="base" hangingPunct="0">
              <a:spcBef>
                <a:spcPct val="0"/>
              </a:spcBef>
              <a:spcAft>
                <a:spcPct val="0"/>
              </a:spcAft>
              <a:defRPr sz="1000" b="0" i="0">
                <a:solidFill>
                  <a:srgbClr val="FFFFFF"/>
                </a:solidFill>
                <a:latin typeface="Frutiger LT Std 55 Roman"/>
                <a:cs typeface="Frutiger LT Std 55 Roman"/>
              </a:defRPr>
            </a:lvl1pPr>
          </a:lstStyle>
          <a:p>
            <a:pPr>
              <a:defRPr/>
            </a:pPr>
            <a:fld id="{591C04AE-CB7F-45BD-A0B3-52F30F443E15}" type="slidenum">
              <a:rPr lang="en-US"/>
              <a:pPr>
                <a:defRPr/>
              </a:pPr>
              <a:t>‹#›</a:t>
            </a:fld>
            <a:endParaRPr lang="en-US" dirty="0"/>
          </a:p>
        </p:txBody>
      </p:sp>
    </p:spTree>
    <p:extLst>
      <p:ext uri="{BB962C8B-B14F-4D97-AF65-F5344CB8AC3E}">
        <p14:creationId xmlns:p14="http://schemas.microsoft.com/office/powerpoint/2010/main" val="40942590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Intermodal_TTXca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846138"/>
            <a:ext cx="8229600" cy="1143000"/>
          </a:xfrm>
          <a:prstGeom prst="rect">
            <a:avLst/>
          </a:prstGeom>
        </p:spPr>
        <p:txBody>
          <a:bodyPr>
            <a:noAutofit/>
          </a:bodyPr>
          <a:lstStyle>
            <a:lvl1pPr>
              <a:defRPr sz="3500" b="0" i="0">
                <a:solidFill>
                  <a:schemeClr val="bg2"/>
                </a:solidFill>
                <a:latin typeface="+mj-lt"/>
                <a:cs typeface="Frutiger LT Std 65 Bold"/>
              </a:defRPr>
            </a:lvl1pPr>
          </a:lstStyle>
          <a:p>
            <a:r>
              <a:rPr lang="en-US" dirty="0" smtClean="0"/>
              <a:t>Click to edit Master title style</a:t>
            </a:r>
            <a:endParaRPr lang="en-US" dirty="0"/>
          </a:p>
        </p:txBody>
      </p:sp>
      <p:sp>
        <p:nvSpPr>
          <p:cNvPr id="4" name="Slide Number Placeholder 7"/>
          <p:cNvSpPr>
            <a:spLocks noGrp="1"/>
          </p:cNvSpPr>
          <p:nvPr>
            <p:ph type="sldNum" sz="quarter" idx="10"/>
          </p:nvPr>
        </p:nvSpPr>
        <p:spPr>
          <a:xfrm>
            <a:off x="7358063" y="6356350"/>
            <a:ext cx="1328737" cy="365125"/>
          </a:xfrm>
        </p:spPr>
        <p:txBody>
          <a:bodyPr/>
          <a:lstStyle>
            <a:lvl1pPr algn="r" defTabSz="914400" eaLnBrk="0" fontAlgn="base" hangingPunct="0">
              <a:spcBef>
                <a:spcPct val="0"/>
              </a:spcBef>
              <a:spcAft>
                <a:spcPct val="0"/>
              </a:spcAft>
              <a:defRPr sz="1000">
                <a:solidFill>
                  <a:srgbClr val="000000"/>
                </a:solidFill>
              </a:defRPr>
            </a:lvl1pPr>
          </a:lstStyle>
          <a:p>
            <a:pPr>
              <a:defRPr/>
            </a:pPr>
            <a:fld id="{7D89C9E3-516F-450D-83D3-9D3AC130A411}" type="slidenum">
              <a:rPr lang="en-US"/>
              <a:pPr>
                <a:defRPr/>
              </a:pPr>
              <a:t>‹#›</a:t>
            </a:fld>
            <a:endParaRPr lang="en-US" dirty="0"/>
          </a:p>
        </p:txBody>
      </p:sp>
    </p:spTree>
    <p:extLst>
      <p:ext uri="{BB962C8B-B14F-4D97-AF65-F5344CB8AC3E}">
        <p14:creationId xmlns:p14="http://schemas.microsoft.com/office/powerpoint/2010/main" val="25358617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846138"/>
            <a:ext cx="8229600" cy="1143000"/>
          </a:xfrm>
          <a:prstGeom prst="rect">
            <a:avLst/>
          </a:prstGeom>
        </p:spPr>
        <p:txBody>
          <a:bodyPr>
            <a:noAutofit/>
          </a:bodyPr>
          <a:lstStyle>
            <a:lvl1pPr>
              <a:defRPr lang="en-US" sz="3500" b="0" i="0" kern="1200" dirty="0">
                <a:solidFill>
                  <a:schemeClr val="bg2"/>
                </a:solidFill>
                <a:latin typeface="+mj-lt"/>
                <a:ea typeface="+mj-ea"/>
                <a:cs typeface="Frutiger LT Std 65 Bold"/>
              </a:defRPr>
            </a:lvl1pPr>
          </a:lstStyle>
          <a:p>
            <a:r>
              <a:rPr lang="en-US" dirty="0" smtClean="0"/>
              <a:t>Click to edit Master title style</a:t>
            </a:r>
            <a:endParaRPr lang="en-US" dirty="0"/>
          </a:p>
        </p:txBody>
      </p:sp>
      <p:sp>
        <p:nvSpPr>
          <p:cNvPr id="4" name="Slide Number Placeholder 9"/>
          <p:cNvSpPr>
            <a:spLocks noGrp="1"/>
          </p:cNvSpPr>
          <p:nvPr>
            <p:ph type="sldNum" sz="quarter" idx="10"/>
          </p:nvPr>
        </p:nvSpPr>
        <p:spPr>
          <a:xfrm>
            <a:off x="7358063" y="6356350"/>
            <a:ext cx="1328737" cy="365125"/>
          </a:xfrm>
        </p:spPr>
        <p:txBody>
          <a:bodyPr/>
          <a:lstStyle>
            <a:lvl1pPr algn="r" defTabSz="914400" eaLnBrk="0" fontAlgn="base" hangingPunct="0">
              <a:spcBef>
                <a:spcPct val="0"/>
              </a:spcBef>
              <a:spcAft>
                <a:spcPct val="0"/>
              </a:spcAft>
              <a:defRPr sz="1000">
                <a:solidFill>
                  <a:srgbClr val="000000"/>
                </a:solidFill>
              </a:defRPr>
            </a:lvl1pPr>
          </a:lstStyle>
          <a:p>
            <a:pPr>
              <a:defRPr/>
            </a:pPr>
            <a:fld id="{CF75522F-9533-4113-9E53-36717B328C4F}" type="slidenum">
              <a:rPr lang="en-US"/>
              <a:pPr>
                <a:defRPr/>
              </a:pPr>
              <a:t>‹#›</a:t>
            </a:fld>
            <a:endParaRPr lang="en-US" dirty="0"/>
          </a:p>
        </p:txBody>
      </p:sp>
    </p:spTree>
    <p:extLst>
      <p:ext uri="{BB962C8B-B14F-4D97-AF65-F5344CB8AC3E}">
        <p14:creationId xmlns:p14="http://schemas.microsoft.com/office/powerpoint/2010/main" val="10899640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846138"/>
            <a:ext cx="8229600" cy="1143000"/>
          </a:xfrm>
          <a:prstGeom prst="rect">
            <a:avLst/>
          </a:prstGeom>
        </p:spPr>
        <p:txBody>
          <a:bodyPr>
            <a:noAutofit/>
          </a:bodyPr>
          <a:lstStyle>
            <a:lvl1pPr algn="ctr" defTabSz="457200" rtl="0" eaLnBrk="1" latinLnBrk="0" hangingPunct="1">
              <a:spcBef>
                <a:spcPct val="0"/>
              </a:spcBef>
              <a:buNone/>
              <a:defRPr lang="en-US" sz="3500" b="0" i="0" kern="1200" dirty="0">
                <a:solidFill>
                  <a:schemeClr val="bg2"/>
                </a:solidFill>
                <a:latin typeface="+mj-lt"/>
                <a:ea typeface="+mj-ea"/>
                <a:cs typeface="Frutiger LT Std 65 Bold"/>
              </a:defRPr>
            </a:lvl1pPr>
          </a:lstStyle>
          <a:p>
            <a:r>
              <a:rPr lang="en-US" dirty="0" smtClean="0"/>
              <a:t>Click to edit Master title style</a:t>
            </a:r>
            <a:endParaRPr lang="en-US" dirty="0"/>
          </a:p>
        </p:txBody>
      </p:sp>
      <p:sp>
        <p:nvSpPr>
          <p:cNvPr id="4" name="Slide Number Placeholder 8"/>
          <p:cNvSpPr>
            <a:spLocks noGrp="1"/>
          </p:cNvSpPr>
          <p:nvPr>
            <p:ph type="sldNum" sz="quarter" idx="10"/>
          </p:nvPr>
        </p:nvSpPr>
        <p:spPr>
          <a:xfrm>
            <a:off x="7358063" y="6356350"/>
            <a:ext cx="1328737" cy="365125"/>
          </a:xfrm>
        </p:spPr>
        <p:txBody>
          <a:bodyPr/>
          <a:lstStyle>
            <a:lvl1pPr algn="r" defTabSz="914400" eaLnBrk="0" fontAlgn="base" hangingPunct="0">
              <a:spcBef>
                <a:spcPct val="0"/>
              </a:spcBef>
              <a:spcAft>
                <a:spcPct val="0"/>
              </a:spcAft>
              <a:defRPr sz="1000">
                <a:solidFill>
                  <a:srgbClr val="000000"/>
                </a:solidFill>
              </a:defRPr>
            </a:lvl1pPr>
          </a:lstStyle>
          <a:p>
            <a:pPr>
              <a:defRPr/>
            </a:pPr>
            <a:fld id="{F8871AAA-AA35-4DF1-907A-BFED5413E561}" type="slidenum">
              <a:rPr lang="en-US"/>
              <a:pPr>
                <a:defRPr/>
              </a:pPr>
              <a:t>‹#›</a:t>
            </a:fld>
            <a:endParaRPr lang="en-US" dirty="0"/>
          </a:p>
        </p:txBody>
      </p:sp>
    </p:spTree>
    <p:extLst>
      <p:ext uri="{BB962C8B-B14F-4D97-AF65-F5344CB8AC3E}">
        <p14:creationId xmlns:p14="http://schemas.microsoft.com/office/powerpoint/2010/main" val="41341739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846138"/>
            <a:ext cx="8229600" cy="1143000"/>
          </a:xfrm>
          <a:prstGeom prst="rect">
            <a:avLst/>
          </a:prstGeom>
        </p:spPr>
        <p:txBody>
          <a:bodyPr>
            <a:noAutofit/>
          </a:bodyPr>
          <a:lstStyle>
            <a:lvl1pPr algn="ctr" defTabSz="457200" rtl="0" eaLnBrk="1" latinLnBrk="0" hangingPunct="1">
              <a:spcBef>
                <a:spcPct val="0"/>
              </a:spcBef>
              <a:buNone/>
              <a:defRPr lang="en-US" sz="3500" b="0" i="0" kern="1200" dirty="0">
                <a:solidFill>
                  <a:schemeClr val="bg2"/>
                </a:solidFill>
                <a:latin typeface="+mj-lt"/>
                <a:ea typeface="+mj-ea"/>
                <a:cs typeface="Frutiger LT Std 65 Bold"/>
              </a:defRPr>
            </a:lvl1pPr>
          </a:lstStyle>
          <a:p>
            <a:r>
              <a:rPr lang="en-US" dirty="0" smtClean="0"/>
              <a:t>Click to edit Master title style</a:t>
            </a:r>
            <a:endParaRPr lang="en-US" dirty="0"/>
          </a:p>
        </p:txBody>
      </p:sp>
      <p:sp>
        <p:nvSpPr>
          <p:cNvPr id="4" name="Slide Number Placeholder 8"/>
          <p:cNvSpPr>
            <a:spLocks noGrp="1"/>
          </p:cNvSpPr>
          <p:nvPr>
            <p:ph type="sldNum" sz="quarter" idx="10"/>
          </p:nvPr>
        </p:nvSpPr>
        <p:spPr>
          <a:xfrm>
            <a:off x="7358063" y="6356350"/>
            <a:ext cx="1328737" cy="365125"/>
          </a:xfrm>
        </p:spPr>
        <p:txBody>
          <a:bodyPr/>
          <a:lstStyle>
            <a:lvl1pPr algn="r" defTabSz="914400" eaLnBrk="0" fontAlgn="base" hangingPunct="0">
              <a:spcBef>
                <a:spcPct val="0"/>
              </a:spcBef>
              <a:spcAft>
                <a:spcPct val="0"/>
              </a:spcAft>
              <a:defRPr sz="1000">
                <a:solidFill>
                  <a:srgbClr val="000000"/>
                </a:solidFill>
              </a:defRPr>
            </a:lvl1pPr>
          </a:lstStyle>
          <a:p>
            <a:pPr>
              <a:defRPr/>
            </a:pPr>
            <a:fld id="{8035D1F1-456A-4DBD-90B7-FCE07F022746}" type="slidenum">
              <a:rPr lang="en-US"/>
              <a:pPr>
                <a:defRPr/>
              </a:pPr>
              <a:t>‹#›</a:t>
            </a:fld>
            <a:endParaRPr lang="en-US" dirty="0"/>
          </a:p>
        </p:txBody>
      </p:sp>
    </p:spTree>
    <p:extLst>
      <p:ext uri="{BB962C8B-B14F-4D97-AF65-F5344CB8AC3E}">
        <p14:creationId xmlns:p14="http://schemas.microsoft.com/office/powerpoint/2010/main" val="2516297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2" descr="End_r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5997994"/>
      </p:ext>
    </p:extLst>
  </p:cSld>
  <p:clrMapOvr>
    <a:masterClrMapping/>
  </p:clrMapOvr>
  <p:transition spd="slow">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3930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Standard">
    <p:spTree>
      <p:nvGrpSpPr>
        <p:cNvPr id="1" name=""/>
        <p:cNvGrpSpPr/>
        <p:nvPr/>
      </p:nvGrpSpPr>
      <p:grpSpPr>
        <a:xfrm>
          <a:off x="0" y="0"/>
          <a:ext cx="0" cy="0"/>
          <a:chOff x="0" y="0"/>
          <a:chExt cx="0" cy="0"/>
        </a:xfrm>
      </p:grpSpPr>
      <p:sp>
        <p:nvSpPr>
          <p:cNvPr id="5" name="Content Placeholder 2"/>
          <p:cNvSpPr>
            <a:spLocks noGrp="1"/>
          </p:cNvSpPr>
          <p:nvPr>
            <p:ph idx="1"/>
          </p:nvPr>
        </p:nvSpPr>
        <p:spPr>
          <a:xfrm>
            <a:off x="447675" y="1511299"/>
            <a:ext cx="8229600" cy="42068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itle 1"/>
          <p:cNvSpPr>
            <a:spLocks noGrp="1"/>
          </p:cNvSpPr>
          <p:nvPr>
            <p:ph type="title"/>
          </p:nvPr>
        </p:nvSpPr>
        <p:spPr>
          <a:xfrm>
            <a:off x="446088" y="611188"/>
            <a:ext cx="8229600" cy="363537"/>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3169160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3" name="Picture 2" descr="TTX_ppt-Foot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a:spLocks noGrp="1"/>
          </p:cNvSpPr>
          <p:nvPr>
            <p:ph type="title"/>
          </p:nvPr>
        </p:nvSpPr>
        <p:spPr>
          <a:xfrm>
            <a:off x="457200" y="274638"/>
            <a:ext cx="8229600" cy="1143000"/>
          </a:xfrm>
          <a:prstGeom prst="rect">
            <a:avLst/>
          </a:prstGeom>
        </p:spPr>
        <p:txBody>
          <a:bodyPr>
            <a:noAutofit/>
          </a:bodyPr>
          <a:lstStyle>
            <a:lvl1pPr algn="l">
              <a:defRPr sz="2100" b="0" i="0">
                <a:solidFill>
                  <a:schemeClr val="bg2"/>
                </a:solidFill>
                <a:latin typeface="+mj-lt"/>
                <a:cs typeface="Frutiger LT Std 65 Bold"/>
              </a:defRPr>
            </a:lvl1pPr>
          </a:lstStyle>
          <a:p>
            <a:r>
              <a:rPr lang="en-US" dirty="0" smtClean="0"/>
              <a:t>Click to edit Master title style</a:t>
            </a:r>
            <a:endParaRPr lang="en-US" dirty="0"/>
          </a:p>
        </p:txBody>
      </p:sp>
      <p:sp>
        <p:nvSpPr>
          <p:cNvPr id="12" name="Content Placeholder 2"/>
          <p:cNvSpPr>
            <a:spLocks noGrp="1"/>
          </p:cNvSpPr>
          <p:nvPr>
            <p:ph sz="half" idx="12" hasCustomPrompt="1"/>
          </p:nvPr>
        </p:nvSpPr>
        <p:spPr>
          <a:xfrm>
            <a:off x="457200" y="1600200"/>
            <a:ext cx="8229600" cy="693497"/>
          </a:xfrm>
          <a:prstGeom prst="rect">
            <a:avLst/>
          </a:prstGeom>
        </p:spPr>
        <p:txBody>
          <a:bodyPr numCol="1"/>
          <a:lstStyle>
            <a:lvl1pPr marL="0" indent="0">
              <a:buFontTx/>
              <a:buNone/>
              <a:defRPr sz="1800" b="0" i="0">
                <a:solidFill>
                  <a:schemeClr val="tx2"/>
                </a:solidFill>
                <a:latin typeface="+mj-lt"/>
                <a:cs typeface="Frutiger LT Std 65 Bold"/>
              </a:defRPr>
            </a:lvl1pPr>
            <a:lvl2pPr marL="600075" indent="-257175" algn="l">
              <a:buFont typeface="Wingdings" charset="2"/>
              <a:buChar char="§"/>
              <a:defRPr sz="1800">
                <a:solidFill>
                  <a:schemeClr val="accent4"/>
                </a:solidFill>
              </a:defRPr>
            </a:lvl2pPr>
            <a:lvl3pPr marL="857250" indent="-171450" algn="l">
              <a:buFont typeface="Wingdings" charset="2"/>
              <a:buChar char="§"/>
              <a:defRPr sz="1500">
                <a:solidFill>
                  <a:schemeClr val="accent4"/>
                </a:solidFill>
              </a:defRPr>
            </a:lvl3pPr>
            <a:lvl4pPr marL="1200150" indent="-171450" algn="l">
              <a:buFont typeface="Wingdings" charset="2"/>
              <a:buChar char="§"/>
              <a:defRPr sz="1350">
                <a:solidFill>
                  <a:schemeClr val="accent4"/>
                </a:solidFill>
              </a:defRPr>
            </a:lvl4pPr>
            <a:lvl5pPr marL="1543050" indent="-171450" algn="l">
              <a:buFont typeface="Wingdings" charset="2"/>
              <a:buChar char="§"/>
              <a:defRPr sz="1350">
                <a:solidFill>
                  <a:schemeClr val="accent4"/>
                </a:solidFill>
              </a:defRPr>
            </a:lvl5pPr>
            <a:lvl6pPr>
              <a:defRPr sz="1350"/>
            </a:lvl6pPr>
            <a:lvl7pPr>
              <a:defRPr sz="1350"/>
            </a:lvl7pPr>
            <a:lvl8pPr>
              <a:defRPr sz="1350"/>
            </a:lvl8pPr>
            <a:lvl9pPr>
              <a:defRPr sz="1350"/>
            </a:lvl9pPr>
          </a:lstStyle>
          <a:p>
            <a:pPr lvl="0"/>
            <a:r>
              <a:rPr lang="en-US" dirty="0" smtClean="0"/>
              <a:t>SUBHEAD</a:t>
            </a:r>
          </a:p>
        </p:txBody>
      </p:sp>
      <p:sp>
        <p:nvSpPr>
          <p:cNvPr id="13" name="Content Placeholder 2"/>
          <p:cNvSpPr>
            <a:spLocks noGrp="1"/>
          </p:cNvSpPr>
          <p:nvPr>
            <p:ph sz="half" idx="13" hasCustomPrompt="1"/>
          </p:nvPr>
        </p:nvSpPr>
        <p:spPr>
          <a:xfrm>
            <a:off x="457200" y="2416080"/>
            <a:ext cx="8229600" cy="3710085"/>
          </a:xfrm>
          <a:prstGeom prst="rect">
            <a:avLst/>
          </a:prstGeom>
        </p:spPr>
        <p:txBody>
          <a:bodyPr numCol="1">
            <a:normAutofit/>
          </a:bodyPr>
          <a:lstStyle>
            <a:lvl1pPr marL="257175" indent="-257175">
              <a:buClr>
                <a:schemeClr val="accent1"/>
              </a:buClr>
              <a:buSzPct val="90000"/>
              <a:buFont typeface="Lucida Grande"/>
              <a:buChar char="»"/>
              <a:defRPr sz="1125" b="0" i="0">
                <a:solidFill>
                  <a:srgbClr val="5A4728"/>
                </a:solidFill>
                <a:latin typeface="+mn-lt"/>
                <a:cs typeface="Frutiger LT Std 45 Light"/>
              </a:defRPr>
            </a:lvl1pPr>
            <a:lvl2pPr marL="600075" indent="-257175" algn="l">
              <a:buFont typeface="Wingdings" charset="2"/>
              <a:buChar char="§"/>
              <a:defRPr sz="1800">
                <a:solidFill>
                  <a:schemeClr val="accent4"/>
                </a:solidFill>
              </a:defRPr>
            </a:lvl2pPr>
            <a:lvl3pPr marL="857250" indent="-171450" algn="l">
              <a:buFont typeface="Wingdings" charset="2"/>
              <a:buChar char="§"/>
              <a:defRPr sz="1500">
                <a:solidFill>
                  <a:schemeClr val="accent4"/>
                </a:solidFill>
              </a:defRPr>
            </a:lvl3pPr>
            <a:lvl4pPr marL="1200150" indent="-171450" algn="l">
              <a:buFont typeface="Wingdings" charset="2"/>
              <a:buChar char="§"/>
              <a:defRPr sz="1350">
                <a:solidFill>
                  <a:schemeClr val="accent4"/>
                </a:solidFill>
              </a:defRPr>
            </a:lvl4pPr>
            <a:lvl5pPr marL="1543050" indent="-171450" algn="l">
              <a:buFont typeface="Wingdings" charset="2"/>
              <a:buChar char="§"/>
              <a:defRPr sz="1350">
                <a:solidFill>
                  <a:schemeClr val="accent4"/>
                </a:solidFill>
              </a:defRPr>
            </a:lvl5pPr>
            <a:lvl6pPr>
              <a:defRPr sz="1350"/>
            </a:lvl6pPr>
            <a:lvl7pPr>
              <a:defRPr sz="1350"/>
            </a:lvl7pPr>
            <a:lvl8pPr>
              <a:defRPr sz="1350"/>
            </a:lvl8pPr>
            <a:lvl9pPr>
              <a:defRPr sz="1350"/>
            </a:lvl9pPr>
          </a:lstStyle>
          <a:p>
            <a:pPr lvl="0"/>
            <a:r>
              <a:rPr lang="en-US" dirty="0" smtClean="0"/>
              <a:t>First</a:t>
            </a:r>
          </a:p>
          <a:p>
            <a:pPr lvl="0"/>
            <a:r>
              <a:rPr lang="en-US" dirty="0" smtClean="0"/>
              <a:t>Second</a:t>
            </a:r>
          </a:p>
          <a:p>
            <a:pPr lvl="0"/>
            <a:r>
              <a:rPr lang="en-US" dirty="0" smtClean="0"/>
              <a:t>Third</a:t>
            </a:r>
          </a:p>
          <a:p>
            <a:pPr lvl="0"/>
            <a:r>
              <a:rPr lang="en-US" dirty="0" smtClean="0"/>
              <a:t>Fourth</a:t>
            </a:r>
          </a:p>
        </p:txBody>
      </p:sp>
      <p:sp>
        <p:nvSpPr>
          <p:cNvPr id="2" name="Slide Number Placeholder 1"/>
          <p:cNvSpPr>
            <a:spLocks noGrp="1"/>
          </p:cNvSpPr>
          <p:nvPr>
            <p:ph type="sldNum" sz="quarter" idx="14"/>
          </p:nvPr>
        </p:nvSpPr>
        <p:spPr>
          <a:xfrm>
            <a:off x="7358304" y="6419071"/>
            <a:ext cx="1328497" cy="365125"/>
          </a:xfrm>
        </p:spPr>
        <p:txBody>
          <a:bodyPr/>
          <a:lstStyle>
            <a:lvl1pPr algn="r">
              <a:defRPr sz="750">
                <a:solidFill>
                  <a:srgbClr val="FFFFFF"/>
                </a:solidFill>
              </a:defRPr>
            </a:lvl1pPr>
          </a:lstStyle>
          <a:p>
            <a:fld id="{10B7C296-A78C-214E-86E4-EF034E0346EC}" type="slidenum">
              <a:rPr lang="en-US" smtClean="0"/>
              <a:pPr/>
              <a:t>‹#›</a:t>
            </a:fld>
            <a:endParaRPr lang="en-US" dirty="0"/>
          </a:p>
        </p:txBody>
      </p:sp>
      <p:sp>
        <p:nvSpPr>
          <p:cNvPr id="10" name="Slide Number Placeholder 7"/>
          <p:cNvSpPr txBox="1">
            <a:spLocks/>
          </p:cNvSpPr>
          <p:nvPr userDrawn="1"/>
        </p:nvSpPr>
        <p:spPr>
          <a:xfrm>
            <a:off x="5327724" y="6445810"/>
            <a:ext cx="2901877" cy="365125"/>
          </a:xfrm>
          <a:prstGeom prst="rect">
            <a:avLst/>
          </a:prstGeom>
        </p:spPr>
        <p:txBody>
          <a:bodyPr vert="horz" lIns="68580" tIns="34290" rIns="68580" bIns="34290" rtlCol="0"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50" b="0" baseline="30000" dirty="0" smtClean="0">
                <a:solidFill>
                  <a:srgbClr val="FFFFFF"/>
                </a:solidFill>
              </a:rPr>
              <a:t>Copyright © TTX Company. Confidential: Not For Distribution</a:t>
            </a:r>
          </a:p>
        </p:txBody>
      </p:sp>
    </p:spTree>
    <p:extLst>
      <p:ext uri="{BB962C8B-B14F-4D97-AF65-F5344CB8AC3E}">
        <p14:creationId xmlns:p14="http://schemas.microsoft.com/office/powerpoint/2010/main" val="138659031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cSld name="Section Header">
    <p:bg>
      <p:bgPr>
        <a:solidFill>
          <a:srgbClr val="F8A721"/>
        </a:solidFill>
        <a:effectLst/>
      </p:bgPr>
    </p:bg>
    <p:spTree>
      <p:nvGrpSpPr>
        <p:cNvPr id="1" name=""/>
        <p:cNvGrpSpPr/>
        <p:nvPr/>
      </p:nvGrpSpPr>
      <p:grpSpPr>
        <a:xfrm>
          <a:off x="0" y="0"/>
          <a:ext cx="0" cy="0"/>
          <a:chOff x="0" y="0"/>
          <a:chExt cx="0" cy="0"/>
        </a:xfrm>
      </p:grpSpPr>
      <p:sp>
        <p:nvSpPr>
          <p:cNvPr id="4" name="Rectangle 10"/>
          <p:cNvSpPr>
            <a:spLocks noChangeArrowheads="1"/>
          </p:cNvSpPr>
          <p:nvPr/>
        </p:nvSpPr>
        <p:spPr bwMode="auto">
          <a:xfrm>
            <a:off x="425450" y="422275"/>
            <a:ext cx="8293100" cy="60134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82945" tIns="41473" rIns="82945" bIns="41473"/>
          <a:lstStyle/>
          <a:p>
            <a:endParaRPr lang="en-US" dirty="0">
              <a:solidFill>
                <a:srgbClr val="000000"/>
              </a:solidFill>
            </a:endParaRPr>
          </a:p>
        </p:txBody>
      </p:sp>
      <p:pic>
        <p:nvPicPr>
          <p:cNvPr id="5" name="Picture 10" descr="LOGO_OUTLIN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825" y="604838"/>
            <a:ext cx="117475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92481" y="1769947"/>
            <a:ext cx="6566399" cy="553017"/>
          </a:xfrm>
          <a:prstGeom prst="rect">
            <a:avLst/>
          </a:prstGeom>
        </p:spPr>
        <p:txBody>
          <a:bodyPr anchor="b"/>
          <a:lstStyle>
            <a:lvl1pPr algn="l">
              <a:defRPr sz="22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392481" y="3152491"/>
            <a:ext cx="6566399" cy="967782"/>
          </a:xfrm>
          <a:prstGeom prst="rect">
            <a:avLst/>
          </a:prstGeom>
        </p:spPr>
        <p:txBody>
          <a:bodyPr/>
          <a:lstStyle>
            <a:lvl1pPr marL="0" indent="0">
              <a:spcAft>
                <a:spcPts val="1837"/>
              </a:spcAft>
              <a:buNone/>
              <a:defRPr sz="2000" baseline="0">
                <a:solidFill>
                  <a:srgbClr val="5B481A"/>
                </a:solidFill>
              </a:defRPr>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2267349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9388"/>
            <a:ext cx="8226425" cy="8064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29"/>
            <a:ext cx="4043520" cy="4524955"/>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241" y="1604329"/>
            <a:ext cx="4044960" cy="4524955"/>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xfrm>
            <a:off x="8547100" y="6246813"/>
            <a:ext cx="241300" cy="473075"/>
          </a:xfrm>
          <a:prstGeom prst="rect">
            <a:avLst/>
          </a:prstGeom>
        </p:spPr>
        <p:txBody>
          <a:bodyPr/>
          <a:lstStyle>
            <a:lvl1pPr>
              <a:defRPr>
                <a:solidFill>
                  <a:srgbClr val="000000"/>
                </a:solidFill>
                <a:latin typeface="Arial" charset="0"/>
              </a:defRPr>
            </a:lvl1pPr>
          </a:lstStyle>
          <a:p>
            <a:pPr>
              <a:defRPr/>
            </a:pPr>
            <a:fld id="{20CA974B-D59B-4B65-909E-8902BAF4C75D}" type="slidenum">
              <a:rPr lang="en-US"/>
              <a:pPr>
                <a:defRPr/>
              </a:pPr>
              <a:t>‹#›</a:t>
            </a:fld>
            <a:endParaRPr lang="en-US" dirty="0"/>
          </a:p>
        </p:txBody>
      </p:sp>
    </p:spTree>
    <p:extLst>
      <p:ext uri="{BB962C8B-B14F-4D97-AF65-F5344CB8AC3E}">
        <p14:creationId xmlns:p14="http://schemas.microsoft.com/office/powerpoint/2010/main" val="163473720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699E1-ED36-4174-9650-5037C25D0630}" type="slidenum">
              <a:rPr lang="en-US" smtClean="0"/>
              <a:t>‹#›</a:t>
            </a:fld>
            <a:endParaRPr lang="en-US"/>
          </a:p>
        </p:txBody>
      </p:sp>
    </p:spTree>
    <p:extLst>
      <p:ext uri="{BB962C8B-B14F-4D97-AF65-F5344CB8AC3E}">
        <p14:creationId xmlns:p14="http://schemas.microsoft.com/office/powerpoint/2010/main" val="17941586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699E1-ED36-4174-9650-5037C25D0630}" type="slidenum">
              <a:rPr lang="en-US" smtClean="0"/>
              <a:t>‹#›</a:t>
            </a:fld>
            <a:endParaRPr lang="en-US"/>
          </a:p>
        </p:txBody>
      </p:sp>
    </p:spTree>
    <p:extLst>
      <p:ext uri="{BB962C8B-B14F-4D97-AF65-F5344CB8AC3E}">
        <p14:creationId xmlns:p14="http://schemas.microsoft.com/office/powerpoint/2010/main" val="23397106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699E1-ED36-4174-9650-5037C25D0630}" type="slidenum">
              <a:rPr lang="en-US" smtClean="0"/>
              <a:t>‹#›</a:t>
            </a:fld>
            <a:endParaRPr lang="en-US"/>
          </a:p>
        </p:txBody>
      </p:sp>
    </p:spTree>
    <p:extLst>
      <p:ext uri="{BB962C8B-B14F-4D97-AF65-F5344CB8AC3E}">
        <p14:creationId xmlns:p14="http://schemas.microsoft.com/office/powerpoint/2010/main" val="8324582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699E1-ED36-4174-9650-5037C25D0630}" type="slidenum">
              <a:rPr lang="en-US" smtClean="0"/>
              <a:t>‹#›</a:t>
            </a:fld>
            <a:endParaRPr lang="en-US"/>
          </a:p>
        </p:txBody>
      </p:sp>
    </p:spTree>
    <p:extLst>
      <p:ext uri="{BB962C8B-B14F-4D97-AF65-F5344CB8AC3E}">
        <p14:creationId xmlns:p14="http://schemas.microsoft.com/office/powerpoint/2010/main" val="6202118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E699E1-ED36-4174-9650-5037C25D0630}" type="slidenum">
              <a:rPr lang="en-US" smtClean="0"/>
              <a:t>‹#›</a:t>
            </a:fld>
            <a:endParaRPr lang="en-US"/>
          </a:p>
        </p:txBody>
      </p:sp>
    </p:spTree>
    <p:extLst>
      <p:ext uri="{BB962C8B-B14F-4D97-AF65-F5344CB8AC3E}">
        <p14:creationId xmlns:p14="http://schemas.microsoft.com/office/powerpoint/2010/main" val="25524267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E699E1-ED36-4174-9650-5037C25D0630}" type="slidenum">
              <a:rPr lang="en-US" smtClean="0"/>
              <a:t>‹#›</a:t>
            </a:fld>
            <a:endParaRPr lang="en-US"/>
          </a:p>
        </p:txBody>
      </p:sp>
    </p:spTree>
    <p:extLst>
      <p:ext uri="{BB962C8B-B14F-4D97-AF65-F5344CB8AC3E}">
        <p14:creationId xmlns:p14="http://schemas.microsoft.com/office/powerpoint/2010/main" val="20568962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E699E1-ED36-4174-9650-5037C25D0630}" type="slidenum">
              <a:rPr lang="en-US" smtClean="0"/>
              <a:t>‹#›</a:t>
            </a:fld>
            <a:endParaRPr lang="en-US"/>
          </a:p>
        </p:txBody>
      </p:sp>
    </p:spTree>
    <p:extLst>
      <p:ext uri="{BB962C8B-B14F-4D97-AF65-F5344CB8AC3E}">
        <p14:creationId xmlns:p14="http://schemas.microsoft.com/office/powerpoint/2010/main" val="41868440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699E1-ED36-4174-9650-5037C25D0630}" type="slidenum">
              <a:rPr lang="en-US" smtClean="0"/>
              <a:t>‹#›</a:t>
            </a:fld>
            <a:endParaRPr lang="en-US"/>
          </a:p>
        </p:txBody>
      </p:sp>
    </p:spTree>
    <p:extLst>
      <p:ext uri="{BB962C8B-B14F-4D97-AF65-F5344CB8AC3E}">
        <p14:creationId xmlns:p14="http://schemas.microsoft.com/office/powerpoint/2010/main" val="3763738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3" name="Picture 2" descr="TTX_ppt-Foot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a:spLocks noGrp="1"/>
          </p:cNvSpPr>
          <p:nvPr>
            <p:ph type="title"/>
          </p:nvPr>
        </p:nvSpPr>
        <p:spPr>
          <a:xfrm>
            <a:off x="457200" y="274638"/>
            <a:ext cx="8229600" cy="1143000"/>
          </a:xfrm>
          <a:prstGeom prst="rect">
            <a:avLst/>
          </a:prstGeom>
        </p:spPr>
        <p:txBody>
          <a:bodyPr>
            <a:noAutofit/>
          </a:bodyPr>
          <a:lstStyle>
            <a:lvl1pPr algn="l">
              <a:defRPr sz="2100" b="0" i="0">
                <a:solidFill>
                  <a:schemeClr val="bg2"/>
                </a:solidFill>
                <a:latin typeface="+mj-lt"/>
                <a:cs typeface="Frutiger LT Std 65 Bold"/>
              </a:defRPr>
            </a:lvl1pPr>
          </a:lstStyle>
          <a:p>
            <a:r>
              <a:rPr lang="en-US" dirty="0" smtClean="0"/>
              <a:t>Click to edit Master title style</a:t>
            </a:r>
            <a:endParaRPr lang="en-US" dirty="0"/>
          </a:p>
        </p:txBody>
      </p:sp>
      <p:sp>
        <p:nvSpPr>
          <p:cNvPr id="2" name="Slide Number Placeholder 1"/>
          <p:cNvSpPr>
            <a:spLocks noGrp="1"/>
          </p:cNvSpPr>
          <p:nvPr>
            <p:ph type="sldNum" sz="quarter" idx="10"/>
          </p:nvPr>
        </p:nvSpPr>
        <p:spPr>
          <a:xfrm>
            <a:off x="7358304" y="6419071"/>
            <a:ext cx="1328497" cy="365125"/>
          </a:xfrm>
        </p:spPr>
        <p:txBody>
          <a:bodyPr/>
          <a:lstStyle>
            <a:lvl1pPr algn="r">
              <a:defRPr sz="750" b="0" i="0">
                <a:solidFill>
                  <a:schemeClr val="bg1"/>
                </a:solidFill>
                <a:latin typeface="Frutiger LT Std 55 Roman"/>
                <a:cs typeface="Frutiger LT Std 55 Roman"/>
              </a:defRPr>
            </a:lvl1pPr>
          </a:lstStyle>
          <a:p>
            <a:fld id="{10B7C296-A78C-214E-86E4-EF034E0346EC}" type="slidenum">
              <a:rPr lang="en-US" smtClean="0">
                <a:solidFill>
                  <a:srgbClr val="FFFFFF"/>
                </a:solidFill>
              </a:rPr>
              <a:pPr/>
              <a:t>‹#›</a:t>
            </a:fld>
            <a:endParaRPr lang="en-US" dirty="0">
              <a:solidFill>
                <a:srgbClr val="FFFFFF"/>
              </a:solidFill>
            </a:endParaRPr>
          </a:p>
        </p:txBody>
      </p:sp>
      <p:sp>
        <p:nvSpPr>
          <p:cNvPr id="7" name="Slide Number Placeholder 7"/>
          <p:cNvSpPr txBox="1">
            <a:spLocks/>
          </p:cNvSpPr>
          <p:nvPr userDrawn="1"/>
        </p:nvSpPr>
        <p:spPr>
          <a:xfrm>
            <a:off x="5327724" y="6445810"/>
            <a:ext cx="2901877" cy="365125"/>
          </a:xfrm>
          <a:prstGeom prst="rect">
            <a:avLst/>
          </a:prstGeom>
        </p:spPr>
        <p:txBody>
          <a:bodyPr vert="horz" lIns="68580" tIns="34290" rIns="68580" bIns="34290" rtlCol="0"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50" b="0" baseline="30000" dirty="0" smtClean="0">
                <a:solidFill>
                  <a:srgbClr val="FFFFFF"/>
                </a:solidFill>
              </a:rPr>
              <a:t>Copyright © TTX Company. Confidential: Not For Distribution</a:t>
            </a:r>
          </a:p>
        </p:txBody>
      </p:sp>
    </p:spTree>
    <p:extLst>
      <p:ext uri="{BB962C8B-B14F-4D97-AF65-F5344CB8AC3E}">
        <p14:creationId xmlns:p14="http://schemas.microsoft.com/office/powerpoint/2010/main" val="3043096616"/>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E699E1-ED36-4174-9650-5037C25D0630}" type="slidenum">
              <a:rPr lang="en-US" smtClean="0"/>
              <a:t>‹#›</a:t>
            </a:fld>
            <a:endParaRPr lang="en-US"/>
          </a:p>
        </p:txBody>
      </p:sp>
    </p:spTree>
    <p:extLst>
      <p:ext uri="{BB962C8B-B14F-4D97-AF65-F5344CB8AC3E}">
        <p14:creationId xmlns:p14="http://schemas.microsoft.com/office/powerpoint/2010/main" val="33920651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699E1-ED36-4174-9650-5037C25D0630}" type="slidenum">
              <a:rPr lang="en-US" smtClean="0"/>
              <a:t>‹#›</a:t>
            </a:fld>
            <a:endParaRPr lang="en-US"/>
          </a:p>
        </p:txBody>
      </p:sp>
    </p:spTree>
    <p:extLst>
      <p:ext uri="{BB962C8B-B14F-4D97-AF65-F5344CB8AC3E}">
        <p14:creationId xmlns:p14="http://schemas.microsoft.com/office/powerpoint/2010/main" val="29351701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E699E1-ED36-4174-9650-5037C25D0630}" type="slidenum">
              <a:rPr lang="en-US" smtClean="0"/>
              <a:t>‹#›</a:t>
            </a:fld>
            <a:endParaRPr lang="en-US"/>
          </a:p>
        </p:txBody>
      </p:sp>
    </p:spTree>
    <p:extLst>
      <p:ext uri="{BB962C8B-B14F-4D97-AF65-F5344CB8AC3E}">
        <p14:creationId xmlns:p14="http://schemas.microsoft.com/office/powerpoint/2010/main" val="39128479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TTX_PPTCover_3DRotator_four_u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033297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TTX_ppt-Foo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57200" y="1293249"/>
            <a:ext cx="7772400" cy="3215642"/>
          </a:xfrm>
          <a:prstGeom prst="rect">
            <a:avLst/>
          </a:prstGeom>
        </p:spPr>
        <p:txBody>
          <a:bodyPr>
            <a:noAutofit/>
          </a:bodyPr>
          <a:lstStyle>
            <a:lvl1pPr algn="l">
              <a:defRPr sz="5000" b="0" i="0">
                <a:solidFill>
                  <a:schemeClr val="bg2"/>
                </a:solidFill>
                <a:latin typeface="Frutiger LT Std 65 Bold"/>
                <a:cs typeface="Frutiger LT Std 65 Bold"/>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457200" y="4858416"/>
            <a:ext cx="7086600" cy="780383"/>
          </a:xfrm>
          <a:prstGeom prst="rect">
            <a:avLst/>
          </a:prstGeom>
        </p:spPr>
        <p:txBody>
          <a:bodyPr>
            <a:noAutofit/>
          </a:bodyPr>
          <a:lstStyle>
            <a:lvl1pPr marL="0" indent="0" algn="l">
              <a:buNone/>
              <a:defRPr sz="2000" b="0" i="0" baseline="0">
                <a:solidFill>
                  <a:schemeClr val="tx2"/>
                </a:solidFill>
                <a:latin typeface="Frutiger LT Std 55 Roman"/>
                <a:cs typeface="Frutiger LT Std 55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Title</a:t>
            </a:r>
          </a:p>
          <a:p>
            <a:r>
              <a:rPr lang="en-US" dirty="0" smtClean="0"/>
              <a:t>Month XX, 2015</a:t>
            </a:r>
            <a:endParaRPr lang="en-US" dirty="0"/>
          </a:p>
        </p:txBody>
      </p:sp>
      <p:sp>
        <p:nvSpPr>
          <p:cNvPr id="8" name="Slide Number Placeholder 7"/>
          <p:cNvSpPr>
            <a:spLocks noGrp="1"/>
          </p:cNvSpPr>
          <p:nvPr>
            <p:ph type="sldNum" sz="quarter" idx="10"/>
          </p:nvPr>
        </p:nvSpPr>
        <p:spPr>
          <a:xfrm>
            <a:off x="7356113" y="6419070"/>
            <a:ext cx="1328497" cy="365125"/>
          </a:xfrm>
        </p:spPr>
        <p:txBody>
          <a:bodyPr/>
          <a:lstStyle>
            <a:lvl1pPr algn="r">
              <a:defRPr sz="1000" baseline="0">
                <a:solidFill>
                  <a:srgbClr val="FFFFFF"/>
                </a:solidFill>
              </a:defRPr>
            </a:lvl1pPr>
          </a:lstStyle>
          <a:p>
            <a:fld id="{10B7C296-A78C-214E-86E4-EF034E0346EC}" type="slidenum">
              <a:rPr lang="en-US" smtClean="0"/>
              <a:pPr/>
              <a:t>‹#›</a:t>
            </a:fld>
            <a:endParaRPr lang="en-US" dirty="0"/>
          </a:p>
        </p:txBody>
      </p:sp>
      <p:sp>
        <p:nvSpPr>
          <p:cNvPr id="7" name="Slide Number Placeholder 7"/>
          <p:cNvSpPr txBox="1">
            <a:spLocks/>
          </p:cNvSpPr>
          <p:nvPr/>
        </p:nvSpPr>
        <p:spPr>
          <a:xfrm>
            <a:off x="5327723" y="6445808"/>
            <a:ext cx="2901877"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b="0" baseline="30000" dirty="0" smtClean="0">
                <a:solidFill>
                  <a:prstClr val="white"/>
                </a:solidFill>
              </a:rPr>
              <a:t>Copyright © TTX Company. Confidential: Not For Distribution</a:t>
            </a:r>
          </a:p>
        </p:txBody>
      </p:sp>
    </p:spTree>
    <p:extLst>
      <p:ext uri="{BB962C8B-B14F-4D97-AF65-F5344CB8AC3E}">
        <p14:creationId xmlns:p14="http://schemas.microsoft.com/office/powerpoint/2010/main" val="159003116"/>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TTX_ppt-Foo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03200" y="274638"/>
            <a:ext cx="8229600" cy="1143000"/>
          </a:xfrm>
          <a:prstGeom prst="rect">
            <a:avLst/>
          </a:prstGeom>
        </p:spPr>
        <p:txBody>
          <a:bodyPr>
            <a:noAutofit/>
          </a:bodyPr>
          <a:lstStyle>
            <a:lvl1pPr algn="l">
              <a:defRPr sz="2800" b="0" i="0">
                <a:solidFill>
                  <a:schemeClr val="bg2"/>
                </a:solidFill>
                <a:latin typeface="+mj-lt"/>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457200" y="1600200"/>
            <a:ext cx="8229600" cy="4525963"/>
          </a:xfrm>
          <a:prstGeom prst="rect">
            <a:avLst/>
          </a:prstGeom>
        </p:spPr>
        <p:txBody>
          <a:bodyPr>
            <a:normAutofit/>
          </a:bodyPr>
          <a:lstStyle>
            <a:lvl1pPr marL="457200" indent="-457200">
              <a:buClr>
                <a:schemeClr val="accent1"/>
              </a:buClr>
              <a:buSzPct val="90000"/>
              <a:buFont typeface="Lucida Grande"/>
              <a:buChar char="»"/>
              <a:defRPr sz="2000" b="0" i="0">
                <a:solidFill>
                  <a:schemeClr val="tx2"/>
                </a:solidFill>
                <a:latin typeface="+mn-lt"/>
                <a:cs typeface="Frutiger LT Std 45 Light"/>
              </a:defRPr>
            </a:lvl1pPr>
            <a:lvl2pPr marL="914400" indent="-457200">
              <a:buFont typeface="Wingdings" charset="2"/>
              <a:buChar char="§"/>
              <a:defRPr sz="2000" b="1" i="0">
                <a:solidFill>
                  <a:schemeClr val="accent4"/>
                </a:solidFill>
                <a:latin typeface="+mj-lt"/>
                <a:cs typeface="Arial"/>
              </a:defRPr>
            </a:lvl2pPr>
            <a:lvl3pPr marL="1257300" indent="-342900">
              <a:buFont typeface="Wingdings" charset="2"/>
              <a:buChar char="§"/>
              <a:defRPr sz="1800" b="1" i="0">
                <a:solidFill>
                  <a:schemeClr val="accent4"/>
                </a:solidFill>
                <a:latin typeface="+mj-lt"/>
                <a:cs typeface="Arial"/>
              </a:defRPr>
            </a:lvl3pPr>
            <a:lvl4pPr marL="1714500" indent="-342900">
              <a:buFont typeface="Wingdings" charset="2"/>
              <a:buChar char="§"/>
              <a:defRPr sz="1600" b="1" i="0">
                <a:solidFill>
                  <a:schemeClr val="accent4"/>
                </a:solidFill>
                <a:latin typeface="+mj-lt"/>
                <a:cs typeface="Arial"/>
              </a:defRPr>
            </a:lvl4pPr>
            <a:lvl5pPr marL="2171700" indent="-342900">
              <a:buFont typeface="Wingdings" charset="2"/>
              <a:buChar char="§"/>
              <a:defRPr sz="1600" b="1" i="0">
                <a:solidFill>
                  <a:schemeClr val="accent4"/>
                </a:solidFill>
                <a:latin typeface="+mj-lt"/>
                <a:cs typeface="Arial"/>
              </a:defRPr>
            </a:lvl5pPr>
          </a:lstStyle>
          <a:p>
            <a:pPr lvl="0"/>
            <a:r>
              <a:rPr lang="en-US" dirty="0" smtClean="0"/>
              <a:t>First</a:t>
            </a:r>
          </a:p>
          <a:p>
            <a:pPr lvl="0"/>
            <a:r>
              <a:rPr lang="en-US" dirty="0" smtClean="0"/>
              <a:t>Second</a:t>
            </a:r>
          </a:p>
          <a:p>
            <a:pPr lvl="0"/>
            <a:r>
              <a:rPr lang="en-US" dirty="0" smtClean="0"/>
              <a:t>Third</a:t>
            </a:r>
          </a:p>
          <a:p>
            <a:pPr lvl="0"/>
            <a:r>
              <a:rPr lang="en-US" dirty="0" smtClean="0"/>
              <a:t>Fourth</a:t>
            </a:r>
          </a:p>
        </p:txBody>
      </p:sp>
      <p:sp>
        <p:nvSpPr>
          <p:cNvPr id="9" name="Slide Number Placeholder 8"/>
          <p:cNvSpPr>
            <a:spLocks noGrp="1"/>
          </p:cNvSpPr>
          <p:nvPr>
            <p:ph type="sldNum" sz="quarter" idx="10"/>
          </p:nvPr>
        </p:nvSpPr>
        <p:spPr>
          <a:xfrm>
            <a:off x="7358303" y="6426910"/>
            <a:ext cx="1328497" cy="365125"/>
          </a:xfrm>
        </p:spPr>
        <p:txBody>
          <a:bodyPr/>
          <a:lstStyle>
            <a:lvl1pPr algn="r">
              <a:defRPr sz="1000" baseline="0">
                <a:solidFill>
                  <a:schemeClr val="bg1"/>
                </a:solidFill>
              </a:defRPr>
            </a:lvl1pPr>
          </a:lstStyle>
          <a:p>
            <a:pPr>
              <a:defRPr/>
            </a:pPr>
            <a:fld id="{EE727B50-7F5D-409C-980A-FC8ECC8447CB}" type="slidenum">
              <a:rPr lang="en-US" smtClean="0">
                <a:solidFill>
                  <a:prstClr val="white"/>
                </a:solidFill>
                <a:latin typeface="Arial" charset="0"/>
                <a:cs typeface="+mn-cs"/>
              </a:rPr>
              <a:pPr>
                <a:defRPr/>
              </a:pPr>
              <a:t>‹#›</a:t>
            </a:fld>
            <a:endParaRPr lang="en-US" dirty="0">
              <a:solidFill>
                <a:prstClr val="white"/>
              </a:solidFill>
              <a:latin typeface="Arial" charset="0"/>
              <a:cs typeface="+mn-cs"/>
            </a:endParaRPr>
          </a:p>
        </p:txBody>
      </p:sp>
      <p:sp>
        <p:nvSpPr>
          <p:cNvPr id="8" name="Slide Number Placeholder 7"/>
          <p:cNvSpPr txBox="1">
            <a:spLocks/>
          </p:cNvSpPr>
          <p:nvPr/>
        </p:nvSpPr>
        <p:spPr>
          <a:xfrm>
            <a:off x="5327723" y="6445808"/>
            <a:ext cx="2901877"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b="0" baseline="30000" dirty="0" smtClean="0">
                <a:solidFill>
                  <a:prstClr val="white"/>
                </a:solidFill>
              </a:rPr>
              <a:t>Copyright © TTX Company. Confidential: Not For Distribution</a:t>
            </a:r>
          </a:p>
        </p:txBody>
      </p:sp>
    </p:spTree>
    <p:extLst>
      <p:ext uri="{BB962C8B-B14F-4D97-AF65-F5344CB8AC3E}">
        <p14:creationId xmlns:p14="http://schemas.microsoft.com/office/powerpoint/2010/main" val="286686327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descr="TTX_ppt-Foo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51138" y="274638"/>
            <a:ext cx="8229600" cy="1143000"/>
          </a:xfrm>
          <a:prstGeom prst="rect">
            <a:avLst/>
          </a:prstGeom>
        </p:spPr>
        <p:txBody>
          <a:bodyPr>
            <a:noAutofit/>
          </a:bodyPr>
          <a:lstStyle>
            <a:lvl1pPr algn="l">
              <a:defRPr sz="2800" b="0" i="0">
                <a:solidFill>
                  <a:schemeClr val="bg2"/>
                </a:solidFill>
                <a:latin typeface="+mj-lt"/>
                <a:cs typeface="Frutiger LT Std 65 Bold"/>
              </a:defRPr>
            </a:lvl1pPr>
          </a:lstStyle>
          <a:p>
            <a:r>
              <a:rPr lang="en-US" smtClean="0"/>
              <a:t>Click to edit Master title style</a:t>
            </a:r>
            <a:endParaRPr lang="en-US" dirty="0"/>
          </a:p>
        </p:txBody>
      </p:sp>
      <p:sp>
        <p:nvSpPr>
          <p:cNvPr id="3" name="Content Placeholder 2"/>
          <p:cNvSpPr>
            <a:spLocks noGrp="1"/>
          </p:cNvSpPr>
          <p:nvPr>
            <p:ph idx="1" hasCustomPrompt="1"/>
          </p:nvPr>
        </p:nvSpPr>
        <p:spPr>
          <a:xfrm>
            <a:off x="457200" y="1600200"/>
            <a:ext cx="8229600" cy="4525963"/>
          </a:xfrm>
          <a:prstGeom prst="rect">
            <a:avLst/>
          </a:prstGeom>
        </p:spPr>
        <p:txBody>
          <a:bodyPr>
            <a:noAutofit/>
          </a:bodyPr>
          <a:lstStyle>
            <a:lvl1pPr marL="457200" indent="-457200">
              <a:buClr>
                <a:schemeClr val="accent1"/>
              </a:buClr>
              <a:buSzPct val="150000"/>
              <a:buFont typeface="Lucida Grande"/>
              <a:buChar char="»"/>
              <a:defRPr sz="1300" b="0" i="0">
                <a:solidFill>
                  <a:schemeClr val="tx2"/>
                </a:solidFill>
                <a:latin typeface="+mn-lt"/>
                <a:cs typeface="Frutiger LT Std 45 Light"/>
              </a:defRPr>
            </a:lvl1pPr>
            <a:lvl2pPr marL="914400" indent="-457200">
              <a:buFont typeface="Wingdings" charset="2"/>
              <a:buChar char="§"/>
              <a:defRPr sz="2000" b="1" i="0">
                <a:solidFill>
                  <a:schemeClr val="accent4"/>
                </a:solidFill>
                <a:latin typeface="+mj-lt"/>
                <a:cs typeface="Arial"/>
              </a:defRPr>
            </a:lvl2pPr>
            <a:lvl3pPr marL="1257300" indent="-342900">
              <a:buFont typeface="Wingdings" charset="2"/>
              <a:buChar char="§"/>
              <a:defRPr sz="1800" b="1" i="0">
                <a:solidFill>
                  <a:schemeClr val="accent4"/>
                </a:solidFill>
                <a:latin typeface="+mj-lt"/>
                <a:cs typeface="Arial"/>
              </a:defRPr>
            </a:lvl3pPr>
            <a:lvl4pPr marL="1714500" indent="-342900">
              <a:buFont typeface="Wingdings" charset="2"/>
              <a:buChar char="§"/>
              <a:defRPr sz="1600" b="1" i="0">
                <a:solidFill>
                  <a:schemeClr val="accent4"/>
                </a:solidFill>
                <a:latin typeface="+mj-lt"/>
                <a:cs typeface="Arial"/>
              </a:defRPr>
            </a:lvl4pPr>
            <a:lvl5pPr marL="2171700" indent="-342900">
              <a:buFont typeface="Wingdings" charset="2"/>
              <a:buChar char="§"/>
              <a:defRPr sz="1600" b="1" i="0">
                <a:solidFill>
                  <a:schemeClr val="accent4"/>
                </a:solidFill>
                <a:latin typeface="+mj-lt"/>
                <a:cs typeface="Arial"/>
              </a:defRPr>
            </a:lvl5pPr>
          </a:lstStyle>
          <a:p>
            <a:pPr lvl="0"/>
            <a:r>
              <a:rPr lang="en-US" dirty="0" smtClean="0"/>
              <a:t>First</a:t>
            </a:r>
          </a:p>
          <a:p>
            <a:pPr lvl="0"/>
            <a:r>
              <a:rPr lang="en-US" dirty="0" smtClean="0"/>
              <a:t>Second</a:t>
            </a:r>
          </a:p>
          <a:p>
            <a:pPr lvl="0"/>
            <a:r>
              <a:rPr lang="en-US" dirty="0" smtClean="0"/>
              <a:t>Third</a:t>
            </a:r>
          </a:p>
          <a:p>
            <a:pPr lvl="0"/>
            <a:r>
              <a:rPr lang="en-US" dirty="0" smtClean="0"/>
              <a:t>Fourth</a:t>
            </a:r>
          </a:p>
        </p:txBody>
      </p:sp>
      <p:sp>
        <p:nvSpPr>
          <p:cNvPr id="9" name="Slide Number Placeholder 8"/>
          <p:cNvSpPr>
            <a:spLocks noGrp="1"/>
          </p:cNvSpPr>
          <p:nvPr>
            <p:ph type="sldNum" sz="quarter" idx="10"/>
          </p:nvPr>
        </p:nvSpPr>
        <p:spPr>
          <a:xfrm>
            <a:off x="7358303" y="6426910"/>
            <a:ext cx="1328497" cy="365125"/>
          </a:xfrm>
        </p:spPr>
        <p:txBody>
          <a:bodyPr/>
          <a:lstStyle>
            <a:lvl1pPr algn="r">
              <a:defRPr sz="1000" baseline="0">
                <a:solidFill>
                  <a:srgbClr val="FFFFFF"/>
                </a:solidFill>
              </a:defRPr>
            </a:lvl1pPr>
          </a:lstStyle>
          <a:p>
            <a:fld id="{10B7C296-A78C-214E-86E4-EF034E0346EC}" type="slidenum">
              <a:rPr lang="en-US" smtClean="0"/>
              <a:pPr/>
              <a:t>‹#›</a:t>
            </a:fld>
            <a:endParaRPr lang="en-US" dirty="0"/>
          </a:p>
        </p:txBody>
      </p:sp>
      <p:sp>
        <p:nvSpPr>
          <p:cNvPr id="8" name="Slide Number Placeholder 7"/>
          <p:cNvSpPr txBox="1">
            <a:spLocks/>
          </p:cNvSpPr>
          <p:nvPr/>
        </p:nvSpPr>
        <p:spPr>
          <a:xfrm>
            <a:off x="5327723" y="6445808"/>
            <a:ext cx="2901877"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b="0" baseline="30000" dirty="0" smtClean="0">
                <a:solidFill>
                  <a:prstClr val="white"/>
                </a:solidFill>
              </a:rPr>
              <a:t>Copyright © TTX Company. Confidential: Not For Distribution</a:t>
            </a:r>
          </a:p>
        </p:txBody>
      </p:sp>
    </p:spTree>
    <p:extLst>
      <p:ext uri="{BB962C8B-B14F-4D97-AF65-F5344CB8AC3E}">
        <p14:creationId xmlns:p14="http://schemas.microsoft.com/office/powerpoint/2010/main" val="2790443440"/>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2" name="Picture 1" descr="TTX_ppt-Foo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a:spLocks noGrp="1"/>
          </p:cNvSpPr>
          <p:nvPr>
            <p:ph type="title"/>
          </p:nvPr>
        </p:nvSpPr>
        <p:spPr>
          <a:xfrm>
            <a:off x="225381" y="263354"/>
            <a:ext cx="8229600" cy="1143000"/>
          </a:xfrm>
          <a:prstGeom prst="rect">
            <a:avLst/>
          </a:prstGeom>
        </p:spPr>
        <p:txBody>
          <a:bodyPr>
            <a:noAutofit/>
          </a:bodyPr>
          <a:lstStyle>
            <a:lvl1pPr algn="l">
              <a:defRPr sz="2800" b="0" i="0">
                <a:solidFill>
                  <a:schemeClr val="bg2"/>
                </a:solidFill>
                <a:latin typeface="+mj-lt"/>
                <a:cs typeface="Frutiger LT Std 65 Bold"/>
              </a:defRPr>
            </a:lvl1pPr>
          </a:lstStyle>
          <a:p>
            <a:r>
              <a:rPr lang="en-US" smtClean="0"/>
              <a:t>Click to edit Master title style</a:t>
            </a:r>
            <a:endParaRPr lang="en-US" dirty="0"/>
          </a:p>
        </p:txBody>
      </p:sp>
      <p:sp>
        <p:nvSpPr>
          <p:cNvPr id="12" name="Content Placeholder 2"/>
          <p:cNvSpPr>
            <a:spLocks noGrp="1"/>
          </p:cNvSpPr>
          <p:nvPr>
            <p:ph sz="half" idx="12" hasCustomPrompt="1"/>
          </p:nvPr>
        </p:nvSpPr>
        <p:spPr>
          <a:xfrm>
            <a:off x="457200" y="1600200"/>
            <a:ext cx="4038600" cy="693497"/>
          </a:xfrm>
          <a:prstGeom prst="rect">
            <a:avLst/>
          </a:prstGeom>
        </p:spPr>
        <p:txBody>
          <a:bodyPr numCol="1"/>
          <a:lstStyle>
            <a:lvl1pPr marL="0" indent="0">
              <a:buFontTx/>
              <a:buNone/>
              <a:defRPr sz="2400" b="0" i="0">
                <a:solidFill>
                  <a:schemeClr val="tx2"/>
                </a:solidFill>
                <a:latin typeface="+mj-lt"/>
                <a:cs typeface="Frutiger LT Std 65 Bold"/>
              </a:defRPr>
            </a:lvl1pPr>
            <a:lvl2pPr marL="800100" indent="-342900" algn="l">
              <a:buFont typeface="Wingdings" charset="2"/>
              <a:buChar char="§"/>
              <a:defRPr sz="2400">
                <a:solidFill>
                  <a:schemeClr val="accent4"/>
                </a:solidFill>
              </a:defRPr>
            </a:lvl2pPr>
            <a:lvl3pPr marL="1143000" indent="-228600" algn="l">
              <a:buFont typeface="Wingdings" charset="2"/>
              <a:buChar char="§"/>
              <a:defRPr sz="2000">
                <a:solidFill>
                  <a:schemeClr val="accent4"/>
                </a:solidFill>
              </a:defRPr>
            </a:lvl3pPr>
            <a:lvl4pPr marL="1600200" indent="-228600" algn="l">
              <a:buFont typeface="Wingdings" charset="2"/>
              <a:buChar char="§"/>
              <a:defRPr sz="1800">
                <a:solidFill>
                  <a:schemeClr val="accent4"/>
                </a:solidFill>
              </a:defRPr>
            </a:lvl4pPr>
            <a:lvl5pPr marL="2057400" indent="-228600" algn="l">
              <a:buFont typeface="Wingdings" charset="2"/>
              <a:buChar char="§"/>
              <a:defRPr sz="1800">
                <a:solidFill>
                  <a:schemeClr val="accent4"/>
                </a:solidFill>
              </a:defRPr>
            </a:lvl5pPr>
            <a:lvl6pPr>
              <a:defRPr sz="1800"/>
            </a:lvl6pPr>
            <a:lvl7pPr>
              <a:defRPr sz="1800"/>
            </a:lvl7pPr>
            <a:lvl8pPr>
              <a:defRPr sz="1800"/>
            </a:lvl8pPr>
            <a:lvl9pPr>
              <a:defRPr sz="1800"/>
            </a:lvl9pPr>
          </a:lstStyle>
          <a:p>
            <a:pPr lvl="0"/>
            <a:r>
              <a:rPr lang="en-US" dirty="0" smtClean="0"/>
              <a:t>SUBHEAD</a:t>
            </a:r>
          </a:p>
        </p:txBody>
      </p:sp>
      <p:sp>
        <p:nvSpPr>
          <p:cNvPr id="13" name="Content Placeholder 2"/>
          <p:cNvSpPr>
            <a:spLocks noGrp="1"/>
          </p:cNvSpPr>
          <p:nvPr>
            <p:ph sz="half" idx="13" hasCustomPrompt="1"/>
          </p:nvPr>
        </p:nvSpPr>
        <p:spPr>
          <a:xfrm>
            <a:off x="457200" y="2416078"/>
            <a:ext cx="4038600" cy="3710085"/>
          </a:xfrm>
          <a:prstGeom prst="rect">
            <a:avLst/>
          </a:prstGeom>
        </p:spPr>
        <p:txBody>
          <a:bodyPr numCol="1">
            <a:normAutofit/>
          </a:bodyPr>
          <a:lstStyle>
            <a:lvl1pPr marL="342900" indent="-342900">
              <a:buClr>
                <a:schemeClr val="accent1"/>
              </a:buClr>
              <a:buSzPct val="90000"/>
              <a:buFont typeface="Lucida Grande"/>
              <a:buChar char="»"/>
              <a:defRPr sz="1500" b="0" i="0">
                <a:solidFill>
                  <a:schemeClr val="tx2"/>
                </a:solidFill>
                <a:latin typeface="+mn-lt"/>
                <a:cs typeface="Frutiger LT Std 45 Light"/>
              </a:defRPr>
            </a:lvl1pPr>
            <a:lvl2pPr marL="800100" indent="-342900" algn="l">
              <a:buFont typeface="Wingdings" charset="2"/>
              <a:buChar char="§"/>
              <a:defRPr sz="2400">
                <a:solidFill>
                  <a:schemeClr val="accent4"/>
                </a:solidFill>
              </a:defRPr>
            </a:lvl2pPr>
            <a:lvl3pPr marL="1143000" indent="-228600" algn="l">
              <a:buFont typeface="Wingdings" charset="2"/>
              <a:buChar char="§"/>
              <a:defRPr sz="2000">
                <a:solidFill>
                  <a:schemeClr val="accent4"/>
                </a:solidFill>
              </a:defRPr>
            </a:lvl3pPr>
            <a:lvl4pPr marL="1600200" indent="-228600" algn="l">
              <a:buFont typeface="Wingdings" charset="2"/>
              <a:buChar char="§"/>
              <a:defRPr sz="1800">
                <a:solidFill>
                  <a:schemeClr val="accent4"/>
                </a:solidFill>
              </a:defRPr>
            </a:lvl4pPr>
            <a:lvl5pPr marL="2057400" indent="-228600" algn="l">
              <a:buFont typeface="Wingdings" charset="2"/>
              <a:buChar char="§"/>
              <a:defRPr sz="1800">
                <a:solidFill>
                  <a:schemeClr val="accent4"/>
                </a:solidFill>
              </a:defRPr>
            </a:lvl5pPr>
            <a:lvl6pPr>
              <a:defRPr sz="1800"/>
            </a:lvl6pPr>
            <a:lvl7pPr>
              <a:defRPr sz="1800"/>
            </a:lvl7pPr>
            <a:lvl8pPr>
              <a:defRPr sz="1800"/>
            </a:lvl8pPr>
            <a:lvl9pPr>
              <a:defRPr sz="1800"/>
            </a:lvl9pPr>
          </a:lstStyle>
          <a:p>
            <a:pPr lvl="0"/>
            <a:r>
              <a:rPr lang="en-US" dirty="0" smtClean="0"/>
              <a:t>First</a:t>
            </a:r>
          </a:p>
          <a:p>
            <a:pPr lvl="0"/>
            <a:r>
              <a:rPr lang="en-US" dirty="0" smtClean="0"/>
              <a:t>Second</a:t>
            </a:r>
          </a:p>
          <a:p>
            <a:pPr lvl="0"/>
            <a:r>
              <a:rPr lang="en-US" dirty="0" smtClean="0"/>
              <a:t>Third</a:t>
            </a:r>
          </a:p>
          <a:p>
            <a:pPr lvl="0"/>
            <a:r>
              <a:rPr lang="en-US" dirty="0" smtClean="0"/>
              <a:t>Fourth</a:t>
            </a:r>
          </a:p>
        </p:txBody>
      </p:sp>
      <p:sp>
        <p:nvSpPr>
          <p:cNvPr id="14" name="Content Placeholder 2"/>
          <p:cNvSpPr>
            <a:spLocks noGrp="1"/>
          </p:cNvSpPr>
          <p:nvPr>
            <p:ph sz="half" idx="14" hasCustomPrompt="1"/>
          </p:nvPr>
        </p:nvSpPr>
        <p:spPr>
          <a:xfrm>
            <a:off x="4648200" y="1600200"/>
            <a:ext cx="4038600" cy="693497"/>
          </a:xfrm>
          <a:prstGeom prst="rect">
            <a:avLst/>
          </a:prstGeom>
        </p:spPr>
        <p:txBody>
          <a:bodyPr numCol="1"/>
          <a:lstStyle>
            <a:lvl1pPr marL="0" indent="0">
              <a:buFontTx/>
              <a:buNone/>
              <a:defRPr sz="2400" b="0" i="0">
                <a:solidFill>
                  <a:schemeClr val="tx2"/>
                </a:solidFill>
                <a:latin typeface="+mj-lt"/>
                <a:cs typeface="Frutiger LT Std 65 Bold"/>
              </a:defRPr>
            </a:lvl1pPr>
            <a:lvl2pPr marL="800100" indent="-342900" algn="l">
              <a:buFont typeface="Wingdings" charset="2"/>
              <a:buChar char="§"/>
              <a:defRPr sz="2400">
                <a:solidFill>
                  <a:schemeClr val="accent4"/>
                </a:solidFill>
              </a:defRPr>
            </a:lvl2pPr>
            <a:lvl3pPr marL="1143000" indent="-228600" algn="l">
              <a:buFont typeface="Wingdings" charset="2"/>
              <a:buChar char="§"/>
              <a:defRPr sz="2000">
                <a:solidFill>
                  <a:schemeClr val="accent4"/>
                </a:solidFill>
              </a:defRPr>
            </a:lvl3pPr>
            <a:lvl4pPr marL="1600200" indent="-228600" algn="l">
              <a:buFont typeface="Wingdings" charset="2"/>
              <a:buChar char="§"/>
              <a:defRPr sz="1800">
                <a:solidFill>
                  <a:schemeClr val="accent4"/>
                </a:solidFill>
              </a:defRPr>
            </a:lvl4pPr>
            <a:lvl5pPr marL="2057400" indent="-228600" algn="l">
              <a:buFont typeface="Wingdings" charset="2"/>
              <a:buChar char="§"/>
              <a:defRPr sz="1800">
                <a:solidFill>
                  <a:schemeClr val="accent4"/>
                </a:solidFill>
              </a:defRPr>
            </a:lvl5pPr>
            <a:lvl6pPr>
              <a:defRPr sz="1800"/>
            </a:lvl6pPr>
            <a:lvl7pPr>
              <a:defRPr sz="1800"/>
            </a:lvl7pPr>
            <a:lvl8pPr>
              <a:defRPr sz="1800"/>
            </a:lvl8pPr>
            <a:lvl9pPr>
              <a:defRPr sz="1800"/>
            </a:lvl9pPr>
          </a:lstStyle>
          <a:p>
            <a:pPr lvl="0"/>
            <a:r>
              <a:rPr lang="en-US" dirty="0" smtClean="0"/>
              <a:t>SUBHEAD</a:t>
            </a:r>
          </a:p>
        </p:txBody>
      </p:sp>
      <p:sp>
        <p:nvSpPr>
          <p:cNvPr id="15" name="Content Placeholder 2"/>
          <p:cNvSpPr>
            <a:spLocks noGrp="1"/>
          </p:cNvSpPr>
          <p:nvPr>
            <p:ph sz="half" idx="15" hasCustomPrompt="1"/>
          </p:nvPr>
        </p:nvSpPr>
        <p:spPr>
          <a:xfrm>
            <a:off x="4648200" y="2416078"/>
            <a:ext cx="4038600" cy="3710085"/>
          </a:xfrm>
          <a:prstGeom prst="rect">
            <a:avLst/>
          </a:prstGeom>
        </p:spPr>
        <p:txBody>
          <a:bodyPr numCol="1">
            <a:normAutofit/>
          </a:bodyPr>
          <a:lstStyle>
            <a:lvl1pPr marL="342900" indent="-342900">
              <a:buClr>
                <a:schemeClr val="accent1"/>
              </a:buClr>
              <a:buSzPct val="90000"/>
              <a:buFont typeface="Lucida Grande"/>
              <a:buChar char="»"/>
              <a:defRPr sz="1500" b="0" i="0">
                <a:solidFill>
                  <a:schemeClr val="tx2"/>
                </a:solidFill>
                <a:latin typeface="+mn-lt"/>
                <a:cs typeface="Frutiger LT Std 45 Light"/>
              </a:defRPr>
            </a:lvl1pPr>
            <a:lvl2pPr marL="800100" indent="-342900" algn="l">
              <a:buFont typeface="Wingdings" charset="2"/>
              <a:buChar char="§"/>
              <a:defRPr sz="2400">
                <a:solidFill>
                  <a:schemeClr val="accent4"/>
                </a:solidFill>
              </a:defRPr>
            </a:lvl2pPr>
            <a:lvl3pPr marL="1143000" indent="-228600" algn="l">
              <a:buFont typeface="Wingdings" charset="2"/>
              <a:buChar char="§"/>
              <a:defRPr sz="2000">
                <a:solidFill>
                  <a:schemeClr val="accent4"/>
                </a:solidFill>
              </a:defRPr>
            </a:lvl3pPr>
            <a:lvl4pPr marL="1600200" indent="-228600" algn="l">
              <a:buFont typeface="Wingdings" charset="2"/>
              <a:buChar char="§"/>
              <a:defRPr sz="1800">
                <a:solidFill>
                  <a:schemeClr val="accent4"/>
                </a:solidFill>
              </a:defRPr>
            </a:lvl4pPr>
            <a:lvl5pPr marL="2057400" indent="-228600" algn="l">
              <a:buFont typeface="Wingdings" charset="2"/>
              <a:buChar char="§"/>
              <a:defRPr sz="1800">
                <a:solidFill>
                  <a:schemeClr val="accent4"/>
                </a:solidFill>
              </a:defRPr>
            </a:lvl5pPr>
            <a:lvl6pPr>
              <a:defRPr sz="1800"/>
            </a:lvl6pPr>
            <a:lvl7pPr>
              <a:defRPr sz="1800"/>
            </a:lvl7pPr>
            <a:lvl8pPr>
              <a:defRPr sz="1800"/>
            </a:lvl8pPr>
            <a:lvl9pPr>
              <a:defRPr sz="1800"/>
            </a:lvl9pPr>
          </a:lstStyle>
          <a:p>
            <a:pPr lvl="0"/>
            <a:r>
              <a:rPr lang="en-US" dirty="0" smtClean="0"/>
              <a:t>First</a:t>
            </a:r>
          </a:p>
          <a:p>
            <a:pPr lvl="0"/>
            <a:r>
              <a:rPr lang="en-US" dirty="0" smtClean="0"/>
              <a:t>Second</a:t>
            </a:r>
          </a:p>
          <a:p>
            <a:pPr lvl="0"/>
            <a:r>
              <a:rPr lang="en-US" dirty="0" smtClean="0"/>
              <a:t>Third</a:t>
            </a:r>
          </a:p>
          <a:p>
            <a:pPr lvl="0"/>
            <a:r>
              <a:rPr lang="en-US" dirty="0" smtClean="0"/>
              <a:t>Fourth</a:t>
            </a:r>
          </a:p>
        </p:txBody>
      </p:sp>
      <p:sp>
        <p:nvSpPr>
          <p:cNvPr id="17" name="Slide Number Placeholder 16"/>
          <p:cNvSpPr>
            <a:spLocks noGrp="1"/>
          </p:cNvSpPr>
          <p:nvPr>
            <p:ph type="sldNum" sz="quarter" idx="16"/>
          </p:nvPr>
        </p:nvSpPr>
        <p:spPr>
          <a:xfrm>
            <a:off x="7358303" y="6426909"/>
            <a:ext cx="1328497" cy="365125"/>
          </a:xfrm>
        </p:spPr>
        <p:txBody>
          <a:bodyPr/>
          <a:lstStyle>
            <a:lvl1pPr algn="r">
              <a:defRPr sz="1000">
                <a:solidFill>
                  <a:srgbClr val="FFFFFF"/>
                </a:solidFill>
              </a:defRPr>
            </a:lvl1pPr>
          </a:lstStyle>
          <a:p>
            <a:fld id="{10B7C296-A78C-214E-86E4-EF034E0346EC}" type="slidenum">
              <a:rPr lang="en-US" smtClean="0"/>
              <a:pPr/>
              <a:t>‹#›</a:t>
            </a:fld>
            <a:endParaRPr lang="en-US" dirty="0"/>
          </a:p>
        </p:txBody>
      </p:sp>
      <p:sp>
        <p:nvSpPr>
          <p:cNvPr id="16" name="Slide Number Placeholder 7"/>
          <p:cNvSpPr txBox="1">
            <a:spLocks/>
          </p:cNvSpPr>
          <p:nvPr/>
        </p:nvSpPr>
        <p:spPr>
          <a:xfrm>
            <a:off x="5327723" y="6445808"/>
            <a:ext cx="2901877"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b="0" baseline="30000" dirty="0" smtClean="0">
                <a:solidFill>
                  <a:prstClr val="white"/>
                </a:solidFill>
              </a:rPr>
              <a:t>Copyright © TTX Company. Confidential: Not For Distribution</a:t>
            </a:r>
          </a:p>
        </p:txBody>
      </p:sp>
    </p:spTree>
    <p:extLst>
      <p:ext uri="{BB962C8B-B14F-4D97-AF65-F5344CB8AC3E}">
        <p14:creationId xmlns:p14="http://schemas.microsoft.com/office/powerpoint/2010/main" val="243239389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pic>
        <p:nvPicPr>
          <p:cNvPr id="3" name="Picture 2" descr="TTX_ppt-Foo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a:spLocks noGrp="1"/>
          </p:cNvSpPr>
          <p:nvPr>
            <p:ph type="title"/>
          </p:nvPr>
        </p:nvSpPr>
        <p:spPr>
          <a:xfrm>
            <a:off x="457200" y="274638"/>
            <a:ext cx="8229600" cy="1143000"/>
          </a:xfrm>
          <a:prstGeom prst="rect">
            <a:avLst/>
          </a:prstGeom>
        </p:spPr>
        <p:txBody>
          <a:bodyPr>
            <a:noAutofit/>
          </a:bodyPr>
          <a:lstStyle>
            <a:lvl1pPr algn="l">
              <a:defRPr sz="2800" b="0" i="0">
                <a:solidFill>
                  <a:schemeClr val="bg2"/>
                </a:solidFill>
                <a:latin typeface="+mj-lt"/>
                <a:cs typeface="Frutiger LT Std 65 Bold"/>
              </a:defRPr>
            </a:lvl1pPr>
          </a:lstStyle>
          <a:p>
            <a:r>
              <a:rPr lang="en-US" smtClean="0"/>
              <a:t>Click to edit Master title style</a:t>
            </a:r>
            <a:endParaRPr lang="en-US" dirty="0"/>
          </a:p>
        </p:txBody>
      </p:sp>
      <p:sp>
        <p:nvSpPr>
          <p:cNvPr id="12" name="Content Placeholder 2"/>
          <p:cNvSpPr>
            <a:spLocks noGrp="1"/>
          </p:cNvSpPr>
          <p:nvPr>
            <p:ph sz="half" idx="12" hasCustomPrompt="1"/>
          </p:nvPr>
        </p:nvSpPr>
        <p:spPr>
          <a:xfrm>
            <a:off x="457200" y="1600200"/>
            <a:ext cx="8229600" cy="693497"/>
          </a:xfrm>
          <a:prstGeom prst="rect">
            <a:avLst/>
          </a:prstGeom>
        </p:spPr>
        <p:txBody>
          <a:bodyPr numCol="1"/>
          <a:lstStyle>
            <a:lvl1pPr marL="0" indent="0">
              <a:buFontTx/>
              <a:buNone/>
              <a:defRPr sz="2400" b="0" i="0">
                <a:solidFill>
                  <a:schemeClr val="tx2"/>
                </a:solidFill>
                <a:latin typeface="+mj-lt"/>
                <a:cs typeface="Frutiger LT Std 65 Bold"/>
              </a:defRPr>
            </a:lvl1pPr>
            <a:lvl2pPr marL="800100" indent="-342900" algn="l">
              <a:buFont typeface="Wingdings" charset="2"/>
              <a:buChar char="§"/>
              <a:defRPr sz="2400">
                <a:solidFill>
                  <a:schemeClr val="accent4"/>
                </a:solidFill>
              </a:defRPr>
            </a:lvl2pPr>
            <a:lvl3pPr marL="1143000" indent="-228600" algn="l">
              <a:buFont typeface="Wingdings" charset="2"/>
              <a:buChar char="§"/>
              <a:defRPr sz="2000">
                <a:solidFill>
                  <a:schemeClr val="accent4"/>
                </a:solidFill>
              </a:defRPr>
            </a:lvl3pPr>
            <a:lvl4pPr marL="1600200" indent="-228600" algn="l">
              <a:buFont typeface="Wingdings" charset="2"/>
              <a:buChar char="§"/>
              <a:defRPr sz="1800">
                <a:solidFill>
                  <a:schemeClr val="accent4"/>
                </a:solidFill>
              </a:defRPr>
            </a:lvl4pPr>
            <a:lvl5pPr marL="2057400" indent="-228600" algn="l">
              <a:buFont typeface="Wingdings" charset="2"/>
              <a:buChar char="§"/>
              <a:defRPr sz="1800">
                <a:solidFill>
                  <a:schemeClr val="accent4"/>
                </a:solidFill>
              </a:defRPr>
            </a:lvl5pPr>
            <a:lvl6pPr>
              <a:defRPr sz="1800"/>
            </a:lvl6pPr>
            <a:lvl7pPr>
              <a:defRPr sz="1800"/>
            </a:lvl7pPr>
            <a:lvl8pPr>
              <a:defRPr sz="1800"/>
            </a:lvl8pPr>
            <a:lvl9pPr>
              <a:defRPr sz="1800"/>
            </a:lvl9pPr>
          </a:lstStyle>
          <a:p>
            <a:pPr lvl="0"/>
            <a:r>
              <a:rPr lang="en-US" dirty="0" smtClean="0"/>
              <a:t>SUBHEAD</a:t>
            </a:r>
          </a:p>
        </p:txBody>
      </p:sp>
      <p:sp>
        <p:nvSpPr>
          <p:cNvPr id="13" name="Content Placeholder 2"/>
          <p:cNvSpPr>
            <a:spLocks noGrp="1"/>
          </p:cNvSpPr>
          <p:nvPr>
            <p:ph sz="half" idx="13" hasCustomPrompt="1"/>
          </p:nvPr>
        </p:nvSpPr>
        <p:spPr>
          <a:xfrm>
            <a:off x="457200" y="2416078"/>
            <a:ext cx="8229600" cy="3710085"/>
          </a:xfrm>
          <a:prstGeom prst="rect">
            <a:avLst/>
          </a:prstGeom>
        </p:spPr>
        <p:txBody>
          <a:bodyPr numCol="1">
            <a:normAutofit/>
          </a:bodyPr>
          <a:lstStyle>
            <a:lvl1pPr marL="342900" indent="-342900">
              <a:buClr>
                <a:schemeClr val="accent1"/>
              </a:buClr>
              <a:buSzPct val="90000"/>
              <a:buFont typeface="Lucida Grande"/>
              <a:buChar char="»"/>
              <a:defRPr sz="1500" b="0" i="0">
                <a:solidFill>
                  <a:srgbClr val="5A4728"/>
                </a:solidFill>
                <a:latin typeface="+mn-lt"/>
                <a:cs typeface="Frutiger LT Std 45 Light"/>
              </a:defRPr>
            </a:lvl1pPr>
            <a:lvl2pPr marL="800100" indent="-342900" algn="l">
              <a:buFont typeface="Wingdings" charset="2"/>
              <a:buChar char="§"/>
              <a:defRPr sz="2400">
                <a:solidFill>
                  <a:schemeClr val="accent4"/>
                </a:solidFill>
              </a:defRPr>
            </a:lvl2pPr>
            <a:lvl3pPr marL="1143000" indent="-228600" algn="l">
              <a:buFont typeface="Wingdings" charset="2"/>
              <a:buChar char="§"/>
              <a:defRPr sz="2000">
                <a:solidFill>
                  <a:schemeClr val="accent4"/>
                </a:solidFill>
              </a:defRPr>
            </a:lvl3pPr>
            <a:lvl4pPr marL="1600200" indent="-228600" algn="l">
              <a:buFont typeface="Wingdings" charset="2"/>
              <a:buChar char="§"/>
              <a:defRPr sz="1800">
                <a:solidFill>
                  <a:schemeClr val="accent4"/>
                </a:solidFill>
              </a:defRPr>
            </a:lvl4pPr>
            <a:lvl5pPr marL="2057400" indent="-228600" algn="l">
              <a:buFont typeface="Wingdings" charset="2"/>
              <a:buChar char="§"/>
              <a:defRPr sz="1800">
                <a:solidFill>
                  <a:schemeClr val="accent4"/>
                </a:solidFill>
              </a:defRPr>
            </a:lvl5pPr>
            <a:lvl6pPr>
              <a:defRPr sz="1800"/>
            </a:lvl6pPr>
            <a:lvl7pPr>
              <a:defRPr sz="1800"/>
            </a:lvl7pPr>
            <a:lvl8pPr>
              <a:defRPr sz="1800"/>
            </a:lvl8pPr>
            <a:lvl9pPr>
              <a:defRPr sz="1800"/>
            </a:lvl9pPr>
          </a:lstStyle>
          <a:p>
            <a:pPr lvl="0"/>
            <a:r>
              <a:rPr lang="en-US" dirty="0" smtClean="0"/>
              <a:t>First</a:t>
            </a:r>
          </a:p>
          <a:p>
            <a:pPr lvl="0"/>
            <a:r>
              <a:rPr lang="en-US" dirty="0" smtClean="0"/>
              <a:t>Second</a:t>
            </a:r>
          </a:p>
          <a:p>
            <a:pPr lvl="0"/>
            <a:r>
              <a:rPr lang="en-US" dirty="0" smtClean="0"/>
              <a:t>Third</a:t>
            </a:r>
          </a:p>
          <a:p>
            <a:pPr lvl="0"/>
            <a:r>
              <a:rPr lang="en-US" dirty="0" smtClean="0"/>
              <a:t>Fourth</a:t>
            </a:r>
          </a:p>
        </p:txBody>
      </p:sp>
      <p:sp>
        <p:nvSpPr>
          <p:cNvPr id="2" name="Slide Number Placeholder 1"/>
          <p:cNvSpPr>
            <a:spLocks noGrp="1"/>
          </p:cNvSpPr>
          <p:nvPr>
            <p:ph type="sldNum" sz="quarter" idx="14"/>
          </p:nvPr>
        </p:nvSpPr>
        <p:spPr>
          <a:xfrm>
            <a:off x="7358303" y="6419069"/>
            <a:ext cx="1328497" cy="365125"/>
          </a:xfrm>
        </p:spPr>
        <p:txBody>
          <a:bodyPr/>
          <a:lstStyle>
            <a:lvl1pPr algn="r">
              <a:defRPr sz="1000">
                <a:solidFill>
                  <a:srgbClr val="FFFFFF"/>
                </a:solidFill>
              </a:defRPr>
            </a:lvl1pPr>
          </a:lstStyle>
          <a:p>
            <a:fld id="{10B7C296-A78C-214E-86E4-EF034E0346EC}" type="slidenum">
              <a:rPr lang="en-US" smtClean="0"/>
              <a:pPr/>
              <a:t>‹#›</a:t>
            </a:fld>
            <a:endParaRPr lang="en-US" dirty="0"/>
          </a:p>
        </p:txBody>
      </p:sp>
      <p:sp>
        <p:nvSpPr>
          <p:cNvPr id="10" name="Slide Number Placeholder 7"/>
          <p:cNvSpPr txBox="1">
            <a:spLocks/>
          </p:cNvSpPr>
          <p:nvPr/>
        </p:nvSpPr>
        <p:spPr>
          <a:xfrm>
            <a:off x="5327723" y="6445808"/>
            <a:ext cx="2901877"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b="0" baseline="30000" dirty="0" smtClean="0">
                <a:solidFill>
                  <a:prstClr val="white"/>
                </a:solidFill>
              </a:rPr>
              <a:t>Copyright © TTX Company. Confidential: Not For Distribution</a:t>
            </a:r>
          </a:p>
        </p:txBody>
      </p:sp>
    </p:spTree>
    <p:extLst>
      <p:ext uri="{BB962C8B-B14F-4D97-AF65-F5344CB8AC3E}">
        <p14:creationId xmlns:p14="http://schemas.microsoft.com/office/powerpoint/2010/main" val="173207310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pic>
        <p:nvPicPr>
          <p:cNvPr id="3" name="Picture 2" descr="TTX_ppt-Foo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a:spLocks noGrp="1"/>
          </p:cNvSpPr>
          <p:nvPr>
            <p:ph type="title"/>
          </p:nvPr>
        </p:nvSpPr>
        <p:spPr>
          <a:xfrm>
            <a:off x="457200" y="274638"/>
            <a:ext cx="8229600" cy="1143000"/>
          </a:xfrm>
          <a:prstGeom prst="rect">
            <a:avLst/>
          </a:prstGeom>
        </p:spPr>
        <p:txBody>
          <a:bodyPr>
            <a:noAutofit/>
          </a:bodyPr>
          <a:lstStyle>
            <a:lvl1pPr algn="l">
              <a:defRPr sz="2800" b="0" i="0">
                <a:solidFill>
                  <a:schemeClr val="bg2"/>
                </a:solidFill>
                <a:latin typeface="+mj-lt"/>
                <a:cs typeface="Frutiger LT Std 65 Bold"/>
              </a:defRPr>
            </a:lvl1pPr>
          </a:lstStyle>
          <a:p>
            <a:r>
              <a:rPr lang="en-US" smtClean="0"/>
              <a:t>Click to edit Master title style</a:t>
            </a:r>
            <a:endParaRPr lang="en-US" dirty="0"/>
          </a:p>
        </p:txBody>
      </p:sp>
      <p:sp>
        <p:nvSpPr>
          <p:cNvPr id="2" name="Slide Number Placeholder 1"/>
          <p:cNvSpPr>
            <a:spLocks noGrp="1"/>
          </p:cNvSpPr>
          <p:nvPr>
            <p:ph type="sldNum" sz="quarter" idx="10"/>
          </p:nvPr>
        </p:nvSpPr>
        <p:spPr>
          <a:xfrm>
            <a:off x="7358303" y="6419069"/>
            <a:ext cx="1328497" cy="365125"/>
          </a:xfrm>
        </p:spPr>
        <p:txBody>
          <a:bodyPr/>
          <a:lstStyle>
            <a:lvl1pPr algn="r">
              <a:defRPr sz="1000" b="0" i="0">
                <a:solidFill>
                  <a:schemeClr val="bg1"/>
                </a:solidFill>
                <a:latin typeface="Frutiger LT Std 55 Roman"/>
                <a:cs typeface="Frutiger LT Std 55 Roman"/>
              </a:defRPr>
            </a:lvl1pPr>
          </a:lstStyle>
          <a:p>
            <a:fld id="{10B7C296-A78C-214E-86E4-EF034E0346EC}" type="slidenum">
              <a:rPr lang="en-US" smtClean="0">
                <a:solidFill>
                  <a:prstClr val="white"/>
                </a:solidFill>
              </a:rPr>
              <a:pPr/>
              <a:t>‹#›</a:t>
            </a:fld>
            <a:endParaRPr lang="en-US" dirty="0">
              <a:solidFill>
                <a:prstClr val="white"/>
              </a:solidFill>
            </a:endParaRPr>
          </a:p>
        </p:txBody>
      </p:sp>
      <p:sp>
        <p:nvSpPr>
          <p:cNvPr id="7" name="Slide Number Placeholder 7"/>
          <p:cNvSpPr txBox="1">
            <a:spLocks/>
          </p:cNvSpPr>
          <p:nvPr/>
        </p:nvSpPr>
        <p:spPr>
          <a:xfrm>
            <a:off x="5327723" y="6445808"/>
            <a:ext cx="2901877"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b="0" baseline="30000" dirty="0" smtClean="0">
                <a:solidFill>
                  <a:prstClr val="white"/>
                </a:solidFill>
              </a:rPr>
              <a:t>Copyright © TTX Company. Confidential: Not For Distribution</a:t>
            </a:r>
          </a:p>
        </p:txBody>
      </p:sp>
    </p:spTree>
    <p:extLst>
      <p:ext uri="{BB962C8B-B14F-4D97-AF65-F5344CB8AC3E}">
        <p14:creationId xmlns:p14="http://schemas.microsoft.com/office/powerpoint/2010/main" val="9618023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modal_TTXc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2" name="Title 1"/>
          <p:cNvSpPr>
            <a:spLocks noGrp="1"/>
          </p:cNvSpPr>
          <p:nvPr>
            <p:ph type="title"/>
          </p:nvPr>
        </p:nvSpPr>
        <p:spPr>
          <a:xfrm>
            <a:off x="457200" y="846138"/>
            <a:ext cx="8229600" cy="1143000"/>
          </a:xfrm>
          <a:prstGeom prst="rect">
            <a:avLst/>
          </a:prstGeom>
        </p:spPr>
        <p:txBody>
          <a:bodyPr>
            <a:noAutofit/>
          </a:bodyPr>
          <a:lstStyle>
            <a:lvl1pPr>
              <a:defRPr sz="2625" b="0" i="0">
                <a:solidFill>
                  <a:schemeClr val="bg2"/>
                </a:solidFill>
                <a:latin typeface="+mj-lt"/>
                <a:cs typeface="Frutiger LT Std 65 Bold"/>
              </a:defRPr>
            </a:lvl1pPr>
          </a:lstStyle>
          <a:p>
            <a:r>
              <a:rPr lang="en-US" dirty="0" smtClean="0"/>
              <a:t>Click to edit Master title style</a:t>
            </a:r>
            <a:endParaRPr lang="en-US" dirty="0"/>
          </a:p>
        </p:txBody>
      </p:sp>
      <p:sp>
        <p:nvSpPr>
          <p:cNvPr id="8" name="Slide Number Placeholder 7"/>
          <p:cNvSpPr>
            <a:spLocks noGrp="1"/>
          </p:cNvSpPr>
          <p:nvPr>
            <p:ph type="sldNum" sz="quarter" idx="10"/>
          </p:nvPr>
        </p:nvSpPr>
        <p:spPr>
          <a:xfrm>
            <a:off x="7358304" y="6356352"/>
            <a:ext cx="1328497" cy="365125"/>
          </a:xfrm>
        </p:spPr>
        <p:txBody>
          <a:bodyPr/>
          <a:lstStyle>
            <a:lvl1pPr algn="r">
              <a:defRPr sz="750">
                <a:solidFill>
                  <a:schemeClr val="tx1"/>
                </a:solidFill>
              </a:defRPr>
            </a:lvl1pPr>
          </a:lstStyle>
          <a:p>
            <a:fld id="{10B7C296-A78C-214E-86E4-EF034E0346E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83469388"/>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modal_TTXca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2" name="Title 1"/>
          <p:cNvSpPr>
            <a:spLocks noGrp="1"/>
          </p:cNvSpPr>
          <p:nvPr>
            <p:ph type="title"/>
          </p:nvPr>
        </p:nvSpPr>
        <p:spPr>
          <a:xfrm>
            <a:off x="457200" y="846138"/>
            <a:ext cx="8229600" cy="1143000"/>
          </a:xfrm>
          <a:prstGeom prst="rect">
            <a:avLst/>
          </a:prstGeom>
        </p:spPr>
        <p:txBody>
          <a:bodyPr>
            <a:noAutofit/>
          </a:bodyPr>
          <a:lstStyle>
            <a:lvl1pPr>
              <a:defRPr sz="3500" b="0" i="0">
                <a:solidFill>
                  <a:schemeClr val="bg2"/>
                </a:solidFill>
                <a:latin typeface="+mj-lt"/>
                <a:cs typeface="Frutiger LT Std 65 Bold"/>
              </a:defRPr>
            </a:lvl1pPr>
          </a:lstStyle>
          <a:p>
            <a:r>
              <a:rPr lang="en-US" smtClean="0"/>
              <a:t>Click to edit Master title style</a:t>
            </a:r>
            <a:endParaRPr lang="en-US" dirty="0"/>
          </a:p>
        </p:txBody>
      </p:sp>
      <p:sp>
        <p:nvSpPr>
          <p:cNvPr id="8" name="Slide Number Placeholder 7"/>
          <p:cNvSpPr>
            <a:spLocks noGrp="1"/>
          </p:cNvSpPr>
          <p:nvPr>
            <p:ph type="sldNum" sz="quarter" idx="10"/>
          </p:nvPr>
        </p:nvSpPr>
        <p:spPr>
          <a:xfrm>
            <a:off x="7358303" y="6356350"/>
            <a:ext cx="1328497" cy="365125"/>
          </a:xfrm>
        </p:spPr>
        <p:txBody>
          <a:bodyPr/>
          <a:lstStyle>
            <a:lvl1pPr algn="r">
              <a:defRPr sz="1000">
                <a:solidFill>
                  <a:schemeClr val="tx1"/>
                </a:solidFill>
              </a:defRPr>
            </a:lvl1pPr>
          </a:lstStyle>
          <a:p>
            <a:pPr>
              <a:defRPr/>
            </a:pPr>
            <a:fld id="{64C9434B-0FC2-4CBE-BC65-82E615E1915B}" type="slidenum">
              <a:rPr lang="en-US" smtClean="0">
                <a:solidFill>
                  <a:srgbClr val="000000"/>
                </a:solidFill>
                <a:latin typeface="Arial" charset="0"/>
                <a:cs typeface="+mn-cs"/>
              </a:rPr>
              <a:pPr>
                <a:defRPr/>
              </a:pPr>
              <a:t>‹#›</a:t>
            </a:fld>
            <a:endParaRPr lang="en-US" dirty="0">
              <a:solidFill>
                <a:srgbClr val="000000"/>
              </a:solidFill>
              <a:latin typeface="Arial" charset="0"/>
              <a:cs typeface="+mn-cs"/>
            </a:endParaRPr>
          </a:p>
        </p:txBody>
      </p:sp>
    </p:spTree>
    <p:extLst>
      <p:ext uri="{BB962C8B-B14F-4D97-AF65-F5344CB8AC3E}">
        <p14:creationId xmlns:p14="http://schemas.microsoft.com/office/powerpoint/2010/main" val="299631055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7" name="Title 1"/>
          <p:cNvSpPr>
            <a:spLocks noGrp="1"/>
          </p:cNvSpPr>
          <p:nvPr>
            <p:ph type="title"/>
          </p:nvPr>
        </p:nvSpPr>
        <p:spPr>
          <a:xfrm>
            <a:off x="457200" y="846138"/>
            <a:ext cx="8229600" cy="1143000"/>
          </a:xfrm>
          <a:prstGeom prst="rect">
            <a:avLst/>
          </a:prstGeom>
        </p:spPr>
        <p:txBody>
          <a:bodyPr>
            <a:noAutofit/>
          </a:bodyPr>
          <a:lstStyle>
            <a:lvl1pPr>
              <a:defRPr lang="en-US" sz="3500" b="0" i="0" kern="1200" dirty="0">
                <a:solidFill>
                  <a:schemeClr val="bg2"/>
                </a:solidFill>
                <a:latin typeface="+mj-lt"/>
                <a:ea typeface="+mj-ea"/>
                <a:cs typeface="Frutiger LT Std 65 Bold"/>
              </a:defRPr>
            </a:lvl1pPr>
          </a:lstStyle>
          <a:p>
            <a:r>
              <a:rPr lang="en-US" smtClean="0"/>
              <a:t>Click to edit Master title style</a:t>
            </a:r>
            <a:endParaRPr lang="en-US" dirty="0"/>
          </a:p>
        </p:txBody>
      </p:sp>
      <p:sp>
        <p:nvSpPr>
          <p:cNvPr id="10" name="Slide Number Placeholder 9"/>
          <p:cNvSpPr>
            <a:spLocks noGrp="1"/>
          </p:cNvSpPr>
          <p:nvPr>
            <p:ph type="sldNum" sz="quarter" idx="10"/>
          </p:nvPr>
        </p:nvSpPr>
        <p:spPr>
          <a:xfrm>
            <a:off x="7358303" y="6356350"/>
            <a:ext cx="1328497" cy="365125"/>
          </a:xfrm>
        </p:spPr>
        <p:txBody>
          <a:bodyPr/>
          <a:lstStyle>
            <a:lvl1pPr algn="r">
              <a:defRPr sz="1000">
                <a:solidFill>
                  <a:schemeClr val="tx1"/>
                </a:solidFill>
              </a:defRPr>
            </a:lvl1pPr>
          </a:lstStyle>
          <a:p>
            <a:fld id="{10B7C296-A78C-214E-86E4-EF034E0346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5661176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7" name="Title 1"/>
          <p:cNvSpPr>
            <a:spLocks noGrp="1"/>
          </p:cNvSpPr>
          <p:nvPr>
            <p:ph type="title"/>
          </p:nvPr>
        </p:nvSpPr>
        <p:spPr>
          <a:xfrm>
            <a:off x="457200" y="846138"/>
            <a:ext cx="8229600" cy="1143000"/>
          </a:xfrm>
          <a:prstGeom prst="rect">
            <a:avLst/>
          </a:prstGeom>
        </p:spPr>
        <p:txBody>
          <a:bodyPr>
            <a:noAutofit/>
          </a:bodyPr>
          <a:lstStyle>
            <a:lvl1pPr algn="ctr" defTabSz="457200" rtl="0" eaLnBrk="1" latinLnBrk="0" hangingPunct="1">
              <a:spcBef>
                <a:spcPct val="0"/>
              </a:spcBef>
              <a:buNone/>
              <a:defRPr lang="en-US" sz="3500" b="0" i="0" kern="1200" dirty="0">
                <a:solidFill>
                  <a:schemeClr val="bg2"/>
                </a:solidFill>
                <a:latin typeface="+mj-lt"/>
                <a:ea typeface="+mj-ea"/>
                <a:cs typeface="Frutiger LT Std 65 Bold"/>
              </a:defRPr>
            </a:lvl1pPr>
          </a:lstStyle>
          <a:p>
            <a:r>
              <a:rPr lang="en-US" smtClean="0"/>
              <a:t>Click to edit Master title style</a:t>
            </a:r>
            <a:endParaRPr lang="en-US" dirty="0"/>
          </a:p>
        </p:txBody>
      </p:sp>
      <p:sp>
        <p:nvSpPr>
          <p:cNvPr id="9" name="Slide Number Placeholder 8"/>
          <p:cNvSpPr>
            <a:spLocks noGrp="1"/>
          </p:cNvSpPr>
          <p:nvPr>
            <p:ph type="sldNum" sz="quarter" idx="10"/>
          </p:nvPr>
        </p:nvSpPr>
        <p:spPr>
          <a:xfrm>
            <a:off x="7358303" y="6356350"/>
            <a:ext cx="1328497" cy="365125"/>
          </a:xfrm>
        </p:spPr>
        <p:txBody>
          <a:bodyPr/>
          <a:lstStyle>
            <a:lvl1pPr algn="r">
              <a:defRPr sz="1000">
                <a:solidFill>
                  <a:schemeClr val="tx1"/>
                </a:solidFill>
              </a:defRPr>
            </a:lvl1pPr>
          </a:lstStyle>
          <a:p>
            <a:fld id="{10B7C296-A78C-214E-86E4-EF034E0346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39975092"/>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7" name="Title 1"/>
          <p:cNvSpPr>
            <a:spLocks noGrp="1"/>
          </p:cNvSpPr>
          <p:nvPr>
            <p:ph type="title"/>
          </p:nvPr>
        </p:nvSpPr>
        <p:spPr>
          <a:xfrm>
            <a:off x="457200" y="846138"/>
            <a:ext cx="8229600" cy="1143000"/>
          </a:xfrm>
          <a:prstGeom prst="rect">
            <a:avLst/>
          </a:prstGeom>
        </p:spPr>
        <p:txBody>
          <a:bodyPr>
            <a:noAutofit/>
          </a:bodyPr>
          <a:lstStyle>
            <a:lvl1pPr algn="ctr" defTabSz="457200" rtl="0" eaLnBrk="1" latinLnBrk="0" hangingPunct="1">
              <a:spcBef>
                <a:spcPct val="0"/>
              </a:spcBef>
              <a:buNone/>
              <a:defRPr lang="en-US" sz="3500" b="0" i="0" kern="1200" dirty="0">
                <a:solidFill>
                  <a:schemeClr val="bg2"/>
                </a:solidFill>
                <a:latin typeface="+mj-lt"/>
                <a:ea typeface="+mj-ea"/>
                <a:cs typeface="Frutiger LT Std 65 Bold"/>
              </a:defRPr>
            </a:lvl1pPr>
          </a:lstStyle>
          <a:p>
            <a:r>
              <a:rPr lang="en-US" smtClean="0"/>
              <a:t>Click to edit Master title style</a:t>
            </a:r>
            <a:endParaRPr lang="en-US" dirty="0"/>
          </a:p>
        </p:txBody>
      </p:sp>
      <p:sp>
        <p:nvSpPr>
          <p:cNvPr id="9" name="Slide Number Placeholder 8"/>
          <p:cNvSpPr>
            <a:spLocks noGrp="1"/>
          </p:cNvSpPr>
          <p:nvPr>
            <p:ph type="sldNum" sz="quarter" idx="10"/>
          </p:nvPr>
        </p:nvSpPr>
        <p:spPr>
          <a:xfrm>
            <a:off x="7358303" y="6356350"/>
            <a:ext cx="1328497" cy="365125"/>
          </a:xfrm>
        </p:spPr>
        <p:txBody>
          <a:bodyPr/>
          <a:lstStyle>
            <a:lvl1pPr algn="r">
              <a:defRPr sz="1000">
                <a:solidFill>
                  <a:schemeClr val="tx1"/>
                </a:solidFill>
              </a:defRPr>
            </a:lvl1pPr>
          </a:lstStyle>
          <a:p>
            <a:fld id="{10B7C296-A78C-214E-86E4-EF034E0346E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88811875"/>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2" descr="End_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58649807"/>
      </p:ext>
    </p:extLst>
  </p:cSld>
  <p:clrMapOvr>
    <a:masterClrMapping/>
  </p:clrMapOvr>
  <p:transition spd="slow">
    <p:wip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701059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TTX_PPTCover_3DRotator_four_u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777014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TTX_ppt-Foot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457200" y="1293249"/>
            <a:ext cx="7772400" cy="3215642"/>
          </a:xfrm>
          <a:prstGeom prst="rect">
            <a:avLst/>
          </a:prstGeom>
        </p:spPr>
        <p:txBody>
          <a:bodyPr>
            <a:noAutofit/>
          </a:bodyPr>
          <a:lstStyle>
            <a:lvl1pPr algn="l">
              <a:defRPr sz="5000" b="0" i="0">
                <a:solidFill>
                  <a:schemeClr val="bg2"/>
                </a:solidFill>
                <a:latin typeface="Frutiger LT Std 65 Bold"/>
                <a:cs typeface="Frutiger LT Std 65 Bold"/>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457200" y="4858416"/>
            <a:ext cx="7086600" cy="780383"/>
          </a:xfrm>
          <a:prstGeom prst="rect">
            <a:avLst/>
          </a:prstGeom>
        </p:spPr>
        <p:txBody>
          <a:bodyPr>
            <a:noAutofit/>
          </a:bodyPr>
          <a:lstStyle>
            <a:lvl1pPr marL="0" indent="0" algn="l">
              <a:buNone/>
              <a:defRPr sz="2000" b="0" i="0" baseline="0">
                <a:solidFill>
                  <a:schemeClr val="tx2"/>
                </a:solidFill>
                <a:latin typeface="Frutiger LT Std 55 Roman"/>
                <a:cs typeface="Frutiger LT Std 55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Title</a:t>
            </a:r>
          </a:p>
          <a:p>
            <a:r>
              <a:rPr lang="en-US" dirty="0" smtClean="0"/>
              <a:t>Month XX, 2015</a:t>
            </a:r>
            <a:endParaRPr lang="en-US" dirty="0"/>
          </a:p>
        </p:txBody>
      </p:sp>
      <p:sp>
        <p:nvSpPr>
          <p:cNvPr id="8" name="Slide Number Placeholder 7"/>
          <p:cNvSpPr>
            <a:spLocks noGrp="1"/>
          </p:cNvSpPr>
          <p:nvPr>
            <p:ph type="sldNum" sz="quarter" idx="10"/>
          </p:nvPr>
        </p:nvSpPr>
        <p:spPr>
          <a:xfrm>
            <a:off x="7356113" y="6419070"/>
            <a:ext cx="1328497" cy="365125"/>
          </a:xfrm>
        </p:spPr>
        <p:txBody>
          <a:bodyPr/>
          <a:lstStyle>
            <a:lvl1pPr algn="r">
              <a:defRPr sz="1000" baseline="0">
                <a:solidFill>
                  <a:srgbClr val="FFFFFF"/>
                </a:solidFill>
              </a:defRPr>
            </a:lvl1pPr>
          </a:lstStyle>
          <a:p>
            <a:fld id="{10B7C296-A78C-214E-86E4-EF034E0346EC}" type="slidenum">
              <a:rPr lang="en-US" smtClean="0"/>
              <a:pPr/>
              <a:t>‹#›</a:t>
            </a:fld>
            <a:endParaRPr lang="en-US" dirty="0"/>
          </a:p>
        </p:txBody>
      </p:sp>
      <p:sp>
        <p:nvSpPr>
          <p:cNvPr id="7" name="Slide Number Placeholder 7"/>
          <p:cNvSpPr txBox="1">
            <a:spLocks/>
          </p:cNvSpPr>
          <p:nvPr userDrawn="1"/>
        </p:nvSpPr>
        <p:spPr>
          <a:xfrm>
            <a:off x="5327723" y="6445808"/>
            <a:ext cx="2901877"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baseline="30000" dirty="0" smtClean="0">
                <a:solidFill>
                  <a:srgbClr val="FFFFFF"/>
                </a:solidFill>
              </a:rPr>
              <a:t>Copyright © TTX Company. Confidential: Not For Distribution</a:t>
            </a:r>
          </a:p>
        </p:txBody>
      </p:sp>
    </p:spTree>
    <p:extLst>
      <p:ext uri="{BB962C8B-B14F-4D97-AF65-F5344CB8AC3E}">
        <p14:creationId xmlns:p14="http://schemas.microsoft.com/office/powerpoint/2010/main" val="484223630"/>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TTX_ppt-Foot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03200" y="274638"/>
            <a:ext cx="8229600" cy="1143000"/>
          </a:xfrm>
          <a:prstGeom prst="rect">
            <a:avLst/>
          </a:prstGeom>
        </p:spPr>
        <p:txBody>
          <a:bodyPr>
            <a:noAutofit/>
          </a:bodyPr>
          <a:lstStyle>
            <a:lvl1pPr algn="l">
              <a:defRPr sz="2800" b="0" i="0">
                <a:solidFill>
                  <a:schemeClr val="bg2"/>
                </a:solidFill>
                <a:latin typeface="+mj-lt"/>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457200" y="1600200"/>
            <a:ext cx="8229600" cy="4525963"/>
          </a:xfrm>
          <a:prstGeom prst="rect">
            <a:avLst/>
          </a:prstGeom>
        </p:spPr>
        <p:txBody>
          <a:bodyPr>
            <a:normAutofit/>
          </a:bodyPr>
          <a:lstStyle>
            <a:lvl1pPr marL="457200" indent="-457200">
              <a:buClr>
                <a:schemeClr val="accent1"/>
              </a:buClr>
              <a:buSzPct val="90000"/>
              <a:buFont typeface="Lucida Grande"/>
              <a:buChar char="»"/>
              <a:defRPr sz="2000" b="0" i="0">
                <a:solidFill>
                  <a:schemeClr val="tx2"/>
                </a:solidFill>
                <a:latin typeface="+mn-lt"/>
                <a:cs typeface="Frutiger LT Std 45 Light"/>
              </a:defRPr>
            </a:lvl1pPr>
            <a:lvl2pPr marL="914400" indent="-457200">
              <a:buFont typeface="Wingdings" charset="2"/>
              <a:buChar char="§"/>
              <a:defRPr sz="2000" b="1" i="0">
                <a:solidFill>
                  <a:schemeClr val="accent4"/>
                </a:solidFill>
                <a:latin typeface="+mj-lt"/>
                <a:cs typeface="Arial"/>
              </a:defRPr>
            </a:lvl2pPr>
            <a:lvl3pPr marL="1257300" indent="-342900">
              <a:buFont typeface="Wingdings" charset="2"/>
              <a:buChar char="§"/>
              <a:defRPr sz="1800" b="1" i="0">
                <a:solidFill>
                  <a:schemeClr val="accent4"/>
                </a:solidFill>
                <a:latin typeface="+mj-lt"/>
                <a:cs typeface="Arial"/>
              </a:defRPr>
            </a:lvl3pPr>
            <a:lvl4pPr marL="1714500" indent="-342900">
              <a:buFont typeface="Wingdings" charset="2"/>
              <a:buChar char="§"/>
              <a:defRPr sz="1600" b="1" i="0">
                <a:solidFill>
                  <a:schemeClr val="accent4"/>
                </a:solidFill>
                <a:latin typeface="+mj-lt"/>
                <a:cs typeface="Arial"/>
              </a:defRPr>
            </a:lvl4pPr>
            <a:lvl5pPr marL="2171700" indent="-342900">
              <a:buFont typeface="Wingdings" charset="2"/>
              <a:buChar char="§"/>
              <a:defRPr sz="1600" b="1" i="0">
                <a:solidFill>
                  <a:schemeClr val="accent4"/>
                </a:solidFill>
                <a:latin typeface="+mj-lt"/>
                <a:cs typeface="Arial"/>
              </a:defRPr>
            </a:lvl5pPr>
          </a:lstStyle>
          <a:p>
            <a:pPr lvl="0"/>
            <a:r>
              <a:rPr lang="en-US" dirty="0" smtClean="0"/>
              <a:t>First</a:t>
            </a:r>
          </a:p>
          <a:p>
            <a:pPr lvl="0"/>
            <a:r>
              <a:rPr lang="en-US" dirty="0" smtClean="0"/>
              <a:t>Second</a:t>
            </a:r>
          </a:p>
          <a:p>
            <a:pPr lvl="0"/>
            <a:r>
              <a:rPr lang="en-US" dirty="0" smtClean="0"/>
              <a:t>Third</a:t>
            </a:r>
          </a:p>
          <a:p>
            <a:pPr lvl="0"/>
            <a:r>
              <a:rPr lang="en-US" dirty="0" smtClean="0"/>
              <a:t>Fourth</a:t>
            </a:r>
          </a:p>
        </p:txBody>
      </p:sp>
      <p:sp>
        <p:nvSpPr>
          <p:cNvPr id="9" name="Slide Number Placeholder 8"/>
          <p:cNvSpPr>
            <a:spLocks noGrp="1"/>
          </p:cNvSpPr>
          <p:nvPr>
            <p:ph type="sldNum" sz="quarter" idx="10"/>
          </p:nvPr>
        </p:nvSpPr>
        <p:spPr>
          <a:xfrm>
            <a:off x="7358303" y="6426910"/>
            <a:ext cx="1328497" cy="365125"/>
          </a:xfrm>
        </p:spPr>
        <p:txBody>
          <a:bodyPr/>
          <a:lstStyle>
            <a:lvl1pPr algn="r">
              <a:defRPr sz="1000" baseline="0">
                <a:solidFill>
                  <a:srgbClr val="FFFFFF"/>
                </a:solidFill>
              </a:defRPr>
            </a:lvl1pPr>
          </a:lstStyle>
          <a:p>
            <a:fld id="{10B7C296-A78C-214E-86E4-EF034E0346EC}" type="slidenum">
              <a:rPr lang="en-US" smtClean="0"/>
              <a:pPr/>
              <a:t>‹#›</a:t>
            </a:fld>
            <a:endParaRPr lang="en-US" dirty="0"/>
          </a:p>
        </p:txBody>
      </p:sp>
      <p:sp>
        <p:nvSpPr>
          <p:cNvPr id="8" name="Slide Number Placeholder 7"/>
          <p:cNvSpPr txBox="1">
            <a:spLocks/>
          </p:cNvSpPr>
          <p:nvPr userDrawn="1"/>
        </p:nvSpPr>
        <p:spPr>
          <a:xfrm>
            <a:off x="5327723" y="6445808"/>
            <a:ext cx="2901877"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baseline="30000" dirty="0" smtClean="0">
                <a:solidFill>
                  <a:srgbClr val="FFFFFF"/>
                </a:solidFill>
              </a:rPr>
              <a:t>Copyright © TTX Company. Confidential: Not For Distribution</a:t>
            </a:r>
          </a:p>
        </p:txBody>
      </p:sp>
    </p:spTree>
    <p:extLst>
      <p:ext uri="{BB962C8B-B14F-4D97-AF65-F5344CB8AC3E}">
        <p14:creationId xmlns:p14="http://schemas.microsoft.com/office/powerpoint/2010/main" val="497965505"/>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descr="TTX_ppt-Foot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51138" y="274638"/>
            <a:ext cx="8229600" cy="1143000"/>
          </a:xfrm>
          <a:prstGeom prst="rect">
            <a:avLst/>
          </a:prstGeom>
        </p:spPr>
        <p:txBody>
          <a:bodyPr>
            <a:noAutofit/>
          </a:bodyPr>
          <a:lstStyle>
            <a:lvl1pPr algn="l">
              <a:defRPr sz="2800" b="0" i="0">
                <a:solidFill>
                  <a:schemeClr val="bg2"/>
                </a:solidFill>
                <a:latin typeface="+mj-lt"/>
                <a:cs typeface="Frutiger LT Std 65 Bold"/>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457200" y="1600200"/>
            <a:ext cx="8229600" cy="4525963"/>
          </a:xfrm>
          <a:prstGeom prst="rect">
            <a:avLst/>
          </a:prstGeom>
        </p:spPr>
        <p:txBody>
          <a:bodyPr>
            <a:noAutofit/>
          </a:bodyPr>
          <a:lstStyle>
            <a:lvl1pPr marL="457200" indent="-457200">
              <a:buClr>
                <a:schemeClr val="accent1"/>
              </a:buClr>
              <a:buSzPct val="150000"/>
              <a:buFont typeface="Lucida Grande"/>
              <a:buChar char="»"/>
              <a:defRPr sz="1300" b="0" i="0">
                <a:solidFill>
                  <a:schemeClr val="tx2"/>
                </a:solidFill>
                <a:latin typeface="+mn-lt"/>
                <a:cs typeface="Frutiger LT Std 45 Light"/>
              </a:defRPr>
            </a:lvl1pPr>
            <a:lvl2pPr marL="914400" indent="-457200">
              <a:buFont typeface="Wingdings" charset="2"/>
              <a:buChar char="§"/>
              <a:defRPr sz="2000" b="1" i="0">
                <a:solidFill>
                  <a:schemeClr val="accent4"/>
                </a:solidFill>
                <a:latin typeface="+mj-lt"/>
                <a:cs typeface="Arial"/>
              </a:defRPr>
            </a:lvl2pPr>
            <a:lvl3pPr marL="1257300" indent="-342900">
              <a:buFont typeface="Wingdings" charset="2"/>
              <a:buChar char="§"/>
              <a:defRPr sz="1800" b="1" i="0">
                <a:solidFill>
                  <a:schemeClr val="accent4"/>
                </a:solidFill>
                <a:latin typeface="+mj-lt"/>
                <a:cs typeface="Arial"/>
              </a:defRPr>
            </a:lvl3pPr>
            <a:lvl4pPr marL="1714500" indent="-342900">
              <a:buFont typeface="Wingdings" charset="2"/>
              <a:buChar char="§"/>
              <a:defRPr sz="1600" b="1" i="0">
                <a:solidFill>
                  <a:schemeClr val="accent4"/>
                </a:solidFill>
                <a:latin typeface="+mj-lt"/>
                <a:cs typeface="Arial"/>
              </a:defRPr>
            </a:lvl4pPr>
            <a:lvl5pPr marL="2171700" indent="-342900">
              <a:buFont typeface="Wingdings" charset="2"/>
              <a:buChar char="§"/>
              <a:defRPr sz="1600" b="1" i="0">
                <a:solidFill>
                  <a:schemeClr val="accent4"/>
                </a:solidFill>
                <a:latin typeface="+mj-lt"/>
                <a:cs typeface="Arial"/>
              </a:defRPr>
            </a:lvl5pPr>
          </a:lstStyle>
          <a:p>
            <a:pPr lvl="0"/>
            <a:r>
              <a:rPr lang="en-US" dirty="0" smtClean="0"/>
              <a:t>First</a:t>
            </a:r>
          </a:p>
          <a:p>
            <a:pPr lvl="0"/>
            <a:r>
              <a:rPr lang="en-US" dirty="0" smtClean="0"/>
              <a:t>Second</a:t>
            </a:r>
          </a:p>
          <a:p>
            <a:pPr lvl="0"/>
            <a:r>
              <a:rPr lang="en-US" dirty="0" smtClean="0"/>
              <a:t>Third</a:t>
            </a:r>
          </a:p>
          <a:p>
            <a:pPr lvl="0"/>
            <a:r>
              <a:rPr lang="en-US" dirty="0" smtClean="0"/>
              <a:t>Fourth</a:t>
            </a:r>
          </a:p>
        </p:txBody>
      </p:sp>
      <p:sp>
        <p:nvSpPr>
          <p:cNvPr id="9" name="Slide Number Placeholder 8"/>
          <p:cNvSpPr>
            <a:spLocks noGrp="1"/>
          </p:cNvSpPr>
          <p:nvPr>
            <p:ph type="sldNum" sz="quarter" idx="10"/>
          </p:nvPr>
        </p:nvSpPr>
        <p:spPr>
          <a:xfrm>
            <a:off x="7358303" y="6426910"/>
            <a:ext cx="1328497" cy="365125"/>
          </a:xfrm>
        </p:spPr>
        <p:txBody>
          <a:bodyPr/>
          <a:lstStyle>
            <a:lvl1pPr algn="r">
              <a:defRPr sz="1000" baseline="0">
                <a:solidFill>
                  <a:srgbClr val="FFFFFF"/>
                </a:solidFill>
              </a:defRPr>
            </a:lvl1pPr>
          </a:lstStyle>
          <a:p>
            <a:fld id="{10B7C296-A78C-214E-86E4-EF034E0346EC}" type="slidenum">
              <a:rPr lang="en-US" smtClean="0"/>
              <a:pPr/>
              <a:t>‹#›</a:t>
            </a:fld>
            <a:endParaRPr lang="en-US" dirty="0"/>
          </a:p>
        </p:txBody>
      </p:sp>
      <p:sp>
        <p:nvSpPr>
          <p:cNvPr id="8" name="Slide Number Placeholder 7"/>
          <p:cNvSpPr txBox="1">
            <a:spLocks/>
          </p:cNvSpPr>
          <p:nvPr userDrawn="1"/>
        </p:nvSpPr>
        <p:spPr>
          <a:xfrm>
            <a:off x="5327723" y="6445808"/>
            <a:ext cx="2901877"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baseline="30000" dirty="0" smtClean="0">
                <a:solidFill>
                  <a:srgbClr val="FFFFFF"/>
                </a:solidFill>
              </a:rPr>
              <a:t>Copyright © TTX Company. Confidential: Not For Distribution</a:t>
            </a:r>
          </a:p>
        </p:txBody>
      </p:sp>
    </p:spTree>
    <p:extLst>
      <p:ext uri="{BB962C8B-B14F-4D97-AF65-F5344CB8AC3E}">
        <p14:creationId xmlns:p14="http://schemas.microsoft.com/office/powerpoint/2010/main" val="18601556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7" name="Title 1"/>
          <p:cNvSpPr>
            <a:spLocks noGrp="1"/>
          </p:cNvSpPr>
          <p:nvPr>
            <p:ph type="title"/>
          </p:nvPr>
        </p:nvSpPr>
        <p:spPr>
          <a:xfrm>
            <a:off x="457200" y="846138"/>
            <a:ext cx="8229600" cy="1143000"/>
          </a:xfrm>
          <a:prstGeom prst="rect">
            <a:avLst/>
          </a:prstGeom>
        </p:spPr>
        <p:txBody>
          <a:bodyPr>
            <a:noAutofit/>
          </a:bodyPr>
          <a:lstStyle>
            <a:lvl1pPr>
              <a:defRPr lang="en-US" sz="2625" b="0" i="0" kern="1200" dirty="0">
                <a:solidFill>
                  <a:schemeClr val="bg2"/>
                </a:solidFill>
                <a:latin typeface="+mj-lt"/>
                <a:ea typeface="+mj-ea"/>
                <a:cs typeface="Frutiger LT Std 65 Bold"/>
              </a:defRPr>
            </a:lvl1pPr>
          </a:lstStyle>
          <a:p>
            <a:r>
              <a:rPr lang="en-US" dirty="0" smtClean="0"/>
              <a:t>Click to edit Master title style</a:t>
            </a:r>
            <a:endParaRPr lang="en-US" dirty="0"/>
          </a:p>
        </p:txBody>
      </p:sp>
      <p:sp>
        <p:nvSpPr>
          <p:cNvPr id="10" name="Slide Number Placeholder 9"/>
          <p:cNvSpPr>
            <a:spLocks noGrp="1"/>
          </p:cNvSpPr>
          <p:nvPr>
            <p:ph type="sldNum" sz="quarter" idx="10"/>
          </p:nvPr>
        </p:nvSpPr>
        <p:spPr>
          <a:xfrm>
            <a:off x="7358304" y="6356352"/>
            <a:ext cx="1328497" cy="365125"/>
          </a:xfrm>
        </p:spPr>
        <p:txBody>
          <a:bodyPr/>
          <a:lstStyle>
            <a:lvl1pPr algn="r">
              <a:defRPr sz="750">
                <a:solidFill>
                  <a:schemeClr val="tx1"/>
                </a:solidFill>
              </a:defRPr>
            </a:lvl1pPr>
          </a:lstStyle>
          <a:p>
            <a:fld id="{10B7C296-A78C-214E-86E4-EF034E0346E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26370663"/>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descr="TTX_ppt-Foot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a:spLocks noGrp="1"/>
          </p:cNvSpPr>
          <p:nvPr>
            <p:ph type="title"/>
          </p:nvPr>
        </p:nvSpPr>
        <p:spPr>
          <a:xfrm>
            <a:off x="225381" y="263354"/>
            <a:ext cx="8229600" cy="1143000"/>
          </a:xfrm>
          <a:prstGeom prst="rect">
            <a:avLst/>
          </a:prstGeom>
        </p:spPr>
        <p:txBody>
          <a:bodyPr>
            <a:noAutofit/>
          </a:bodyPr>
          <a:lstStyle>
            <a:lvl1pPr algn="l">
              <a:defRPr sz="2800" b="0" i="0">
                <a:solidFill>
                  <a:schemeClr val="bg2"/>
                </a:solidFill>
                <a:latin typeface="+mj-lt"/>
                <a:cs typeface="Frutiger LT Std 65 Bold"/>
              </a:defRPr>
            </a:lvl1pPr>
          </a:lstStyle>
          <a:p>
            <a:r>
              <a:rPr lang="en-US" dirty="0" smtClean="0"/>
              <a:t>Click to edit Master title style</a:t>
            </a:r>
            <a:endParaRPr lang="en-US" dirty="0"/>
          </a:p>
        </p:txBody>
      </p:sp>
      <p:sp>
        <p:nvSpPr>
          <p:cNvPr id="12" name="Content Placeholder 2"/>
          <p:cNvSpPr>
            <a:spLocks noGrp="1"/>
          </p:cNvSpPr>
          <p:nvPr>
            <p:ph sz="half" idx="12" hasCustomPrompt="1"/>
          </p:nvPr>
        </p:nvSpPr>
        <p:spPr>
          <a:xfrm>
            <a:off x="457200" y="1600200"/>
            <a:ext cx="4038600" cy="693497"/>
          </a:xfrm>
          <a:prstGeom prst="rect">
            <a:avLst/>
          </a:prstGeom>
        </p:spPr>
        <p:txBody>
          <a:bodyPr numCol="1"/>
          <a:lstStyle>
            <a:lvl1pPr marL="0" indent="0">
              <a:buFontTx/>
              <a:buNone/>
              <a:defRPr sz="2400" b="0" i="0">
                <a:solidFill>
                  <a:schemeClr val="tx2"/>
                </a:solidFill>
                <a:latin typeface="+mj-lt"/>
                <a:cs typeface="Frutiger LT Std 65 Bold"/>
              </a:defRPr>
            </a:lvl1pPr>
            <a:lvl2pPr marL="800100" indent="-342900" algn="l">
              <a:buFont typeface="Wingdings" charset="2"/>
              <a:buChar char="§"/>
              <a:defRPr sz="2400">
                <a:solidFill>
                  <a:schemeClr val="accent4"/>
                </a:solidFill>
              </a:defRPr>
            </a:lvl2pPr>
            <a:lvl3pPr marL="1143000" indent="-228600" algn="l">
              <a:buFont typeface="Wingdings" charset="2"/>
              <a:buChar char="§"/>
              <a:defRPr sz="2000">
                <a:solidFill>
                  <a:schemeClr val="accent4"/>
                </a:solidFill>
              </a:defRPr>
            </a:lvl3pPr>
            <a:lvl4pPr marL="1600200" indent="-228600" algn="l">
              <a:buFont typeface="Wingdings" charset="2"/>
              <a:buChar char="§"/>
              <a:defRPr sz="1800">
                <a:solidFill>
                  <a:schemeClr val="accent4"/>
                </a:solidFill>
              </a:defRPr>
            </a:lvl4pPr>
            <a:lvl5pPr marL="2057400" indent="-228600" algn="l">
              <a:buFont typeface="Wingdings" charset="2"/>
              <a:buChar char="§"/>
              <a:defRPr sz="1800">
                <a:solidFill>
                  <a:schemeClr val="accent4"/>
                </a:solidFill>
              </a:defRPr>
            </a:lvl5pPr>
            <a:lvl6pPr>
              <a:defRPr sz="1800"/>
            </a:lvl6pPr>
            <a:lvl7pPr>
              <a:defRPr sz="1800"/>
            </a:lvl7pPr>
            <a:lvl8pPr>
              <a:defRPr sz="1800"/>
            </a:lvl8pPr>
            <a:lvl9pPr>
              <a:defRPr sz="1800"/>
            </a:lvl9pPr>
          </a:lstStyle>
          <a:p>
            <a:pPr lvl="0"/>
            <a:r>
              <a:rPr lang="en-US" dirty="0" smtClean="0"/>
              <a:t>SUBHEAD</a:t>
            </a:r>
          </a:p>
        </p:txBody>
      </p:sp>
      <p:sp>
        <p:nvSpPr>
          <p:cNvPr id="13" name="Content Placeholder 2"/>
          <p:cNvSpPr>
            <a:spLocks noGrp="1"/>
          </p:cNvSpPr>
          <p:nvPr>
            <p:ph sz="half" idx="13" hasCustomPrompt="1"/>
          </p:nvPr>
        </p:nvSpPr>
        <p:spPr>
          <a:xfrm>
            <a:off x="457200" y="2416078"/>
            <a:ext cx="4038600" cy="3710085"/>
          </a:xfrm>
          <a:prstGeom prst="rect">
            <a:avLst/>
          </a:prstGeom>
        </p:spPr>
        <p:txBody>
          <a:bodyPr numCol="1">
            <a:normAutofit/>
          </a:bodyPr>
          <a:lstStyle>
            <a:lvl1pPr marL="342900" indent="-342900">
              <a:buClr>
                <a:schemeClr val="accent1"/>
              </a:buClr>
              <a:buSzPct val="90000"/>
              <a:buFont typeface="Lucida Grande"/>
              <a:buChar char="»"/>
              <a:defRPr sz="1500" b="0" i="0">
                <a:solidFill>
                  <a:schemeClr val="tx2"/>
                </a:solidFill>
                <a:latin typeface="+mn-lt"/>
                <a:cs typeface="Frutiger LT Std 45 Light"/>
              </a:defRPr>
            </a:lvl1pPr>
            <a:lvl2pPr marL="800100" indent="-342900" algn="l">
              <a:buFont typeface="Wingdings" charset="2"/>
              <a:buChar char="§"/>
              <a:defRPr sz="2400">
                <a:solidFill>
                  <a:schemeClr val="accent4"/>
                </a:solidFill>
              </a:defRPr>
            </a:lvl2pPr>
            <a:lvl3pPr marL="1143000" indent="-228600" algn="l">
              <a:buFont typeface="Wingdings" charset="2"/>
              <a:buChar char="§"/>
              <a:defRPr sz="2000">
                <a:solidFill>
                  <a:schemeClr val="accent4"/>
                </a:solidFill>
              </a:defRPr>
            </a:lvl3pPr>
            <a:lvl4pPr marL="1600200" indent="-228600" algn="l">
              <a:buFont typeface="Wingdings" charset="2"/>
              <a:buChar char="§"/>
              <a:defRPr sz="1800">
                <a:solidFill>
                  <a:schemeClr val="accent4"/>
                </a:solidFill>
              </a:defRPr>
            </a:lvl4pPr>
            <a:lvl5pPr marL="2057400" indent="-228600" algn="l">
              <a:buFont typeface="Wingdings" charset="2"/>
              <a:buChar char="§"/>
              <a:defRPr sz="1800">
                <a:solidFill>
                  <a:schemeClr val="accent4"/>
                </a:solidFill>
              </a:defRPr>
            </a:lvl5pPr>
            <a:lvl6pPr>
              <a:defRPr sz="1800"/>
            </a:lvl6pPr>
            <a:lvl7pPr>
              <a:defRPr sz="1800"/>
            </a:lvl7pPr>
            <a:lvl8pPr>
              <a:defRPr sz="1800"/>
            </a:lvl8pPr>
            <a:lvl9pPr>
              <a:defRPr sz="1800"/>
            </a:lvl9pPr>
          </a:lstStyle>
          <a:p>
            <a:pPr lvl="0"/>
            <a:r>
              <a:rPr lang="en-US" dirty="0" smtClean="0"/>
              <a:t>First</a:t>
            </a:r>
          </a:p>
          <a:p>
            <a:pPr lvl="0"/>
            <a:r>
              <a:rPr lang="en-US" dirty="0" smtClean="0"/>
              <a:t>Second</a:t>
            </a:r>
          </a:p>
          <a:p>
            <a:pPr lvl="0"/>
            <a:r>
              <a:rPr lang="en-US" dirty="0" smtClean="0"/>
              <a:t>Third</a:t>
            </a:r>
          </a:p>
          <a:p>
            <a:pPr lvl="0"/>
            <a:r>
              <a:rPr lang="en-US" dirty="0" smtClean="0"/>
              <a:t>Fourth</a:t>
            </a:r>
          </a:p>
        </p:txBody>
      </p:sp>
      <p:sp>
        <p:nvSpPr>
          <p:cNvPr id="14" name="Content Placeholder 2"/>
          <p:cNvSpPr>
            <a:spLocks noGrp="1"/>
          </p:cNvSpPr>
          <p:nvPr>
            <p:ph sz="half" idx="14" hasCustomPrompt="1"/>
          </p:nvPr>
        </p:nvSpPr>
        <p:spPr>
          <a:xfrm>
            <a:off x="4648200" y="1600200"/>
            <a:ext cx="4038600" cy="693497"/>
          </a:xfrm>
          <a:prstGeom prst="rect">
            <a:avLst/>
          </a:prstGeom>
        </p:spPr>
        <p:txBody>
          <a:bodyPr numCol="1"/>
          <a:lstStyle>
            <a:lvl1pPr marL="0" indent="0">
              <a:buFontTx/>
              <a:buNone/>
              <a:defRPr sz="2400" b="0" i="0">
                <a:solidFill>
                  <a:schemeClr val="tx2"/>
                </a:solidFill>
                <a:latin typeface="+mj-lt"/>
                <a:cs typeface="Frutiger LT Std 65 Bold"/>
              </a:defRPr>
            </a:lvl1pPr>
            <a:lvl2pPr marL="800100" indent="-342900" algn="l">
              <a:buFont typeface="Wingdings" charset="2"/>
              <a:buChar char="§"/>
              <a:defRPr sz="2400">
                <a:solidFill>
                  <a:schemeClr val="accent4"/>
                </a:solidFill>
              </a:defRPr>
            </a:lvl2pPr>
            <a:lvl3pPr marL="1143000" indent="-228600" algn="l">
              <a:buFont typeface="Wingdings" charset="2"/>
              <a:buChar char="§"/>
              <a:defRPr sz="2000">
                <a:solidFill>
                  <a:schemeClr val="accent4"/>
                </a:solidFill>
              </a:defRPr>
            </a:lvl3pPr>
            <a:lvl4pPr marL="1600200" indent="-228600" algn="l">
              <a:buFont typeface="Wingdings" charset="2"/>
              <a:buChar char="§"/>
              <a:defRPr sz="1800">
                <a:solidFill>
                  <a:schemeClr val="accent4"/>
                </a:solidFill>
              </a:defRPr>
            </a:lvl4pPr>
            <a:lvl5pPr marL="2057400" indent="-228600" algn="l">
              <a:buFont typeface="Wingdings" charset="2"/>
              <a:buChar char="§"/>
              <a:defRPr sz="1800">
                <a:solidFill>
                  <a:schemeClr val="accent4"/>
                </a:solidFill>
              </a:defRPr>
            </a:lvl5pPr>
            <a:lvl6pPr>
              <a:defRPr sz="1800"/>
            </a:lvl6pPr>
            <a:lvl7pPr>
              <a:defRPr sz="1800"/>
            </a:lvl7pPr>
            <a:lvl8pPr>
              <a:defRPr sz="1800"/>
            </a:lvl8pPr>
            <a:lvl9pPr>
              <a:defRPr sz="1800"/>
            </a:lvl9pPr>
          </a:lstStyle>
          <a:p>
            <a:pPr lvl="0"/>
            <a:r>
              <a:rPr lang="en-US" dirty="0" smtClean="0"/>
              <a:t>SUBHEAD</a:t>
            </a:r>
          </a:p>
        </p:txBody>
      </p:sp>
      <p:sp>
        <p:nvSpPr>
          <p:cNvPr id="15" name="Content Placeholder 2"/>
          <p:cNvSpPr>
            <a:spLocks noGrp="1"/>
          </p:cNvSpPr>
          <p:nvPr>
            <p:ph sz="half" idx="15" hasCustomPrompt="1"/>
          </p:nvPr>
        </p:nvSpPr>
        <p:spPr>
          <a:xfrm>
            <a:off x="4648200" y="2416078"/>
            <a:ext cx="4038600" cy="3710085"/>
          </a:xfrm>
          <a:prstGeom prst="rect">
            <a:avLst/>
          </a:prstGeom>
        </p:spPr>
        <p:txBody>
          <a:bodyPr numCol="1">
            <a:normAutofit/>
          </a:bodyPr>
          <a:lstStyle>
            <a:lvl1pPr marL="342900" indent="-342900">
              <a:buClr>
                <a:schemeClr val="accent1"/>
              </a:buClr>
              <a:buSzPct val="90000"/>
              <a:buFont typeface="Lucida Grande"/>
              <a:buChar char="»"/>
              <a:defRPr sz="1500" b="0" i="0">
                <a:solidFill>
                  <a:schemeClr val="tx2"/>
                </a:solidFill>
                <a:latin typeface="+mn-lt"/>
                <a:cs typeface="Frutiger LT Std 45 Light"/>
              </a:defRPr>
            </a:lvl1pPr>
            <a:lvl2pPr marL="800100" indent="-342900" algn="l">
              <a:buFont typeface="Wingdings" charset="2"/>
              <a:buChar char="§"/>
              <a:defRPr sz="2400">
                <a:solidFill>
                  <a:schemeClr val="accent4"/>
                </a:solidFill>
              </a:defRPr>
            </a:lvl2pPr>
            <a:lvl3pPr marL="1143000" indent="-228600" algn="l">
              <a:buFont typeface="Wingdings" charset="2"/>
              <a:buChar char="§"/>
              <a:defRPr sz="2000">
                <a:solidFill>
                  <a:schemeClr val="accent4"/>
                </a:solidFill>
              </a:defRPr>
            </a:lvl3pPr>
            <a:lvl4pPr marL="1600200" indent="-228600" algn="l">
              <a:buFont typeface="Wingdings" charset="2"/>
              <a:buChar char="§"/>
              <a:defRPr sz="1800">
                <a:solidFill>
                  <a:schemeClr val="accent4"/>
                </a:solidFill>
              </a:defRPr>
            </a:lvl4pPr>
            <a:lvl5pPr marL="2057400" indent="-228600" algn="l">
              <a:buFont typeface="Wingdings" charset="2"/>
              <a:buChar char="§"/>
              <a:defRPr sz="1800">
                <a:solidFill>
                  <a:schemeClr val="accent4"/>
                </a:solidFill>
              </a:defRPr>
            </a:lvl5pPr>
            <a:lvl6pPr>
              <a:defRPr sz="1800"/>
            </a:lvl6pPr>
            <a:lvl7pPr>
              <a:defRPr sz="1800"/>
            </a:lvl7pPr>
            <a:lvl8pPr>
              <a:defRPr sz="1800"/>
            </a:lvl8pPr>
            <a:lvl9pPr>
              <a:defRPr sz="1800"/>
            </a:lvl9pPr>
          </a:lstStyle>
          <a:p>
            <a:pPr lvl="0"/>
            <a:r>
              <a:rPr lang="en-US" dirty="0" smtClean="0"/>
              <a:t>First</a:t>
            </a:r>
          </a:p>
          <a:p>
            <a:pPr lvl="0"/>
            <a:r>
              <a:rPr lang="en-US" dirty="0" smtClean="0"/>
              <a:t>Second</a:t>
            </a:r>
          </a:p>
          <a:p>
            <a:pPr lvl="0"/>
            <a:r>
              <a:rPr lang="en-US" dirty="0" smtClean="0"/>
              <a:t>Third</a:t>
            </a:r>
          </a:p>
          <a:p>
            <a:pPr lvl="0"/>
            <a:r>
              <a:rPr lang="en-US" dirty="0" smtClean="0"/>
              <a:t>Fourth</a:t>
            </a:r>
          </a:p>
        </p:txBody>
      </p:sp>
      <p:sp>
        <p:nvSpPr>
          <p:cNvPr id="17" name="Slide Number Placeholder 16"/>
          <p:cNvSpPr>
            <a:spLocks noGrp="1"/>
          </p:cNvSpPr>
          <p:nvPr>
            <p:ph type="sldNum" sz="quarter" idx="16"/>
          </p:nvPr>
        </p:nvSpPr>
        <p:spPr>
          <a:xfrm>
            <a:off x="7358303" y="6426909"/>
            <a:ext cx="1328497" cy="365125"/>
          </a:xfrm>
        </p:spPr>
        <p:txBody>
          <a:bodyPr/>
          <a:lstStyle>
            <a:lvl1pPr algn="r">
              <a:defRPr sz="1000">
                <a:solidFill>
                  <a:srgbClr val="FFFFFF"/>
                </a:solidFill>
              </a:defRPr>
            </a:lvl1pPr>
          </a:lstStyle>
          <a:p>
            <a:fld id="{10B7C296-A78C-214E-86E4-EF034E0346EC}" type="slidenum">
              <a:rPr lang="en-US" smtClean="0"/>
              <a:pPr/>
              <a:t>‹#›</a:t>
            </a:fld>
            <a:endParaRPr lang="en-US" dirty="0"/>
          </a:p>
        </p:txBody>
      </p:sp>
      <p:sp>
        <p:nvSpPr>
          <p:cNvPr id="16" name="Slide Number Placeholder 7"/>
          <p:cNvSpPr txBox="1">
            <a:spLocks/>
          </p:cNvSpPr>
          <p:nvPr userDrawn="1"/>
        </p:nvSpPr>
        <p:spPr>
          <a:xfrm>
            <a:off x="5327723" y="6445808"/>
            <a:ext cx="2901877"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baseline="30000" dirty="0" smtClean="0">
                <a:solidFill>
                  <a:srgbClr val="FFFFFF"/>
                </a:solidFill>
              </a:rPr>
              <a:t>Copyright © TTX Company. Confidential: Not For Distribution</a:t>
            </a:r>
          </a:p>
        </p:txBody>
      </p:sp>
    </p:spTree>
    <p:extLst>
      <p:ext uri="{BB962C8B-B14F-4D97-AF65-F5344CB8AC3E}">
        <p14:creationId xmlns:p14="http://schemas.microsoft.com/office/powerpoint/2010/main" val="19772362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3" name="Picture 2" descr="TTX_ppt-Foot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a:spLocks noGrp="1"/>
          </p:cNvSpPr>
          <p:nvPr>
            <p:ph type="title"/>
          </p:nvPr>
        </p:nvSpPr>
        <p:spPr>
          <a:xfrm>
            <a:off x="457200" y="274638"/>
            <a:ext cx="8229600" cy="1143000"/>
          </a:xfrm>
          <a:prstGeom prst="rect">
            <a:avLst/>
          </a:prstGeom>
        </p:spPr>
        <p:txBody>
          <a:bodyPr>
            <a:noAutofit/>
          </a:bodyPr>
          <a:lstStyle>
            <a:lvl1pPr algn="l">
              <a:defRPr sz="2800" b="0" i="0">
                <a:solidFill>
                  <a:schemeClr val="bg2"/>
                </a:solidFill>
                <a:latin typeface="+mj-lt"/>
                <a:cs typeface="Frutiger LT Std 65 Bold"/>
              </a:defRPr>
            </a:lvl1pPr>
          </a:lstStyle>
          <a:p>
            <a:r>
              <a:rPr lang="en-US" dirty="0" smtClean="0"/>
              <a:t>Click to edit Master title style</a:t>
            </a:r>
            <a:endParaRPr lang="en-US" dirty="0"/>
          </a:p>
        </p:txBody>
      </p:sp>
      <p:sp>
        <p:nvSpPr>
          <p:cNvPr id="12" name="Content Placeholder 2"/>
          <p:cNvSpPr>
            <a:spLocks noGrp="1"/>
          </p:cNvSpPr>
          <p:nvPr>
            <p:ph sz="half" idx="12" hasCustomPrompt="1"/>
          </p:nvPr>
        </p:nvSpPr>
        <p:spPr>
          <a:xfrm>
            <a:off x="457200" y="1600200"/>
            <a:ext cx="8229600" cy="693497"/>
          </a:xfrm>
          <a:prstGeom prst="rect">
            <a:avLst/>
          </a:prstGeom>
        </p:spPr>
        <p:txBody>
          <a:bodyPr numCol="1"/>
          <a:lstStyle>
            <a:lvl1pPr marL="0" indent="0">
              <a:buFontTx/>
              <a:buNone/>
              <a:defRPr sz="2400" b="0" i="0">
                <a:solidFill>
                  <a:schemeClr val="tx2"/>
                </a:solidFill>
                <a:latin typeface="+mj-lt"/>
                <a:cs typeface="Frutiger LT Std 65 Bold"/>
              </a:defRPr>
            </a:lvl1pPr>
            <a:lvl2pPr marL="800100" indent="-342900" algn="l">
              <a:buFont typeface="Wingdings" charset="2"/>
              <a:buChar char="§"/>
              <a:defRPr sz="2400">
                <a:solidFill>
                  <a:schemeClr val="accent4"/>
                </a:solidFill>
              </a:defRPr>
            </a:lvl2pPr>
            <a:lvl3pPr marL="1143000" indent="-228600" algn="l">
              <a:buFont typeface="Wingdings" charset="2"/>
              <a:buChar char="§"/>
              <a:defRPr sz="2000">
                <a:solidFill>
                  <a:schemeClr val="accent4"/>
                </a:solidFill>
              </a:defRPr>
            </a:lvl3pPr>
            <a:lvl4pPr marL="1600200" indent="-228600" algn="l">
              <a:buFont typeface="Wingdings" charset="2"/>
              <a:buChar char="§"/>
              <a:defRPr sz="1800">
                <a:solidFill>
                  <a:schemeClr val="accent4"/>
                </a:solidFill>
              </a:defRPr>
            </a:lvl4pPr>
            <a:lvl5pPr marL="2057400" indent="-228600" algn="l">
              <a:buFont typeface="Wingdings" charset="2"/>
              <a:buChar char="§"/>
              <a:defRPr sz="1800">
                <a:solidFill>
                  <a:schemeClr val="accent4"/>
                </a:solidFill>
              </a:defRPr>
            </a:lvl5pPr>
            <a:lvl6pPr>
              <a:defRPr sz="1800"/>
            </a:lvl6pPr>
            <a:lvl7pPr>
              <a:defRPr sz="1800"/>
            </a:lvl7pPr>
            <a:lvl8pPr>
              <a:defRPr sz="1800"/>
            </a:lvl8pPr>
            <a:lvl9pPr>
              <a:defRPr sz="1800"/>
            </a:lvl9pPr>
          </a:lstStyle>
          <a:p>
            <a:pPr lvl="0"/>
            <a:r>
              <a:rPr lang="en-US" dirty="0" smtClean="0"/>
              <a:t>SUBHEAD</a:t>
            </a:r>
          </a:p>
        </p:txBody>
      </p:sp>
      <p:sp>
        <p:nvSpPr>
          <p:cNvPr id="13" name="Content Placeholder 2"/>
          <p:cNvSpPr>
            <a:spLocks noGrp="1"/>
          </p:cNvSpPr>
          <p:nvPr>
            <p:ph sz="half" idx="13" hasCustomPrompt="1"/>
          </p:nvPr>
        </p:nvSpPr>
        <p:spPr>
          <a:xfrm>
            <a:off x="457200" y="2416078"/>
            <a:ext cx="8229600" cy="3710085"/>
          </a:xfrm>
          <a:prstGeom prst="rect">
            <a:avLst/>
          </a:prstGeom>
        </p:spPr>
        <p:txBody>
          <a:bodyPr numCol="1">
            <a:normAutofit/>
          </a:bodyPr>
          <a:lstStyle>
            <a:lvl1pPr marL="342900" indent="-342900">
              <a:buClr>
                <a:schemeClr val="accent1"/>
              </a:buClr>
              <a:buSzPct val="90000"/>
              <a:buFont typeface="Lucida Grande"/>
              <a:buChar char="»"/>
              <a:defRPr sz="1500" b="0" i="0">
                <a:solidFill>
                  <a:srgbClr val="5A4728"/>
                </a:solidFill>
                <a:latin typeface="+mn-lt"/>
                <a:cs typeface="Frutiger LT Std 45 Light"/>
              </a:defRPr>
            </a:lvl1pPr>
            <a:lvl2pPr marL="800100" indent="-342900" algn="l">
              <a:buFont typeface="Wingdings" charset="2"/>
              <a:buChar char="§"/>
              <a:defRPr sz="2400">
                <a:solidFill>
                  <a:schemeClr val="accent4"/>
                </a:solidFill>
              </a:defRPr>
            </a:lvl2pPr>
            <a:lvl3pPr marL="1143000" indent="-228600" algn="l">
              <a:buFont typeface="Wingdings" charset="2"/>
              <a:buChar char="§"/>
              <a:defRPr sz="2000">
                <a:solidFill>
                  <a:schemeClr val="accent4"/>
                </a:solidFill>
              </a:defRPr>
            </a:lvl3pPr>
            <a:lvl4pPr marL="1600200" indent="-228600" algn="l">
              <a:buFont typeface="Wingdings" charset="2"/>
              <a:buChar char="§"/>
              <a:defRPr sz="1800">
                <a:solidFill>
                  <a:schemeClr val="accent4"/>
                </a:solidFill>
              </a:defRPr>
            </a:lvl4pPr>
            <a:lvl5pPr marL="2057400" indent="-228600" algn="l">
              <a:buFont typeface="Wingdings" charset="2"/>
              <a:buChar char="§"/>
              <a:defRPr sz="1800">
                <a:solidFill>
                  <a:schemeClr val="accent4"/>
                </a:solidFill>
              </a:defRPr>
            </a:lvl5pPr>
            <a:lvl6pPr>
              <a:defRPr sz="1800"/>
            </a:lvl6pPr>
            <a:lvl7pPr>
              <a:defRPr sz="1800"/>
            </a:lvl7pPr>
            <a:lvl8pPr>
              <a:defRPr sz="1800"/>
            </a:lvl8pPr>
            <a:lvl9pPr>
              <a:defRPr sz="1800"/>
            </a:lvl9pPr>
          </a:lstStyle>
          <a:p>
            <a:pPr lvl="0"/>
            <a:r>
              <a:rPr lang="en-US" dirty="0" smtClean="0"/>
              <a:t>First</a:t>
            </a:r>
          </a:p>
          <a:p>
            <a:pPr lvl="0"/>
            <a:r>
              <a:rPr lang="en-US" dirty="0" smtClean="0"/>
              <a:t>Second</a:t>
            </a:r>
          </a:p>
          <a:p>
            <a:pPr lvl="0"/>
            <a:r>
              <a:rPr lang="en-US" dirty="0" smtClean="0"/>
              <a:t>Third</a:t>
            </a:r>
          </a:p>
          <a:p>
            <a:pPr lvl="0"/>
            <a:r>
              <a:rPr lang="en-US" dirty="0" smtClean="0"/>
              <a:t>Fourth</a:t>
            </a:r>
          </a:p>
        </p:txBody>
      </p:sp>
      <p:sp>
        <p:nvSpPr>
          <p:cNvPr id="2" name="Slide Number Placeholder 1"/>
          <p:cNvSpPr>
            <a:spLocks noGrp="1"/>
          </p:cNvSpPr>
          <p:nvPr>
            <p:ph type="sldNum" sz="quarter" idx="14"/>
          </p:nvPr>
        </p:nvSpPr>
        <p:spPr>
          <a:xfrm>
            <a:off x="7358303" y="6419069"/>
            <a:ext cx="1328497" cy="365125"/>
          </a:xfrm>
        </p:spPr>
        <p:txBody>
          <a:bodyPr/>
          <a:lstStyle>
            <a:lvl1pPr algn="r">
              <a:defRPr sz="1000">
                <a:solidFill>
                  <a:srgbClr val="FFFFFF"/>
                </a:solidFill>
              </a:defRPr>
            </a:lvl1pPr>
          </a:lstStyle>
          <a:p>
            <a:fld id="{10B7C296-A78C-214E-86E4-EF034E0346EC}" type="slidenum">
              <a:rPr lang="en-US" smtClean="0"/>
              <a:pPr/>
              <a:t>‹#›</a:t>
            </a:fld>
            <a:endParaRPr lang="en-US" dirty="0"/>
          </a:p>
        </p:txBody>
      </p:sp>
      <p:sp>
        <p:nvSpPr>
          <p:cNvPr id="10" name="Slide Number Placeholder 7"/>
          <p:cNvSpPr txBox="1">
            <a:spLocks/>
          </p:cNvSpPr>
          <p:nvPr userDrawn="1"/>
        </p:nvSpPr>
        <p:spPr>
          <a:xfrm>
            <a:off x="5327723" y="6445808"/>
            <a:ext cx="2901877"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baseline="30000" dirty="0" smtClean="0">
                <a:solidFill>
                  <a:srgbClr val="FFFFFF"/>
                </a:solidFill>
              </a:rPr>
              <a:t>Copyright © TTX Company. Confidential: Not For Distribution</a:t>
            </a:r>
          </a:p>
        </p:txBody>
      </p:sp>
    </p:spTree>
    <p:extLst>
      <p:ext uri="{BB962C8B-B14F-4D97-AF65-F5344CB8AC3E}">
        <p14:creationId xmlns:p14="http://schemas.microsoft.com/office/powerpoint/2010/main" val="4091772122"/>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3" name="Picture 2" descr="TTX_ppt-Foot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itle 1"/>
          <p:cNvSpPr>
            <a:spLocks noGrp="1"/>
          </p:cNvSpPr>
          <p:nvPr>
            <p:ph type="title"/>
          </p:nvPr>
        </p:nvSpPr>
        <p:spPr>
          <a:xfrm>
            <a:off x="457200" y="274638"/>
            <a:ext cx="8229600" cy="1143000"/>
          </a:xfrm>
          <a:prstGeom prst="rect">
            <a:avLst/>
          </a:prstGeom>
        </p:spPr>
        <p:txBody>
          <a:bodyPr>
            <a:noAutofit/>
          </a:bodyPr>
          <a:lstStyle>
            <a:lvl1pPr algn="l">
              <a:defRPr sz="2800" b="0" i="0">
                <a:solidFill>
                  <a:schemeClr val="bg2"/>
                </a:solidFill>
                <a:latin typeface="+mj-lt"/>
                <a:cs typeface="Frutiger LT Std 65 Bold"/>
              </a:defRPr>
            </a:lvl1pPr>
          </a:lstStyle>
          <a:p>
            <a:r>
              <a:rPr lang="en-US" dirty="0" smtClean="0"/>
              <a:t>Click to edit Master title style</a:t>
            </a:r>
            <a:endParaRPr lang="en-US" dirty="0"/>
          </a:p>
        </p:txBody>
      </p:sp>
      <p:sp>
        <p:nvSpPr>
          <p:cNvPr id="2" name="Slide Number Placeholder 1"/>
          <p:cNvSpPr>
            <a:spLocks noGrp="1"/>
          </p:cNvSpPr>
          <p:nvPr>
            <p:ph type="sldNum" sz="quarter" idx="10"/>
          </p:nvPr>
        </p:nvSpPr>
        <p:spPr>
          <a:xfrm>
            <a:off x="7358303" y="6419069"/>
            <a:ext cx="1328497" cy="365125"/>
          </a:xfrm>
        </p:spPr>
        <p:txBody>
          <a:bodyPr/>
          <a:lstStyle>
            <a:lvl1pPr algn="r">
              <a:defRPr sz="1000" b="0" i="0">
                <a:solidFill>
                  <a:schemeClr val="bg1"/>
                </a:solidFill>
                <a:latin typeface="Frutiger LT Std 55 Roman"/>
                <a:cs typeface="Frutiger LT Std 55 Roman"/>
              </a:defRPr>
            </a:lvl1pPr>
          </a:lstStyle>
          <a:p>
            <a:fld id="{10B7C296-A78C-214E-86E4-EF034E0346EC}" type="slidenum">
              <a:rPr lang="en-US" smtClean="0">
                <a:solidFill>
                  <a:srgbClr val="FFFFFF"/>
                </a:solidFill>
              </a:rPr>
              <a:pPr/>
              <a:t>‹#›</a:t>
            </a:fld>
            <a:endParaRPr lang="en-US" dirty="0">
              <a:solidFill>
                <a:srgbClr val="FFFFFF"/>
              </a:solidFill>
            </a:endParaRPr>
          </a:p>
        </p:txBody>
      </p:sp>
      <p:sp>
        <p:nvSpPr>
          <p:cNvPr id="7" name="Slide Number Placeholder 7"/>
          <p:cNvSpPr txBox="1">
            <a:spLocks/>
          </p:cNvSpPr>
          <p:nvPr userDrawn="1"/>
        </p:nvSpPr>
        <p:spPr>
          <a:xfrm>
            <a:off x="5327723" y="6445808"/>
            <a:ext cx="2901877" cy="365125"/>
          </a:xfrm>
          <a:prstGeom prst="rect">
            <a:avLst/>
          </a:prstGeom>
        </p:spPr>
        <p:txBody>
          <a:bodyPr vert="horz" lIns="91440" tIns="45720" rIns="91440" bIns="45720" rtlCol="0" anchor="ctr"/>
          <a:lstStyle>
            <a:defPPr>
              <a:defRPr lang="en-US"/>
            </a:defPPr>
            <a:lvl1pPr marL="0" indent="0" algn="r" defTabSz="457200" rtl="0" eaLnBrk="1" latinLnBrk="0" hangingPunct="1">
              <a:buFont typeface="Arial"/>
              <a:buNone/>
              <a:defRPr sz="1000" b="1" i="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0" baseline="30000" dirty="0" smtClean="0">
                <a:solidFill>
                  <a:srgbClr val="FFFFFF"/>
                </a:solidFill>
              </a:rPr>
              <a:t>Copyright © TTX Company. Confidential: Not For Distribution</a:t>
            </a:r>
          </a:p>
        </p:txBody>
      </p:sp>
    </p:spTree>
    <p:extLst>
      <p:ext uri="{BB962C8B-B14F-4D97-AF65-F5344CB8AC3E}">
        <p14:creationId xmlns:p14="http://schemas.microsoft.com/office/powerpoint/2010/main" val="2140618514"/>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modal_TTXc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2" name="Title 1"/>
          <p:cNvSpPr>
            <a:spLocks noGrp="1"/>
          </p:cNvSpPr>
          <p:nvPr>
            <p:ph type="title"/>
          </p:nvPr>
        </p:nvSpPr>
        <p:spPr>
          <a:xfrm>
            <a:off x="457200" y="846138"/>
            <a:ext cx="8229600" cy="1143000"/>
          </a:xfrm>
          <a:prstGeom prst="rect">
            <a:avLst/>
          </a:prstGeom>
        </p:spPr>
        <p:txBody>
          <a:bodyPr>
            <a:noAutofit/>
          </a:bodyPr>
          <a:lstStyle>
            <a:lvl1pPr>
              <a:defRPr sz="3500" b="0" i="0">
                <a:solidFill>
                  <a:schemeClr val="bg2"/>
                </a:solidFill>
                <a:latin typeface="+mj-lt"/>
                <a:cs typeface="Frutiger LT Std 65 Bold"/>
              </a:defRPr>
            </a:lvl1pPr>
          </a:lstStyle>
          <a:p>
            <a:r>
              <a:rPr lang="en-US" dirty="0" smtClean="0"/>
              <a:t>Click to edit Master title style</a:t>
            </a:r>
            <a:endParaRPr lang="en-US" dirty="0"/>
          </a:p>
        </p:txBody>
      </p:sp>
      <p:sp>
        <p:nvSpPr>
          <p:cNvPr id="8" name="Slide Number Placeholder 7"/>
          <p:cNvSpPr>
            <a:spLocks noGrp="1"/>
          </p:cNvSpPr>
          <p:nvPr>
            <p:ph type="sldNum" sz="quarter" idx="10"/>
          </p:nvPr>
        </p:nvSpPr>
        <p:spPr>
          <a:xfrm>
            <a:off x="7358303" y="6356350"/>
            <a:ext cx="1328497" cy="365125"/>
          </a:xfrm>
        </p:spPr>
        <p:txBody>
          <a:bodyPr/>
          <a:lstStyle>
            <a:lvl1pPr algn="r">
              <a:defRPr sz="1000">
                <a:solidFill>
                  <a:schemeClr val="tx1"/>
                </a:solidFill>
              </a:defRPr>
            </a:lvl1pPr>
          </a:lstStyle>
          <a:p>
            <a:fld id="{10B7C296-A78C-214E-86E4-EF034E0346E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88889247"/>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7" name="Title 1"/>
          <p:cNvSpPr>
            <a:spLocks noGrp="1"/>
          </p:cNvSpPr>
          <p:nvPr>
            <p:ph type="title"/>
          </p:nvPr>
        </p:nvSpPr>
        <p:spPr>
          <a:xfrm>
            <a:off x="457200" y="846138"/>
            <a:ext cx="8229600" cy="1143000"/>
          </a:xfrm>
          <a:prstGeom prst="rect">
            <a:avLst/>
          </a:prstGeom>
        </p:spPr>
        <p:txBody>
          <a:bodyPr>
            <a:noAutofit/>
          </a:bodyPr>
          <a:lstStyle>
            <a:lvl1pPr>
              <a:defRPr lang="en-US" sz="3500" b="0" i="0" kern="1200" dirty="0">
                <a:solidFill>
                  <a:schemeClr val="bg2"/>
                </a:solidFill>
                <a:latin typeface="+mj-lt"/>
                <a:ea typeface="+mj-ea"/>
                <a:cs typeface="Frutiger LT Std 65 Bold"/>
              </a:defRPr>
            </a:lvl1pPr>
          </a:lstStyle>
          <a:p>
            <a:r>
              <a:rPr lang="en-US" dirty="0" smtClean="0"/>
              <a:t>Click to edit Master title style</a:t>
            </a:r>
            <a:endParaRPr lang="en-US" dirty="0"/>
          </a:p>
        </p:txBody>
      </p:sp>
      <p:sp>
        <p:nvSpPr>
          <p:cNvPr id="10" name="Slide Number Placeholder 9"/>
          <p:cNvSpPr>
            <a:spLocks noGrp="1"/>
          </p:cNvSpPr>
          <p:nvPr>
            <p:ph type="sldNum" sz="quarter" idx="10"/>
          </p:nvPr>
        </p:nvSpPr>
        <p:spPr>
          <a:xfrm>
            <a:off x="7358303" y="6356350"/>
            <a:ext cx="1328497" cy="365125"/>
          </a:xfrm>
        </p:spPr>
        <p:txBody>
          <a:bodyPr/>
          <a:lstStyle>
            <a:lvl1pPr algn="r">
              <a:defRPr sz="1000">
                <a:solidFill>
                  <a:schemeClr val="tx1"/>
                </a:solidFill>
              </a:defRPr>
            </a:lvl1pPr>
          </a:lstStyle>
          <a:p>
            <a:fld id="{10B7C296-A78C-214E-86E4-EF034E0346E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29050265"/>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7" name="Title 1"/>
          <p:cNvSpPr>
            <a:spLocks noGrp="1"/>
          </p:cNvSpPr>
          <p:nvPr>
            <p:ph type="title"/>
          </p:nvPr>
        </p:nvSpPr>
        <p:spPr>
          <a:xfrm>
            <a:off x="457200" y="846138"/>
            <a:ext cx="8229600" cy="1143000"/>
          </a:xfrm>
          <a:prstGeom prst="rect">
            <a:avLst/>
          </a:prstGeom>
        </p:spPr>
        <p:txBody>
          <a:bodyPr>
            <a:noAutofit/>
          </a:bodyPr>
          <a:lstStyle>
            <a:lvl1pPr algn="ctr" defTabSz="457200" rtl="0" eaLnBrk="1" latinLnBrk="0" hangingPunct="1">
              <a:spcBef>
                <a:spcPct val="0"/>
              </a:spcBef>
              <a:buNone/>
              <a:defRPr lang="en-US" sz="3500" b="0" i="0" kern="1200" dirty="0">
                <a:solidFill>
                  <a:schemeClr val="bg2"/>
                </a:solidFill>
                <a:latin typeface="+mj-lt"/>
                <a:ea typeface="+mj-ea"/>
                <a:cs typeface="Frutiger LT Std 65 Bold"/>
              </a:defRPr>
            </a:lvl1pPr>
          </a:lstStyle>
          <a:p>
            <a:r>
              <a:rPr lang="en-US" dirty="0" smtClean="0"/>
              <a:t>Click to edit Master title style</a:t>
            </a:r>
            <a:endParaRPr lang="en-US" dirty="0"/>
          </a:p>
        </p:txBody>
      </p:sp>
      <p:sp>
        <p:nvSpPr>
          <p:cNvPr id="9" name="Slide Number Placeholder 8"/>
          <p:cNvSpPr>
            <a:spLocks noGrp="1"/>
          </p:cNvSpPr>
          <p:nvPr>
            <p:ph type="sldNum" sz="quarter" idx="10"/>
          </p:nvPr>
        </p:nvSpPr>
        <p:spPr>
          <a:xfrm>
            <a:off x="7358303" y="6356350"/>
            <a:ext cx="1328497" cy="365125"/>
          </a:xfrm>
        </p:spPr>
        <p:txBody>
          <a:bodyPr/>
          <a:lstStyle>
            <a:lvl1pPr algn="r">
              <a:defRPr sz="1000">
                <a:solidFill>
                  <a:schemeClr val="tx1"/>
                </a:solidFill>
              </a:defRPr>
            </a:lvl1pPr>
          </a:lstStyle>
          <a:p>
            <a:fld id="{10B7C296-A78C-214E-86E4-EF034E0346E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67261417"/>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7" name="Title 1"/>
          <p:cNvSpPr>
            <a:spLocks noGrp="1"/>
          </p:cNvSpPr>
          <p:nvPr>
            <p:ph type="title"/>
          </p:nvPr>
        </p:nvSpPr>
        <p:spPr>
          <a:xfrm>
            <a:off x="457200" y="846138"/>
            <a:ext cx="8229600" cy="1143000"/>
          </a:xfrm>
          <a:prstGeom prst="rect">
            <a:avLst/>
          </a:prstGeom>
        </p:spPr>
        <p:txBody>
          <a:bodyPr>
            <a:noAutofit/>
          </a:bodyPr>
          <a:lstStyle>
            <a:lvl1pPr algn="ctr" defTabSz="457200" rtl="0" eaLnBrk="1" latinLnBrk="0" hangingPunct="1">
              <a:spcBef>
                <a:spcPct val="0"/>
              </a:spcBef>
              <a:buNone/>
              <a:defRPr lang="en-US" sz="3500" b="0" i="0" kern="1200" dirty="0">
                <a:solidFill>
                  <a:schemeClr val="bg2"/>
                </a:solidFill>
                <a:latin typeface="+mj-lt"/>
                <a:ea typeface="+mj-ea"/>
                <a:cs typeface="Frutiger LT Std 65 Bold"/>
              </a:defRPr>
            </a:lvl1pPr>
          </a:lstStyle>
          <a:p>
            <a:r>
              <a:rPr lang="en-US" dirty="0" smtClean="0"/>
              <a:t>Click to edit Master title style</a:t>
            </a:r>
            <a:endParaRPr lang="en-US" dirty="0"/>
          </a:p>
        </p:txBody>
      </p:sp>
      <p:sp>
        <p:nvSpPr>
          <p:cNvPr id="9" name="Slide Number Placeholder 8"/>
          <p:cNvSpPr>
            <a:spLocks noGrp="1"/>
          </p:cNvSpPr>
          <p:nvPr>
            <p:ph type="sldNum" sz="quarter" idx="10"/>
          </p:nvPr>
        </p:nvSpPr>
        <p:spPr>
          <a:xfrm>
            <a:off x="7358303" y="6356350"/>
            <a:ext cx="1328497" cy="365125"/>
          </a:xfrm>
        </p:spPr>
        <p:txBody>
          <a:bodyPr/>
          <a:lstStyle>
            <a:lvl1pPr algn="r">
              <a:defRPr sz="1000">
                <a:solidFill>
                  <a:schemeClr val="tx1"/>
                </a:solidFill>
              </a:defRPr>
            </a:lvl1pPr>
          </a:lstStyle>
          <a:p>
            <a:fld id="{10B7C296-A78C-214E-86E4-EF034E0346E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66899241"/>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End_r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814995"/>
      </p:ext>
    </p:extLst>
  </p:cSld>
  <p:clrMapOvr>
    <a:masterClrMapping/>
  </p:clrMapOvr>
  <p:transition spd="slow">
    <p:wip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7936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4.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5.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a:xfrm>
            <a:off x="7667626" y="6356352"/>
            <a:ext cx="1328497" cy="365125"/>
          </a:xfrm>
          <a:prstGeom prst="rect">
            <a:avLst/>
          </a:prstGeom>
        </p:spPr>
        <p:txBody>
          <a:bodyPr vert="horz" lIns="91440" tIns="45720" rIns="91440" bIns="45720" rtlCol="0" anchor="ctr"/>
          <a:lstStyle>
            <a:lvl1pPr marL="0" indent="0" algn="l">
              <a:buFont typeface="Arial"/>
              <a:buNone/>
              <a:defRPr sz="525" b="0" i="0">
                <a:solidFill>
                  <a:schemeClr val="accent4"/>
                </a:solidFill>
                <a:latin typeface="Frutiger LT Std 55 Roman"/>
                <a:cs typeface="Frutiger LT Std 55 Roman"/>
              </a:defRPr>
            </a:lvl1pPr>
          </a:lstStyle>
          <a:p>
            <a:pPr defTabSz="342900"/>
            <a:fld id="{10B7C296-A78C-214E-86E4-EF034E0346EC}" type="slidenum">
              <a:rPr lang="en-US" smtClean="0">
                <a:solidFill>
                  <a:srgbClr val="766A62"/>
                </a:solidFill>
              </a:rPr>
              <a:pPr defTabSz="342900"/>
              <a:t>‹#›</a:t>
            </a:fld>
            <a:endParaRPr lang="en-US" dirty="0">
              <a:solidFill>
                <a:srgbClr val="766A62"/>
              </a:solidFill>
            </a:endParaRPr>
          </a:p>
        </p:txBody>
      </p:sp>
    </p:spTree>
    <p:extLst>
      <p:ext uri="{BB962C8B-B14F-4D97-AF65-F5344CB8AC3E}">
        <p14:creationId xmlns:p14="http://schemas.microsoft.com/office/powerpoint/2010/main" val="3393335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a:xfrm>
            <a:off x="7667625" y="6356350"/>
            <a:ext cx="1328497" cy="365125"/>
          </a:xfrm>
          <a:prstGeom prst="rect">
            <a:avLst/>
          </a:prstGeom>
        </p:spPr>
        <p:txBody>
          <a:bodyPr vert="horz" lIns="91440" tIns="45720" rIns="91440" bIns="45720" rtlCol="0" anchor="ctr"/>
          <a:lstStyle>
            <a:lvl1pPr marL="0" indent="0" algn="l">
              <a:buFont typeface="Arial"/>
              <a:buNone/>
              <a:defRPr sz="700" b="0" i="0">
                <a:solidFill>
                  <a:schemeClr val="accent4"/>
                </a:solidFill>
                <a:latin typeface="Frutiger LT Std 55 Roman"/>
                <a:cs typeface="Frutiger LT Std 55 Roman"/>
              </a:defRPr>
            </a:lvl1pPr>
          </a:lstStyle>
          <a:p>
            <a:pPr defTabSz="457200"/>
            <a:fld id="{10B7C296-A78C-214E-86E4-EF034E0346EC}" type="slidenum">
              <a:rPr lang="en-US" smtClean="0">
                <a:solidFill>
                  <a:srgbClr val="766A62"/>
                </a:solidFill>
              </a:rPr>
              <a:pPr defTabSz="457200"/>
              <a:t>‹#›</a:t>
            </a:fld>
            <a:endParaRPr lang="en-US" dirty="0">
              <a:solidFill>
                <a:srgbClr val="766A62"/>
              </a:solidFill>
            </a:endParaRPr>
          </a:p>
        </p:txBody>
      </p:sp>
    </p:spTree>
    <p:extLst>
      <p:ext uri="{BB962C8B-B14F-4D97-AF65-F5344CB8AC3E}">
        <p14:creationId xmlns:p14="http://schemas.microsoft.com/office/powerpoint/2010/main" val="174757003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a:xfrm>
            <a:off x="7667625" y="6356350"/>
            <a:ext cx="1328738" cy="365125"/>
          </a:xfrm>
          <a:prstGeom prst="rect">
            <a:avLst/>
          </a:prstGeom>
        </p:spPr>
        <p:txBody>
          <a:bodyPr vert="horz" lIns="91440" tIns="45720" rIns="91440" bIns="45720" rtlCol="0" anchor="ctr"/>
          <a:lstStyle>
            <a:lvl1pPr marL="0" indent="0" algn="l" defTabSz="457200" eaLnBrk="1" fontAlgn="auto" hangingPunct="1">
              <a:spcBef>
                <a:spcPts val="0"/>
              </a:spcBef>
              <a:spcAft>
                <a:spcPts val="0"/>
              </a:spcAft>
              <a:buFont typeface="Arial"/>
              <a:buNone/>
              <a:defRPr sz="700" b="0" i="0">
                <a:solidFill>
                  <a:srgbClr val="766A62"/>
                </a:solidFill>
                <a:latin typeface="Frutiger LT Std 55 Roman"/>
                <a:cs typeface="Frutiger LT Std 55 Roman"/>
              </a:defRPr>
            </a:lvl1pPr>
          </a:lstStyle>
          <a:p>
            <a:pPr>
              <a:defRPr/>
            </a:pPr>
            <a:fld id="{D38BC490-2D21-4B5C-9923-96C1B9B00A54}" type="slidenum">
              <a:rPr lang="en-US"/>
              <a:pPr>
                <a:defRPr/>
              </a:pPr>
              <a:t>‹#›</a:t>
            </a:fld>
            <a:endParaRPr lang="en-US" dirty="0"/>
          </a:p>
        </p:txBody>
      </p:sp>
    </p:spTree>
    <p:extLst>
      <p:ext uri="{BB962C8B-B14F-4D97-AF65-F5344CB8AC3E}">
        <p14:creationId xmlns:p14="http://schemas.microsoft.com/office/powerpoint/2010/main" val="276022201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a:xfrm>
            <a:off x="7667625" y="6356350"/>
            <a:ext cx="1328738" cy="365125"/>
          </a:xfrm>
          <a:prstGeom prst="rect">
            <a:avLst/>
          </a:prstGeom>
        </p:spPr>
        <p:txBody>
          <a:bodyPr vert="horz" lIns="91440" tIns="45720" rIns="91440" bIns="45720" rtlCol="0" anchor="ctr"/>
          <a:lstStyle>
            <a:lvl1pPr marL="0" indent="0" algn="l" defTabSz="457200" eaLnBrk="1" fontAlgn="auto" hangingPunct="1">
              <a:spcBef>
                <a:spcPts val="0"/>
              </a:spcBef>
              <a:spcAft>
                <a:spcPts val="0"/>
              </a:spcAft>
              <a:buFont typeface="Arial"/>
              <a:buNone/>
              <a:defRPr sz="700" b="0" i="0">
                <a:solidFill>
                  <a:srgbClr val="766A62"/>
                </a:solidFill>
                <a:latin typeface="Frutiger LT Std 55 Roman"/>
                <a:cs typeface="Frutiger LT Std 55 Roman"/>
              </a:defRPr>
            </a:lvl1pPr>
          </a:lstStyle>
          <a:p>
            <a:pPr>
              <a:defRPr/>
            </a:pPr>
            <a:fld id="{89D8D312-C4B5-4ECE-AFB6-0942E483B656}" type="slidenum">
              <a:rPr lang="en-US"/>
              <a:pPr>
                <a:defRPr/>
              </a:pPr>
              <a:t>‹#›</a:t>
            </a:fld>
            <a:endParaRPr lang="en-US" dirty="0"/>
          </a:p>
        </p:txBody>
      </p:sp>
    </p:spTree>
    <p:extLst>
      <p:ext uri="{BB962C8B-B14F-4D97-AF65-F5344CB8AC3E}">
        <p14:creationId xmlns:p14="http://schemas.microsoft.com/office/powerpoint/2010/main" val="204225323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4106" r:id="rId14"/>
    <p:sldLayoutId id="2147484119" r:id="rId15"/>
    <p:sldLayoutId id="2147484120" r:id="rId16"/>
  </p:sldLayoutIdLst>
  <p:timing>
    <p:tnLst>
      <p:par>
        <p:cTn id="1" dur="indefinite" restart="never" nodeType="tmRoot"/>
      </p:par>
    </p:tnLst>
  </p:timing>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panose="020B0604020202020204" pitchFamily="34" charset="0"/>
        </a:defRPr>
      </a:lvl2pPr>
      <a:lvl3pPr algn="ctr" defTabSz="457200" rtl="0" eaLnBrk="0" fontAlgn="base" hangingPunct="0">
        <a:spcBef>
          <a:spcPct val="0"/>
        </a:spcBef>
        <a:spcAft>
          <a:spcPct val="0"/>
        </a:spcAft>
        <a:defRPr sz="4400">
          <a:solidFill>
            <a:schemeClr val="tx1"/>
          </a:solidFill>
          <a:latin typeface="Arial" panose="020B0604020202020204" pitchFamily="34" charset="0"/>
        </a:defRPr>
      </a:lvl3pPr>
      <a:lvl4pPr algn="ctr" defTabSz="457200" rtl="0" eaLnBrk="0" fontAlgn="base" hangingPunct="0">
        <a:spcBef>
          <a:spcPct val="0"/>
        </a:spcBef>
        <a:spcAft>
          <a:spcPct val="0"/>
        </a:spcAft>
        <a:defRPr sz="4400">
          <a:solidFill>
            <a:schemeClr val="tx1"/>
          </a:solidFill>
          <a:latin typeface="Arial" panose="020B0604020202020204" pitchFamily="34" charset="0"/>
        </a:defRPr>
      </a:lvl4pPr>
      <a:lvl5pPr algn="ctr" defTabSz="457200" rtl="0" eaLnBrk="0" fontAlgn="base" hangingPunct="0">
        <a:spcBef>
          <a:spcPct val="0"/>
        </a:spcBef>
        <a:spcAft>
          <a:spcPct val="0"/>
        </a:spcAft>
        <a:defRPr sz="4400">
          <a:solidFill>
            <a:schemeClr val="tx1"/>
          </a:solidFill>
          <a:latin typeface="Arial" panose="020B0604020202020204" pitchFamily="34" charset="0"/>
        </a:defRPr>
      </a:lvl5pPr>
      <a:lvl6pPr marL="457200" algn="ctr" defTabSz="457200" rtl="0" fontAlgn="base">
        <a:spcBef>
          <a:spcPct val="0"/>
        </a:spcBef>
        <a:spcAft>
          <a:spcPct val="0"/>
        </a:spcAft>
        <a:defRPr sz="4400">
          <a:solidFill>
            <a:schemeClr val="tx1"/>
          </a:solidFill>
          <a:latin typeface="Arial" panose="020B0604020202020204" pitchFamily="34" charset="0"/>
        </a:defRPr>
      </a:lvl6pPr>
      <a:lvl7pPr marL="914400" algn="ctr" defTabSz="457200" rtl="0" fontAlgn="base">
        <a:spcBef>
          <a:spcPct val="0"/>
        </a:spcBef>
        <a:spcAft>
          <a:spcPct val="0"/>
        </a:spcAft>
        <a:defRPr sz="4400">
          <a:solidFill>
            <a:schemeClr val="tx1"/>
          </a:solidFill>
          <a:latin typeface="Arial" panose="020B0604020202020204" pitchFamily="34" charset="0"/>
        </a:defRPr>
      </a:lvl7pPr>
      <a:lvl8pPr marL="1371600" algn="ctr" defTabSz="457200" rtl="0" fontAlgn="base">
        <a:spcBef>
          <a:spcPct val="0"/>
        </a:spcBef>
        <a:spcAft>
          <a:spcPct val="0"/>
        </a:spcAft>
        <a:defRPr sz="4400">
          <a:solidFill>
            <a:schemeClr val="tx1"/>
          </a:solidFill>
          <a:latin typeface="Arial" panose="020B0604020202020204" pitchFamily="34" charset="0"/>
        </a:defRPr>
      </a:lvl8pPr>
      <a:lvl9pPr marL="1828800" algn="ctr" defTabSz="457200"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699E1-ED36-4174-9650-5037C25D0630}" type="slidenum">
              <a:rPr lang="en-US" smtClean="0"/>
              <a:t>‹#›</a:t>
            </a:fld>
            <a:endParaRPr lang="en-US"/>
          </a:p>
        </p:txBody>
      </p:sp>
    </p:spTree>
    <p:extLst>
      <p:ext uri="{BB962C8B-B14F-4D97-AF65-F5344CB8AC3E}">
        <p14:creationId xmlns:p14="http://schemas.microsoft.com/office/powerpoint/2010/main" val="1790821788"/>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a:xfrm>
            <a:off x="7667625" y="6356350"/>
            <a:ext cx="1328497" cy="365125"/>
          </a:xfrm>
          <a:prstGeom prst="rect">
            <a:avLst/>
          </a:prstGeom>
        </p:spPr>
        <p:txBody>
          <a:bodyPr vert="horz" lIns="91440" tIns="45720" rIns="91440" bIns="45720" rtlCol="0" anchor="ctr"/>
          <a:lstStyle>
            <a:lvl1pPr marL="0" indent="0" algn="l">
              <a:buFont typeface="Arial"/>
              <a:buNone/>
              <a:defRPr sz="700" b="0" i="0">
                <a:solidFill>
                  <a:schemeClr val="accent4"/>
                </a:solidFill>
                <a:latin typeface="Frutiger LT Std 55 Roman"/>
                <a:cs typeface="Frutiger LT Std 55 Roman"/>
              </a:defRPr>
            </a:lvl1pPr>
          </a:lstStyle>
          <a:p>
            <a:pPr fontAlgn="base">
              <a:spcBef>
                <a:spcPct val="0"/>
              </a:spcBef>
              <a:spcAft>
                <a:spcPct val="0"/>
              </a:spcAft>
            </a:pPr>
            <a:fld id="{10B7C296-A78C-214E-86E4-EF034E0346EC}" type="slidenum">
              <a:rPr lang="en-US" smtClean="0">
                <a:solidFill>
                  <a:srgbClr val="5C7F92"/>
                </a:solidFill>
              </a:rPr>
              <a:pPr fontAlgn="base">
                <a:spcBef>
                  <a:spcPct val="0"/>
                </a:spcBef>
                <a:spcAft>
                  <a:spcPct val="0"/>
                </a:spcAft>
              </a:pPr>
              <a:t>‹#›</a:t>
            </a:fld>
            <a:endParaRPr lang="en-US" dirty="0">
              <a:solidFill>
                <a:srgbClr val="5C7F92"/>
              </a:solidFill>
            </a:endParaRPr>
          </a:p>
        </p:txBody>
      </p:sp>
    </p:spTree>
    <p:extLst>
      <p:ext uri="{BB962C8B-B14F-4D97-AF65-F5344CB8AC3E}">
        <p14:creationId xmlns:p14="http://schemas.microsoft.com/office/powerpoint/2010/main" val="298225678"/>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a:xfrm>
            <a:off x="7667625" y="6356350"/>
            <a:ext cx="1328497" cy="365125"/>
          </a:xfrm>
          <a:prstGeom prst="rect">
            <a:avLst/>
          </a:prstGeom>
        </p:spPr>
        <p:txBody>
          <a:bodyPr vert="horz" lIns="91440" tIns="45720" rIns="91440" bIns="45720" rtlCol="0" anchor="ctr"/>
          <a:lstStyle>
            <a:lvl1pPr marL="0" indent="0" algn="l">
              <a:buFont typeface="Arial"/>
              <a:buNone/>
              <a:defRPr sz="700" b="0" i="0">
                <a:solidFill>
                  <a:schemeClr val="accent4"/>
                </a:solidFill>
                <a:latin typeface="Frutiger LT Std 55 Roman"/>
                <a:cs typeface="Frutiger LT Std 55 Roman"/>
              </a:defRPr>
            </a:lvl1pPr>
          </a:lstStyle>
          <a:p>
            <a:pPr defTabSz="457200"/>
            <a:fld id="{10B7C296-A78C-214E-86E4-EF034E0346EC}" type="slidenum">
              <a:rPr lang="en-US" smtClean="0">
                <a:solidFill>
                  <a:srgbClr val="766A62"/>
                </a:solidFill>
              </a:rPr>
              <a:pPr defTabSz="457200"/>
              <a:t>‹#›</a:t>
            </a:fld>
            <a:endParaRPr lang="en-US" dirty="0">
              <a:solidFill>
                <a:srgbClr val="766A62"/>
              </a:solidFill>
            </a:endParaRPr>
          </a:p>
        </p:txBody>
      </p:sp>
    </p:spTree>
    <p:extLst>
      <p:ext uri="{BB962C8B-B14F-4D97-AF65-F5344CB8AC3E}">
        <p14:creationId xmlns:p14="http://schemas.microsoft.com/office/powerpoint/2010/main" val="2391392539"/>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 id="2147484105" r:id="rId13"/>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39.xml"/><Relationship Id="rId1" Type="http://schemas.openxmlformats.org/officeDocument/2006/relationships/vmlDrawing" Target="../drawings/vmlDrawing1.v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5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7.xml"/><Relationship Id="rId1" Type="http://schemas.openxmlformats.org/officeDocument/2006/relationships/slideLayout" Target="../slideLayouts/slideLayout5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48.xml"/><Relationship Id="rId6" Type="http://schemas.openxmlformats.org/officeDocument/2006/relationships/image" Target="../media/image33.png"/><Relationship Id="rId5" Type="http://schemas.openxmlformats.org/officeDocument/2006/relationships/chart" Target="../charts/chart13.xml"/><Relationship Id="rId4" Type="http://schemas.openxmlformats.org/officeDocument/2006/relationships/chart" Target="../charts/char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48.xml"/><Relationship Id="rId5" Type="http://schemas.openxmlformats.org/officeDocument/2006/relationships/chart" Target="../charts/chart15.xml"/><Relationship Id="rId4" Type="http://schemas.openxmlformats.org/officeDocument/2006/relationships/chart" Target="../charts/char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4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chart" Target="../charts/chart16.xml"/></Relationships>
</file>

<file path=ppt/slides/_rels/slide2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52.xml"/><Relationship Id="rId6" Type="http://schemas.openxmlformats.org/officeDocument/2006/relationships/image" Target="../media/image42.png"/><Relationship Id="rId5" Type="http://schemas.openxmlformats.org/officeDocument/2006/relationships/image" Target="../media/image41.jpg"/><Relationship Id="rId4" Type="http://schemas.openxmlformats.org/officeDocument/2006/relationships/image" Target="../media/image40.jpg"/><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18" Type="http://schemas.openxmlformats.org/officeDocument/2006/relationships/image" Target="../media/image23.jpeg"/><Relationship Id="rId3" Type="http://schemas.openxmlformats.org/officeDocument/2006/relationships/hyperlink" Target="http://www.ttx.com/AboutTTX/pooling-benefits.aspx" TargetMode="External"/><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jpeg"/><Relationship Id="rId2" Type="http://schemas.openxmlformats.org/officeDocument/2006/relationships/notesSlide" Target="../notesSlides/notesSlide3.xml"/><Relationship Id="rId16" Type="http://schemas.openxmlformats.org/officeDocument/2006/relationships/image" Target="../media/image21.png"/><Relationship Id="rId1" Type="http://schemas.openxmlformats.org/officeDocument/2006/relationships/slideLayout" Target="../slideLayouts/slideLayout48.xml"/><Relationship Id="rId6" Type="http://schemas.openxmlformats.org/officeDocument/2006/relationships/hyperlink" Target="http://www.cn.ca/" TargetMode="External"/><Relationship Id="rId11" Type="http://schemas.openxmlformats.org/officeDocument/2006/relationships/image" Target="../media/image16.png"/><Relationship Id="rId5" Type="http://schemas.openxmlformats.org/officeDocument/2006/relationships/image" Target="../media/image11.png"/><Relationship Id="rId15" Type="http://schemas.openxmlformats.org/officeDocument/2006/relationships/image" Target="../media/image20.jpeg"/><Relationship Id="rId10" Type="http://schemas.openxmlformats.org/officeDocument/2006/relationships/image" Target="../media/image15.png"/><Relationship Id="rId19" Type="http://schemas.openxmlformats.org/officeDocument/2006/relationships/image" Target="../media/image24.jpeg"/><Relationship Id="rId4" Type="http://schemas.openxmlformats.org/officeDocument/2006/relationships/hyperlink" Target="http://www.bnsf.com/" TargetMode="External"/><Relationship Id="rId9" Type="http://schemas.openxmlformats.org/officeDocument/2006/relationships/image" Target="../media/image14.png"/><Relationship Id="rId1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51.xml"/><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2422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Title 1"/>
          <p:cNvSpPr>
            <a:spLocks noGrp="1"/>
          </p:cNvSpPr>
          <p:nvPr>
            <p:ph type="title"/>
          </p:nvPr>
        </p:nvSpPr>
        <p:spPr bwMode="auto">
          <a:xfrm>
            <a:off x="253014" y="243682"/>
            <a:ext cx="8229600" cy="5862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ea typeface="Frutiger LT Std 65 Bold"/>
              </a:rPr>
              <a:t>Industry &amp; Economic Outlook</a:t>
            </a:r>
          </a:p>
        </p:txBody>
      </p:sp>
      <p:sp>
        <p:nvSpPr>
          <p:cNvPr id="357380" name="Rectangle 6"/>
          <p:cNvSpPr>
            <a:spLocks noChangeArrowheads="1"/>
          </p:cNvSpPr>
          <p:nvPr/>
        </p:nvSpPr>
        <p:spPr bwMode="auto">
          <a:xfrm>
            <a:off x="457200" y="6111875"/>
            <a:ext cx="8686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1000" dirty="0" smtClean="0">
                <a:solidFill>
                  <a:srgbClr val="766A62"/>
                </a:solidFill>
                <a:cs typeface="Arial" panose="020B0604020202020204" pitchFamily="34" charset="0"/>
              </a:rPr>
              <a:t>Sources: Monthly </a:t>
            </a:r>
            <a:r>
              <a:rPr lang="en-US" altLang="en-US" sz="1000" dirty="0" err="1" smtClean="0">
                <a:solidFill>
                  <a:srgbClr val="766A62"/>
                </a:solidFill>
                <a:cs typeface="Arial" panose="020B0604020202020204" pitchFamily="34" charset="0"/>
              </a:rPr>
              <a:t>Autocast</a:t>
            </a:r>
            <a:r>
              <a:rPr lang="en-US" altLang="en-US" sz="1000" dirty="0" smtClean="0">
                <a:solidFill>
                  <a:srgbClr val="766A62"/>
                </a:solidFill>
                <a:cs typeface="Arial" panose="020B0604020202020204" pitchFamily="34" charset="0"/>
              </a:rPr>
              <a:t>, Wards, TTX  </a:t>
            </a:r>
          </a:p>
        </p:txBody>
      </p:sp>
      <p:graphicFrame>
        <p:nvGraphicFramePr>
          <p:cNvPr id="357381" name="Content Placeholder 3"/>
          <p:cNvGraphicFramePr>
            <a:graphicFrameLocks/>
          </p:cNvGraphicFramePr>
          <p:nvPr>
            <p:extLst>
              <p:ext uri="{D42A27DB-BD31-4B8C-83A1-F6EECF244321}">
                <p14:modId xmlns:p14="http://schemas.microsoft.com/office/powerpoint/2010/main" val="2313159914"/>
              </p:ext>
            </p:extLst>
          </p:nvPr>
        </p:nvGraphicFramePr>
        <p:xfrm>
          <a:off x="253014" y="1189608"/>
          <a:ext cx="8571390" cy="4912742"/>
        </p:xfrm>
        <a:graphic>
          <a:graphicData uri="http://schemas.openxmlformats.org/presentationml/2006/ole">
            <mc:AlternateContent xmlns:mc="http://schemas.openxmlformats.org/markup-compatibility/2006">
              <mc:Choice xmlns:v="urn:schemas-microsoft-com:vml" Requires="v">
                <p:oleObj spid="_x0000_s32902" name="Chart" r:id="rId3" imgW="8340051" imgH="4944285" progId="Excel.Chart.8">
                  <p:embed/>
                </p:oleObj>
              </mc:Choice>
              <mc:Fallback>
                <p:oleObj name="Chart" r:id="rId3" imgW="8340051" imgH="4944285"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014" y="1189608"/>
                        <a:ext cx="8571390" cy="4912742"/>
                      </a:xfrm>
                      <a:prstGeom prst="rect">
                        <a:avLst/>
                      </a:prstGeom>
                      <a:noFill/>
                      <a:ln>
                        <a:noFill/>
                      </a:ln>
                      <a:extLst/>
                    </p:spPr>
                  </p:pic>
                </p:oleObj>
              </mc:Fallback>
            </mc:AlternateContent>
          </a:graphicData>
        </a:graphic>
      </p:graphicFrame>
      <p:sp>
        <p:nvSpPr>
          <p:cNvPr id="2" name="Slide Number Placeholder 1"/>
          <p:cNvSpPr>
            <a:spLocks noGrp="1"/>
          </p:cNvSpPr>
          <p:nvPr>
            <p:ph type="sldNum" sz="quarter" idx="10"/>
          </p:nvPr>
        </p:nvSpPr>
        <p:spPr/>
        <p:txBody>
          <a:bodyPr/>
          <a:lstStyle/>
          <a:p>
            <a:pPr>
              <a:defRPr/>
            </a:pPr>
            <a:fld id="{3783A1CA-5DBD-405C-8F14-212A0CBF4D63}" type="slidenum">
              <a:rPr lang="en-US" smtClean="0"/>
              <a:pPr>
                <a:defRPr/>
              </a:pPr>
              <a:t>10</a:t>
            </a:fld>
            <a:endParaRPr lang="en-US" dirty="0"/>
          </a:p>
        </p:txBody>
      </p:sp>
      <p:sp>
        <p:nvSpPr>
          <p:cNvPr id="7" name="Content Placeholder 8"/>
          <p:cNvSpPr txBox="1">
            <a:spLocks/>
          </p:cNvSpPr>
          <p:nvPr/>
        </p:nvSpPr>
        <p:spPr bwMode="auto">
          <a:xfrm>
            <a:off x="457200" y="860865"/>
            <a:ext cx="8229600" cy="4083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9000"/>
              </a:lnSpc>
              <a:spcAft>
                <a:spcPts val="2400"/>
              </a:spcAft>
              <a:buClr>
                <a:srgbClr val="A11117"/>
              </a:buClr>
              <a:buSzPct val="100000"/>
              <a:buFont typeface="Lucida Grande"/>
              <a:buChar char="»"/>
            </a:pPr>
            <a:r>
              <a:rPr lang="en-US" altLang="en-US" sz="1800" dirty="0" smtClean="0">
                <a:solidFill>
                  <a:srgbClr val="5A471C"/>
                </a:solidFill>
              </a:rPr>
              <a:t>Mexico continues to take an increasing share of N.A. vehicle production</a:t>
            </a:r>
            <a:endParaRPr lang="en-US" altLang="en-US" sz="1800" dirty="0">
              <a:solidFill>
                <a:srgbClr val="5A471C"/>
              </a:solidFill>
            </a:endParaRPr>
          </a:p>
        </p:txBody>
      </p:sp>
    </p:spTree>
    <p:extLst>
      <p:ext uri="{BB962C8B-B14F-4D97-AF65-F5344CB8AC3E}">
        <p14:creationId xmlns:p14="http://schemas.microsoft.com/office/powerpoint/2010/main" val="2083617766"/>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52887" y="172069"/>
            <a:ext cx="7083001" cy="566743"/>
          </a:xfrm>
        </p:spPr>
        <p:txBody>
          <a:bodyPr/>
          <a:lstStyle/>
          <a:p>
            <a:r>
              <a:rPr lang="en-US" dirty="0" smtClean="0"/>
              <a:t>Industry &amp; Economic Outlook</a:t>
            </a: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826395823"/>
              </p:ext>
            </p:extLst>
          </p:nvPr>
        </p:nvGraphicFramePr>
        <p:xfrm>
          <a:off x="352888" y="1629557"/>
          <a:ext cx="8505614" cy="382539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6"/>
          <p:cNvSpPr txBox="1">
            <a:spLocks noChangeArrowheads="1"/>
          </p:cNvSpPr>
          <p:nvPr/>
        </p:nvSpPr>
        <p:spPr bwMode="auto">
          <a:xfrm>
            <a:off x="193089" y="6096002"/>
            <a:ext cx="5257800" cy="246221"/>
          </a:xfrm>
          <a:prstGeom prst="rect">
            <a:avLst/>
          </a:prstGeom>
          <a:noFill/>
          <a:ln w="9525">
            <a:noFill/>
            <a:miter lim="800000"/>
            <a:headEnd/>
            <a:tailEnd/>
          </a:ln>
          <a:effectLst/>
        </p:spPr>
        <p:txBody>
          <a:bodyPr wrap="square">
            <a:spAutoFit/>
          </a:bodyPr>
          <a:lstStyle/>
          <a:p>
            <a:pPr>
              <a:defRPr/>
            </a:pPr>
            <a:r>
              <a:rPr lang="en-US" sz="1000" dirty="0">
                <a:solidFill>
                  <a:schemeClr val="accent6"/>
                </a:solidFill>
              </a:rPr>
              <a:t>Sources: Bureau of Census, Moody’s Analytics – </a:t>
            </a:r>
            <a:r>
              <a:rPr lang="en-US" sz="1000" dirty="0" smtClean="0">
                <a:solidFill>
                  <a:schemeClr val="accent6"/>
                </a:solidFill>
              </a:rPr>
              <a:t>Consensus Scenario</a:t>
            </a:r>
            <a:endParaRPr lang="en-US" sz="1000" dirty="0">
              <a:solidFill>
                <a:schemeClr val="accent6"/>
              </a:solidFill>
            </a:endParaRPr>
          </a:p>
        </p:txBody>
      </p:sp>
      <p:sp>
        <p:nvSpPr>
          <p:cNvPr id="8" name="TextBox 6"/>
          <p:cNvSpPr txBox="1"/>
          <p:nvPr/>
        </p:nvSpPr>
        <p:spPr>
          <a:xfrm>
            <a:off x="5200835" y="5529259"/>
            <a:ext cx="3657667" cy="738659"/>
          </a:xfrm>
          <a:prstGeom prst="rect">
            <a:avLst/>
          </a:prstGeom>
          <a:noFill/>
          <a:ln>
            <a:solidFill>
              <a:schemeClr val="accent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rgbClr val="000000"/>
                </a:solidFill>
              </a:rPr>
              <a:t>2018 Total Housing Start Forecasts</a:t>
            </a:r>
          </a:p>
          <a:p>
            <a:r>
              <a:rPr lang="en-US" sz="1400" b="1" dirty="0" smtClean="0">
                <a:solidFill>
                  <a:srgbClr val="000000"/>
                </a:solidFill>
              </a:rPr>
              <a:t>RISI: 1,360,000               WSJ: 1,320,000</a:t>
            </a:r>
          </a:p>
          <a:p>
            <a:r>
              <a:rPr lang="en-US" sz="1400" b="1" dirty="0" smtClean="0">
                <a:solidFill>
                  <a:srgbClr val="000000"/>
                </a:solidFill>
              </a:rPr>
              <a:t>TTX: 1,306,000	    IHS: 1,346,000</a:t>
            </a:r>
            <a:endParaRPr lang="en-US" sz="1400" b="1" dirty="0">
              <a:solidFill>
                <a:srgbClr val="000000"/>
              </a:solidFill>
            </a:endParaRPr>
          </a:p>
        </p:txBody>
      </p:sp>
      <p:sp>
        <p:nvSpPr>
          <p:cNvPr id="7" name="Content Placeholder 8"/>
          <p:cNvSpPr txBox="1">
            <a:spLocks/>
          </p:cNvSpPr>
          <p:nvPr/>
        </p:nvSpPr>
        <p:spPr bwMode="auto">
          <a:xfrm>
            <a:off x="457200" y="738812"/>
            <a:ext cx="8229600" cy="4083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9000"/>
              </a:lnSpc>
              <a:spcAft>
                <a:spcPts val="2400"/>
              </a:spcAft>
              <a:buClr>
                <a:srgbClr val="A11117"/>
              </a:buClr>
              <a:buSzPct val="100000"/>
              <a:buFont typeface="Lucida Grande"/>
              <a:buChar char="»"/>
            </a:pPr>
            <a:r>
              <a:rPr lang="en-US" altLang="en-US" sz="1800" dirty="0" smtClean="0">
                <a:solidFill>
                  <a:srgbClr val="5A471C"/>
                </a:solidFill>
              </a:rPr>
              <a:t>Housing starts will grow slowly over the next few years</a:t>
            </a:r>
            <a:endParaRPr lang="en-US" altLang="en-US" sz="1800" dirty="0">
              <a:solidFill>
                <a:srgbClr val="5A471C"/>
              </a:solidFill>
            </a:endParaRPr>
          </a:p>
        </p:txBody>
      </p:sp>
      <p:sp>
        <p:nvSpPr>
          <p:cNvPr id="9" name="Content Placeholder 8"/>
          <p:cNvSpPr txBox="1">
            <a:spLocks/>
          </p:cNvSpPr>
          <p:nvPr/>
        </p:nvSpPr>
        <p:spPr bwMode="auto">
          <a:xfrm>
            <a:off x="457200" y="1111405"/>
            <a:ext cx="8229600" cy="60252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9000"/>
              </a:lnSpc>
              <a:spcAft>
                <a:spcPts val="2400"/>
              </a:spcAft>
              <a:buClr>
                <a:srgbClr val="A11117"/>
              </a:buClr>
              <a:buSzPct val="100000"/>
              <a:buFont typeface="Lucida Grande"/>
              <a:buChar char="»"/>
            </a:pPr>
            <a:r>
              <a:rPr lang="en-US" altLang="en-US" sz="1800" dirty="0" smtClean="0">
                <a:solidFill>
                  <a:srgbClr val="5A471C"/>
                </a:solidFill>
              </a:rPr>
              <a:t>Home prices have continued to rise in recent months, but tax policy may push them lower</a:t>
            </a:r>
            <a:endParaRPr lang="en-US" altLang="en-US" sz="1800" dirty="0">
              <a:solidFill>
                <a:srgbClr val="5A471C"/>
              </a:solidFill>
            </a:endParaRPr>
          </a:p>
        </p:txBody>
      </p:sp>
      <p:sp>
        <p:nvSpPr>
          <p:cNvPr id="2" name="Slide Number Placeholder 1"/>
          <p:cNvSpPr>
            <a:spLocks noGrp="1"/>
          </p:cNvSpPr>
          <p:nvPr>
            <p:ph type="sldNum" sz="quarter" idx="10"/>
          </p:nvPr>
        </p:nvSpPr>
        <p:spPr/>
        <p:txBody>
          <a:bodyPr/>
          <a:lstStyle/>
          <a:p>
            <a:pPr>
              <a:defRPr/>
            </a:pPr>
            <a:fld id="{2CF0A4F4-3141-496A-9C8D-0F18D7BFE201}" type="slidenum">
              <a:rPr lang="en-US" smtClean="0"/>
              <a:pPr>
                <a:defRPr/>
              </a:pPr>
              <a:t>11</a:t>
            </a:fld>
            <a:endParaRPr lang="en-US" dirty="0"/>
          </a:p>
        </p:txBody>
      </p:sp>
    </p:spTree>
    <p:extLst>
      <p:ext uri="{BB962C8B-B14F-4D97-AF65-F5344CB8AC3E}">
        <p14:creationId xmlns:p14="http://schemas.microsoft.com/office/powerpoint/2010/main" val="132926344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657" y="215530"/>
            <a:ext cx="7083001" cy="478894"/>
          </a:xfrm>
        </p:spPr>
        <p:txBody>
          <a:bodyPr/>
          <a:lstStyle/>
          <a:p>
            <a:r>
              <a:rPr lang="en-US" dirty="0" smtClean="0"/>
              <a:t>Industry &amp; Economic Outlook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0535391"/>
              </p:ext>
            </p:extLst>
          </p:nvPr>
        </p:nvGraphicFramePr>
        <p:xfrm>
          <a:off x="228600" y="1597981"/>
          <a:ext cx="8610600" cy="447739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6"/>
          <p:cNvSpPr txBox="1">
            <a:spLocks noChangeArrowheads="1"/>
          </p:cNvSpPr>
          <p:nvPr/>
        </p:nvSpPr>
        <p:spPr bwMode="auto">
          <a:xfrm>
            <a:off x="228600" y="6075374"/>
            <a:ext cx="2931850" cy="246221"/>
          </a:xfrm>
          <a:prstGeom prst="rect">
            <a:avLst/>
          </a:prstGeom>
          <a:noFill/>
          <a:ln w="9525">
            <a:noFill/>
            <a:miter lim="800000"/>
            <a:headEnd/>
            <a:tailEnd/>
          </a:ln>
          <a:effectLst/>
        </p:spPr>
        <p:txBody>
          <a:bodyPr wrap="square">
            <a:spAutoFit/>
          </a:bodyPr>
          <a:lstStyle/>
          <a:p>
            <a:pPr>
              <a:defRPr/>
            </a:pPr>
            <a:r>
              <a:rPr lang="en-US" sz="1000" dirty="0">
                <a:solidFill>
                  <a:schemeClr val="accent6"/>
                </a:solidFill>
              </a:rPr>
              <a:t>Sources: U.S. </a:t>
            </a:r>
            <a:r>
              <a:rPr lang="en-US" sz="1000" dirty="0" smtClean="0">
                <a:solidFill>
                  <a:schemeClr val="accent6"/>
                </a:solidFill>
              </a:rPr>
              <a:t>Census Bureau</a:t>
            </a:r>
            <a:endParaRPr lang="en-US" sz="1000" dirty="0">
              <a:solidFill>
                <a:schemeClr val="accent6"/>
              </a:solidFill>
            </a:endParaRPr>
          </a:p>
        </p:txBody>
      </p:sp>
      <p:sp>
        <p:nvSpPr>
          <p:cNvPr id="6" name="Content Placeholder 8"/>
          <p:cNvSpPr txBox="1">
            <a:spLocks/>
          </p:cNvSpPr>
          <p:nvPr/>
        </p:nvSpPr>
        <p:spPr bwMode="auto">
          <a:xfrm>
            <a:off x="340657" y="796517"/>
            <a:ext cx="8359459" cy="4083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9000"/>
              </a:lnSpc>
              <a:spcAft>
                <a:spcPts val="2400"/>
              </a:spcAft>
              <a:buClr>
                <a:srgbClr val="A11117"/>
              </a:buClr>
              <a:buSzPct val="100000"/>
              <a:buFont typeface="Lucida Grande"/>
              <a:buChar char="»"/>
            </a:pPr>
            <a:r>
              <a:rPr lang="en-US" altLang="en-US" sz="1800" dirty="0" smtClean="0">
                <a:solidFill>
                  <a:srgbClr val="5A471C"/>
                </a:solidFill>
              </a:rPr>
              <a:t>E-commerce sales growth has consistently outpaced traditional retail</a:t>
            </a:r>
            <a:endParaRPr lang="en-US" altLang="en-US" sz="1800" dirty="0">
              <a:solidFill>
                <a:srgbClr val="5A471C"/>
              </a:solidFill>
            </a:endParaRPr>
          </a:p>
        </p:txBody>
      </p:sp>
      <p:sp>
        <p:nvSpPr>
          <p:cNvPr id="3" name="Slide Number Placeholder 2"/>
          <p:cNvSpPr>
            <a:spLocks noGrp="1"/>
          </p:cNvSpPr>
          <p:nvPr>
            <p:ph type="sldNum" sz="quarter" idx="10"/>
          </p:nvPr>
        </p:nvSpPr>
        <p:spPr/>
        <p:txBody>
          <a:bodyPr/>
          <a:lstStyle/>
          <a:p>
            <a:pPr>
              <a:defRPr/>
            </a:pPr>
            <a:fld id="{2CF0A4F4-3141-496A-9C8D-0F18D7BFE201}" type="slidenum">
              <a:rPr lang="en-US" smtClean="0"/>
              <a:pPr>
                <a:defRPr/>
              </a:pPr>
              <a:t>12</a:t>
            </a:fld>
            <a:endParaRPr lang="en-US" dirty="0"/>
          </a:p>
        </p:txBody>
      </p:sp>
      <p:sp>
        <p:nvSpPr>
          <p:cNvPr id="7" name="Content Placeholder 8"/>
          <p:cNvSpPr txBox="1">
            <a:spLocks/>
          </p:cNvSpPr>
          <p:nvPr/>
        </p:nvSpPr>
        <p:spPr bwMode="auto">
          <a:xfrm>
            <a:off x="327341" y="1255936"/>
            <a:ext cx="8359459" cy="4083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9000"/>
              </a:lnSpc>
              <a:spcAft>
                <a:spcPts val="2400"/>
              </a:spcAft>
              <a:buClr>
                <a:srgbClr val="A11117"/>
              </a:buClr>
              <a:buSzPct val="100000"/>
              <a:buFont typeface="Lucida Grande"/>
              <a:buChar char="»"/>
            </a:pPr>
            <a:r>
              <a:rPr lang="en-US" altLang="en-US" sz="1800" dirty="0" smtClean="0">
                <a:solidFill>
                  <a:srgbClr val="5A471C"/>
                </a:solidFill>
              </a:rPr>
              <a:t>Leads to higher inventory-to-sales ratios, production, and imports</a:t>
            </a:r>
            <a:endParaRPr lang="en-US" altLang="en-US" sz="1800" dirty="0">
              <a:solidFill>
                <a:srgbClr val="5A471C"/>
              </a:solidFill>
            </a:endParaRPr>
          </a:p>
        </p:txBody>
      </p:sp>
    </p:spTree>
    <p:extLst>
      <p:ext uri="{BB962C8B-B14F-4D97-AF65-F5344CB8AC3E}">
        <p14:creationId xmlns:p14="http://schemas.microsoft.com/office/powerpoint/2010/main" val="438231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a:r>
              <a:rPr lang="en-US" sz="2400" dirty="0" smtClean="0"/>
              <a:t>North American Rail Fleet – Macro-level View</a:t>
            </a:r>
          </a:p>
        </p:txBody>
      </p:sp>
    </p:spTree>
    <p:extLst>
      <p:ext uri="{BB962C8B-B14F-4D97-AF65-F5344CB8AC3E}">
        <p14:creationId xmlns:p14="http://schemas.microsoft.com/office/powerpoint/2010/main" val="3296990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212494"/>
            <a:ext cx="8229600" cy="569099"/>
          </a:xfrm>
        </p:spPr>
        <p:txBody>
          <a:bodyPr/>
          <a:lstStyle/>
          <a:p>
            <a:r>
              <a:rPr lang="en-US" dirty="0"/>
              <a:t>U.S. Railcar Fleet Composition</a:t>
            </a:r>
            <a:br>
              <a:rPr lang="en-US" dirty="0"/>
            </a:br>
            <a:r>
              <a:rPr lang="en-US" sz="2000" dirty="0"/>
              <a:t>By Number of Railcars in Service | </a:t>
            </a:r>
            <a:r>
              <a:rPr lang="en-US" sz="2000" dirty="0" smtClean="0"/>
              <a:t>1980-2017</a:t>
            </a:r>
            <a:endParaRPr lang="en-US" sz="2000" dirty="0"/>
          </a:p>
        </p:txBody>
      </p:sp>
      <p:sp>
        <p:nvSpPr>
          <p:cNvPr id="5" name="Rectangle 4"/>
          <p:cNvSpPr/>
          <p:nvPr/>
        </p:nvSpPr>
        <p:spPr>
          <a:xfrm>
            <a:off x="203200" y="6156664"/>
            <a:ext cx="3356746" cy="246221"/>
          </a:xfrm>
          <a:prstGeom prst="rect">
            <a:avLst/>
          </a:prstGeom>
        </p:spPr>
        <p:txBody>
          <a:bodyPr wrap="square">
            <a:spAutoFit/>
          </a:bodyPr>
          <a:lstStyle/>
          <a:p>
            <a:r>
              <a:rPr lang="en-US" sz="1000" dirty="0">
                <a:solidFill>
                  <a:schemeClr val="accent6"/>
                </a:solidFill>
              </a:rPr>
              <a:t>Source: Progressive Railroading (based on AAR data</a:t>
            </a:r>
            <a:r>
              <a:rPr lang="en-US" sz="1000" dirty="0" smtClean="0">
                <a:solidFill>
                  <a:schemeClr val="accent6"/>
                </a:solidFill>
              </a:rPr>
              <a:t>)</a:t>
            </a:r>
            <a:endParaRPr lang="en-US" sz="1000"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03763546"/>
              </p:ext>
            </p:extLst>
          </p:nvPr>
        </p:nvGraphicFramePr>
        <p:xfrm>
          <a:off x="203200" y="1156039"/>
          <a:ext cx="8736614" cy="500062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p:txBody>
          <a:bodyPr/>
          <a:lstStyle/>
          <a:p>
            <a:pPr>
              <a:defRPr/>
            </a:pPr>
            <a:fld id="{2CF0A4F4-3141-496A-9C8D-0F18D7BFE201}" type="slidenum">
              <a:rPr lang="en-US" smtClean="0"/>
              <a:pPr>
                <a:defRPr/>
              </a:pPr>
              <a:t>14</a:t>
            </a:fld>
            <a:endParaRPr lang="en-US" dirty="0"/>
          </a:p>
        </p:txBody>
      </p:sp>
    </p:spTree>
    <p:extLst>
      <p:ext uri="{BB962C8B-B14F-4D97-AF65-F5344CB8AC3E}">
        <p14:creationId xmlns:p14="http://schemas.microsoft.com/office/powerpoint/2010/main" val="2901014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68106"/>
            <a:ext cx="8229600" cy="1143000"/>
          </a:xfrm>
        </p:spPr>
        <p:txBody>
          <a:bodyPr/>
          <a:lstStyle/>
          <a:p>
            <a:r>
              <a:rPr lang="en-US" dirty="0"/>
              <a:t>U.S. Railcar Fleet Composition</a:t>
            </a:r>
            <a:br>
              <a:rPr lang="en-US" dirty="0"/>
            </a:br>
            <a:r>
              <a:rPr lang="en-US" sz="2000" dirty="0"/>
              <a:t>By Percentage of Total Railcars | </a:t>
            </a:r>
            <a:r>
              <a:rPr lang="en-US" sz="2000" dirty="0" smtClean="0"/>
              <a:t>1980-2017</a:t>
            </a:r>
            <a:endParaRPr lang="en-US" sz="2000" dirty="0"/>
          </a:p>
        </p:txBody>
      </p:sp>
      <p:sp>
        <p:nvSpPr>
          <p:cNvPr id="5" name="Rectangle 4"/>
          <p:cNvSpPr/>
          <p:nvPr/>
        </p:nvSpPr>
        <p:spPr>
          <a:xfrm>
            <a:off x="203200" y="6156664"/>
            <a:ext cx="3962400" cy="246221"/>
          </a:xfrm>
          <a:prstGeom prst="rect">
            <a:avLst/>
          </a:prstGeom>
        </p:spPr>
        <p:txBody>
          <a:bodyPr wrap="square">
            <a:spAutoFit/>
          </a:bodyPr>
          <a:lstStyle/>
          <a:p>
            <a:r>
              <a:rPr lang="en-US" sz="1000" dirty="0">
                <a:solidFill>
                  <a:schemeClr val="accent6"/>
                </a:solidFill>
              </a:rPr>
              <a:t>Source: Progressive Railroading (based on AAR data</a:t>
            </a:r>
            <a:r>
              <a:rPr lang="en-US" sz="1000" dirty="0" smtClean="0">
                <a:solidFill>
                  <a:schemeClr val="accent6"/>
                </a:solidFill>
              </a:rPr>
              <a:t>)</a:t>
            </a:r>
            <a:endParaRPr lang="en-US" sz="1000"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99616563"/>
              </p:ext>
            </p:extLst>
          </p:nvPr>
        </p:nvGraphicFramePr>
        <p:xfrm>
          <a:off x="206375" y="1100831"/>
          <a:ext cx="8804460" cy="505583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p:txBody>
          <a:bodyPr/>
          <a:lstStyle/>
          <a:p>
            <a:pPr>
              <a:defRPr/>
            </a:pPr>
            <a:fld id="{2CF0A4F4-3141-496A-9C8D-0F18D7BFE201}" type="slidenum">
              <a:rPr lang="en-US" smtClean="0"/>
              <a:pPr>
                <a:defRPr/>
              </a:pPr>
              <a:t>15</a:t>
            </a:fld>
            <a:endParaRPr lang="en-US" dirty="0"/>
          </a:p>
        </p:txBody>
      </p:sp>
    </p:spTree>
    <p:extLst>
      <p:ext uri="{BB962C8B-B14F-4D97-AF65-F5344CB8AC3E}">
        <p14:creationId xmlns:p14="http://schemas.microsoft.com/office/powerpoint/2010/main" val="2367239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4319"/>
            <a:ext cx="5309833" cy="870581"/>
          </a:xfrm>
        </p:spPr>
        <p:txBody>
          <a:bodyPr/>
          <a:lstStyle/>
          <a:p>
            <a:r>
              <a:rPr lang="en-US" dirty="0"/>
              <a:t>Railroad vs. Private Ownership</a:t>
            </a:r>
            <a:br>
              <a:rPr lang="en-US" dirty="0"/>
            </a:br>
            <a:r>
              <a:rPr lang="en-US" sz="2000" dirty="0"/>
              <a:t>By New Railcar Installations | </a:t>
            </a:r>
            <a:r>
              <a:rPr lang="en-US" sz="2000" dirty="0" smtClean="0"/>
              <a:t>2000-2016</a:t>
            </a:r>
            <a:endParaRPr lang="en-US" sz="2000" dirty="0"/>
          </a:p>
        </p:txBody>
      </p:sp>
      <p:sp>
        <p:nvSpPr>
          <p:cNvPr id="6" name="Rectangle 5"/>
          <p:cNvSpPr/>
          <p:nvPr/>
        </p:nvSpPr>
        <p:spPr>
          <a:xfrm>
            <a:off x="158812" y="6174420"/>
            <a:ext cx="3962400" cy="246221"/>
          </a:xfrm>
          <a:prstGeom prst="rect">
            <a:avLst/>
          </a:prstGeom>
        </p:spPr>
        <p:txBody>
          <a:bodyPr wrap="square">
            <a:spAutoFit/>
          </a:bodyPr>
          <a:lstStyle/>
          <a:p>
            <a:r>
              <a:rPr lang="en-US" sz="1000" dirty="0">
                <a:solidFill>
                  <a:schemeClr val="accent6"/>
                </a:solidFill>
              </a:rPr>
              <a:t>Source: Progressive Railroading (based on AAR data</a:t>
            </a:r>
            <a:r>
              <a:rPr lang="en-US" sz="1000" dirty="0" smtClean="0">
                <a:solidFill>
                  <a:schemeClr val="accent6"/>
                </a:solidFill>
              </a:rPr>
              <a:t>)</a:t>
            </a:r>
            <a:endParaRPr lang="en-US" sz="1000" dirty="0">
              <a:solidFill>
                <a:schemeClr val="accent6"/>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51832059"/>
              </p:ext>
            </p:extLst>
          </p:nvPr>
        </p:nvGraphicFramePr>
        <p:xfrm>
          <a:off x="304800" y="1104900"/>
          <a:ext cx="8599503" cy="506952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p:txBody>
          <a:bodyPr/>
          <a:lstStyle/>
          <a:p>
            <a:pPr>
              <a:defRPr/>
            </a:pPr>
            <a:fld id="{2CF0A4F4-3141-496A-9C8D-0F18D7BFE201}" type="slidenum">
              <a:rPr lang="en-US" smtClean="0"/>
              <a:pPr>
                <a:defRPr/>
              </a:pPr>
              <a:t>16</a:t>
            </a:fld>
            <a:endParaRPr lang="en-US" dirty="0"/>
          </a:p>
        </p:txBody>
      </p:sp>
    </p:spTree>
    <p:extLst>
      <p:ext uri="{BB962C8B-B14F-4D97-AF65-F5344CB8AC3E}">
        <p14:creationId xmlns:p14="http://schemas.microsoft.com/office/powerpoint/2010/main" val="1729037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30315" y="989151"/>
            <a:ext cx="3497802" cy="1132611"/>
          </a:xfrm>
        </p:spPr>
        <p:txBody>
          <a:bodyPr/>
          <a:lstStyle/>
          <a:p>
            <a:pPr algn="ctr"/>
            <a:r>
              <a:rPr lang="en-US" sz="3200" dirty="0" smtClean="0"/>
              <a:t>A Closer Look at Select Markets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646" y="2782625"/>
            <a:ext cx="6629400" cy="3429000"/>
          </a:xfrm>
          <a:prstGeom prst="rect">
            <a:avLst/>
          </a:prstGeom>
        </p:spPr>
      </p:pic>
      <p:pic>
        <p:nvPicPr>
          <p:cNvPr id="3" name="Picture 2"/>
          <p:cNvPicPr>
            <a:picLocks noChangeAspect="1"/>
          </p:cNvPicPr>
          <p:nvPr/>
        </p:nvPicPr>
        <p:blipFill>
          <a:blip r:embed="rId4"/>
          <a:stretch>
            <a:fillRect/>
          </a:stretch>
        </p:blipFill>
        <p:spPr>
          <a:xfrm>
            <a:off x="4969614" y="711586"/>
            <a:ext cx="3878863" cy="2589536"/>
          </a:xfrm>
          <a:prstGeom prst="rect">
            <a:avLst/>
          </a:prstGeom>
        </p:spPr>
      </p:pic>
      <p:sp>
        <p:nvSpPr>
          <p:cNvPr id="4" name="Slide Number Placeholder 3"/>
          <p:cNvSpPr>
            <a:spLocks noGrp="1"/>
          </p:cNvSpPr>
          <p:nvPr>
            <p:ph type="sldNum" sz="quarter" idx="10"/>
          </p:nvPr>
        </p:nvSpPr>
        <p:spPr/>
        <p:txBody>
          <a:bodyPr/>
          <a:lstStyle/>
          <a:p>
            <a:pPr>
              <a:defRPr/>
            </a:pPr>
            <a:fld id="{591C04AE-CB7F-45BD-A0B3-52F30F443E15}" type="slidenum">
              <a:rPr lang="en-US" smtClean="0"/>
              <a:pPr>
                <a:defRPr/>
              </a:pPr>
              <a:t>17</a:t>
            </a:fld>
            <a:endParaRPr lang="en-US" dirty="0"/>
          </a:p>
        </p:txBody>
      </p:sp>
    </p:spTree>
    <p:extLst>
      <p:ext uri="{BB962C8B-B14F-4D97-AF65-F5344CB8AC3E}">
        <p14:creationId xmlns:p14="http://schemas.microsoft.com/office/powerpoint/2010/main" val="1892530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5089124" cy="534880"/>
          </a:xfrm>
        </p:spPr>
        <p:txBody>
          <a:bodyPr>
            <a:noAutofit/>
          </a:bodyPr>
          <a:lstStyle/>
          <a:p>
            <a:r>
              <a:rPr lang="en-US" dirty="0" smtClean="0">
                <a:solidFill>
                  <a:schemeClr val="tx2"/>
                </a:solidFill>
              </a:rPr>
              <a:t>Current </a:t>
            </a:r>
            <a:r>
              <a:rPr lang="en-US" dirty="0" err="1" smtClean="0">
                <a:solidFill>
                  <a:schemeClr val="tx2"/>
                </a:solidFill>
              </a:rPr>
              <a:t>Centerbeam</a:t>
            </a:r>
            <a:r>
              <a:rPr lang="en-US" dirty="0" smtClean="0">
                <a:solidFill>
                  <a:schemeClr val="tx2"/>
                </a:solidFill>
              </a:rPr>
              <a:t> Market</a:t>
            </a:r>
            <a:endParaRPr lang="en-US" dirty="0">
              <a:solidFill>
                <a:schemeClr val="tx2"/>
              </a:solidFill>
            </a:endParaRPr>
          </a:p>
        </p:txBody>
      </p:sp>
      <p:sp>
        <p:nvSpPr>
          <p:cNvPr id="6" name="Slide Number Placeholder 12"/>
          <p:cNvSpPr>
            <a:spLocks noGrp="1"/>
          </p:cNvSpPr>
          <p:nvPr>
            <p:ph type="sldNum" sz="quarter" idx="10"/>
          </p:nvPr>
        </p:nvSpPr>
        <p:spPr/>
        <p:txBody>
          <a:bodyPr/>
          <a:lstStyle/>
          <a:p>
            <a:fld id="{10B7C296-A78C-214E-86E4-EF034E0346EC}" type="slidenum">
              <a:rPr lang="en-US" smtClean="0">
                <a:solidFill>
                  <a:srgbClr val="FFFFFF"/>
                </a:solidFill>
              </a:rPr>
              <a:pPr/>
              <a:t>18</a:t>
            </a:fld>
            <a:endParaRPr lang="en-US" dirty="0">
              <a:solidFill>
                <a:srgbClr val="FFFFFF"/>
              </a:solidFill>
            </a:endParaRPr>
          </a:p>
        </p:txBody>
      </p:sp>
      <p:sp>
        <p:nvSpPr>
          <p:cNvPr id="7" name="Rectangle 6"/>
          <p:cNvSpPr/>
          <p:nvPr/>
        </p:nvSpPr>
        <p:spPr>
          <a:xfrm>
            <a:off x="457200" y="6112296"/>
            <a:ext cx="1291701" cy="246221"/>
          </a:xfrm>
          <a:prstGeom prst="rect">
            <a:avLst/>
          </a:prstGeom>
        </p:spPr>
        <p:txBody>
          <a:bodyPr wrap="square">
            <a:spAutoFit/>
          </a:bodyPr>
          <a:lstStyle/>
          <a:p>
            <a:pPr defTabSz="457200" fontAlgn="auto">
              <a:spcBef>
                <a:spcPts val="0"/>
              </a:spcBef>
              <a:spcAft>
                <a:spcPts val="0"/>
              </a:spcAft>
            </a:pPr>
            <a:r>
              <a:rPr lang="en-US" sz="1000" dirty="0" smtClean="0">
                <a:solidFill>
                  <a:schemeClr val="accent6"/>
                </a:solidFill>
                <a:cs typeface="Arial" panose="020B0604020202020204" pitchFamily="34" charset="0"/>
              </a:rPr>
              <a:t>Source: TTX     </a:t>
            </a:r>
            <a:endParaRPr lang="en-US" sz="1000" dirty="0">
              <a:solidFill>
                <a:schemeClr val="accent6"/>
              </a:solidFill>
              <a:cs typeface="Arial" panose="020B0604020202020204" pitchFamily="34" charset="0"/>
            </a:endParaRPr>
          </a:p>
        </p:txBody>
      </p:sp>
      <p:graphicFrame>
        <p:nvGraphicFramePr>
          <p:cNvPr id="9" name="Chart Placeholder 3"/>
          <p:cNvGraphicFramePr>
            <a:graphicFrameLocks/>
          </p:cNvGraphicFramePr>
          <p:nvPr>
            <p:extLst>
              <p:ext uri="{D42A27DB-BD31-4B8C-83A1-F6EECF244321}">
                <p14:modId xmlns:p14="http://schemas.microsoft.com/office/powerpoint/2010/main" val="2811433981"/>
              </p:ext>
            </p:extLst>
          </p:nvPr>
        </p:nvGraphicFramePr>
        <p:xfrm>
          <a:off x="228600" y="1266222"/>
          <a:ext cx="8693458" cy="4846073"/>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8"/>
          <p:cNvSpPr txBox="1">
            <a:spLocks/>
          </p:cNvSpPr>
          <p:nvPr/>
        </p:nvSpPr>
        <p:spPr bwMode="auto">
          <a:xfrm>
            <a:off x="340657" y="796517"/>
            <a:ext cx="8359459" cy="4083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9000"/>
              </a:lnSpc>
              <a:spcAft>
                <a:spcPts val="2400"/>
              </a:spcAft>
              <a:buClr>
                <a:srgbClr val="A11117"/>
              </a:buClr>
              <a:buSzPct val="100000"/>
              <a:buFont typeface="Lucida Grande"/>
              <a:buChar char="»"/>
            </a:pPr>
            <a:r>
              <a:rPr lang="en-US" altLang="en-US" sz="1800" dirty="0" smtClean="0">
                <a:solidFill>
                  <a:srgbClr val="5A471C"/>
                </a:solidFill>
              </a:rPr>
              <a:t>Usage expected to trend upwards with single-family housing starts</a:t>
            </a:r>
            <a:endParaRPr lang="en-US" altLang="en-US" sz="1800" dirty="0">
              <a:solidFill>
                <a:srgbClr val="5A471C"/>
              </a:solidFill>
            </a:endParaRPr>
          </a:p>
        </p:txBody>
      </p:sp>
    </p:spTree>
    <p:extLst>
      <p:ext uri="{BB962C8B-B14F-4D97-AF65-F5344CB8AC3E}">
        <p14:creationId xmlns:p14="http://schemas.microsoft.com/office/powerpoint/2010/main" val="1497756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9237"/>
            <a:ext cx="4941903" cy="533400"/>
          </a:xfrm>
        </p:spPr>
        <p:txBody>
          <a:bodyPr/>
          <a:lstStyle/>
          <a:p>
            <a:r>
              <a:rPr lang="en-US" dirty="0" smtClean="0"/>
              <a:t>Current </a:t>
            </a:r>
            <a:r>
              <a:rPr lang="en-US" dirty="0" err="1" smtClean="0"/>
              <a:t>Centerbeam</a:t>
            </a:r>
            <a:r>
              <a:rPr lang="en-US" dirty="0" smtClean="0"/>
              <a:t> Market</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728816261"/>
              </p:ext>
            </p:extLst>
          </p:nvPr>
        </p:nvGraphicFramePr>
        <p:xfrm>
          <a:off x="340657" y="1613264"/>
          <a:ext cx="8474869" cy="4254136"/>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p:txBody>
          <a:bodyPr/>
          <a:lstStyle/>
          <a:p>
            <a:fld id="{10B7C296-A78C-214E-86E4-EF034E0346EC}" type="slidenum">
              <a:rPr lang="en-US" smtClean="0"/>
              <a:pPr/>
              <a:t>19</a:t>
            </a:fld>
            <a:endParaRPr lang="en-US" dirty="0"/>
          </a:p>
        </p:txBody>
      </p:sp>
      <p:sp>
        <p:nvSpPr>
          <p:cNvPr id="5" name="TextBox 4"/>
          <p:cNvSpPr txBox="1"/>
          <p:nvPr/>
        </p:nvSpPr>
        <p:spPr>
          <a:xfrm>
            <a:off x="228600" y="6115975"/>
            <a:ext cx="6096000" cy="246221"/>
          </a:xfrm>
          <a:prstGeom prst="rect">
            <a:avLst/>
          </a:prstGeom>
          <a:noFill/>
        </p:spPr>
        <p:txBody>
          <a:bodyPr>
            <a:spAutoFit/>
          </a:bodyPr>
          <a:lstStyle/>
          <a:p>
            <a:pPr>
              <a:defRPr/>
            </a:pPr>
            <a:r>
              <a:rPr lang="en-US" sz="1000" dirty="0">
                <a:solidFill>
                  <a:schemeClr val="accent6"/>
                </a:solidFill>
              </a:rPr>
              <a:t>Source: AAR</a:t>
            </a:r>
          </a:p>
        </p:txBody>
      </p:sp>
      <p:sp>
        <p:nvSpPr>
          <p:cNvPr id="6" name="Content Placeholder 8"/>
          <p:cNvSpPr txBox="1">
            <a:spLocks/>
          </p:cNvSpPr>
          <p:nvPr/>
        </p:nvSpPr>
        <p:spPr bwMode="auto">
          <a:xfrm>
            <a:off x="340657" y="796517"/>
            <a:ext cx="8359459" cy="4083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9000"/>
              </a:lnSpc>
              <a:spcAft>
                <a:spcPts val="2400"/>
              </a:spcAft>
              <a:buClr>
                <a:srgbClr val="A11117"/>
              </a:buClr>
              <a:buSzPct val="100000"/>
              <a:buFont typeface="Lucida Grande"/>
              <a:buChar char="»"/>
            </a:pPr>
            <a:r>
              <a:rPr lang="en-US" altLang="en-US" sz="1800" dirty="0" err="1" smtClean="0">
                <a:solidFill>
                  <a:srgbClr val="5A471C"/>
                </a:solidFill>
              </a:rPr>
              <a:t>Centerbeam</a:t>
            </a:r>
            <a:r>
              <a:rPr lang="en-US" altLang="en-US" sz="1800" dirty="0" smtClean="0">
                <a:solidFill>
                  <a:srgbClr val="5A471C"/>
                </a:solidFill>
              </a:rPr>
              <a:t> fleet utilization steadily rising with housing market recovery</a:t>
            </a:r>
            <a:endParaRPr lang="en-US" altLang="en-US" sz="1800" dirty="0">
              <a:solidFill>
                <a:srgbClr val="5A471C"/>
              </a:solidFill>
            </a:endParaRPr>
          </a:p>
        </p:txBody>
      </p:sp>
      <p:sp>
        <p:nvSpPr>
          <p:cNvPr id="7" name="Content Placeholder 8"/>
          <p:cNvSpPr txBox="1">
            <a:spLocks/>
          </p:cNvSpPr>
          <p:nvPr/>
        </p:nvSpPr>
        <p:spPr bwMode="auto">
          <a:xfrm>
            <a:off x="340657" y="1204890"/>
            <a:ext cx="8359459" cy="4083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9000"/>
              </a:lnSpc>
              <a:spcAft>
                <a:spcPts val="2400"/>
              </a:spcAft>
              <a:buClr>
                <a:srgbClr val="A11117"/>
              </a:buClr>
              <a:buSzPct val="100000"/>
              <a:buFont typeface="Lucida Grande"/>
              <a:buChar char="»"/>
            </a:pPr>
            <a:r>
              <a:rPr lang="en-US" altLang="en-US" sz="1800" dirty="0" smtClean="0">
                <a:solidFill>
                  <a:srgbClr val="5A471C"/>
                </a:solidFill>
              </a:rPr>
              <a:t>First order for new </a:t>
            </a:r>
            <a:r>
              <a:rPr lang="en-US" altLang="en-US" sz="1800" dirty="0" err="1" smtClean="0">
                <a:solidFill>
                  <a:srgbClr val="5A471C"/>
                </a:solidFill>
              </a:rPr>
              <a:t>centerbeam</a:t>
            </a:r>
            <a:r>
              <a:rPr lang="en-US" altLang="en-US" sz="1800" dirty="0" smtClean="0">
                <a:solidFill>
                  <a:srgbClr val="5A471C"/>
                </a:solidFill>
              </a:rPr>
              <a:t> cars since 2006</a:t>
            </a:r>
            <a:endParaRPr lang="en-US" altLang="en-US" sz="1800" dirty="0">
              <a:solidFill>
                <a:srgbClr val="5A471C"/>
              </a:solidFill>
            </a:endParaRPr>
          </a:p>
        </p:txBody>
      </p:sp>
    </p:spTree>
    <p:extLst>
      <p:ext uri="{BB962C8B-B14F-4D97-AF65-F5344CB8AC3E}">
        <p14:creationId xmlns:p14="http://schemas.microsoft.com/office/powerpoint/2010/main" val="1304550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952" y="120952"/>
            <a:ext cx="8902096" cy="6628191"/>
          </a:xfrm>
          <a:prstGeom prst="rect">
            <a:avLst/>
          </a:prstGeom>
          <a:noFill/>
          <a:ln w="254000">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000000">
                  <a:lumMod val="60000"/>
                  <a:lumOff val="40000"/>
                </a:srgbClr>
              </a:solidFill>
            </a:endParaRPr>
          </a:p>
        </p:txBody>
      </p:sp>
      <p:pic>
        <p:nvPicPr>
          <p:cNvPr id="5" name="Picture 4" descr="TTXlogo4c_rsg.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193" y="701523"/>
            <a:ext cx="1741714" cy="529345"/>
          </a:xfrm>
          <a:prstGeom prst="rect">
            <a:avLst/>
          </a:prstGeom>
        </p:spPr>
      </p:pic>
      <p:sp>
        <p:nvSpPr>
          <p:cNvPr id="7" name="Subtitle 2"/>
          <p:cNvSpPr txBox="1">
            <a:spLocks/>
          </p:cNvSpPr>
          <p:nvPr/>
        </p:nvSpPr>
        <p:spPr>
          <a:xfrm>
            <a:off x="635274" y="3009925"/>
            <a:ext cx="7086600" cy="313342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solidFill>
                  <a:srgbClr val="745C15"/>
                </a:solidFill>
                <a:cs typeface="Frutiger LT Std 65 Bold"/>
              </a:rPr>
              <a:t>TTX Fleet Overview</a:t>
            </a:r>
          </a:p>
          <a:p>
            <a:pPr marL="0" indent="0">
              <a:buFont typeface="Arial"/>
              <a:buNone/>
            </a:pPr>
            <a:r>
              <a:rPr lang="en-US" sz="2400" dirty="0" smtClean="0">
                <a:solidFill>
                  <a:srgbClr val="745C15"/>
                </a:solidFill>
                <a:cs typeface="Frutiger LT Std 65 Bold"/>
              </a:rPr>
              <a:t>ACACSO Annual Meeting</a:t>
            </a:r>
          </a:p>
          <a:p>
            <a:pPr marL="0" indent="0">
              <a:buFont typeface="Arial"/>
              <a:buNone/>
            </a:pPr>
            <a:endParaRPr lang="en-US" sz="2400" dirty="0" smtClean="0">
              <a:solidFill>
                <a:srgbClr val="745C15"/>
              </a:solidFill>
              <a:cs typeface="Frutiger LT Std 65 Bold"/>
            </a:endParaRPr>
          </a:p>
          <a:p>
            <a:pPr marL="0" indent="0">
              <a:buFont typeface="Arial"/>
              <a:buNone/>
            </a:pPr>
            <a:endParaRPr lang="en-US" sz="2400" dirty="0">
              <a:solidFill>
                <a:srgbClr val="745C15"/>
              </a:solidFill>
              <a:cs typeface="Frutiger LT Std 65 Bold"/>
            </a:endParaRPr>
          </a:p>
          <a:p>
            <a:pPr marL="0" indent="0">
              <a:buFont typeface="Arial"/>
              <a:buNone/>
            </a:pPr>
            <a:r>
              <a:rPr lang="en-US" sz="2400" dirty="0" smtClean="0">
                <a:solidFill>
                  <a:srgbClr val="745C15"/>
                </a:solidFill>
                <a:cs typeface="Frutiger LT Std 65 Bold"/>
              </a:rPr>
              <a:t>Jeff Haurykiewicz, Manager – Automotive</a:t>
            </a:r>
          </a:p>
          <a:p>
            <a:pPr marL="0" indent="0">
              <a:buFont typeface="Arial"/>
              <a:buNone/>
            </a:pPr>
            <a:r>
              <a:rPr lang="en-US" sz="2400" dirty="0" smtClean="0">
                <a:solidFill>
                  <a:srgbClr val="745C15"/>
                </a:solidFill>
                <a:cs typeface="Frutiger LT Std 65 Bold"/>
              </a:rPr>
              <a:t>San Antonio, TX</a:t>
            </a:r>
          </a:p>
          <a:p>
            <a:pPr marL="0" indent="0">
              <a:buFont typeface="Arial"/>
              <a:buNone/>
            </a:pPr>
            <a:r>
              <a:rPr lang="en-US" sz="2400" dirty="0" smtClean="0">
                <a:solidFill>
                  <a:srgbClr val="745C15"/>
                </a:solidFill>
                <a:cs typeface="Frutiger LT Std 65 Bold"/>
              </a:rPr>
              <a:t>May 10, 2018</a:t>
            </a:r>
          </a:p>
          <a:p>
            <a:pPr marL="0" indent="0">
              <a:buFont typeface="Arial"/>
              <a:buNone/>
            </a:pPr>
            <a:endParaRPr lang="en-US" sz="2400" dirty="0">
              <a:solidFill>
                <a:srgbClr val="745C15"/>
              </a:solidFill>
              <a:cs typeface="Frutiger LT Std 65 Bold"/>
            </a:endParaRPr>
          </a:p>
        </p:txBody>
      </p:sp>
    </p:spTree>
    <p:extLst>
      <p:ext uri="{BB962C8B-B14F-4D97-AF65-F5344CB8AC3E}">
        <p14:creationId xmlns:p14="http://schemas.microsoft.com/office/powerpoint/2010/main" val="1607107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158" y="274638"/>
            <a:ext cx="4070412" cy="526261"/>
          </a:xfrm>
        </p:spPr>
        <p:txBody>
          <a:bodyPr/>
          <a:lstStyle/>
          <a:p>
            <a:r>
              <a:rPr lang="en-US" dirty="0" smtClean="0"/>
              <a:t>Current Boxcar Market</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4346" y="604696"/>
            <a:ext cx="4438553" cy="21774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408743" y="6069402"/>
            <a:ext cx="3328756" cy="246221"/>
          </a:xfrm>
          <a:prstGeom prst="rect">
            <a:avLst/>
          </a:prstGeom>
          <a:noFill/>
        </p:spPr>
        <p:txBody>
          <a:bodyPr wrap="square" rtlCol="0">
            <a:spAutoFit/>
          </a:bodyPr>
          <a:lstStyle/>
          <a:p>
            <a:r>
              <a:rPr lang="en-US" sz="1000" dirty="0">
                <a:solidFill>
                  <a:schemeClr val="accent6"/>
                </a:solidFill>
              </a:rPr>
              <a:t>Source: Progressive Railroading (based on AAR data</a:t>
            </a:r>
            <a:r>
              <a:rPr lang="en-US" sz="1000" dirty="0" smtClean="0">
                <a:solidFill>
                  <a:schemeClr val="accent6"/>
                </a:solidFill>
              </a:rPr>
              <a:t>)</a:t>
            </a:r>
            <a:endParaRPr lang="en-US" sz="1000" dirty="0">
              <a:solidFill>
                <a:schemeClr val="accent6"/>
              </a:solidFill>
            </a:endParaRPr>
          </a:p>
        </p:txBody>
      </p:sp>
      <p:pic>
        <p:nvPicPr>
          <p:cNvPr id="5" name="Picture 4"/>
          <p:cNvPicPr>
            <a:picLocks noChangeAspect="1"/>
          </p:cNvPicPr>
          <p:nvPr/>
        </p:nvPicPr>
        <p:blipFill>
          <a:blip r:embed="rId4"/>
          <a:stretch>
            <a:fillRect/>
          </a:stretch>
        </p:blipFill>
        <p:spPr>
          <a:xfrm>
            <a:off x="4385570" y="3556557"/>
            <a:ext cx="4577120" cy="2641407"/>
          </a:xfrm>
          <a:prstGeom prst="rect">
            <a:avLst/>
          </a:prstGeom>
        </p:spPr>
      </p:pic>
      <p:sp>
        <p:nvSpPr>
          <p:cNvPr id="9" name="Rectangle 8"/>
          <p:cNvSpPr/>
          <p:nvPr/>
        </p:nvSpPr>
        <p:spPr>
          <a:xfrm>
            <a:off x="5002567" y="2953885"/>
            <a:ext cx="3514729" cy="430887"/>
          </a:xfrm>
          <a:prstGeom prst="rect">
            <a:avLst/>
          </a:prstGeom>
        </p:spPr>
        <p:txBody>
          <a:bodyPr wrap="square">
            <a:spAutoFit/>
          </a:bodyPr>
          <a:lstStyle/>
          <a:p>
            <a:r>
              <a:rPr lang="en-US" sz="1100" b="1" dirty="0">
                <a:solidFill>
                  <a:srgbClr val="5B481A"/>
                </a:solidFill>
                <a:latin typeface="+mj-lt"/>
                <a:ea typeface="+mj-ea"/>
                <a:cs typeface="+mj-cs"/>
              </a:rPr>
              <a:t>A gradual single-family housing start growth rate should push boxcar loads up at an even pace</a:t>
            </a:r>
          </a:p>
        </p:txBody>
      </p:sp>
      <p:sp>
        <p:nvSpPr>
          <p:cNvPr id="8" name="Content Placeholder 8"/>
          <p:cNvSpPr txBox="1">
            <a:spLocks/>
          </p:cNvSpPr>
          <p:nvPr/>
        </p:nvSpPr>
        <p:spPr bwMode="auto">
          <a:xfrm>
            <a:off x="315159" y="946894"/>
            <a:ext cx="4363374" cy="12902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9000"/>
              </a:lnSpc>
              <a:spcAft>
                <a:spcPts val="2400"/>
              </a:spcAft>
              <a:buClr>
                <a:srgbClr val="A11117"/>
              </a:buClr>
              <a:buSzPct val="100000"/>
              <a:buFont typeface="Lucida Grande"/>
              <a:buChar char="»"/>
            </a:pPr>
            <a:r>
              <a:rPr lang="en-US" altLang="en-US" sz="1800" dirty="0" smtClean="0">
                <a:solidFill>
                  <a:srgbClr val="5A471C"/>
                </a:solidFill>
              </a:rPr>
              <a:t>Primary Markets:</a:t>
            </a:r>
            <a:br>
              <a:rPr lang="en-US" altLang="en-US" sz="1800" dirty="0" smtClean="0">
                <a:solidFill>
                  <a:srgbClr val="5A471C"/>
                </a:solidFill>
              </a:rPr>
            </a:br>
            <a:r>
              <a:rPr lang="en-US" altLang="en-US" sz="1800" dirty="0">
                <a:solidFill>
                  <a:srgbClr val="5A471C"/>
                </a:solidFill>
              </a:rPr>
              <a:t/>
            </a:r>
            <a:br>
              <a:rPr lang="en-US" altLang="en-US" sz="1800" dirty="0">
                <a:solidFill>
                  <a:srgbClr val="5A471C"/>
                </a:solidFill>
              </a:rPr>
            </a:br>
            <a:r>
              <a:rPr lang="en-US" altLang="en-US" sz="1600" dirty="0" smtClean="0">
                <a:solidFill>
                  <a:srgbClr val="5A471C"/>
                </a:solidFill>
              </a:rPr>
              <a:t>Pulp &amp; Paper 				51.7%</a:t>
            </a:r>
            <a:br>
              <a:rPr lang="en-US" altLang="en-US" sz="1600" dirty="0" smtClean="0">
                <a:solidFill>
                  <a:srgbClr val="5A471C"/>
                </a:solidFill>
              </a:rPr>
            </a:br>
            <a:r>
              <a:rPr lang="en-US" altLang="en-US" sz="1600" dirty="0" smtClean="0">
                <a:solidFill>
                  <a:srgbClr val="5A471C"/>
                </a:solidFill>
              </a:rPr>
              <a:t>Food Products 				17.7%</a:t>
            </a:r>
            <a:br>
              <a:rPr lang="en-US" altLang="en-US" sz="1600" dirty="0" smtClean="0">
                <a:solidFill>
                  <a:srgbClr val="5A471C"/>
                </a:solidFill>
              </a:rPr>
            </a:br>
            <a:r>
              <a:rPr lang="en-US" altLang="en-US" sz="1600" dirty="0" smtClean="0">
                <a:solidFill>
                  <a:srgbClr val="5A471C"/>
                </a:solidFill>
              </a:rPr>
              <a:t>Lumber / Wood Products		16.2%</a:t>
            </a:r>
            <a:r>
              <a:rPr lang="en-US" altLang="en-US" sz="1800" dirty="0">
                <a:solidFill>
                  <a:srgbClr val="5A471C"/>
                </a:solidFill>
              </a:rPr>
              <a:t/>
            </a:r>
            <a:br>
              <a:rPr lang="en-US" altLang="en-US" sz="1800" dirty="0">
                <a:solidFill>
                  <a:srgbClr val="5A471C"/>
                </a:solidFill>
              </a:rPr>
            </a:br>
            <a:endParaRPr lang="en-US" altLang="en-US" sz="1800" dirty="0" smtClean="0">
              <a:solidFill>
                <a:srgbClr val="5A471C"/>
              </a:solidFill>
            </a:endParaRPr>
          </a:p>
        </p:txBody>
      </p:sp>
      <p:sp>
        <p:nvSpPr>
          <p:cNvPr id="4" name="Slide Number Placeholder 3"/>
          <p:cNvSpPr>
            <a:spLocks noGrp="1"/>
          </p:cNvSpPr>
          <p:nvPr>
            <p:ph type="sldNum" sz="quarter" idx="10"/>
          </p:nvPr>
        </p:nvSpPr>
        <p:spPr/>
        <p:txBody>
          <a:bodyPr/>
          <a:lstStyle/>
          <a:p>
            <a:pPr>
              <a:defRPr/>
            </a:pPr>
            <a:fld id="{591C04AE-CB7F-45BD-A0B3-52F30F443E15}" type="slidenum">
              <a:rPr lang="en-US" smtClean="0"/>
              <a:pPr>
                <a:defRPr/>
              </a:pPr>
              <a:t>20</a:t>
            </a:fld>
            <a:endParaRPr lang="en-US" dirty="0"/>
          </a:p>
        </p:txBody>
      </p:sp>
      <p:sp>
        <p:nvSpPr>
          <p:cNvPr id="10" name="Content Placeholder 8"/>
          <p:cNvSpPr txBox="1">
            <a:spLocks/>
          </p:cNvSpPr>
          <p:nvPr/>
        </p:nvSpPr>
        <p:spPr bwMode="auto">
          <a:xfrm>
            <a:off x="315158" y="2314301"/>
            <a:ext cx="3963879" cy="8550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9000"/>
              </a:lnSpc>
              <a:spcAft>
                <a:spcPts val="2400"/>
              </a:spcAft>
              <a:buClr>
                <a:srgbClr val="A11117"/>
              </a:buClr>
              <a:buSzPct val="100000"/>
              <a:buFont typeface="Lucida Grande"/>
              <a:buChar char="»"/>
            </a:pPr>
            <a:r>
              <a:rPr lang="en-US" altLang="en-US" sz="1800" dirty="0" smtClean="0">
                <a:solidFill>
                  <a:srgbClr val="5A471C"/>
                </a:solidFill>
              </a:rPr>
              <a:t>North American Fleet:</a:t>
            </a:r>
            <a:br>
              <a:rPr lang="en-US" altLang="en-US" sz="1800" dirty="0" smtClean="0">
                <a:solidFill>
                  <a:srgbClr val="5A471C"/>
                </a:solidFill>
              </a:rPr>
            </a:br>
            <a:r>
              <a:rPr lang="en-US" altLang="en-US" sz="1800" dirty="0">
                <a:solidFill>
                  <a:srgbClr val="5A471C"/>
                </a:solidFill>
              </a:rPr>
              <a:t/>
            </a:r>
            <a:br>
              <a:rPr lang="en-US" altLang="en-US" sz="1800" dirty="0">
                <a:solidFill>
                  <a:srgbClr val="5A471C"/>
                </a:solidFill>
              </a:rPr>
            </a:br>
            <a:r>
              <a:rPr lang="en-US" altLang="en-US" sz="1600" dirty="0" smtClean="0">
                <a:solidFill>
                  <a:srgbClr val="5A471C"/>
                </a:solidFill>
              </a:rPr>
              <a:t>110,903 railcars (7% of total fleet)</a:t>
            </a:r>
            <a:br>
              <a:rPr lang="en-US" altLang="en-US" sz="1600" dirty="0" smtClean="0">
                <a:solidFill>
                  <a:srgbClr val="5A471C"/>
                </a:solidFill>
              </a:rPr>
            </a:br>
            <a:r>
              <a:rPr lang="en-US" altLang="en-US" sz="1600" dirty="0" smtClean="0">
                <a:solidFill>
                  <a:srgbClr val="5A471C"/>
                </a:solidFill>
              </a:rPr>
              <a:t/>
            </a:r>
            <a:br>
              <a:rPr lang="en-US" altLang="en-US" sz="1600" dirty="0" smtClean="0">
                <a:solidFill>
                  <a:srgbClr val="5A471C"/>
                </a:solidFill>
              </a:rPr>
            </a:br>
            <a:endParaRPr lang="en-US" altLang="en-US" sz="1800" dirty="0" smtClean="0">
              <a:solidFill>
                <a:srgbClr val="5A471C"/>
              </a:solidFill>
            </a:endParaRPr>
          </a:p>
        </p:txBody>
      </p:sp>
      <p:sp>
        <p:nvSpPr>
          <p:cNvPr id="11" name="Content Placeholder 8"/>
          <p:cNvSpPr txBox="1">
            <a:spLocks/>
          </p:cNvSpPr>
          <p:nvPr/>
        </p:nvSpPr>
        <p:spPr bwMode="auto">
          <a:xfrm>
            <a:off x="315158" y="3246457"/>
            <a:ext cx="4070412" cy="7218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9000"/>
              </a:lnSpc>
              <a:spcAft>
                <a:spcPts val="2400"/>
              </a:spcAft>
              <a:buClr>
                <a:srgbClr val="A11117"/>
              </a:buClr>
              <a:buSzPct val="100000"/>
              <a:buFont typeface="Lucida Grande"/>
              <a:buChar char="»"/>
            </a:pPr>
            <a:r>
              <a:rPr lang="en-US" altLang="en-US" sz="1800" dirty="0" smtClean="0">
                <a:solidFill>
                  <a:srgbClr val="5A471C"/>
                </a:solidFill>
              </a:rPr>
              <a:t>National boxcar pool has improved productivity of the car type</a:t>
            </a:r>
            <a:br>
              <a:rPr lang="en-US" altLang="en-US" sz="1800" dirty="0" smtClean="0">
                <a:solidFill>
                  <a:srgbClr val="5A471C"/>
                </a:solidFill>
              </a:rPr>
            </a:br>
            <a:r>
              <a:rPr lang="en-US" altLang="en-US" sz="1800" dirty="0" smtClean="0">
                <a:solidFill>
                  <a:srgbClr val="5A471C"/>
                </a:solidFill>
              </a:rPr>
              <a:t/>
            </a:r>
            <a:br>
              <a:rPr lang="en-US" altLang="en-US" sz="1800" dirty="0" smtClean="0">
                <a:solidFill>
                  <a:srgbClr val="5A471C"/>
                </a:solidFill>
              </a:rPr>
            </a:br>
            <a:endParaRPr lang="en-US" altLang="en-US" sz="1800" dirty="0" smtClean="0">
              <a:solidFill>
                <a:srgbClr val="5A471C"/>
              </a:solidFill>
            </a:endParaRPr>
          </a:p>
        </p:txBody>
      </p:sp>
      <p:sp>
        <p:nvSpPr>
          <p:cNvPr id="12" name="Content Placeholder 8"/>
          <p:cNvSpPr txBox="1">
            <a:spLocks/>
          </p:cNvSpPr>
          <p:nvPr/>
        </p:nvSpPr>
        <p:spPr bwMode="auto">
          <a:xfrm>
            <a:off x="288108" y="4045444"/>
            <a:ext cx="4186237" cy="11835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9000"/>
              </a:lnSpc>
              <a:spcAft>
                <a:spcPts val="2400"/>
              </a:spcAft>
              <a:buClr>
                <a:srgbClr val="A11117"/>
              </a:buClr>
              <a:buSzPct val="100000"/>
              <a:buFont typeface="Lucida Grande"/>
              <a:buChar char="»"/>
            </a:pPr>
            <a:r>
              <a:rPr lang="en-US" altLang="en-US" sz="1800" u="sng" dirty="0" smtClean="0">
                <a:solidFill>
                  <a:srgbClr val="5A471C"/>
                </a:solidFill>
              </a:rPr>
              <a:t>Car of the Future</a:t>
            </a:r>
            <a:r>
              <a:rPr lang="en-US" altLang="en-US" sz="1800" dirty="0" smtClean="0">
                <a:solidFill>
                  <a:srgbClr val="5A471C"/>
                </a:solidFill>
              </a:rPr>
              <a:t/>
            </a:r>
            <a:br>
              <a:rPr lang="en-US" altLang="en-US" sz="1800" dirty="0" smtClean="0">
                <a:solidFill>
                  <a:srgbClr val="5A471C"/>
                </a:solidFill>
              </a:rPr>
            </a:br>
            <a:r>
              <a:rPr lang="en-US" altLang="en-US" sz="1800" dirty="0" smtClean="0">
                <a:solidFill>
                  <a:srgbClr val="5A471C"/>
                </a:solidFill>
              </a:rPr>
              <a:t/>
            </a:r>
            <a:br>
              <a:rPr lang="en-US" altLang="en-US" sz="1800" dirty="0" smtClean="0">
                <a:solidFill>
                  <a:srgbClr val="5A471C"/>
                </a:solidFill>
              </a:rPr>
            </a:br>
            <a:r>
              <a:rPr lang="en-US" altLang="en-US" sz="1600" dirty="0" smtClean="0">
                <a:solidFill>
                  <a:srgbClr val="5A471C"/>
                </a:solidFill>
              </a:rPr>
              <a:t>60’ Plate F, 110-ton boxcar with 16’ door opening (double 8’ plug doors)</a:t>
            </a:r>
            <a:r>
              <a:rPr lang="en-US" altLang="en-US" sz="1800" dirty="0" smtClean="0">
                <a:solidFill>
                  <a:srgbClr val="5A471C"/>
                </a:solidFill>
              </a:rPr>
              <a:t/>
            </a:r>
            <a:br>
              <a:rPr lang="en-US" altLang="en-US" sz="1800" dirty="0" smtClean="0">
                <a:solidFill>
                  <a:srgbClr val="5A471C"/>
                </a:solidFill>
              </a:rPr>
            </a:br>
            <a:r>
              <a:rPr lang="en-US" altLang="en-US" sz="1800" dirty="0" smtClean="0">
                <a:solidFill>
                  <a:srgbClr val="5A471C"/>
                </a:solidFill>
              </a:rPr>
              <a:t/>
            </a:r>
            <a:br>
              <a:rPr lang="en-US" altLang="en-US" sz="1800" dirty="0" smtClean="0">
                <a:solidFill>
                  <a:srgbClr val="5A471C"/>
                </a:solidFill>
              </a:rPr>
            </a:br>
            <a:endParaRPr lang="en-US" altLang="en-US" sz="1800" dirty="0" smtClean="0">
              <a:solidFill>
                <a:srgbClr val="5A471C"/>
              </a:solidFill>
            </a:endParaRPr>
          </a:p>
        </p:txBody>
      </p:sp>
    </p:spTree>
    <p:extLst>
      <p:ext uri="{BB962C8B-B14F-4D97-AF65-F5344CB8AC3E}">
        <p14:creationId xmlns:p14="http://schemas.microsoft.com/office/powerpoint/2010/main" val="2942955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553"/>
            <a:ext cx="3980823" cy="556089"/>
          </a:xfrm>
        </p:spPr>
        <p:txBody>
          <a:bodyPr/>
          <a:lstStyle/>
          <a:p>
            <a:r>
              <a:rPr lang="en-US" dirty="0" smtClean="0"/>
              <a:t>Current Boxcar Market</a:t>
            </a:r>
            <a:endParaRPr lang="en-US" dirty="0"/>
          </a:p>
        </p:txBody>
      </p:sp>
      <p:sp>
        <p:nvSpPr>
          <p:cNvPr id="14" name="Text Box 7"/>
          <p:cNvSpPr txBox="1">
            <a:spLocks noChangeArrowheads="1"/>
          </p:cNvSpPr>
          <p:nvPr/>
        </p:nvSpPr>
        <p:spPr bwMode="auto">
          <a:xfrm>
            <a:off x="272176" y="6099613"/>
            <a:ext cx="4350870" cy="246221"/>
          </a:xfrm>
          <a:prstGeom prst="rect">
            <a:avLst/>
          </a:prstGeom>
          <a:noFill/>
          <a:ln w="9525">
            <a:noFill/>
            <a:miter lim="800000"/>
            <a:headEnd/>
            <a:tailEnd/>
          </a:ln>
        </p:spPr>
        <p:txBody>
          <a:bodyPr wrap="none">
            <a:spAutoFit/>
          </a:bodyPr>
          <a:lstStyle/>
          <a:p>
            <a:pPr algn="ctr"/>
            <a:r>
              <a:rPr lang="en-US" sz="1000" dirty="0" smtClean="0">
                <a:solidFill>
                  <a:schemeClr val="accent6"/>
                </a:solidFill>
              </a:rPr>
              <a:t>Source: TTX, FTR, Association </a:t>
            </a:r>
            <a:r>
              <a:rPr lang="en-US" sz="1000" dirty="0">
                <a:solidFill>
                  <a:schemeClr val="accent6"/>
                </a:solidFill>
              </a:rPr>
              <a:t>of American </a:t>
            </a:r>
            <a:r>
              <a:rPr lang="en-US" sz="1000" dirty="0" smtClean="0">
                <a:solidFill>
                  <a:schemeClr val="accent6"/>
                </a:solidFill>
              </a:rPr>
              <a:t>Railroads</a:t>
            </a:r>
            <a:r>
              <a:rPr lang="en-US" sz="1000" dirty="0">
                <a:solidFill>
                  <a:schemeClr val="accent6"/>
                </a:solidFill>
              </a:rPr>
              <a:t> </a:t>
            </a:r>
            <a:r>
              <a:rPr lang="en-US" sz="1000" dirty="0" smtClean="0">
                <a:solidFill>
                  <a:schemeClr val="accent6"/>
                </a:solidFill>
              </a:rPr>
              <a:t>- </a:t>
            </a:r>
            <a:r>
              <a:rPr lang="en-US" sz="1000" dirty="0">
                <a:solidFill>
                  <a:schemeClr val="accent6"/>
                </a:solidFill>
              </a:rPr>
              <a:t>Licensed </a:t>
            </a:r>
            <a:r>
              <a:rPr lang="en-US" sz="1000" dirty="0" smtClean="0">
                <a:solidFill>
                  <a:schemeClr val="accent6"/>
                </a:solidFill>
              </a:rPr>
              <a:t>Material</a:t>
            </a:r>
            <a:endParaRPr lang="en-US" sz="1000" dirty="0">
              <a:solidFill>
                <a:schemeClr val="accent6"/>
              </a:solidFill>
            </a:endParaRPr>
          </a:p>
        </p:txBody>
      </p:sp>
      <p:graphicFrame>
        <p:nvGraphicFramePr>
          <p:cNvPr id="11" name="Content Placeholder 6"/>
          <p:cNvGraphicFramePr>
            <a:graphicFrameLocks/>
          </p:cNvGraphicFramePr>
          <p:nvPr>
            <p:extLst>
              <p:ext uri="{D42A27DB-BD31-4B8C-83A1-F6EECF244321}">
                <p14:modId xmlns:p14="http://schemas.microsoft.com/office/powerpoint/2010/main" val="3423099353"/>
              </p:ext>
            </p:extLst>
          </p:nvPr>
        </p:nvGraphicFramePr>
        <p:xfrm>
          <a:off x="4381181" y="689642"/>
          <a:ext cx="4620776" cy="28461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7"/>
          <p:cNvGraphicFramePr>
            <a:graphicFrameLocks noGrp="1"/>
          </p:cNvGraphicFramePr>
          <p:nvPr>
            <p:ph idx="1"/>
            <p:extLst>
              <p:ext uri="{D42A27DB-BD31-4B8C-83A1-F6EECF244321}">
                <p14:modId xmlns:p14="http://schemas.microsoft.com/office/powerpoint/2010/main" val="1461117823"/>
              </p:ext>
            </p:extLst>
          </p:nvPr>
        </p:nvGraphicFramePr>
        <p:xfrm>
          <a:off x="137603" y="3432613"/>
          <a:ext cx="4878279" cy="2667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ontent Placeholder 7"/>
          <p:cNvGraphicFramePr>
            <a:graphicFrameLocks/>
          </p:cNvGraphicFramePr>
          <p:nvPr>
            <p:extLst>
              <p:ext uri="{D42A27DB-BD31-4B8C-83A1-F6EECF244321}">
                <p14:modId xmlns:p14="http://schemas.microsoft.com/office/powerpoint/2010/main" val="1022886665"/>
              </p:ext>
            </p:extLst>
          </p:nvPr>
        </p:nvGraphicFramePr>
        <p:xfrm>
          <a:off x="0" y="691179"/>
          <a:ext cx="4438023" cy="2844569"/>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p:cNvSpPr>
            <a:spLocks noGrp="1"/>
          </p:cNvSpPr>
          <p:nvPr>
            <p:ph type="sldNum" sz="quarter" idx="10"/>
          </p:nvPr>
        </p:nvSpPr>
        <p:spPr/>
        <p:txBody>
          <a:bodyPr/>
          <a:lstStyle/>
          <a:p>
            <a:pPr>
              <a:defRPr/>
            </a:pPr>
            <a:fld id="{2CF0A4F4-3141-496A-9C8D-0F18D7BFE201}" type="slidenum">
              <a:rPr lang="en-US" smtClean="0"/>
              <a:pPr>
                <a:defRPr/>
              </a:pPr>
              <a:t>21</a:t>
            </a:fld>
            <a:endParaRPr lang="en-US" dirty="0"/>
          </a:p>
        </p:txBody>
      </p:sp>
      <p:pic>
        <p:nvPicPr>
          <p:cNvPr id="4" name="Picture 3"/>
          <p:cNvPicPr>
            <a:picLocks noChangeAspect="1"/>
          </p:cNvPicPr>
          <p:nvPr/>
        </p:nvPicPr>
        <p:blipFill>
          <a:blip r:embed="rId6"/>
          <a:stretch>
            <a:fillRect/>
          </a:stretch>
        </p:blipFill>
        <p:spPr>
          <a:xfrm>
            <a:off x="5068069" y="3977086"/>
            <a:ext cx="3881700" cy="2007776"/>
          </a:xfrm>
          <a:prstGeom prst="rect">
            <a:avLst/>
          </a:prstGeom>
        </p:spPr>
      </p:pic>
    </p:spTree>
    <p:extLst>
      <p:ext uri="{BB962C8B-B14F-4D97-AF65-F5344CB8AC3E}">
        <p14:creationId xmlns:p14="http://schemas.microsoft.com/office/powerpoint/2010/main" val="18404079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a:r>
              <a:rPr lang="en-US" sz="2400" dirty="0" smtClean="0"/>
              <a:t>Intermodal – An Evolving Market</a:t>
            </a:r>
          </a:p>
        </p:txBody>
      </p:sp>
    </p:spTree>
    <p:extLst>
      <p:ext uri="{BB962C8B-B14F-4D97-AF65-F5344CB8AC3E}">
        <p14:creationId xmlns:p14="http://schemas.microsoft.com/office/powerpoint/2010/main" val="3659067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6481" y="180019"/>
            <a:ext cx="8226720" cy="805044"/>
          </a:xfrm>
        </p:spPr>
        <p:txBody>
          <a:bodyPr/>
          <a:lstStyle/>
          <a:p>
            <a:r>
              <a:rPr lang="en-US" dirty="0" smtClean="0"/>
              <a:t>Intermodal: An Evolving Market</a:t>
            </a:r>
            <a:endParaRPr lang="en-US" dirty="0"/>
          </a:p>
        </p:txBody>
      </p:sp>
      <p:sp>
        <p:nvSpPr>
          <p:cNvPr id="7" name="Text Box 3"/>
          <p:cNvSpPr txBox="1">
            <a:spLocks noChangeArrowheads="1"/>
          </p:cNvSpPr>
          <p:nvPr/>
        </p:nvSpPr>
        <p:spPr bwMode="auto">
          <a:xfrm>
            <a:off x="152400" y="6121587"/>
            <a:ext cx="4568879" cy="246221"/>
          </a:xfrm>
          <a:prstGeom prst="rect">
            <a:avLst/>
          </a:prstGeom>
          <a:noFill/>
          <a:ln w="9525">
            <a:noFill/>
            <a:miter lim="800000"/>
            <a:headEnd/>
            <a:tailEnd/>
          </a:ln>
        </p:spPr>
        <p:txBody>
          <a:bodyPr wrap="none">
            <a:spAutoFit/>
          </a:bodyPr>
          <a:lstStyle/>
          <a:p>
            <a:pPr eaLnBrk="0" hangingPunct="0"/>
            <a:r>
              <a:rPr lang="en-US" sz="1000" dirty="0" smtClean="0">
                <a:solidFill>
                  <a:schemeClr val="accent6"/>
                </a:solidFill>
              </a:rPr>
              <a:t>Source: Intermodal Association of North America, Cass Information Systems</a:t>
            </a:r>
            <a:endParaRPr lang="en-US" sz="1000" dirty="0">
              <a:solidFill>
                <a:schemeClr val="accent6"/>
              </a:solidFill>
            </a:endParaRPr>
          </a:p>
        </p:txBody>
      </p:sp>
      <p:sp>
        <p:nvSpPr>
          <p:cNvPr id="9" name="Rectangle 8"/>
          <p:cNvSpPr txBox="1">
            <a:spLocks noChangeArrowheads="1"/>
          </p:cNvSpPr>
          <p:nvPr/>
        </p:nvSpPr>
        <p:spPr bwMode="auto">
          <a:xfrm>
            <a:off x="4721279" y="1079810"/>
            <a:ext cx="4203327" cy="2040381"/>
          </a:xfrm>
          <a:prstGeom prst="rect">
            <a:avLst/>
          </a:prstGeom>
          <a:noFill/>
          <a:ln w="9525">
            <a:noFill/>
            <a:round/>
            <a:headEnd/>
            <a:tailEnd/>
          </a:ln>
        </p:spPr>
        <p:txBody>
          <a:bodyPr vert="horz" wrap="square" lIns="0" tIns="0" rIns="0" bIns="0" numCol="1" anchor="t" anchorCtr="0" compatLnSpc="1">
            <a:prstTxWarp prst="textNoShape">
              <a:avLst/>
            </a:prstTxWarp>
          </a:bodyPr>
          <a:lstStyle>
            <a:lvl1pPr marL="390246" indent="-293764" algn="l" defTabSz="414726" rtl="0" eaLnBrk="1" fontAlgn="base" hangingPunct="1">
              <a:lnSpc>
                <a:spcPct val="89000"/>
              </a:lnSpc>
              <a:spcBef>
                <a:spcPct val="0"/>
              </a:spcBef>
              <a:spcAft>
                <a:spcPts val="1293"/>
              </a:spcAft>
              <a:buClr>
                <a:srgbClr val="A11117"/>
              </a:buClr>
              <a:buSzPct val="100000"/>
              <a:buFont typeface="Lucida Grande" pitchFamily="-65" charset="0"/>
              <a:buChar char="»"/>
              <a:defRPr sz="2900">
                <a:solidFill>
                  <a:srgbClr val="404040"/>
                </a:solidFill>
                <a:latin typeface="+mn-lt"/>
                <a:ea typeface="+mn-ea"/>
                <a:cs typeface="+mn-cs"/>
              </a:defRPr>
            </a:lvl1pPr>
            <a:lvl2pPr marL="781932" indent="-259204" algn="l" defTabSz="414726" rtl="0" eaLnBrk="1" fontAlgn="base" hangingPunct="1">
              <a:lnSpc>
                <a:spcPct val="89000"/>
              </a:lnSpc>
              <a:spcBef>
                <a:spcPct val="0"/>
              </a:spcBef>
              <a:spcAft>
                <a:spcPts val="1032"/>
              </a:spcAft>
              <a:buClr>
                <a:srgbClr val="A11117"/>
              </a:buClr>
              <a:buSzPct val="75000"/>
              <a:buFont typeface="Wingdings" pitchFamily="-65" charset="2"/>
              <a:buChar char="§"/>
              <a:defRPr sz="2500">
                <a:solidFill>
                  <a:srgbClr val="404040"/>
                </a:solidFill>
                <a:latin typeface="+mn-lt"/>
                <a:ea typeface="+mn-ea"/>
                <a:cs typeface="+mn-cs"/>
              </a:defRPr>
            </a:lvl2pPr>
            <a:lvl3pPr marL="1173618" indent="-195843" algn="l" defTabSz="414726" rtl="0" eaLnBrk="1" fontAlgn="base" hangingPunct="1">
              <a:lnSpc>
                <a:spcPct val="89000"/>
              </a:lnSpc>
              <a:spcBef>
                <a:spcPct val="0"/>
              </a:spcBef>
              <a:spcAft>
                <a:spcPts val="771"/>
              </a:spcAft>
              <a:buClr>
                <a:srgbClr val="5B481A"/>
              </a:buClr>
              <a:buSzPct val="100000"/>
              <a:buFont typeface="Lucida Grande" pitchFamily="-65" charset="0"/>
              <a:buChar char="»"/>
              <a:defRPr sz="2200">
                <a:solidFill>
                  <a:srgbClr val="404040"/>
                </a:solidFill>
                <a:latin typeface="+mn-lt"/>
                <a:ea typeface="+mn-ea"/>
                <a:cs typeface="+mn-cs"/>
              </a:defRPr>
            </a:lvl3pPr>
            <a:lvl4pPr marL="1565304" indent="-194403" algn="l" defTabSz="414726" rtl="0" eaLnBrk="1" fontAlgn="base" hangingPunct="1">
              <a:lnSpc>
                <a:spcPct val="89000"/>
              </a:lnSpc>
              <a:spcBef>
                <a:spcPct val="0"/>
              </a:spcBef>
              <a:spcAft>
                <a:spcPts val="522"/>
              </a:spcAft>
              <a:buClr>
                <a:srgbClr val="A11117"/>
              </a:buClr>
              <a:buSzPct val="75000"/>
              <a:buFont typeface="Symbol" pitchFamily="-65" charset="2"/>
              <a:buChar char=""/>
              <a:defRPr sz="1800">
                <a:solidFill>
                  <a:srgbClr val="404040"/>
                </a:solidFill>
                <a:latin typeface="+mn-lt"/>
                <a:ea typeface="+mn-ea"/>
                <a:cs typeface="+mn-cs"/>
              </a:defRPr>
            </a:lvl4pPr>
            <a:lvl5pPr marL="1956989" indent="-195843" algn="l" defTabSz="414726" rtl="0" eaLnBrk="1" fontAlgn="base" hangingPunct="1">
              <a:lnSpc>
                <a:spcPct val="89000"/>
              </a:lnSpc>
              <a:spcBef>
                <a:spcPct val="0"/>
              </a:spcBef>
              <a:spcAft>
                <a:spcPts val="261"/>
              </a:spcAft>
              <a:buClr>
                <a:srgbClr val="A11117"/>
              </a:buClr>
              <a:buSzPct val="45000"/>
              <a:buFont typeface="Wingdings" pitchFamily="-65" charset="2"/>
              <a:buChar char="§"/>
              <a:defRPr sz="1800">
                <a:solidFill>
                  <a:srgbClr val="404040"/>
                </a:solidFill>
                <a:latin typeface="+mn-lt"/>
                <a:ea typeface="+mn-ea"/>
                <a:cs typeface="+mn-cs"/>
              </a:defRPr>
            </a:lvl5pPr>
            <a:lvl6pPr marL="2371715" indent="-195843" algn="l" defTabSz="414726" rtl="0" eaLnBrk="1" fontAlgn="base" hangingPunct="1">
              <a:lnSpc>
                <a:spcPct val="89000"/>
              </a:lnSpc>
              <a:spcBef>
                <a:spcPct val="0"/>
              </a:spcBef>
              <a:spcAft>
                <a:spcPts val="261"/>
              </a:spcAft>
              <a:buClr>
                <a:srgbClr val="000000"/>
              </a:buClr>
              <a:buSzPct val="45000"/>
              <a:buFont typeface="Wingdings" pitchFamily="-112" charset="2"/>
              <a:buChar char=""/>
              <a:defRPr sz="1800">
                <a:solidFill>
                  <a:srgbClr val="000000"/>
                </a:solidFill>
                <a:latin typeface="+mn-lt"/>
                <a:ea typeface="+mn-ea"/>
                <a:cs typeface="+mn-cs"/>
              </a:defRPr>
            </a:lvl6pPr>
            <a:lvl7pPr marL="2786442" indent="-195843" algn="l" defTabSz="414726" rtl="0" eaLnBrk="1" fontAlgn="base" hangingPunct="1">
              <a:lnSpc>
                <a:spcPct val="89000"/>
              </a:lnSpc>
              <a:spcBef>
                <a:spcPct val="0"/>
              </a:spcBef>
              <a:spcAft>
                <a:spcPts val="261"/>
              </a:spcAft>
              <a:buClr>
                <a:srgbClr val="000000"/>
              </a:buClr>
              <a:buSzPct val="45000"/>
              <a:buFont typeface="Wingdings" pitchFamily="-112" charset="2"/>
              <a:buChar char=""/>
              <a:defRPr sz="1800">
                <a:solidFill>
                  <a:srgbClr val="000000"/>
                </a:solidFill>
                <a:latin typeface="+mn-lt"/>
                <a:ea typeface="+mn-ea"/>
                <a:cs typeface="+mn-cs"/>
              </a:defRPr>
            </a:lvl7pPr>
            <a:lvl8pPr marL="3201168" indent="-195843" algn="l" defTabSz="414726" rtl="0" eaLnBrk="1" fontAlgn="base" hangingPunct="1">
              <a:lnSpc>
                <a:spcPct val="89000"/>
              </a:lnSpc>
              <a:spcBef>
                <a:spcPct val="0"/>
              </a:spcBef>
              <a:spcAft>
                <a:spcPts val="261"/>
              </a:spcAft>
              <a:buClr>
                <a:srgbClr val="000000"/>
              </a:buClr>
              <a:buSzPct val="45000"/>
              <a:buFont typeface="Wingdings" pitchFamily="-112" charset="2"/>
              <a:buChar char=""/>
              <a:defRPr sz="1800">
                <a:solidFill>
                  <a:srgbClr val="000000"/>
                </a:solidFill>
                <a:latin typeface="+mn-lt"/>
                <a:ea typeface="+mn-ea"/>
                <a:cs typeface="+mn-cs"/>
              </a:defRPr>
            </a:lvl8pPr>
            <a:lvl9pPr marL="3615894" indent="-195843" algn="l" defTabSz="414726" rtl="0" eaLnBrk="1" fontAlgn="base" hangingPunct="1">
              <a:lnSpc>
                <a:spcPct val="89000"/>
              </a:lnSpc>
              <a:spcBef>
                <a:spcPct val="0"/>
              </a:spcBef>
              <a:spcAft>
                <a:spcPts val="261"/>
              </a:spcAft>
              <a:buClr>
                <a:srgbClr val="000000"/>
              </a:buClr>
              <a:buSzPct val="45000"/>
              <a:buFont typeface="Wingdings" pitchFamily="-112" charset="2"/>
              <a:buChar char=""/>
              <a:defRPr sz="1800">
                <a:solidFill>
                  <a:srgbClr val="000000"/>
                </a:solidFill>
                <a:latin typeface="+mn-lt"/>
                <a:ea typeface="+mn-ea"/>
                <a:cs typeface="+mn-cs"/>
              </a:defRPr>
            </a:lvl9pPr>
          </a:lstStyle>
          <a:p>
            <a:r>
              <a:rPr lang="en-US" sz="1800" kern="0" dirty="0" smtClean="0">
                <a:solidFill>
                  <a:srgbClr val="5A471C"/>
                </a:solidFill>
              </a:rPr>
              <a:t>Overall increase in 2017 Q1-Q3, a rebound from Q3 and Q 4 2016</a:t>
            </a:r>
          </a:p>
          <a:p>
            <a:r>
              <a:rPr lang="en-US" sz="1800" kern="0" dirty="0" smtClean="0">
                <a:solidFill>
                  <a:srgbClr val="5A471C"/>
                </a:solidFill>
              </a:rPr>
              <a:t>Consumer spending growth should continue</a:t>
            </a:r>
          </a:p>
          <a:p>
            <a:r>
              <a:rPr lang="en-US" sz="1800" kern="0" dirty="0" smtClean="0">
                <a:solidFill>
                  <a:srgbClr val="5A471C"/>
                </a:solidFill>
              </a:rPr>
              <a:t>Domestic intermodal has </a:t>
            </a:r>
            <a:r>
              <a:rPr lang="en-US" sz="1800" kern="0" dirty="0" err="1" smtClean="0">
                <a:solidFill>
                  <a:srgbClr val="5A471C"/>
                </a:solidFill>
              </a:rPr>
              <a:t>transload</a:t>
            </a:r>
            <a:r>
              <a:rPr lang="en-US" sz="1800" kern="0" dirty="0" smtClean="0">
                <a:solidFill>
                  <a:srgbClr val="5A471C"/>
                </a:solidFill>
              </a:rPr>
              <a:t> advantage </a:t>
            </a:r>
            <a:endParaRPr lang="en-US" sz="1800" kern="0" dirty="0">
              <a:solidFill>
                <a:srgbClr val="5A471C"/>
              </a:solidFill>
            </a:endParaRPr>
          </a:p>
          <a:p>
            <a:endParaRPr lang="en-US" sz="2000" kern="0" dirty="0" smtClean="0">
              <a:solidFill>
                <a:srgbClr val="5A471C"/>
              </a:solidFill>
            </a:endParaRPr>
          </a:p>
          <a:p>
            <a:pPr marL="96482" indent="0">
              <a:buNone/>
            </a:pPr>
            <a:endParaRPr lang="en-US" sz="2000" kern="0" dirty="0" smtClean="0">
              <a:solidFill>
                <a:srgbClr val="5A471C"/>
              </a:solidFill>
            </a:endParaRPr>
          </a:p>
        </p:txBody>
      </p:sp>
      <p:pic>
        <p:nvPicPr>
          <p:cNvPr id="3" name="Picture 2"/>
          <p:cNvPicPr>
            <a:picLocks noChangeAspect="1"/>
          </p:cNvPicPr>
          <p:nvPr/>
        </p:nvPicPr>
        <p:blipFill>
          <a:blip r:embed="rId3"/>
          <a:stretch>
            <a:fillRect/>
          </a:stretch>
        </p:blipFill>
        <p:spPr>
          <a:xfrm>
            <a:off x="4793116" y="3555882"/>
            <a:ext cx="4131490" cy="2434628"/>
          </a:xfrm>
          <a:prstGeom prst="rect">
            <a:avLst/>
          </a:prstGeom>
        </p:spPr>
      </p:pic>
      <p:graphicFrame>
        <p:nvGraphicFramePr>
          <p:cNvPr id="10" name="Chart 9"/>
          <p:cNvGraphicFramePr/>
          <p:nvPr>
            <p:extLst>
              <p:ext uri="{D42A27DB-BD31-4B8C-83A1-F6EECF244321}">
                <p14:modId xmlns:p14="http://schemas.microsoft.com/office/powerpoint/2010/main" val="3045618890"/>
              </p:ext>
            </p:extLst>
          </p:nvPr>
        </p:nvGraphicFramePr>
        <p:xfrm>
          <a:off x="74041" y="922746"/>
          <a:ext cx="4495800" cy="26331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2168064220"/>
              </p:ext>
            </p:extLst>
          </p:nvPr>
        </p:nvGraphicFramePr>
        <p:xfrm>
          <a:off x="377879" y="3664639"/>
          <a:ext cx="4343400" cy="2362200"/>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p:cNvSpPr>
            <a:spLocks noGrp="1"/>
          </p:cNvSpPr>
          <p:nvPr>
            <p:ph type="sldNum" sz="quarter" idx="10"/>
          </p:nvPr>
        </p:nvSpPr>
        <p:spPr/>
        <p:txBody>
          <a:bodyPr/>
          <a:lstStyle/>
          <a:p>
            <a:pPr>
              <a:defRPr/>
            </a:pPr>
            <a:fld id="{2CF0A4F4-3141-496A-9C8D-0F18D7BFE201}" type="slidenum">
              <a:rPr lang="en-US" smtClean="0"/>
              <a:pPr>
                <a:defRPr/>
              </a:pPr>
              <a:t>23</a:t>
            </a:fld>
            <a:endParaRPr lang="en-US" dirty="0"/>
          </a:p>
        </p:txBody>
      </p:sp>
    </p:spTree>
    <p:extLst>
      <p:ext uri="{BB962C8B-B14F-4D97-AF65-F5344CB8AC3E}">
        <p14:creationId xmlns:p14="http://schemas.microsoft.com/office/powerpoint/2010/main" val="34537183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title"/>
          </p:nvPr>
        </p:nvSpPr>
        <p:spPr>
          <a:xfrm>
            <a:off x="457201" y="179388"/>
            <a:ext cx="5278822" cy="565367"/>
          </a:xfrm>
        </p:spPr>
        <p:txBody>
          <a:bodyPr/>
          <a:lstStyle/>
          <a:p>
            <a:r>
              <a:rPr lang="en-US" dirty="0" smtClean="0"/>
              <a:t>Intermodal: An Evolving Market</a:t>
            </a:r>
          </a:p>
        </p:txBody>
      </p:sp>
      <p:pic>
        <p:nvPicPr>
          <p:cNvPr id="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609" t="8476" r="12533" b="21447"/>
          <a:stretch/>
        </p:blipFill>
        <p:spPr bwMode="auto">
          <a:xfrm>
            <a:off x="5166870" y="744755"/>
            <a:ext cx="3519930" cy="237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ontent Placeholder 3"/>
          <p:cNvGraphicFramePr>
            <a:graphicFrameLocks/>
          </p:cNvGraphicFramePr>
          <p:nvPr>
            <p:extLst>
              <p:ext uri="{D42A27DB-BD31-4B8C-83A1-F6EECF244321}">
                <p14:modId xmlns:p14="http://schemas.microsoft.com/office/powerpoint/2010/main" val="1962009209"/>
              </p:ext>
            </p:extLst>
          </p:nvPr>
        </p:nvGraphicFramePr>
        <p:xfrm>
          <a:off x="215136" y="3455196"/>
          <a:ext cx="4310413" cy="2830357"/>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Box 7"/>
          <p:cNvSpPr txBox="1">
            <a:spLocks noChangeArrowheads="1"/>
          </p:cNvSpPr>
          <p:nvPr/>
        </p:nvSpPr>
        <p:spPr bwMode="auto">
          <a:xfrm>
            <a:off x="457200" y="6124215"/>
            <a:ext cx="1221809" cy="246221"/>
          </a:xfrm>
          <a:prstGeom prst="rect">
            <a:avLst/>
          </a:prstGeom>
          <a:noFill/>
          <a:ln w="9525">
            <a:noFill/>
            <a:miter lim="800000"/>
            <a:headEnd/>
            <a:tailEnd/>
          </a:ln>
        </p:spPr>
        <p:txBody>
          <a:bodyPr wrap="none">
            <a:spAutoFit/>
          </a:bodyPr>
          <a:lstStyle/>
          <a:p>
            <a:r>
              <a:rPr lang="en-US" sz="1000" dirty="0" smtClean="0">
                <a:solidFill>
                  <a:schemeClr val="accent6"/>
                </a:solidFill>
              </a:rPr>
              <a:t>Source: FTR, TTX</a:t>
            </a:r>
            <a:endParaRPr lang="en-US" sz="1000" dirty="0">
              <a:solidFill>
                <a:schemeClr val="accent6"/>
              </a:solidFill>
            </a:endParaRPr>
          </a:p>
        </p:txBody>
      </p:sp>
      <p:pic>
        <p:nvPicPr>
          <p:cNvPr id="3" name="Picture 2"/>
          <p:cNvPicPr>
            <a:picLocks noChangeAspect="1"/>
          </p:cNvPicPr>
          <p:nvPr/>
        </p:nvPicPr>
        <p:blipFill>
          <a:blip r:embed="rId5"/>
          <a:stretch>
            <a:fillRect/>
          </a:stretch>
        </p:blipFill>
        <p:spPr>
          <a:xfrm>
            <a:off x="4525550" y="3700526"/>
            <a:ext cx="4542337" cy="2423689"/>
          </a:xfrm>
          <a:prstGeom prst="rect">
            <a:avLst/>
          </a:prstGeom>
        </p:spPr>
      </p:pic>
      <p:sp>
        <p:nvSpPr>
          <p:cNvPr id="11" name="Rectangle 10"/>
          <p:cNvSpPr/>
          <p:nvPr/>
        </p:nvSpPr>
        <p:spPr>
          <a:xfrm>
            <a:off x="5736022" y="6124215"/>
            <a:ext cx="2971800" cy="246221"/>
          </a:xfrm>
          <a:prstGeom prst="rect">
            <a:avLst/>
          </a:prstGeom>
        </p:spPr>
        <p:txBody>
          <a:bodyPr wrap="square">
            <a:spAutoFit/>
          </a:bodyPr>
          <a:lstStyle/>
          <a:p>
            <a:r>
              <a:rPr lang="en-US" sz="1000" dirty="0">
                <a:latin typeface="Calibri" panose="020F0502020204030204" pitchFamily="34" charset="0"/>
              </a:rPr>
              <a:t>($/Loaded Mile</a:t>
            </a:r>
            <a:r>
              <a:rPr lang="en-US" sz="1000" dirty="0" smtClean="0">
                <a:latin typeface="Calibri" panose="020F0502020204030204" pitchFamily="34" charset="0"/>
              </a:rPr>
              <a:t>, OTR</a:t>
            </a:r>
            <a:r>
              <a:rPr lang="en-US" sz="1000" dirty="0">
                <a:latin typeface="Calibri" panose="020F0502020204030204" pitchFamily="34" charset="0"/>
              </a:rPr>
              <a:t>; Index: 2003=100)</a:t>
            </a:r>
            <a:endParaRPr lang="en-US" sz="1000" dirty="0"/>
          </a:p>
        </p:txBody>
      </p:sp>
      <p:sp>
        <p:nvSpPr>
          <p:cNvPr id="4" name="TextBox 3"/>
          <p:cNvSpPr txBox="1"/>
          <p:nvPr/>
        </p:nvSpPr>
        <p:spPr>
          <a:xfrm>
            <a:off x="5736022" y="3455196"/>
            <a:ext cx="1575816" cy="307777"/>
          </a:xfrm>
          <a:prstGeom prst="rect">
            <a:avLst/>
          </a:prstGeom>
          <a:noFill/>
        </p:spPr>
        <p:txBody>
          <a:bodyPr wrap="none" rtlCol="0">
            <a:spAutoFit/>
          </a:bodyPr>
          <a:lstStyle/>
          <a:p>
            <a:r>
              <a:rPr lang="en-US" sz="1400" b="1" dirty="0" smtClean="0"/>
              <a:t>Truckload Costs</a:t>
            </a:r>
            <a:endParaRPr lang="en-US" sz="1400" b="1" dirty="0"/>
          </a:p>
        </p:txBody>
      </p:sp>
      <p:pic>
        <p:nvPicPr>
          <p:cNvPr id="6" name="Content Placeholder 5"/>
          <p:cNvPicPr>
            <a:picLocks noGrp="1" noChangeAspect="1"/>
          </p:cNvPicPr>
          <p:nvPr>
            <p:ph idx="1"/>
          </p:nvPr>
        </p:nvPicPr>
        <p:blipFill>
          <a:blip r:embed="rId6"/>
          <a:stretch>
            <a:fillRect/>
          </a:stretch>
        </p:blipFill>
        <p:spPr>
          <a:xfrm>
            <a:off x="238908" y="744755"/>
            <a:ext cx="4605699" cy="2534841"/>
          </a:xfrm>
          <a:prstGeom prst="rect">
            <a:avLst/>
          </a:prstGeom>
        </p:spPr>
      </p:pic>
      <p:sp>
        <p:nvSpPr>
          <p:cNvPr id="2" name="Slide Number Placeholder 1"/>
          <p:cNvSpPr>
            <a:spLocks noGrp="1"/>
          </p:cNvSpPr>
          <p:nvPr>
            <p:ph type="sldNum" sz="quarter" idx="10"/>
          </p:nvPr>
        </p:nvSpPr>
        <p:spPr/>
        <p:txBody>
          <a:bodyPr/>
          <a:lstStyle/>
          <a:p>
            <a:pPr>
              <a:defRPr/>
            </a:pPr>
            <a:fld id="{2CF0A4F4-3141-496A-9C8D-0F18D7BFE201}" type="slidenum">
              <a:rPr lang="en-US" smtClean="0"/>
              <a:pPr>
                <a:defRPr/>
              </a:pPr>
              <a:t>24</a:t>
            </a:fld>
            <a:endParaRPr lang="en-US" dirty="0"/>
          </a:p>
        </p:txBody>
      </p:sp>
    </p:spTree>
    <p:extLst>
      <p:ext uri="{BB962C8B-B14F-4D97-AF65-F5344CB8AC3E}">
        <p14:creationId xmlns:p14="http://schemas.microsoft.com/office/powerpoint/2010/main" val="3688389573"/>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maz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772" y="3051403"/>
            <a:ext cx="2895600" cy="106094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doplb1ll3c6nn.cloudfront.net/assets/common/Bombfell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7835" y="2596933"/>
            <a:ext cx="2326091" cy="5473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284068"/>
            <a:ext cx="2659984" cy="1636913"/>
          </a:xfrm>
          <a:prstGeom prst="rect">
            <a:avLst/>
          </a:prstGeom>
        </p:spPr>
      </p:pic>
      <p:sp>
        <p:nvSpPr>
          <p:cNvPr id="7" name="Title 6"/>
          <p:cNvSpPr>
            <a:spLocks noGrp="1"/>
          </p:cNvSpPr>
          <p:nvPr>
            <p:ph type="title"/>
          </p:nvPr>
        </p:nvSpPr>
        <p:spPr>
          <a:xfrm>
            <a:off x="540059" y="231216"/>
            <a:ext cx="3681945" cy="604251"/>
          </a:xfrm>
        </p:spPr>
        <p:txBody>
          <a:bodyPr/>
          <a:lstStyle/>
          <a:p>
            <a:r>
              <a:rPr lang="en-US" dirty="0" smtClean="0"/>
              <a:t>Customer Choices</a:t>
            </a:r>
            <a:endParaRPr lang="en-US"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3835" y="950620"/>
            <a:ext cx="2621501" cy="1474595"/>
          </a:xfrm>
          <a:prstGeom prst="rect">
            <a:avLst/>
          </a:prstGeom>
        </p:spPr>
      </p:pic>
      <p:pic>
        <p:nvPicPr>
          <p:cNvPr id="34818" name="Picture 2" descr="Image result for jet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2382" y="2322323"/>
            <a:ext cx="2012554" cy="8219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a:stretch>
            <a:fillRect/>
          </a:stretch>
        </p:blipFill>
        <p:spPr>
          <a:xfrm>
            <a:off x="3311372" y="3487685"/>
            <a:ext cx="5619564" cy="2525757"/>
          </a:xfrm>
          <a:prstGeom prst="rect">
            <a:avLst/>
          </a:prstGeom>
        </p:spPr>
      </p:pic>
      <p:pic>
        <p:nvPicPr>
          <p:cNvPr id="34822" name="Picture 6" descr="Image result for Uber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49661" y="1262422"/>
            <a:ext cx="1899822" cy="1059901"/>
          </a:xfrm>
          <a:prstGeom prst="rect">
            <a:avLst/>
          </a:prstGeom>
          <a:noFill/>
          <a:extLst>
            <a:ext uri="{909E8E84-426E-40DD-AFC4-6F175D3DCCD1}">
              <a14:hiddenFill xmlns:a14="http://schemas.microsoft.com/office/drawing/2010/main">
                <a:solidFill>
                  <a:srgbClr val="FFFFFF"/>
                </a:solidFill>
              </a14:hiddenFill>
            </a:ext>
          </a:extLst>
        </p:spPr>
      </p:pic>
      <p:pic>
        <p:nvPicPr>
          <p:cNvPr id="34824" name="Picture 8" descr="Image result for Apple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39145" y="842187"/>
            <a:ext cx="1115028" cy="111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7920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Customer Choices</a:t>
            </a:r>
            <a:endParaRPr lang="en-US" dirty="0"/>
          </a:p>
        </p:txBody>
      </p:sp>
      <p:sp>
        <p:nvSpPr>
          <p:cNvPr id="8" name="Content Placeholder 7"/>
          <p:cNvSpPr>
            <a:spLocks noGrp="1"/>
          </p:cNvSpPr>
          <p:nvPr>
            <p:ph sz="half" idx="4294967295"/>
          </p:nvPr>
        </p:nvSpPr>
        <p:spPr>
          <a:xfrm>
            <a:off x="361026" y="1898127"/>
            <a:ext cx="3657600" cy="2860304"/>
          </a:xfrm>
          <a:prstGeom prst="rect">
            <a:avLst/>
          </a:prstGeom>
        </p:spPr>
        <p:txBody>
          <a:bodyPr/>
          <a:lstStyle/>
          <a:p>
            <a:r>
              <a:rPr lang="en-US" sz="1800" dirty="0" smtClean="0">
                <a:solidFill>
                  <a:schemeClr val="tx2"/>
                </a:solidFill>
              </a:rPr>
              <a:t>NA Fleet is still oversized for many car types</a:t>
            </a:r>
          </a:p>
          <a:p>
            <a:r>
              <a:rPr lang="en-US" sz="1800" dirty="0" smtClean="0">
                <a:solidFill>
                  <a:schemeClr val="tx2"/>
                </a:solidFill>
              </a:rPr>
              <a:t>Manufacturing / Production indices remain strong</a:t>
            </a:r>
          </a:p>
          <a:p>
            <a:r>
              <a:rPr lang="en-US" sz="1800" dirty="0" smtClean="0">
                <a:solidFill>
                  <a:schemeClr val="tx2"/>
                </a:solidFill>
              </a:rPr>
              <a:t>Competitive </a:t>
            </a:r>
            <a:r>
              <a:rPr lang="en-US" sz="1800" dirty="0">
                <a:solidFill>
                  <a:schemeClr val="tx2"/>
                </a:solidFill>
              </a:rPr>
              <a:t>Grain Export Market</a:t>
            </a:r>
          </a:p>
          <a:p>
            <a:r>
              <a:rPr lang="en-US" sz="1800" dirty="0" smtClean="0">
                <a:solidFill>
                  <a:schemeClr val="tx2"/>
                </a:solidFill>
              </a:rPr>
              <a:t>Intermodal Growth</a:t>
            </a:r>
          </a:p>
          <a:p>
            <a:pPr lvl="1"/>
            <a:endParaRPr lang="en-US" sz="1800" dirty="0" smtClean="0">
              <a:solidFill>
                <a:schemeClr val="tx2"/>
              </a:solidFill>
            </a:endParaRPr>
          </a:p>
          <a:p>
            <a:pPr lvl="1"/>
            <a:endParaRPr lang="en-US" sz="1800" dirty="0" smtClean="0">
              <a:solidFill>
                <a:schemeClr val="tx2"/>
              </a:solidFill>
            </a:endParaRPr>
          </a:p>
          <a:p>
            <a:pPr marL="95250" indent="0">
              <a:buNone/>
            </a:pPr>
            <a:endParaRPr lang="en-US" sz="1800" dirty="0" smtClean="0">
              <a:solidFill>
                <a:schemeClr val="tx2"/>
              </a:solidFill>
            </a:endParaRPr>
          </a:p>
          <a:p>
            <a:endParaRPr lang="en-US" sz="1800" dirty="0">
              <a:solidFill>
                <a:schemeClr val="tx2"/>
              </a:solidFill>
            </a:endParaRPr>
          </a:p>
        </p:txBody>
      </p:sp>
      <p:sp>
        <p:nvSpPr>
          <p:cNvPr id="10" name="Content Placeholder 9"/>
          <p:cNvSpPr>
            <a:spLocks noGrp="1"/>
          </p:cNvSpPr>
          <p:nvPr>
            <p:ph sz="half" idx="4294967295"/>
          </p:nvPr>
        </p:nvSpPr>
        <p:spPr>
          <a:xfrm>
            <a:off x="5046216" y="1900154"/>
            <a:ext cx="3733800" cy="4524375"/>
          </a:xfrm>
          <a:prstGeom prst="rect">
            <a:avLst/>
          </a:prstGeom>
        </p:spPr>
        <p:txBody>
          <a:bodyPr/>
          <a:lstStyle/>
          <a:p>
            <a:r>
              <a:rPr lang="en-US" sz="1800" dirty="0" smtClean="0">
                <a:solidFill>
                  <a:schemeClr val="tx2"/>
                </a:solidFill>
              </a:rPr>
              <a:t>Plastics and Sand Markets expected to maintain strength</a:t>
            </a:r>
          </a:p>
          <a:p>
            <a:r>
              <a:rPr lang="en-US" sz="1800" dirty="0" smtClean="0">
                <a:solidFill>
                  <a:schemeClr val="tx2"/>
                </a:solidFill>
              </a:rPr>
              <a:t>Metals &amp; Steel experienced growth in ’17</a:t>
            </a:r>
          </a:p>
          <a:p>
            <a:r>
              <a:rPr lang="en-US" sz="1800" dirty="0" smtClean="0">
                <a:solidFill>
                  <a:schemeClr val="tx2"/>
                </a:solidFill>
              </a:rPr>
              <a:t>The “Amazon Effect”</a:t>
            </a:r>
          </a:p>
          <a:p>
            <a:r>
              <a:rPr lang="en-US" sz="1800" dirty="0" smtClean="0">
                <a:solidFill>
                  <a:schemeClr val="tx2"/>
                </a:solidFill>
              </a:rPr>
              <a:t>Potential Infrastructure Bill</a:t>
            </a:r>
          </a:p>
          <a:p>
            <a:endParaRPr lang="en-US" sz="1800" dirty="0">
              <a:solidFill>
                <a:schemeClr val="tx2"/>
              </a:solidFill>
            </a:endParaRPr>
          </a:p>
        </p:txBody>
      </p:sp>
      <p:sp>
        <p:nvSpPr>
          <p:cNvPr id="11" name="TextBox 10"/>
          <p:cNvSpPr txBox="1"/>
          <p:nvPr/>
        </p:nvSpPr>
        <p:spPr>
          <a:xfrm>
            <a:off x="623657" y="1415179"/>
            <a:ext cx="3733800" cy="400110"/>
          </a:xfrm>
          <a:prstGeom prst="rect">
            <a:avLst/>
          </a:prstGeom>
          <a:noFill/>
        </p:spPr>
        <p:txBody>
          <a:bodyPr wrap="square" rtlCol="0">
            <a:spAutoFit/>
          </a:bodyPr>
          <a:lstStyle/>
          <a:p>
            <a:r>
              <a:rPr lang="en-US" sz="2000" b="1" u="sng" dirty="0" smtClean="0">
                <a:solidFill>
                  <a:schemeClr val="tx2"/>
                </a:solidFill>
                <a:latin typeface="Arial" panose="020B0604020202020204" pitchFamily="34" charset="0"/>
                <a:cs typeface="Arial" panose="020B0604020202020204" pitchFamily="34" charset="0"/>
              </a:rPr>
              <a:t>Favorable for Customers</a:t>
            </a:r>
            <a:endParaRPr lang="en-US" sz="2000" b="1" u="sng" dirty="0">
              <a:solidFill>
                <a:schemeClr val="tx2"/>
              </a:solidFill>
              <a:latin typeface="Arial" panose="020B0604020202020204" pitchFamily="34" charset="0"/>
              <a:cs typeface="Arial" panose="020B0604020202020204" pitchFamily="34" charset="0"/>
            </a:endParaRPr>
          </a:p>
        </p:txBody>
      </p:sp>
      <p:sp>
        <p:nvSpPr>
          <p:cNvPr id="12" name="TextBox 11"/>
          <p:cNvSpPr txBox="1"/>
          <p:nvPr/>
        </p:nvSpPr>
        <p:spPr>
          <a:xfrm>
            <a:off x="4953000" y="1454319"/>
            <a:ext cx="3733800" cy="400110"/>
          </a:xfrm>
          <a:prstGeom prst="rect">
            <a:avLst/>
          </a:prstGeom>
          <a:noFill/>
        </p:spPr>
        <p:txBody>
          <a:bodyPr wrap="square" rtlCol="0">
            <a:spAutoFit/>
          </a:bodyPr>
          <a:lstStyle/>
          <a:p>
            <a:r>
              <a:rPr lang="en-US" sz="2000" b="1" u="sng" dirty="0" smtClean="0">
                <a:solidFill>
                  <a:schemeClr val="tx2"/>
                </a:solidFill>
                <a:latin typeface="+mj-lt"/>
              </a:rPr>
              <a:t>Favorable for Car Owners</a:t>
            </a:r>
            <a:endParaRPr lang="en-US" sz="2000" b="1" u="sng" dirty="0">
              <a:solidFill>
                <a:schemeClr val="tx2"/>
              </a:solidFill>
              <a:latin typeface="+mj-lt"/>
            </a:endParaRPr>
          </a:p>
        </p:txBody>
      </p:sp>
    </p:spTree>
    <p:extLst>
      <p:ext uri="{BB962C8B-B14F-4D97-AF65-F5344CB8AC3E}">
        <p14:creationId xmlns:p14="http://schemas.microsoft.com/office/powerpoint/2010/main" val="1909788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710" y="810628"/>
            <a:ext cx="8229600" cy="698577"/>
          </a:xfrm>
        </p:spPr>
        <p:txBody>
          <a:bodyPr/>
          <a:lstStyle/>
          <a:p>
            <a:r>
              <a:rPr lang="en-US" dirty="0" smtClean="0"/>
              <a:t>Questions ?</a:t>
            </a:r>
            <a:endParaRPr lang="en-US" dirty="0"/>
          </a:p>
        </p:txBody>
      </p:sp>
      <p:pic>
        <p:nvPicPr>
          <p:cNvPr id="4" name="Picture 3"/>
          <p:cNvPicPr>
            <a:picLocks noChangeAspect="1"/>
          </p:cNvPicPr>
          <p:nvPr/>
        </p:nvPicPr>
        <p:blipFill>
          <a:blip r:embed="rId3"/>
          <a:stretch>
            <a:fillRect/>
          </a:stretch>
        </p:blipFill>
        <p:spPr>
          <a:xfrm>
            <a:off x="3735706" y="2131766"/>
            <a:ext cx="1743607" cy="530398"/>
          </a:xfrm>
          <a:prstGeom prst="rect">
            <a:avLst/>
          </a:prstGeom>
        </p:spPr>
      </p:pic>
      <p:sp>
        <p:nvSpPr>
          <p:cNvPr id="5" name="Title 1"/>
          <p:cNvSpPr txBox="1">
            <a:spLocks/>
          </p:cNvSpPr>
          <p:nvPr/>
        </p:nvSpPr>
        <p:spPr>
          <a:xfrm>
            <a:off x="492710" y="5943401"/>
            <a:ext cx="8229600" cy="698577"/>
          </a:xfrm>
          <a:prstGeom prst="rect">
            <a:avLst/>
          </a:prstGeom>
        </p:spPr>
        <p:txBody>
          <a:bodyPr>
            <a:noAutofit/>
          </a:bodyPr>
          <a:lstStyle>
            <a:lvl1pPr algn="ctr" defTabSz="457200" rtl="0" eaLnBrk="1" latinLnBrk="0" hangingPunct="1">
              <a:spcBef>
                <a:spcPct val="0"/>
              </a:spcBef>
              <a:buNone/>
              <a:defRPr lang="en-US" sz="3500" b="0" i="0" kern="1200" dirty="0">
                <a:solidFill>
                  <a:schemeClr val="bg2"/>
                </a:solidFill>
                <a:latin typeface="+mj-lt"/>
                <a:ea typeface="+mj-ea"/>
                <a:cs typeface="Frutiger LT Std 65 Bold"/>
              </a:defRPr>
            </a:lvl1pPr>
          </a:lstStyle>
          <a:p>
            <a:r>
              <a:rPr lang="en-US" sz="2800" dirty="0" smtClean="0"/>
              <a:t>Thank you!</a:t>
            </a:r>
            <a:endParaRPr lang="en-US" sz="2800" dirty="0"/>
          </a:p>
        </p:txBody>
      </p:sp>
    </p:spTree>
    <p:extLst>
      <p:ext uri="{BB962C8B-B14F-4D97-AF65-F5344CB8AC3E}">
        <p14:creationId xmlns:p14="http://schemas.microsoft.com/office/powerpoint/2010/main" val="4297581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655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Title 3"/>
          <p:cNvSpPr>
            <a:spLocks noGrp="1"/>
          </p:cNvSpPr>
          <p:nvPr>
            <p:ph type="title"/>
          </p:nvPr>
        </p:nvSpPr>
        <p:spPr bwMode="auto">
          <a:xfrm>
            <a:off x="203200" y="199829"/>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dirty="0" smtClean="0"/>
              <a:t>Agenda</a:t>
            </a:r>
          </a:p>
        </p:txBody>
      </p:sp>
      <p:sp>
        <p:nvSpPr>
          <p:cNvPr id="355331" name="Content Placeholder 4"/>
          <p:cNvSpPr>
            <a:spLocks noGrp="1"/>
          </p:cNvSpPr>
          <p:nvPr>
            <p:ph idx="1"/>
          </p:nvPr>
        </p:nvSpPr>
        <p:spPr bwMode="auto">
          <a:xfrm>
            <a:off x="203200" y="948882"/>
            <a:ext cx="82296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defRPr/>
            </a:pPr>
            <a:r>
              <a:rPr lang="en-US" altLang="en-US" sz="2400" dirty="0" smtClean="0">
                <a:ea typeface="Frutiger LT Std 45 Light"/>
              </a:rPr>
              <a:t>TTX Company Overview</a:t>
            </a:r>
          </a:p>
          <a:p>
            <a:pPr eaLnBrk="1" hangingPunct="1">
              <a:defRPr/>
            </a:pPr>
            <a:r>
              <a:rPr lang="en-US" altLang="en-US" sz="2400" dirty="0" smtClean="0">
                <a:ea typeface="Frutiger LT Std 45 Light"/>
              </a:rPr>
              <a:t>Industry &amp; Economic Outlook</a:t>
            </a:r>
          </a:p>
          <a:p>
            <a:pPr eaLnBrk="1" hangingPunct="1">
              <a:defRPr/>
            </a:pPr>
            <a:r>
              <a:rPr lang="en-US" altLang="en-US" sz="2400" dirty="0" smtClean="0">
                <a:ea typeface="Frutiger LT Std 45 Light"/>
              </a:rPr>
              <a:t>North American Rail Fleet</a:t>
            </a:r>
          </a:p>
          <a:p>
            <a:pPr eaLnBrk="1" hangingPunct="1">
              <a:defRPr/>
            </a:pPr>
            <a:r>
              <a:rPr lang="en-US" altLang="en-US" sz="2400" dirty="0" smtClean="0">
                <a:ea typeface="Frutiger LT Std 45 Light"/>
              </a:rPr>
              <a:t>Closer Look at Select Markets</a:t>
            </a:r>
          </a:p>
          <a:p>
            <a:pPr eaLnBrk="1" hangingPunct="1">
              <a:defRPr/>
            </a:pPr>
            <a:r>
              <a:rPr lang="en-US" altLang="en-US" sz="2400" dirty="0" smtClean="0">
                <a:ea typeface="Frutiger LT Std 45 Light"/>
              </a:rPr>
              <a:t>Intermodal: An Evolving Market </a:t>
            </a:r>
          </a:p>
          <a:p>
            <a:pPr eaLnBrk="1" hangingPunct="1">
              <a:defRPr/>
            </a:pPr>
            <a:r>
              <a:rPr lang="en-US" altLang="en-US" sz="2400" dirty="0" smtClean="0">
                <a:ea typeface="Frutiger LT Std 45 Light"/>
              </a:rPr>
              <a:t>Customer Choices</a:t>
            </a:r>
          </a:p>
          <a:p>
            <a:pPr eaLnBrk="1" hangingPunct="1">
              <a:defRPr/>
            </a:pPr>
            <a:r>
              <a:rPr lang="en-US" altLang="en-US" sz="2400" dirty="0" smtClean="0">
                <a:ea typeface="Frutiger LT Std 45 Light"/>
              </a:rPr>
              <a:t>Questions</a:t>
            </a:r>
          </a:p>
          <a:p>
            <a:pPr marL="0" indent="0" eaLnBrk="1" hangingPunct="1">
              <a:buFont typeface="Lucida Grande"/>
              <a:buNone/>
              <a:defRPr/>
            </a:pPr>
            <a:endParaRPr lang="en-US" altLang="en-US" sz="2400" dirty="0" smtClean="0">
              <a:ea typeface="Frutiger LT Std 45 Light"/>
            </a:endParaRPr>
          </a:p>
          <a:p>
            <a:pPr eaLnBrk="1" hangingPunct="1">
              <a:defRPr/>
            </a:pPr>
            <a:endParaRPr lang="en-US" altLang="en-US" sz="2400" dirty="0" smtClean="0">
              <a:ea typeface="Frutiger LT Std 45 Light"/>
            </a:endParaRPr>
          </a:p>
        </p:txBody>
      </p:sp>
      <p:pic>
        <p:nvPicPr>
          <p:cNvPr id="355333" name="Picture 1"/>
          <p:cNvPicPr>
            <a:picLocks noChangeAspect="1"/>
          </p:cNvPicPr>
          <p:nvPr/>
        </p:nvPicPr>
        <p:blipFill rotWithShape="1">
          <a:blip r:embed="rId3">
            <a:extLst>
              <a:ext uri="{28A0092B-C50C-407E-A947-70E740481C1C}">
                <a14:useLocalDpi xmlns:a14="http://schemas.microsoft.com/office/drawing/2010/main" val="0"/>
              </a:ext>
            </a:extLst>
          </a:blip>
          <a:srcRect t="5028"/>
          <a:stretch/>
        </p:blipFill>
        <p:spPr bwMode="auto">
          <a:xfrm>
            <a:off x="4749755" y="3364636"/>
            <a:ext cx="4034698" cy="292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2CF0A4F4-3141-496A-9C8D-0F18D7BFE201}" type="slidenum">
              <a:rPr lang="en-US" smtClean="0"/>
              <a:pPr>
                <a:defRPr/>
              </a:pPr>
              <a:t>3</a:t>
            </a:fld>
            <a:endParaRPr lang="en-US" dirty="0"/>
          </a:p>
        </p:txBody>
      </p:sp>
    </p:spTree>
    <p:extLst>
      <p:ext uri="{BB962C8B-B14F-4D97-AF65-F5344CB8AC3E}">
        <p14:creationId xmlns:p14="http://schemas.microsoft.com/office/powerpoint/2010/main" val="2737252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174625"/>
            <a:ext cx="7543800" cy="533400"/>
          </a:xfrm>
        </p:spPr>
        <p:txBody>
          <a:bodyPr/>
          <a:lstStyle/>
          <a:p>
            <a:pPr eaLnBrk="1" hangingPunct="1"/>
            <a:r>
              <a:rPr lang="en-US" altLang="en-US" dirty="0" smtClean="0">
                <a:solidFill>
                  <a:schemeClr val="tx2"/>
                </a:solidFill>
              </a:rPr>
              <a:t>TTX Company Overview</a:t>
            </a:r>
          </a:p>
        </p:txBody>
      </p:sp>
      <p:sp>
        <p:nvSpPr>
          <p:cNvPr id="12291" name="Rectangle 3"/>
          <p:cNvSpPr txBox="1">
            <a:spLocks noChangeArrowheads="1"/>
          </p:cNvSpPr>
          <p:nvPr/>
        </p:nvSpPr>
        <p:spPr bwMode="auto">
          <a:xfrm>
            <a:off x="228600" y="790575"/>
            <a:ext cx="7696200"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5000"/>
              </a:lnSpc>
              <a:spcBef>
                <a:spcPct val="40000"/>
              </a:spcBef>
            </a:pPr>
            <a:r>
              <a:rPr lang="en-US" altLang="en-US" b="1" dirty="0">
                <a:solidFill>
                  <a:schemeClr val="tx2"/>
                </a:solidFill>
              </a:rPr>
              <a:t>TTX functions as the industry’s railcar cooperative, operating under pooling authority granted by the Surface Transportation Board</a:t>
            </a:r>
          </a:p>
          <a:p>
            <a:pPr>
              <a:lnSpc>
                <a:spcPct val="115000"/>
              </a:lnSpc>
              <a:spcBef>
                <a:spcPct val="40000"/>
              </a:spcBef>
            </a:pPr>
            <a:endParaRPr lang="en-US" altLang="en-US" sz="1000" b="1" dirty="0">
              <a:solidFill>
                <a:schemeClr val="tx2"/>
              </a:solidFill>
            </a:endParaRPr>
          </a:p>
          <a:p>
            <a:pPr>
              <a:lnSpc>
                <a:spcPct val="89000"/>
              </a:lnSpc>
              <a:spcAft>
                <a:spcPts val="2400"/>
              </a:spcAft>
              <a:buClr>
                <a:srgbClr val="A11117"/>
              </a:buClr>
              <a:buSzPct val="100000"/>
              <a:buFont typeface="Lucida Grande"/>
              <a:buChar char="»"/>
            </a:pPr>
            <a:r>
              <a:rPr lang="en-US" altLang="en-US" dirty="0">
                <a:solidFill>
                  <a:schemeClr val="tx2"/>
                </a:solidFill>
              </a:rPr>
              <a:t>$1.2 billion company, serving and owned by the Class I Railroads</a:t>
            </a:r>
            <a:endParaRPr lang="en-US" altLang="en-US" sz="800" dirty="0">
              <a:solidFill>
                <a:schemeClr val="tx2"/>
              </a:solidFill>
            </a:endParaRPr>
          </a:p>
          <a:p>
            <a:pPr>
              <a:lnSpc>
                <a:spcPct val="89000"/>
              </a:lnSpc>
              <a:spcAft>
                <a:spcPts val="1288"/>
              </a:spcAft>
              <a:buClr>
                <a:srgbClr val="A11117"/>
              </a:buClr>
              <a:buSzPct val="100000"/>
              <a:buFont typeface="Lucida Grande"/>
              <a:buChar char="»"/>
            </a:pPr>
            <a:r>
              <a:rPr lang="en-US" altLang="en-US" dirty="0">
                <a:solidFill>
                  <a:schemeClr val="tx2"/>
                </a:solidFill>
              </a:rPr>
              <a:t>The Company owns </a:t>
            </a:r>
            <a:r>
              <a:rPr lang="en-US" altLang="en-US" dirty="0" smtClean="0">
                <a:solidFill>
                  <a:schemeClr val="tx2"/>
                </a:solidFill>
              </a:rPr>
              <a:t>and </a:t>
            </a:r>
            <a:r>
              <a:rPr lang="en-US" altLang="en-US" dirty="0">
                <a:solidFill>
                  <a:schemeClr val="tx2"/>
                </a:solidFill>
              </a:rPr>
              <a:t>maintains a </a:t>
            </a:r>
            <a:r>
              <a:rPr lang="en-US" altLang="en-US" dirty="0" smtClean="0">
                <a:solidFill>
                  <a:schemeClr val="tx2"/>
                </a:solidFill>
              </a:rPr>
              <a:t>pool </a:t>
            </a:r>
            <a:r>
              <a:rPr lang="en-US" altLang="en-US" dirty="0">
                <a:solidFill>
                  <a:schemeClr val="tx2"/>
                </a:solidFill>
              </a:rPr>
              <a:t>of over 200,000 railcars:</a:t>
            </a:r>
          </a:p>
          <a:p>
            <a:pPr lvl="1">
              <a:lnSpc>
                <a:spcPct val="125000"/>
              </a:lnSpc>
              <a:spcBef>
                <a:spcPct val="40000"/>
              </a:spcBef>
              <a:buFont typeface="Arial" panose="020B0604020202020204" pitchFamily="34" charset="0"/>
              <a:buNone/>
            </a:pPr>
            <a:endParaRPr lang="en-US" altLang="en-US" sz="1200" dirty="0" smtClean="0">
              <a:solidFill>
                <a:schemeClr val="tx2"/>
              </a:solidFill>
            </a:endParaRPr>
          </a:p>
          <a:p>
            <a:pPr lvl="1">
              <a:lnSpc>
                <a:spcPct val="125000"/>
              </a:lnSpc>
              <a:spcBef>
                <a:spcPct val="40000"/>
              </a:spcBef>
            </a:pPr>
            <a:endParaRPr lang="en-US" altLang="en-US" sz="800" dirty="0">
              <a:solidFill>
                <a:schemeClr val="tx2"/>
              </a:solidFill>
            </a:endParaRPr>
          </a:p>
          <a:p>
            <a:pPr>
              <a:lnSpc>
                <a:spcPct val="89000"/>
              </a:lnSpc>
              <a:spcAft>
                <a:spcPts val="1288"/>
              </a:spcAft>
              <a:buClr>
                <a:srgbClr val="A11117"/>
              </a:buClr>
              <a:buSzPct val="100000"/>
              <a:buFont typeface="Lucida Grande"/>
              <a:buChar char="»"/>
            </a:pPr>
            <a:r>
              <a:rPr lang="en-US" altLang="en-US" dirty="0">
                <a:solidFill>
                  <a:schemeClr val="tx2"/>
                </a:solidFill>
              </a:rPr>
              <a:t>Owners enjoy financial and operational benefits of the pool, in line with 	their strategic business needs:</a:t>
            </a:r>
          </a:p>
          <a:p>
            <a:pPr>
              <a:lnSpc>
                <a:spcPct val="89000"/>
              </a:lnSpc>
              <a:spcAft>
                <a:spcPts val="1288"/>
              </a:spcAft>
              <a:buClr>
                <a:srgbClr val="A11117"/>
              </a:buClr>
              <a:buSzPct val="100000"/>
              <a:buFont typeface="Lucida Grande"/>
              <a:buChar char="»"/>
            </a:pPr>
            <a:endParaRPr lang="en-US" altLang="en-US" sz="2000" dirty="0">
              <a:solidFill>
                <a:schemeClr val="tx2"/>
              </a:solidFill>
            </a:endParaRPr>
          </a:p>
          <a:p>
            <a:pPr>
              <a:lnSpc>
                <a:spcPct val="89000"/>
              </a:lnSpc>
              <a:spcAft>
                <a:spcPts val="1800"/>
              </a:spcAft>
              <a:buClr>
                <a:srgbClr val="A11117"/>
              </a:buClr>
              <a:buSzPct val="100000"/>
              <a:buFont typeface="Lucida Grande"/>
              <a:buChar char="»"/>
            </a:pPr>
            <a:r>
              <a:rPr lang="en-US" altLang="en-US" dirty="0">
                <a:solidFill>
                  <a:schemeClr val="tx2"/>
                </a:solidFill>
              </a:rPr>
              <a:t>Rail customers benefit from a well-maintained fleet of free-running cars</a:t>
            </a:r>
          </a:p>
          <a:p>
            <a:pPr>
              <a:lnSpc>
                <a:spcPct val="89000"/>
              </a:lnSpc>
              <a:spcAft>
                <a:spcPts val="1800"/>
              </a:spcAft>
              <a:buClr>
                <a:srgbClr val="A11117"/>
              </a:buClr>
              <a:buSzPct val="100000"/>
              <a:buFont typeface="Lucida Grande"/>
              <a:buChar char="»"/>
            </a:pPr>
            <a:r>
              <a:rPr lang="en-US" altLang="en-US" dirty="0">
                <a:solidFill>
                  <a:schemeClr val="tx2"/>
                </a:solidFill>
                <a:hlinkClick r:id="rId3"/>
              </a:rPr>
              <a:t>http://www.ttx.com/AboutTTX/pooling-benefits.aspx</a:t>
            </a:r>
            <a:r>
              <a:rPr lang="en-US" altLang="en-US" dirty="0">
                <a:solidFill>
                  <a:schemeClr val="tx2"/>
                </a:solidFill>
              </a:rPr>
              <a:t> </a:t>
            </a:r>
          </a:p>
        </p:txBody>
      </p:sp>
      <p:sp>
        <p:nvSpPr>
          <p:cNvPr id="12292" name="TextBox 12"/>
          <p:cNvSpPr txBox="1">
            <a:spLocks noChangeArrowheads="1"/>
          </p:cNvSpPr>
          <p:nvPr/>
        </p:nvSpPr>
        <p:spPr bwMode="auto">
          <a:xfrm>
            <a:off x="727869" y="2571749"/>
            <a:ext cx="13938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Courier New" panose="02070309020205020404" pitchFamily="49" charset="0"/>
              <a:buChar char="o"/>
            </a:pPr>
            <a:r>
              <a:rPr lang="en-US" altLang="en-US" sz="1600" dirty="0">
                <a:solidFill>
                  <a:srgbClr val="5A471C"/>
                </a:solidFill>
              </a:rPr>
              <a:t>  Intermodal</a:t>
            </a:r>
          </a:p>
        </p:txBody>
      </p:sp>
      <p:sp>
        <p:nvSpPr>
          <p:cNvPr id="12293" name="TextBox 13"/>
          <p:cNvSpPr txBox="1">
            <a:spLocks noChangeArrowheads="1"/>
          </p:cNvSpPr>
          <p:nvPr/>
        </p:nvSpPr>
        <p:spPr bwMode="auto">
          <a:xfrm>
            <a:off x="2838104" y="2571749"/>
            <a:ext cx="1438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Courier New" panose="02070309020205020404" pitchFamily="49" charset="0"/>
              <a:buChar char="o"/>
            </a:pPr>
            <a:r>
              <a:rPr lang="en-US" altLang="en-US" sz="1600" dirty="0">
                <a:solidFill>
                  <a:srgbClr val="5A471C"/>
                </a:solidFill>
              </a:rPr>
              <a:t>  Automotive</a:t>
            </a:r>
          </a:p>
        </p:txBody>
      </p:sp>
      <p:sp>
        <p:nvSpPr>
          <p:cNvPr id="12294" name="TextBox 14"/>
          <p:cNvSpPr txBox="1">
            <a:spLocks noChangeArrowheads="1"/>
          </p:cNvSpPr>
          <p:nvPr/>
        </p:nvSpPr>
        <p:spPr bwMode="auto">
          <a:xfrm>
            <a:off x="4734719" y="2571749"/>
            <a:ext cx="2384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Courier New" panose="02070309020205020404" pitchFamily="49" charset="0"/>
              <a:buChar char="o"/>
            </a:pPr>
            <a:r>
              <a:rPr lang="en-US" altLang="en-US" sz="1600" dirty="0">
                <a:solidFill>
                  <a:srgbClr val="5A471C"/>
                </a:solidFill>
              </a:rPr>
              <a:t>  General Merchandise</a:t>
            </a:r>
          </a:p>
        </p:txBody>
      </p:sp>
      <p:sp>
        <p:nvSpPr>
          <p:cNvPr id="12295" name="TextBox 15"/>
          <p:cNvSpPr txBox="1">
            <a:spLocks noChangeArrowheads="1"/>
          </p:cNvSpPr>
          <p:nvPr/>
        </p:nvSpPr>
        <p:spPr bwMode="auto">
          <a:xfrm>
            <a:off x="3014663" y="3720698"/>
            <a:ext cx="2565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Courier New" panose="02070309020205020404" pitchFamily="49" charset="0"/>
              <a:buChar char="o"/>
            </a:pPr>
            <a:r>
              <a:rPr lang="en-US" altLang="en-US" sz="1600" dirty="0">
                <a:solidFill>
                  <a:srgbClr val="5A471C"/>
                </a:solidFill>
              </a:rPr>
              <a:t>  Capital outlay reduction</a:t>
            </a:r>
          </a:p>
        </p:txBody>
      </p:sp>
      <p:sp>
        <p:nvSpPr>
          <p:cNvPr id="12296" name="TextBox 16"/>
          <p:cNvSpPr txBox="1">
            <a:spLocks noChangeArrowheads="1"/>
          </p:cNvSpPr>
          <p:nvPr/>
        </p:nvSpPr>
        <p:spPr bwMode="auto">
          <a:xfrm>
            <a:off x="381000" y="3720699"/>
            <a:ext cx="26336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Courier New" panose="02070309020205020404" pitchFamily="49" charset="0"/>
              <a:buChar char="o"/>
            </a:pPr>
            <a:r>
              <a:rPr lang="en-US" altLang="en-US" sz="1600" dirty="0">
                <a:solidFill>
                  <a:srgbClr val="5A471C"/>
                </a:solidFill>
              </a:rPr>
              <a:t>  Empty mile minimization</a:t>
            </a:r>
          </a:p>
        </p:txBody>
      </p:sp>
      <p:sp>
        <p:nvSpPr>
          <p:cNvPr id="12297" name="TextBox 17"/>
          <p:cNvSpPr txBox="1">
            <a:spLocks noChangeArrowheads="1"/>
          </p:cNvSpPr>
          <p:nvPr/>
        </p:nvSpPr>
        <p:spPr bwMode="auto">
          <a:xfrm>
            <a:off x="5868988" y="3720698"/>
            <a:ext cx="1755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Courier New" panose="02070309020205020404" pitchFamily="49" charset="0"/>
              <a:buChar char="o"/>
            </a:pPr>
            <a:r>
              <a:rPr lang="en-US" altLang="en-US" sz="1600" dirty="0">
                <a:solidFill>
                  <a:srgbClr val="5A471C"/>
                </a:solidFill>
              </a:rPr>
              <a:t>  Risk mitigation</a:t>
            </a:r>
          </a:p>
        </p:txBody>
      </p:sp>
      <p:pic>
        <p:nvPicPr>
          <p:cNvPr id="12298" name="Picture 9" descr="Burlington Northern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0994" y="845344"/>
            <a:ext cx="97155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0" descr="Canadian National logo">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4825" y="1462088"/>
            <a:ext cx="62388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8" descr="Logo Ferrome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72425" y="3429000"/>
            <a:ext cx="102552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55781" y="3810000"/>
            <a:ext cx="5238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62105" y="4584700"/>
            <a:ext cx="1046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88300" y="5800726"/>
            <a:ext cx="10096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Rectangle 19"/>
          <p:cNvSpPr>
            <a:spLocks noChangeArrowheads="1"/>
          </p:cNvSpPr>
          <p:nvPr/>
        </p:nvSpPr>
        <p:spPr bwMode="auto">
          <a:xfrm>
            <a:off x="7913688" y="858838"/>
            <a:ext cx="1143000" cy="5153025"/>
          </a:xfrm>
          <a:prstGeom prst="rect">
            <a:avLst/>
          </a:prstGeom>
          <a:noFill/>
          <a:ln w="12700" algn="ctr">
            <a:noFill/>
            <a:round/>
            <a:headEnd/>
            <a:tailEnd/>
          </a:ln>
          <a:extLst>
            <a:ext uri="{909E8E84-426E-40DD-AFC4-6F175D3DCCD1}">
              <a14:hiddenFill xmlns:a14="http://schemas.microsoft.com/office/drawing/2010/main">
                <a:solidFill>
                  <a:srgbClr val="FFFFFF"/>
                </a:solidFill>
              </a14:hiddenFill>
            </a:ext>
          </a:extLst>
        </p:spPr>
        <p:txBody>
          <a:bodyPr/>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nSpc>
                <a:spcPct val="89000"/>
              </a:lnSpc>
              <a:buClr>
                <a:srgbClr val="000000"/>
              </a:buClr>
              <a:buSzPct val="45000"/>
              <a:buFont typeface="Wingdings" panose="05000000000000000000" pitchFamily="2" charset="2"/>
              <a:buNone/>
            </a:pPr>
            <a:endParaRPr lang="en-US" altLang="en-US">
              <a:solidFill>
                <a:srgbClr val="FFFFFF"/>
              </a:solidFill>
            </a:endParaRPr>
          </a:p>
        </p:txBody>
      </p:sp>
      <p:pic>
        <p:nvPicPr>
          <p:cNvPr id="12305"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45438" y="2603502"/>
            <a:ext cx="10795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06" name="il_fi" descr="Description: http://www.guilfordrail.com/images/high%20reslogo%20Par.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04653" y="5130800"/>
            <a:ext cx="9144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7" descr="TBOX_XNH6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7612" y="5131154"/>
            <a:ext cx="129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6" descr="ETTX_JLH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81399" y="5134562"/>
            <a:ext cx="1371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2"/>
          <p:cNvPicPr>
            <a:picLocks noChangeAspect="1" noChangeArrowheads="1"/>
          </p:cNvPicPr>
          <p:nvPr/>
        </p:nvPicPr>
        <p:blipFill>
          <a:blip r:embed="rId16">
            <a:extLst>
              <a:ext uri="{28A0092B-C50C-407E-A947-70E740481C1C}">
                <a14:useLocalDpi xmlns:a14="http://schemas.microsoft.com/office/drawing/2010/main" val="0"/>
              </a:ext>
            </a:extLst>
          </a:blip>
          <a:srcRect l="19286" t="18903" r="31001" b="44000"/>
          <a:stretch>
            <a:fillRect/>
          </a:stretch>
        </p:blipFill>
        <p:spPr bwMode="auto">
          <a:xfrm>
            <a:off x="198436" y="5136032"/>
            <a:ext cx="1676400" cy="94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310" name="AutoShape 2" descr="data:image/jpeg;base64,/9j/4AAQSkZJRgABAQAAAQABAAD/2wCEAAkGBhQSERUUEBQUFRQUFhYUFBUVFxcWFBgYFxYYFBgYFxcXHCYeGBkjGhgXIC8gIycpLCwsGB4xNTAqNSYrLCkBCQoKDgwOGg8PGikcHBwsKSwsLCwpLCkpKSkpLCksKSwsLCwsLCksLCksLCwsKSkpLCkpLCksLCwpLCwsLCwpLP/AABEIAMABAAMBIgACEQEDEQH/xAAcAAABBQEBAQAAAAAAAAAAAAADAAECBAUGBwj/xABDEAABAwIEAwQHBQUIAQUAAAABAAIRAyEEEjFBBVFhInGBkQYTMqGxwdEUQlJy8BUjM6LhBxZigpKy0vE0Q3OTo8L/xAAYAQEBAQEBAAAAAAAAAAAAAAAAAQIDBP/EACQRAQEBAAICAgEFAQEAAAAAAAABEQISITEDUUETMjNhgXEi/9oADAMBAAIRAxEAPwDtvR/jb6rnU6rCHNGYPtDhIGn3XAnRbmVYXBWfvieVOPNw+i3pTj6b5EGJGknDk8rTKOROGKSeUEcoT5QlKcIFCQCU9EsyB4SSzJwURGUxU0sqAadEAT5QgGE6nkSyoIJ5UsqQaoIymzIoYkaaaB5ksynkSyIIylKlkTZUUgVKQmhKFAxhNClCaEDhikGJkpRXE+jtB7DUDnZg1rC0gmYDnSPIG0lbr6wzkNInK0wSYuXX110+ayMBXyvf+Qe9zh80TD4mbfkYDoSYOvuWePpq+21gS1zSQSe0RM316KVEZ3ZgSGNs257R0JN7t2HieUZ2CqF7AzRxJlw2Gtj8uvVa9H2RFotHKLQtMpykpAJKoiknlSCCKZThLKmognUg1SypogApAJ4TpqmTylKUKBJQlCdUMnlJPCgQKclMAlCKUppTwmRCzJZk8pSilKZSUVAkoSCRQOlCaU8oPOsU54zljg0BgLpFnAFxiYkGxM9LrHw3pM6pVcGtLGuA9p7OyRe4DCDaRYjU+GziWy2t0pAeJJHwlc7hqIDT+Yf7ViN11OA416tsZp0vmp/Nnf5q9Q9JsriSQ4HYupgg6atAkdCJ67Ljw5BxLHmMhjnfX3Lbnr0Aelrfwf8A2MSb6XtJM0nDrnpmf5l5zRo1pGZwj72l79yuoa7XEembWAH1TzJAs6nv3uV7+8LQ3MadTLa4AcL8spuuJ4K39/T/ADBd5iqbMhljdDq0clx+T5elkdeHDtNXMPiGvbmYQQdx7weR6FFhctRwxY81aRh8BrrktcBpmbMEjnrtK28DxUPOVwyv5HQ/lO/dqusrni/CdIBKFQySlCWVAgknATwgikpynlNEIT5VJMpoaElJKEEEpU8qWVBCE4CllSLUEYTFqllShBHKUoKnlShBGEoUiOiaOiarzLH4xjQ9rpzOaMsaTtJ/1WWVRHZPV3yV7ilMHM6RYARvbKZ/mVCj7PifksxqnTpk66OR0ydMg0eA/wAdnf8AJdfiqlo5rkOAf+Qzx+C6bGO0714vn/fHr+L9lAotqU9P3jOX3x3HdWmGnWFrxqDqO8bIBxQaGjdxKlVoBxkS1w+8NfHmO9d55cb4XKHE6lJ0VO3Tj2rmo0zv+Nv8w/xLao4hrhLSCDuFy4xjm2qi2mcez4jZXeG04qZmkwWmQD2TpB69/UrcZrfzhLMFXzJw5axnVgPCfMFXzJZlMNWMwSzBAzJ5TF0YOUg4IEp8yA+ZNmQsyUoDZkpQpSzIDJIWdLOoDJIXrEs6AsJQhion9YoJwlCh6xL1iDx3i1U5iBMNhzuXaAa0fynyQcMewO8qGLY4NOdwk5RlG5F58oT4M9gePxSN8hU6SS6ORJJJFQaPo8P37e4/BdHi3doDque9HP447j8Fu13dpeL5v5Y9nxfx1GrTBLeYP6+KttKz/tI9YGkb2PgCr+ZduFvlx554SCp4jGNw/aGYB0tygiATeRmMA2VoOWB6X3ZTvEPJ/lXRza7fTKnez/Nv/JFp+mdEC/rD/lHugrzdtAgg5yY16o0rXk8PUMB6S0aroaXNJ0zjKHdGnQnpqtTMvN+DgZCHsllpcNWnXQXjqujwPE6lMAOPraf4p7bR/wDrb67KS/a2fTpsyfMqtHFNeA5pBB3H6sUXOqyLmSzIXrE+dATMnlY/HvSajg2tdXLgHuyNDW5iTBdpsIHwV/C4xtRjXsMte0OadJBEjVBalKULOqfF+M08NRdVqk5GxMCSS4hoAHeUGlKUrM4PxuniaQq0SS0ktuIILTBBCu+sQGlPmQPWJesQHlKUH1iXrVAXMlmQfWp/WIrxbG1csMDi4N3Oo5z15dxVnCyabIIBNriRdxGkj4rFp4rNSzj72QzM7OI+JWxgz2GaWANzE3lZnp0q1UoPYQHuaZBPZBG43Lio1GzuRebJ6uKzuBgCARYyNR0CRK3HKo02wNSe9DdVYXAlxGUn7rrxr36e9FlYWMrVcwhujjlLZIi9nWttcdVLV4zXYcAqg1MzdMpj4bradUsVzfo9Vi7rHJJ6K/geJioTyC8fyS35Jf8Aj18LJ8d/1oCkM+YnRsf18kXOJs7yKixDrzb5+A+ZXpjzLlNxnWfJYvpU+W0+93wC02Rtbu8Fjek77U/83warPaVgkpJiU0roy6XgVXKy+7mjzAC1H4a80zlO4+6e8fMLH4Qf3Y/O34BbzXLjvl0zwr0KjmPlhyPOrDem+Pie666SjWJa0kQSASJkSRoDusOo0OEESFyx9PazHOaKdItY80xOeTlcWgm9zAWuNZs16RnQaXEWOnK4OyktOWTDhqDG45LisL6dVqlRtM0qfaJghzhoCdSCBor/AKNVvU5qYb261epVyPe1rhnJeYEQ5oA1E9VvYzlE9ITh8XUw9KpmcwVHveMlUGBRdlg5QYLiNOXRbeGx9JrGtpghjQA0CnUgAWAHZ2hYFLFVzjA1tCmG0WHM81CA9zmNaAxwYZLcj5BHcbX0OFcUqOaGmjlhjXZnVW5CSM72gxqyRMgDlMGKjT/arObv/jqf8Vk+k2KpV8M6kc5FQ0x/DqCR6xmhLRGw8UXD8YqQS6iWyXPALxmiWBsACSX5hA12MEQuQ9IvTuoxjicK4NwlalTquNVkZwWVMjctyYaRMRJCLHecGp0WU/V4duRjCRlIc0gntXzCSTMyVfzLG9HeIOr+uc9jWOFRrS1tRtYCKVM+2y0302WxlUQsyUpZUsqmh5SlNlSypq4UpOdY32KWVRrN7J7k1ceD8WxtLDU6bYhpHZAgkkAST4n3qvS9OqLQBlqWHIfVV62Sq1gqNDiGAXmdNiqVXg1ImzS0dHk/EFSNWVsj09o/hf5f1Tn07oH8fkg1apeIcGERHaaHR171xeIwxa9zTsSFZlSyu7/vzh/8fkiUfTrDT2g423aQB1svPBRMnonfRI8Itvfor4TL7x6fw700wwcZq5QWkGQ76K6fTTC04fTeH3gtpxmgzeHRIC8eU6boNlm8JurOdkx7nw701oVTDHjNs1wLHe+0+K2245ru4/8AevgvnxuPcx0tJBGjgYIK2sH/AGhYlh7eSp1c3K7/AFMgnxlS8PpZyj3Brguf9KXdpgBEQevLZcZhP7UWwc9N7XRaCHtmLSey4X71p0vSIYpoeQGFstILp5HWBssyWXatyzwLmUBXBcWgiwG4vrIiZkQoVathkyzN8xgRG0boOGwLWvzBwJMmNr+K1eSTj9uz4Nh81MdHg+TQtoU769FjcGxOVhBcOkWV8YzmuN5XXWSYuGkV5diqnbqf+6//AHleijG815lWfLnHnUJ/mJWuFtZ5TG5wGqPtNMb9o/yuXbYulYFrnMc24c2Mw7iQefvXBcBrxiafc/8A2FdnVxXYP5T7lrlfKT0u4Dh1SpRaM8Nq0mtLwB61hhzw5pkAOzVCcxBvqDJKvM9HGCjTpOqViynljthrjl/EWgZpkyDYyZUcBxJtHDUnvBcMtNsNiZLABqQE9L0xoPEtpVbmPud/41O/4ToPU4FRdUbVqAvqUw5rHue7M0O9oAgiJUf7r4QuLzhqBeTJc6mx7ieZc8Eko3C8fSq9qHMB9kVLSQS0jUg3Gk7rZNNvIKfqHRRoYZrBDGtaOTWho8gIU4VimWnYImQcgn6h1xThKFb9WOSXq28lO8OqpCaFYa9pMRdFLW9E/Uh1UoUKw7J/W60Mo5KFZgjQbf7gnder5laNOWVp/lBUTVA013Vmriqo1e0jeaVM6CfwoT6ryR/DOog0mgXE6tgqz5HW/GjTqHeFk16J9Y8kbyPKVu08wAHqqPh6we/OUHEUg/8A9IA6S2q8fFpU/UlWfHZdYdGiC6xmb6aKtjW9twjSI8AtxmGYw+xUB6VGkGdu0zogjB031HGKwINz+7cOUQIW5ym6l428c/OudRcMO2J/VlqYzg9NgLg6pDSJDqcamIzBxvrss0OhxIuLxPLr4LrOUs2PNeNlyoVh2jFx/RQAlaNPhTnMa9kDOXNILgNDFpUeIcHqYcNc/LD5AyuDtImfNXYmUDC4cEydJui1M4MsJa1xsA4wLNJ/3BBw1aCBtIW1U4e90lrHOYCcuVpIgQ0wR3e5S3GuM1jtrVfxP78x+qYcSqg2qPn8x+q0sRgHertTqCSBBY7rrbuWbQwjswmm8jUjK4yBc2t8Qkurymel7A+kWIa6RVeSI9oyD0O66HAf2lvb/EZ4tPyP1XMUHMl5ezsmYazVvamRJMQJF/eqtXD5TDgRoRNjlOh8lLxlScrHqOB/tCo1DBls2kiBy1WKcS3KY9rPzGWOR3nw8dlzdI/uhplG9piTpPio1MZUzS1xgnszlBzARMLM4Z6a7bPLuuD4geuZcaOPMaRqumr40BjiSPZIF9SRYd68fp4qo2SS4GJBDjte99LKTuL4hzcrqzjMdD57peJr2/i+JjBM76XuAWNwzEdlveT7lyGF9Nn1Werr5QxpFwbyActttOa0cDx2lkZFQTPP/Dey5ZZW9lj0Hh2Mmhto/QyNXaHdF4L6T1Gswzag9aaweS5zu0MhOwbBnv2XMcN4yw0hDwbO6ak7baomAxf/AIfQVB5ysTjutW49J4fWzAmPvGx1G/irocvNafE4xT4sQCQQSBZreXgt3DekxDGuqGZAMxHJxkDp8FzytYuN/tCwJqerGIbnnLGWprpE5YXQOevIW8CojirnFrfszGCqGhxmSCG7zOdriR3c16KzjLH2DhJgRvda5TMxjjt3fHloUKnafpqPgo43FgECRJ0+fyWU7HBnrHdmbkd4aYHuXIYLiJoPOdz35i8g31GSmBBcbfu573FScbW/T05rxGqwuNcYllVjTEQydD2pB36aqvieMlzH5bhrWOmLznYR81g8R4qM9QE1AX1GAQSG6uv5pJaeI+fjinfid5lSbjX/AI3eZQcifIV78jy7VkcTqfjd5pxxWr+Nyg7CBrZe6HWhkS7vd+Hu1VZTpx+l78vtp0cdUMuzEwd4252UmcSexpIiSdY6ybeajheLZab2erp9sNuQSQWgiRf2jJVQYm46SsdP6dJz8L9Z1Su1uZ7BcwDaY6AfqVT+zkZg6AW63vqBb49ys03lxaA2S82jWbAAW6I1bhj+w/KQ+TmEttkIuQTqfkrPHhOX2rtqtDWNMHLMggxBgyD5pY2lTcQaRaBFxeZ8AlUwjp3Jv135orqBawmIjUnT6kpv0Z9s40+YACu/tVth6ppgRf46KucMXEdoEuEt+CKeDVLZRNr6DyvdXxfbPmelqjxyLBgHc4iPII2H4ue0Wh8mA3944Cw71S+yVKGV5ygkiBYkEHMLeChRxJLyXkCXXMCJJvEQNDoIWbwjU52exaL30DnIyuezMybz2ht4HVV8binVSH1CJ0tAMSTJHjCu8UxzamQOLXerZla5gIJE2mXa7x1VccPZtU/ld9Ftir9Li1HIGZNAB7LTMf1J81WrV2uADWATmJgRA6X8VXdhXMIdTJJF5yxHLVWcKHgglr8wOoOWOZn5LOflrf6SZWoCeyQSCABmFjYSZOyA3KC0m8yRB8ptzhWMRwyXE0Q87drIBpGgJOilhOBVSWy0kDW5EztMFP8AT/FXCVW5nSYaYNxJi4IEd4Eo4YHnK1xGYDVsaG0HNabqy/0aeHS0Bg5OIOvKQEZ3BudVjAQAYMzBB1B1sPJNhJValWytdkJzANDiHQTlsbkER+t0T9ovZl9XUc0hoIIO4mb6zfYIo4QzaqSZPstO/cNIRWcGZu53O4A16SDHRNhg2C9JqrXEuLXZmlpnW4HL8oWpT9NpaGPpWDS2Wun7oAJBWVR4TTBsHO73fQaq2zgrdmDrc/NYzi15aLfSCjUqPdVa4ZmNa2RcFodeWm1yEYYeiZLMQANmlzgddOSz8FgmZnCYiIADeXODzV1mHLRHtTOw8FZiXUKtIhz2tqZmtgZhUJbdhdr4fJU/tBkdt3OxJIvPgVbo0y175aQCWkSOTQOXNEpskkim58W7IcRJ/KPmrPKXx5RFOpqarx2abozi4JnxhAlxcSXudBgEEawSCOq1qUgmKLgSNQ1/vzAqOXdjACD2oaReN7QDELXXPcZ7b6eX457R/DII3te17E/qyk3FMFOx7YuCBee9dZ+yaAiMpOnsjXxGyIzBsaP4dORMnI3TYm1lz7x061xmBrsGbPLibRAPXc6yjGow6UnHwj4SuvpljrQDvZ3TpZVsRTYeQ2uNPNXvv4Tpn5ctiCXNAbSywZ2+gQnUSARlBzRfcd0LqP2e0GL6TpFucawiM4dSm97TZ3n+tU7r1c5QwlRobFtxMwfqrQZWOrwO5v1hbzcIwASLC3aze6T+rpNxVNkR6vq0Ad/VTsdYw6eGqOuKhINrBv1KlU4O8+0ah56x8Fsv4s2wa12uw16SdE54yRoAOjneGgHzU7L1jHb6PutAqGBANxA75sFaHowTrB73z80f9suJmWd4a53PmVbbxGSC0tiIfmaGnaNB3peVOsUqXowJsGzsRJv/AERW8BpsMOewHW+UHwBMyrFTt+09sdXEj/TICZvDWEGKgga5YEKdjETh8MB7bnflafogvxGHabMce8gfOfcpvw1AGC4uPIdr/pRL2CMtMnTUgfBXTDfbW/dos8cz/wDiptxVWOwxjbxZjfjBWh6poAgNJ6GdxG90D7GXayd40HkPpspsXFY1qk9qoG22gnyEFDgnV9R3iY/mK0BwkxpA6COqicByuequpjPbTbs0b6k/KAiU6PLKPJWXNAiRNv1uYSIECANT3xqT1Qw32aYzE3m3cJ0R/UNaAYnp+tEAVJANhEAHvInr1TEEERrF4mfE/Lr4oLHrR7JsR46d6kKLnWH9Dt59EAiYjU2IPMW+PzRqNbJYtkG8x9RHu8kBsLiRSLwR2sw5ZfZA81Yo8Sa/vG3JVaRLnO1u4RsQYA1HcAi4XhzWuJ0J13GvXeEF12IgR2o6T8li4nj9SlUIY17mG89oXgTJEbytUi1jbdCe2LgpLhZrPZ6YVh91+hPtvnwkXKccUdiJqO7JNoMg2gAmd1aDieYjY+66CQDqYWt1mRnOa6ZcWtiwzubIkXIBm/gEJ9YRHrQRJkDM6e+AZWcMQ37rDP6gpVMQ/lHOdQs420ftTQIBqkHWGhs9O06w7gndjbQKdtYc8x5NAWa4uIFzO+1uo2KX2bs3dPe7TdMqLlXiB3LBytmdrzcSdZQTxCfvvPRtvhCVHBzo0R0OnPojeoIiS0DrHwVxNVXVP8H+oyfLVIVHcwO4fVWW5eebub81MtGopgdST8An/mL5AbT3k+Ytbknp4Z1+zO8kRr1KstDuYb+UR7zdM5g+8Se8n4KdjAgyNXN8yT5AKbWDk4+OUfMpzUAmAbbxA8DuoOxB2jW/d0TyvgeTH3QNdJ95+iiXAmCS7xJjl0QA8a9o7TPnsdeim1gg9l1+sQO4NnRM+00nVdCGxIUpkSdJ520k9yHl74gxYx3Tsik6jaJAF/dynkqJUxERHMTYGIJ2sLhGY8x2oIibTIBndLDARbXdsajWLCeeilUBAjLBDZ3kgXB74OgUUqVGSb6akWgHz5/Hki0sUQIzT77eF9YKrMdIAEnW0XMOmdbI1I88u7YsbSTbQk3UE/tMjWRpIb2Z23Mc7otWgHaEDvBPM8o0hVhhpygA6WtmAtMR4azcFXsPSOXVmsHnMc9h0kd6ADWEe0PZOg1MaWIv/UI7nAyCCDre0XgbDSOalXwhEBplwFwRBHZzjU22ESqraJDXEtJBESRbucbkX+HiiL2HwbHNkkSAY8NJ5nmhUMM7QDNNptEkGzm6gQrOEqi9N5DecH2ZvDZvO26sYGgQ81A4wRLmkSNdQ6JjmT070AKlHLadoOWO8AT4/JG+yFpzFtz1PeLStJlJs7SCdDzOabjmIQqtaDEHwCmig60yCoigCJDoi6tOcJnzCiTyCuriibXlSDQRds/H3FWHBKi4DZNRxwwT9yZ5vib7QUjh2g9p7RbQXKl9nnUk+P0U2URoAPcr2XqiHtHsteY/yjyEKQc7ZrG+E/0Tio3n00Pu5qHriQIF9TrYJ5pkSyOPtOcfgnbQAIsL6H+qr+vdsZ8fiVIUXZcxYQNAYMTuBNrJ1NHdWaDGvdCi2qXDsg9TGgn3oD6gA+90n706iOak2QNbXvEwP1urholQEyC7XY8u5SYwGTqdfZkpqd5ykWuQec/TayT32M8tPuieuvJESeCDLcpOwbaJ5Qb+JUMkiSSABOpuf0SjUWZtJzESRsR9IUCJaBFiQASN9CTaYtZFxAUnQMk3OpmD4n6Kx6iZvprvp4WuhMDQ4jWTGbQypufBJaCBtoTzMyT3qAwbaYbliNo02J+9v4qBqXBywLXA8/BTL7S6Od4B+GhUDULWgA2vabCDvtuioPO4BAJ5bnqdyN+iKytEnNaZDTPx59yfEUZABNyBe2mlo8tPFRygGJJyiGwJMTPORqoFUeLHlPZ+nMyispyO1uQ6YuZIGWI3M+XkKiRo/LAtdsu1kEHWdRZXuG4UHSHFrg6ILYGl27jrPJAsRWbIDS4EO3kQJNg0dfG+6vijBjLrAIgRoGkNBAOo580F4a2mQwNgGHAS5pi8f1VhzAQ5zhIhsPBByu6DMCABsFBBjnsac8e3uA9thGgg9L8gArGFeHu7VpES2XW+APS8Qs7D1BeJ1OeY1kkSTqO1430WvgK9gHBpBAHZIvcjY8h33QTrYNkxGWDYzY+B0F9ESnQyggX0AiAY20gImGaw6SL76xM9Z/qiioJtGu4j3jVDFV1RxPs7jYad6hXubDyJ+quVHA8+fuQnOF/Dz8FBUcyP1Kg3RHgH/rpuq7df1qqIxvdMDKJVHmbb+aAGzob8yqP/2Q=="/>
          <p:cNvSpPr>
            <a:spLocks noChangeAspect="1" noChangeArrowheads="1"/>
          </p:cNvSpPr>
          <p:nvPr/>
        </p:nvSpPr>
        <p:spPr bwMode="auto">
          <a:xfrm>
            <a:off x="0" y="-885825"/>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2311" name="AutoShape 4" descr="data:image/jpeg;base64,/9j/4AAQSkZJRgABAQAAAQABAAD/2wCEAAkGBhQSERUUEBQUFRQUFhYUFBUVFxcWFBgYFxYYFBgYFxcXHCYeGBkjGhgXIC8gIycpLCwsGB4xNTAqNSYrLCkBCQoKDgwOGg8PGikcHBwsKSwsLCwpLCkpKSkpLCksKSwsLCwsLCksLCksLCwsKSkpLCkpLCksLCwpLCwsLCwpLP/AABEIAMABAAMBIgACEQEDEQH/xAAcAAABBQEBAQAAAAAAAAAAAAADAAECBAUGBwj/xABDEAABAwIEAwQHBQUIAQUAAAABAAIRAyEEEjFBBVFhInGBkQYTMqGxwdEUQlJy8BUjM6LhBxZigpKy0vE0Q3OTo8L/xAAYAQEBAQEBAAAAAAAAAAAAAAAAAQIDBP/EACQRAQEBAAICAgEFAQEAAAAAAAABEQISITEDUUETMjNhgXEi/9oADAMBAAIRAxEAPwDtvR/jb6rnU6rCHNGYPtDhIGn3XAnRbmVYXBWfvieVOPNw+i3pTj6b5EGJGknDk8rTKOROGKSeUEcoT5QlKcIFCQCU9EsyB4SSzJwURGUxU0sqAadEAT5QgGE6nkSyoIJ5UsqQaoIymzIoYkaaaB5ksynkSyIIylKlkTZUUgVKQmhKFAxhNClCaEDhikGJkpRXE+jtB7DUDnZg1rC0gmYDnSPIG0lbr6wzkNInK0wSYuXX110+ayMBXyvf+Qe9zh80TD4mbfkYDoSYOvuWePpq+21gS1zSQSe0RM316KVEZ3ZgSGNs257R0JN7t2HieUZ2CqF7AzRxJlw2Gtj8uvVa9H2RFotHKLQtMpykpAJKoiknlSCCKZThLKmognUg1SypogApAJ4TpqmTylKUKBJQlCdUMnlJPCgQKclMAlCKUppTwmRCzJZk8pSilKZSUVAkoSCRQOlCaU8oPOsU54zljg0BgLpFnAFxiYkGxM9LrHw3pM6pVcGtLGuA9p7OyRe4DCDaRYjU+GziWy2t0pAeJJHwlc7hqIDT+Yf7ViN11OA416tsZp0vmp/Nnf5q9Q9JsriSQ4HYupgg6atAkdCJ67Ljw5BxLHmMhjnfX3Lbnr0Aelrfwf8A2MSb6XtJM0nDrnpmf5l5zRo1pGZwj72l79yuoa7XEembWAH1TzJAs6nv3uV7+8LQ3MadTLa4AcL8spuuJ4K39/T/ADBd5iqbMhljdDq0clx+T5elkdeHDtNXMPiGvbmYQQdx7weR6FFhctRwxY81aRh8BrrktcBpmbMEjnrtK28DxUPOVwyv5HQ/lO/dqusrni/CdIBKFQySlCWVAgknATwgikpynlNEIT5VJMpoaElJKEEEpU8qWVBCE4CllSLUEYTFqllShBHKUoKnlShBGEoUiOiaOiarzLH4xjQ9rpzOaMsaTtJ/1WWVRHZPV3yV7ilMHM6RYARvbKZ/mVCj7PifksxqnTpk66OR0ydMg0eA/wAdnf8AJdfiqlo5rkOAf+Qzx+C6bGO0714vn/fHr+L9lAotqU9P3jOX3x3HdWmGnWFrxqDqO8bIBxQaGjdxKlVoBxkS1w+8NfHmO9d55cb4XKHE6lJ0VO3Tj2rmo0zv+Nv8w/xLao4hrhLSCDuFy4xjm2qi2mcez4jZXeG04qZmkwWmQD2TpB69/UrcZrfzhLMFXzJw5axnVgPCfMFXzJZlMNWMwSzBAzJ5TF0YOUg4IEp8yA+ZNmQsyUoDZkpQpSzIDJIWdLOoDJIXrEs6AsJQhion9YoJwlCh6xL1iDx3i1U5iBMNhzuXaAa0fynyQcMewO8qGLY4NOdwk5RlG5F58oT4M9gePxSN8hU6SS6ORJJJFQaPo8P37e4/BdHi3doDque9HP447j8Fu13dpeL5v5Y9nxfx1GrTBLeYP6+KttKz/tI9YGkb2PgCr+ZduFvlx554SCp4jGNw/aGYB0tygiATeRmMA2VoOWB6X3ZTvEPJ/lXRza7fTKnez/Nv/JFp+mdEC/rD/lHugrzdtAgg5yY16o0rXk8PUMB6S0aroaXNJ0zjKHdGnQnpqtTMvN+DgZCHsllpcNWnXQXjqujwPE6lMAOPraf4p7bR/wDrb67KS/a2fTpsyfMqtHFNeA5pBB3H6sUXOqyLmSzIXrE+dATMnlY/HvSajg2tdXLgHuyNDW5iTBdpsIHwV/C4xtRjXsMte0OadJBEjVBalKULOqfF+M08NRdVqk5GxMCSS4hoAHeUGlKUrM4PxuniaQq0SS0ktuIILTBBCu+sQGlPmQPWJesQHlKUH1iXrVAXMlmQfWp/WIrxbG1csMDi4N3Oo5z15dxVnCyabIIBNriRdxGkj4rFp4rNSzj72QzM7OI+JWxgz2GaWANzE3lZnp0q1UoPYQHuaZBPZBG43Lio1GzuRebJ6uKzuBgCARYyNR0CRK3HKo02wNSe9DdVYXAlxGUn7rrxr36e9FlYWMrVcwhujjlLZIi9nWttcdVLV4zXYcAqg1MzdMpj4bradUsVzfo9Vi7rHJJ6K/geJioTyC8fyS35Jf8Aj18LJ8d/1oCkM+YnRsf18kXOJs7yKixDrzb5+A+ZXpjzLlNxnWfJYvpU+W0+93wC02Rtbu8Fjek77U/83warPaVgkpJiU0roy6XgVXKy+7mjzAC1H4a80zlO4+6e8fMLH4Qf3Y/O34BbzXLjvl0zwr0KjmPlhyPOrDem+Pie666SjWJa0kQSASJkSRoDusOo0OEESFyx9PazHOaKdItY80xOeTlcWgm9zAWuNZs16RnQaXEWOnK4OyktOWTDhqDG45LisL6dVqlRtM0qfaJghzhoCdSCBor/AKNVvU5qYb261epVyPe1rhnJeYEQ5oA1E9VvYzlE9ITh8XUw9KpmcwVHveMlUGBRdlg5QYLiNOXRbeGx9JrGtpghjQA0CnUgAWAHZ2hYFLFVzjA1tCmG0WHM81CA9zmNaAxwYZLcj5BHcbX0OFcUqOaGmjlhjXZnVW5CSM72gxqyRMgDlMGKjT/arObv/jqf8Vk+k2KpV8M6kc5FQ0x/DqCR6xmhLRGw8UXD8YqQS6iWyXPALxmiWBsACSX5hA12MEQuQ9IvTuoxjicK4NwlalTquNVkZwWVMjctyYaRMRJCLHecGp0WU/V4duRjCRlIc0gntXzCSTMyVfzLG9HeIOr+uc9jWOFRrS1tRtYCKVM+2y0302WxlUQsyUpZUsqmh5SlNlSypq4UpOdY32KWVRrN7J7k1ceD8WxtLDU6bYhpHZAgkkAST4n3qvS9OqLQBlqWHIfVV62Sq1gqNDiGAXmdNiqVXg1ImzS0dHk/EFSNWVsj09o/hf5f1Tn07oH8fkg1apeIcGERHaaHR171xeIwxa9zTsSFZlSyu7/vzh/8fkiUfTrDT2g423aQB1svPBRMnonfRI8Itvfor4TL7x6fw700wwcZq5QWkGQ76K6fTTC04fTeH3gtpxmgzeHRIC8eU6boNlm8JurOdkx7nw701oVTDHjNs1wLHe+0+K2245ru4/8AevgvnxuPcx0tJBGjgYIK2sH/AGhYlh7eSp1c3K7/AFMgnxlS8PpZyj3Brguf9KXdpgBEQevLZcZhP7UWwc9N7XRaCHtmLSey4X71p0vSIYpoeQGFstILp5HWBssyWXatyzwLmUBXBcWgiwG4vrIiZkQoVathkyzN8xgRG0boOGwLWvzBwJMmNr+K1eSTj9uz4Nh81MdHg+TQtoU769FjcGxOVhBcOkWV8YzmuN5XXWSYuGkV5diqnbqf+6//AHleijG815lWfLnHnUJ/mJWuFtZ5TG5wGqPtNMb9o/yuXbYulYFrnMc24c2Mw7iQefvXBcBrxiafc/8A2FdnVxXYP5T7lrlfKT0u4Dh1SpRaM8Nq0mtLwB61hhzw5pkAOzVCcxBvqDJKvM9HGCjTpOqViynljthrjl/EWgZpkyDYyZUcBxJtHDUnvBcMtNsNiZLABqQE9L0xoPEtpVbmPud/41O/4ToPU4FRdUbVqAvqUw5rHue7M0O9oAgiJUf7r4QuLzhqBeTJc6mx7ieZc8Eko3C8fSq9qHMB9kVLSQS0jUg3Gk7rZNNvIKfqHRRoYZrBDGtaOTWho8gIU4VimWnYImQcgn6h1xThKFb9WOSXq28lO8OqpCaFYa9pMRdFLW9E/Uh1UoUKw7J/W60Mo5KFZgjQbf7gnder5laNOWVp/lBUTVA013Vmriqo1e0jeaVM6CfwoT6ryR/DOog0mgXE6tgqz5HW/GjTqHeFk16J9Y8kbyPKVu08wAHqqPh6we/OUHEUg/8A9IA6S2q8fFpU/UlWfHZdYdGiC6xmb6aKtjW9twjSI8AtxmGYw+xUB6VGkGdu0zogjB031HGKwINz+7cOUQIW5ym6l428c/OudRcMO2J/VlqYzg9NgLg6pDSJDqcamIzBxvrss0OhxIuLxPLr4LrOUs2PNeNlyoVh2jFx/RQAlaNPhTnMa9kDOXNILgNDFpUeIcHqYcNc/LD5AyuDtImfNXYmUDC4cEydJui1M4MsJa1xsA4wLNJ/3BBw1aCBtIW1U4e90lrHOYCcuVpIgQ0wR3e5S3GuM1jtrVfxP78x+qYcSqg2qPn8x+q0sRgHertTqCSBBY7rrbuWbQwjswmm8jUjK4yBc2t8Qkurymel7A+kWIa6RVeSI9oyD0O66HAf2lvb/EZ4tPyP1XMUHMl5ezsmYazVvamRJMQJF/eqtXD5TDgRoRNjlOh8lLxlScrHqOB/tCo1DBls2kiBy1WKcS3KY9rPzGWOR3nw8dlzdI/uhplG9piTpPio1MZUzS1xgnszlBzARMLM4Z6a7bPLuuD4geuZcaOPMaRqumr40BjiSPZIF9SRYd68fp4qo2SS4GJBDjte99LKTuL4hzcrqzjMdD57peJr2/i+JjBM76XuAWNwzEdlveT7lyGF9Nn1Werr5QxpFwbyActttOa0cDx2lkZFQTPP/Dey5ZZW9lj0Hh2Mmhto/QyNXaHdF4L6T1Gswzag9aaweS5zu0MhOwbBnv2XMcN4yw0hDwbO6ak7baomAxf/AIfQVB5ysTjutW49J4fWzAmPvGx1G/irocvNafE4xT4sQCQQSBZreXgt3DekxDGuqGZAMxHJxkDp8FzytYuN/tCwJqerGIbnnLGWprpE5YXQOevIW8CojirnFrfszGCqGhxmSCG7zOdriR3c16KzjLH2DhJgRvda5TMxjjt3fHloUKnafpqPgo43FgECRJ0+fyWU7HBnrHdmbkd4aYHuXIYLiJoPOdz35i8g31GSmBBcbfu573FScbW/T05rxGqwuNcYllVjTEQydD2pB36aqvieMlzH5bhrWOmLznYR81g8R4qM9QE1AX1GAQSG6uv5pJaeI+fjinfid5lSbjX/AI3eZQcifIV78jy7VkcTqfjd5pxxWr+Nyg7CBrZe6HWhkS7vd+Hu1VZTpx+l78vtp0cdUMuzEwd4252UmcSexpIiSdY6ybeajheLZab2erp9sNuQSQWgiRf2jJVQYm46SsdP6dJz8L9Z1Su1uZ7BcwDaY6AfqVT+zkZg6AW63vqBb49ys03lxaA2S82jWbAAW6I1bhj+w/KQ+TmEttkIuQTqfkrPHhOX2rtqtDWNMHLMggxBgyD5pY2lTcQaRaBFxeZ8AlUwjp3Jv135orqBawmIjUnT6kpv0Z9s40+YACu/tVth6ppgRf46KucMXEdoEuEt+CKeDVLZRNr6DyvdXxfbPmelqjxyLBgHc4iPII2H4ue0Wh8mA3944Cw71S+yVKGV5ygkiBYkEHMLeChRxJLyXkCXXMCJJvEQNDoIWbwjU52exaL30DnIyuezMybz2ht4HVV8binVSH1CJ0tAMSTJHjCu8UxzamQOLXerZla5gIJE2mXa7x1VccPZtU/ld9Ftir9Li1HIGZNAB7LTMf1J81WrV2uADWATmJgRA6X8VXdhXMIdTJJF5yxHLVWcKHgglr8wOoOWOZn5LOflrf6SZWoCeyQSCABmFjYSZOyA3KC0m8yRB8ptzhWMRwyXE0Q87drIBpGgJOilhOBVSWy0kDW5EztMFP8AT/FXCVW5nSYaYNxJi4IEd4Eo4YHnK1xGYDVsaG0HNabqy/0aeHS0Bg5OIOvKQEZ3BudVjAQAYMzBB1B1sPJNhJValWytdkJzANDiHQTlsbkER+t0T9ovZl9XUc0hoIIO4mb6zfYIo4QzaqSZPstO/cNIRWcGZu53O4A16SDHRNhg2C9JqrXEuLXZmlpnW4HL8oWpT9NpaGPpWDS2Wun7oAJBWVR4TTBsHO73fQaq2zgrdmDrc/NYzi15aLfSCjUqPdVa4ZmNa2RcFodeWm1yEYYeiZLMQANmlzgddOSz8FgmZnCYiIADeXODzV1mHLRHtTOw8FZiXUKtIhz2tqZmtgZhUJbdhdr4fJU/tBkdt3OxJIvPgVbo0y175aQCWkSOTQOXNEpskkim58W7IcRJ/KPmrPKXx5RFOpqarx2abozi4JnxhAlxcSXudBgEEawSCOq1qUgmKLgSNQ1/vzAqOXdjACD2oaReN7QDELXXPcZ7b6eX457R/DII3te17E/qyk3FMFOx7YuCBee9dZ+yaAiMpOnsjXxGyIzBsaP4dORMnI3TYm1lz7x061xmBrsGbPLibRAPXc6yjGow6UnHwj4SuvpljrQDvZ3TpZVsRTYeQ2uNPNXvv4Tpn5ctiCXNAbSywZ2+gQnUSARlBzRfcd0LqP2e0GL6TpFucawiM4dSm97TZ3n+tU7r1c5QwlRobFtxMwfqrQZWOrwO5v1hbzcIwASLC3aze6T+rpNxVNkR6vq0Ad/VTsdYw6eGqOuKhINrBv1KlU4O8+0ah56x8Fsv4s2wa12uw16SdE54yRoAOjneGgHzU7L1jHb6PutAqGBANxA75sFaHowTrB73z80f9suJmWd4a53PmVbbxGSC0tiIfmaGnaNB3peVOsUqXowJsGzsRJv/AERW8BpsMOewHW+UHwBMyrFTt+09sdXEj/TICZvDWEGKgga5YEKdjETh8MB7bnflafogvxGHabMce8gfOfcpvw1AGC4uPIdr/pRL2CMtMnTUgfBXTDfbW/dos8cz/wDiptxVWOwxjbxZjfjBWh6poAgNJ6GdxG90D7GXayd40HkPpspsXFY1qk9qoG22gnyEFDgnV9R3iY/mK0BwkxpA6COqicByuequpjPbTbs0b6k/KAiU6PLKPJWXNAiRNv1uYSIECANT3xqT1Qw32aYzE3m3cJ0R/UNaAYnp+tEAVJANhEAHvInr1TEEERrF4mfE/Lr4oLHrR7JsR46d6kKLnWH9Dt59EAiYjU2IPMW+PzRqNbJYtkG8x9RHu8kBsLiRSLwR2sw5ZfZA81Yo8Sa/vG3JVaRLnO1u4RsQYA1HcAi4XhzWuJ0J13GvXeEF12IgR2o6T8li4nj9SlUIY17mG89oXgTJEbytUi1jbdCe2LgpLhZrPZ6YVh91+hPtvnwkXKccUdiJqO7JNoMg2gAmd1aDieYjY+66CQDqYWt1mRnOa6ZcWtiwzubIkXIBm/gEJ9YRHrQRJkDM6e+AZWcMQ37rDP6gpVMQ/lHOdQs420ftTQIBqkHWGhs9O06w7gndjbQKdtYc8x5NAWa4uIFzO+1uo2KX2bs3dPe7TdMqLlXiB3LBytmdrzcSdZQTxCfvvPRtvhCVHBzo0R0OnPojeoIiS0DrHwVxNVXVP8H+oyfLVIVHcwO4fVWW5eebub81MtGopgdST8An/mL5AbT3k+Ytbknp4Z1+zO8kRr1KstDuYb+UR7zdM5g+8Se8n4KdjAgyNXN8yT5AKbWDk4+OUfMpzUAmAbbxA8DuoOxB2jW/d0TyvgeTH3QNdJ95+iiXAmCS7xJjl0QA8a9o7TPnsdeim1gg9l1+sQO4NnRM+00nVdCGxIUpkSdJ520k9yHl74gxYx3Tsik6jaJAF/dynkqJUxERHMTYGIJ2sLhGY8x2oIibTIBndLDARbXdsajWLCeeilUBAjLBDZ3kgXB74OgUUqVGSb6akWgHz5/Hki0sUQIzT77eF9YKrMdIAEnW0XMOmdbI1I88u7YsbSTbQk3UE/tMjWRpIb2Z23Mc7otWgHaEDvBPM8o0hVhhpygA6WtmAtMR4azcFXsPSOXVmsHnMc9h0kd6ADWEe0PZOg1MaWIv/UI7nAyCCDre0XgbDSOalXwhEBplwFwRBHZzjU22ESqraJDXEtJBESRbucbkX+HiiL2HwbHNkkSAY8NJ5nmhUMM7QDNNptEkGzm6gQrOEqi9N5DecH2ZvDZvO26sYGgQ81A4wRLmkSNdQ6JjmT070AKlHLadoOWO8AT4/JG+yFpzFtz1PeLStJlJs7SCdDzOabjmIQqtaDEHwCmig60yCoigCJDoi6tOcJnzCiTyCuriibXlSDQRds/H3FWHBKi4DZNRxwwT9yZ5vib7QUjh2g9p7RbQXKl9nnUk+P0U2URoAPcr2XqiHtHsteY/yjyEKQc7ZrG+E/0Tio3n00Pu5qHriQIF9TrYJ5pkSyOPtOcfgnbQAIsL6H+qr+vdsZ8fiVIUXZcxYQNAYMTuBNrJ1NHdWaDGvdCi2qXDsg9TGgn3oD6gA+90n706iOak2QNbXvEwP1urholQEyC7XY8u5SYwGTqdfZkpqd5ykWuQec/TayT32M8tPuieuvJESeCDLcpOwbaJ5Qb+JUMkiSSABOpuf0SjUWZtJzESRsR9IUCJaBFiQASN9CTaYtZFxAUnQMk3OpmD4n6Kx6iZvprvp4WuhMDQ4jWTGbQypufBJaCBtoTzMyT3qAwbaYbliNo02J+9v4qBqXBywLXA8/BTL7S6Od4B+GhUDULWgA2vabCDvtuioPO4BAJ5bnqdyN+iKytEnNaZDTPx59yfEUZABNyBe2mlo8tPFRygGJJyiGwJMTPORqoFUeLHlPZ+nMyispyO1uQ6YuZIGWI3M+XkKiRo/LAtdsu1kEHWdRZXuG4UHSHFrg6ILYGl27jrPJAsRWbIDS4EO3kQJNg0dfG+6vijBjLrAIgRoGkNBAOo580F4a2mQwNgGHAS5pi8f1VhzAQ5zhIhsPBByu6DMCABsFBBjnsac8e3uA9thGgg9L8gArGFeHu7VpES2XW+APS8Qs7D1BeJ1OeY1kkSTqO1430WvgK9gHBpBAHZIvcjY8h33QTrYNkxGWDYzY+B0F9ESnQyggX0AiAY20gImGaw6SL76xM9Z/qiioJtGu4j3jVDFV1RxPs7jYad6hXubDyJ+quVHA8+fuQnOF/Dz8FBUcyP1Kg3RHgH/rpuq7df1qqIxvdMDKJVHmbb+aAGzob8yqP/2Q=="/>
          <p:cNvSpPr>
            <a:spLocks noChangeAspect="1" noChangeArrowheads="1"/>
          </p:cNvSpPr>
          <p:nvPr/>
        </p:nvSpPr>
        <p:spPr bwMode="auto">
          <a:xfrm>
            <a:off x="152400" y="-733425"/>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12312" name="Picture 6" descr="http://farm9.staticflickr.com/8294/7498458884_16ef8a50c9_z.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82786" y="5136503"/>
            <a:ext cx="15240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3" name="Picture 23" descr="Maintenance_B.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397625" y="5128981"/>
            <a:ext cx="13747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4"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950200" y="2063750"/>
            <a:ext cx="10747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2CF0A4F4-3141-496A-9C8D-0F18D7BFE201}" type="slidenum">
              <a:rPr lang="en-US" smtClean="0"/>
              <a:pPr>
                <a:defRPr/>
              </a:pPr>
              <a:t>4</a:t>
            </a:fld>
            <a:endParaRPr lang="en-US" dirty="0"/>
          </a:p>
        </p:txBody>
      </p:sp>
    </p:spTree>
    <p:extLst>
      <p:ext uri="{BB962C8B-B14F-4D97-AF65-F5344CB8AC3E}">
        <p14:creationId xmlns:p14="http://schemas.microsoft.com/office/powerpoint/2010/main" val="161536312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7"/>
          <p:cNvSpPr txBox="1">
            <a:spLocks noChangeArrowheads="1"/>
          </p:cNvSpPr>
          <p:nvPr/>
        </p:nvSpPr>
        <p:spPr bwMode="auto">
          <a:xfrm>
            <a:off x="381000" y="963921"/>
            <a:ext cx="4038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u="sng">
                <a:solidFill>
                  <a:srgbClr val="5A471C"/>
                </a:solidFill>
              </a:rPr>
              <a:t>Automotive</a:t>
            </a:r>
            <a:r>
              <a:rPr lang="en-US" altLang="en-US" sz="1600" b="1" u="sng"/>
              <a:t> </a:t>
            </a:r>
            <a:r>
              <a:rPr lang="en-US" altLang="en-US" b="1" u="sng">
                <a:solidFill>
                  <a:srgbClr val="5A471C"/>
                </a:solidFill>
              </a:rPr>
              <a:t>Flatcars</a:t>
            </a:r>
          </a:p>
        </p:txBody>
      </p:sp>
      <p:sp>
        <p:nvSpPr>
          <p:cNvPr id="13315" name="Title 3"/>
          <p:cNvSpPr>
            <a:spLocks noGrp="1"/>
          </p:cNvSpPr>
          <p:nvPr>
            <p:ph type="title"/>
          </p:nvPr>
        </p:nvSpPr>
        <p:spPr>
          <a:xfrm>
            <a:off x="276225" y="199882"/>
            <a:ext cx="8229600" cy="641658"/>
          </a:xfrm>
        </p:spPr>
        <p:txBody>
          <a:bodyPr/>
          <a:lstStyle/>
          <a:p>
            <a:pPr algn="l"/>
            <a:r>
              <a:rPr lang="en-US" altLang="en-US" sz="2800" dirty="0" smtClean="0">
                <a:solidFill>
                  <a:schemeClr val="tx2"/>
                </a:solidFill>
              </a:rPr>
              <a:t>TTX Company Overview – Automotive</a:t>
            </a:r>
          </a:p>
        </p:txBody>
      </p:sp>
      <p:sp>
        <p:nvSpPr>
          <p:cNvPr id="4" name="Content Placeholder 3"/>
          <p:cNvSpPr>
            <a:spLocks noGrp="1"/>
          </p:cNvSpPr>
          <p:nvPr>
            <p:ph sz="half" idx="12"/>
          </p:nvPr>
        </p:nvSpPr>
        <p:spPr>
          <a:xfrm>
            <a:off x="457200" y="1378258"/>
            <a:ext cx="8229600" cy="693497"/>
          </a:xfrm>
        </p:spPr>
        <p:txBody>
          <a:bodyPr/>
          <a:lstStyle/>
          <a:p>
            <a:endParaRPr lang="en-US"/>
          </a:p>
        </p:txBody>
      </p:sp>
      <p:sp>
        <p:nvSpPr>
          <p:cNvPr id="5" name="Content Placeholder 4"/>
          <p:cNvSpPr>
            <a:spLocks noGrp="1"/>
          </p:cNvSpPr>
          <p:nvPr>
            <p:ph sz="half" idx="13"/>
          </p:nvPr>
        </p:nvSpPr>
        <p:spPr>
          <a:xfrm>
            <a:off x="457200" y="2194136"/>
            <a:ext cx="8229600" cy="3710085"/>
          </a:xfrm>
        </p:spPr>
        <p:txBody>
          <a:bodyPr/>
          <a:lstStyle/>
          <a:p>
            <a:endParaRPr lang="en-US"/>
          </a:p>
        </p:txBody>
      </p:sp>
      <p:sp>
        <p:nvSpPr>
          <p:cNvPr id="13316" name="TextBox 9"/>
          <p:cNvSpPr txBox="1">
            <a:spLocks noChangeArrowheads="1"/>
          </p:cNvSpPr>
          <p:nvPr/>
        </p:nvSpPr>
        <p:spPr bwMode="auto">
          <a:xfrm>
            <a:off x="381000" y="4164321"/>
            <a:ext cx="46482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5A471C"/>
                </a:solidFill>
              </a:rPr>
              <a:t>Tri / Bi / Uni-level Commodities:</a:t>
            </a:r>
          </a:p>
          <a:p>
            <a:r>
              <a:rPr lang="en-US" altLang="en-US">
                <a:solidFill>
                  <a:srgbClr val="5A471C"/>
                </a:solidFill>
              </a:rPr>
              <a:t>Passenger Cars, Light Trucks, and SUVs</a:t>
            </a:r>
          </a:p>
          <a:p>
            <a:r>
              <a:rPr lang="en-US" altLang="en-US">
                <a:solidFill>
                  <a:srgbClr val="5A471C"/>
                </a:solidFill>
              </a:rPr>
              <a:t>Uni-levels: extra height vans, first responder vehicles, high profile vehicles</a:t>
            </a:r>
          </a:p>
          <a:p>
            <a:r>
              <a:rPr lang="en-US" altLang="en-US" b="1">
                <a:solidFill>
                  <a:srgbClr val="5A471C"/>
                </a:solidFill>
              </a:rPr>
              <a:t>Marks: </a:t>
            </a:r>
            <a:r>
              <a:rPr lang="en-US" altLang="en-US">
                <a:solidFill>
                  <a:srgbClr val="5A471C"/>
                </a:solidFill>
              </a:rPr>
              <a:t/>
            </a:r>
            <a:br>
              <a:rPr lang="en-US" altLang="en-US">
                <a:solidFill>
                  <a:srgbClr val="5A471C"/>
                </a:solidFill>
              </a:rPr>
            </a:br>
            <a:r>
              <a:rPr lang="en-US" altLang="en-US">
                <a:solidFill>
                  <a:srgbClr val="5A471C"/>
                </a:solidFill>
              </a:rPr>
              <a:t>BTTX, CTTX, ETTX, TOCX, TTGX, TTUX</a:t>
            </a:r>
          </a:p>
        </p:txBody>
      </p:sp>
      <p:sp>
        <p:nvSpPr>
          <p:cNvPr id="13317" name="TextBox 10"/>
          <p:cNvSpPr txBox="1">
            <a:spLocks noChangeArrowheads="1"/>
          </p:cNvSpPr>
          <p:nvPr/>
        </p:nvSpPr>
        <p:spPr bwMode="auto">
          <a:xfrm>
            <a:off x="4572000" y="963921"/>
            <a:ext cx="4038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u="sng">
                <a:solidFill>
                  <a:srgbClr val="5A471C"/>
                </a:solidFill>
              </a:rPr>
              <a:t>Frame Flatcars</a:t>
            </a:r>
          </a:p>
        </p:txBody>
      </p:sp>
      <p:sp>
        <p:nvSpPr>
          <p:cNvPr id="13318" name="TextBox 12"/>
          <p:cNvSpPr txBox="1">
            <a:spLocks noChangeArrowheads="1"/>
          </p:cNvSpPr>
          <p:nvPr/>
        </p:nvSpPr>
        <p:spPr bwMode="auto">
          <a:xfrm>
            <a:off x="5029200" y="4186546"/>
            <a:ext cx="34766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dirty="0">
                <a:solidFill>
                  <a:srgbClr val="5A471C"/>
                </a:solidFill>
              </a:rPr>
              <a:t>Frame Flat Commodities:</a:t>
            </a:r>
          </a:p>
          <a:p>
            <a:r>
              <a:rPr lang="en-US" altLang="en-US" dirty="0">
                <a:solidFill>
                  <a:srgbClr val="5A471C"/>
                </a:solidFill>
              </a:rPr>
              <a:t>Auto and Light Truck Frames</a:t>
            </a:r>
          </a:p>
          <a:p>
            <a:endParaRPr lang="en-US" altLang="en-US" dirty="0">
              <a:solidFill>
                <a:srgbClr val="5A471C"/>
              </a:solidFill>
            </a:endParaRPr>
          </a:p>
          <a:p>
            <a:r>
              <a:rPr lang="en-US" altLang="en-US" b="1" dirty="0">
                <a:solidFill>
                  <a:srgbClr val="5A471C"/>
                </a:solidFill>
              </a:rPr>
              <a:t>Marks: </a:t>
            </a:r>
          </a:p>
          <a:p>
            <a:r>
              <a:rPr lang="en-US" altLang="en-US" dirty="0">
                <a:solidFill>
                  <a:srgbClr val="5A471C"/>
                </a:solidFill>
              </a:rPr>
              <a:t>FTTX </a:t>
            </a:r>
          </a:p>
        </p:txBody>
      </p:sp>
      <p:pic>
        <p:nvPicPr>
          <p:cNvPr id="133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78258"/>
            <a:ext cx="3933825" cy="26146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320" name="Picture 13" descr="https://email.ttx.com/exchange/David_Sellers/Inbox/RE:%20Pictures.EML/UP%20Trilevel.jpg/C58EA28C-18C0-4a97-9AF2-036E93DDAFB3/UP%20Trilevel.jpg?attach=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78258"/>
            <a:ext cx="3886200" cy="26114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4"/>
          </p:nvPr>
        </p:nvSpPr>
        <p:spPr/>
        <p:txBody>
          <a:bodyPr/>
          <a:lstStyle/>
          <a:p>
            <a:pPr>
              <a:defRPr/>
            </a:pPr>
            <a:fld id="{80EEF46C-58C3-48B8-B8B4-E8F77FA9C47F}" type="slidenum">
              <a:rPr lang="en-US" smtClean="0"/>
              <a:pPr>
                <a:defRPr/>
              </a:pPr>
              <a:t>5</a:t>
            </a:fld>
            <a:endParaRPr lang="en-US" dirty="0"/>
          </a:p>
        </p:txBody>
      </p:sp>
    </p:spTree>
    <p:extLst>
      <p:ext uri="{BB962C8B-B14F-4D97-AF65-F5344CB8AC3E}">
        <p14:creationId xmlns:p14="http://schemas.microsoft.com/office/powerpoint/2010/main" val="1862499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40660" y="180206"/>
            <a:ext cx="7388520" cy="554601"/>
          </a:xfrm>
        </p:spPr>
        <p:txBody>
          <a:bodyPr/>
          <a:lstStyle/>
          <a:p>
            <a:r>
              <a:rPr lang="en-US" dirty="0" smtClean="0"/>
              <a:t>Industry &amp; Economic Outlook</a:t>
            </a: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981254272"/>
              </p:ext>
            </p:extLst>
          </p:nvPr>
        </p:nvGraphicFramePr>
        <p:xfrm>
          <a:off x="340660" y="1677879"/>
          <a:ext cx="8498541" cy="452948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6"/>
          <p:cNvSpPr txBox="1">
            <a:spLocks noChangeArrowheads="1"/>
          </p:cNvSpPr>
          <p:nvPr/>
        </p:nvSpPr>
        <p:spPr bwMode="auto">
          <a:xfrm>
            <a:off x="340660" y="6084252"/>
            <a:ext cx="4993341" cy="246221"/>
          </a:xfrm>
          <a:prstGeom prst="rect">
            <a:avLst/>
          </a:prstGeom>
          <a:noFill/>
          <a:ln w="9525">
            <a:noFill/>
            <a:miter lim="800000"/>
            <a:headEnd/>
            <a:tailEnd/>
          </a:ln>
          <a:effectLst/>
        </p:spPr>
        <p:txBody>
          <a:bodyPr wrap="square">
            <a:spAutoFit/>
          </a:bodyPr>
          <a:lstStyle/>
          <a:p>
            <a:pPr>
              <a:defRPr/>
            </a:pPr>
            <a:r>
              <a:rPr lang="en-US" sz="1000" dirty="0">
                <a:solidFill>
                  <a:schemeClr val="accent6"/>
                </a:solidFill>
              </a:rPr>
              <a:t>Sources: Bureau of Economic Analysis, Moody’s Analytics – </a:t>
            </a:r>
            <a:r>
              <a:rPr lang="en-US" sz="1000" dirty="0" smtClean="0">
                <a:solidFill>
                  <a:schemeClr val="accent6"/>
                </a:solidFill>
              </a:rPr>
              <a:t>Consensus Scenario</a:t>
            </a:r>
            <a:endParaRPr lang="en-US" sz="1000" dirty="0">
              <a:solidFill>
                <a:schemeClr val="accent6"/>
              </a:solidFill>
            </a:endParaRPr>
          </a:p>
        </p:txBody>
      </p:sp>
      <p:sp>
        <p:nvSpPr>
          <p:cNvPr id="3" name="Slide Number Placeholder 2"/>
          <p:cNvSpPr>
            <a:spLocks noGrp="1"/>
          </p:cNvSpPr>
          <p:nvPr>
            <p:ph type="sldNum" sz="quarter" idx="10"/>
          </p:nvPr>
        </p:nvSpPr>
        <p:spPr/>
        <p:txBody>
          <a:bodyPr/>
          <a:lstStyle/>
          <a:p>
            <a:pPr>
              <a:defRPr/>
            </a:pPr>
            <a:fld id="{2CF0A4F4-3141-496A-9C8D-0F18D7BFE201}" type="slidenum">
              <a:rPr lang="en-US" smtClean="0"/>
              <a:pPr>
                <a:defRPr/>
              </a:pPr>
              <a:t>6</a:t>
            </a:fld>
            <a:endParaRPr lang="en-US" dirty="0"/>
          </a:p>
        </p:txBody>
      </p:sp>
      <p:sp>
        <p:nvSpPr>
          <p:cNvPr id="7" name="Content Placeholder 8"/>
          <p:cNvSpPr txBox="1">
            <a:spLocks/>
          </p:cNvSpPr>
          <p:nvPr/>
        </p:nvSpPr>
        <p:spPr bwMode="auto">
          <a:xfrm>
            <a:off x="454025" y="798990"/>
            <a:ext cx="8229600" cy="4083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9000"/>
              </a:lnSpc>
              <a:spcAft>
                <a:spcPts val="2400"/>
              </a:spcAft>
              <a:buClr>
                <a:srgbClr val="A11117"/>
              </a:buClr>
              <a:buSzPct val="100000"/>
              <a:buFont typeface="Lucida Grande"/>
              <a:buChar char="»"/>
            </a:pPr>
            <a:r>
              <a:rPr lang="en-US" altLang="en-US" sz="1800" dirty="0" smtClean="0">
                <a:solidFill>
                  <a:srgbClr val="5A471C"/>
                </a:solidFill>
              </a:rPr>
              <a:t>U.S. GDP 2018 forecasts stronger after tax reform late last year</a:t>
            </a:r>
            <a:endParaRPr lang="en-US" altLang="en-US" sz="1800" dirty="0">
              <a:solidFill>
                <a:srgbClr val="5A471C"/>
              </a:solidFill>
            </a:endParaRPr>
          </a:p>
        </p:txBody>
      </p:sp>
      <p:sp>
        <p:nvSpPr>
          <p:cNvPr id="8" name="Content Placeholder 8"/>
          <p:cNvSpPr txBox="1">
            <a:spLocks/>
          </p:cNvSpPr>
          <p:nvPr/>
        </p:nvSpPr>
        <p:spPr bwMode="auto">
          <a:xfrm>
            <a:off x="454025" y="1205323"/>
            <a:ext cx="8229600" cy="4083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9000"/>
              </a:lnSpc>
              <a:spcAft>
                <a:spcPts val="2400"/>
              </a:spcAft>
              <a:buClr>
                <a:srgbClr val="A11117"/>
              </a:buClr>
              <a:buSzPct val="100000"/>
              <a:buFont typeface="Lucida Grande"/>
              <a:buChar char="»"/>
            </a:pPr>
            <a:r>
              <a:rPr lang="en-US" altLang="en-US" sz="1800" dirty="0" smtClean="0">
                <a:solidFill>
                  <a:srgbClr val="5A471C"/>
                </a:solidFill>
              </a:rPr>
              <a:t>Latest GDP forecast the first to top 3.0% since 2005</a:t>
            </a:r>
            <a:endParaRPr lang="en-US" altLang="en-US" sz="1800" dirty="0">
              <a:solidFill>
                <a:srgbClr val="5A471C"/>
              </a:solidFill>
            </a:endParaRPr>
          </a:p>
        </p:txBody>
      </p:sp>
    </p:spTree>
    <p:extLst>
      <p:ext uri="{BB962C8B-B14F-4D97-AF65-F5344CB8AC3E}">
        <p14:creationId xmlns:p14="http://schemas.microsoft.com/office/powerpoint/2010/main" val="258027719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535" y="236088"/>
            <a:ext cx="7083001" cy="575815"/>
          </a:xfrm>
        </p:spPr>
        <p:txBody>
          <a:bodyPr/>
          <a:lstStyle/>
          <a:p>
            <a:r>
              <a:rPr lang="en-US" dirty="0" smtClean="0"/>
              <a:t>Industry &amp; Economic Outlook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19511456"/>
              </p:ext>
            </p:extLst>
          </p:nvPr>
        </p:nvGraphicFramePr>
        <p:xfrm>
          <a:off x="266700" y="1367161"/>
          <a:ext cx="8610600" cy="451873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6"/>
          <p:cNvSpPr txBox="1">
            <a:spLocks noChangeArrowheads="1"/>
          </p:cNvSpPr>
          <p:nvPr/>
        </p:nvSpPr>
        <p:spPr bwMode="auto">
          <a:xfrm>
            <a:off x="266700" y="6117071"/>
            <a:ext cx="6745942" cy="246221"/>
          </a:xfrm>
          <a:prstGeom prst="rect">
            <a:avLst/>
          </a:prstGeom>
          <a:noFill/>
          <a:ln w="9525">
            <a:noFill/>
            <a:miter lim="800000"/>
            <a:headEnd/>
            <a:tailEnd/>
          </a:ln>
          <a:effectLst/>
        </p:spPr>
        <p:txBody>
          <a:bodyPr wrap="square">
            <a:spAutoFit/>
          </a:bodyPr>
          <a:lstStyle/>
          <a:p>
            <a:pPr>
              <a:defRPr/>
            </a:pPr>
            <a:r>
              <a:rPr lang="en-US" sz="1000" dirty="0">
                <a:solidFill>
                  <a:schemeClr val="accent6"/>
                </a:solidFill>
              </a:rPr>
              <a:t>Sources: U.S. Energy Information Administration, Moody’s Analytics – </a:t>
            </a:r>
            <a:r>
              <a:rPr lang="en-US" sz="1000" dirty="0" smtClean="0">
                <a:solidFill>
                  <a:schemeClr val="accent6"/>
                </a:solidFill>
              </a:rPr>
              <a:t>Consensus Scenario</a:t>
            </a:r>
            <a:endParaRPr lang="en-US" sz="1000" dirty="0">
              <a:solidFill>
                <a:schemeClr val="accent6"/>
              </a:solidFill>
            </a:endParaRPr>
          </a:p>
        </p:txBody>
      </p:sp>
      <p:sp>
        <p:nvSpPr>
          <p:cNvPr id="6" name="Content Placeholder 8"/>
          <p:cNvSpPr txBox="1">
            <a:spLocks/>
          </p:cNvSpPr>
          <p:nvPr/>
        </p:nvSpPr>
        <p:spPr bwMode="auto">
          <a:xfrm>
            <a:off x="457200" y="860865"/>
            <a:ext cx="8229600" cy="4083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9000"/>
              </a:lnSpc>
              <a:spcAft>
                <a:spcPts val="2400"/>
              </a:spcAft>
              <a:buClr>
                <a:srgbClr val="A11117"/>
              </a:buClr>
              <a:buSzPct val="100000"/>
              <a:buFont typeface="Lucida Grande"/>
              <a:buChar char="»"/>
            </a:pPr>
            <a:r>
              <a:rPr lang="en-US" altLang="en-US" sz="1800" dirty="0" smtClean="0">
                <a:solidFill>
                  <a:srgbClr val="5A471C"/>
                </a:solidFill>
              </a:rPr>
              <a:t>Fuel prices expected to remain flat through the forecast period</a:t>
            </a:r>
            <a:endParaRPr lang="en-US" altLang="en-US" sz="1800" dirty="0">
              <a:solidFill>
                <a:srgbClr val="5A471C"/>
              </a:solidFill>
            </a:endParaRPr>
          </a:p>
        </p:txBody>
      </p:sp>
      <p:sp>
        <p:nvSpPr>
          <p:cNvPr id="3" name="Slide Number Placeholder 2"/>
          <p:cNvSpPr>
            <a:spLocks noGrp="1"/>
          </p:cNvSpPr>
          <p:nvPr>
            <p:ph type="sldNum" sz="quarter" idx="10"/>
          </p:nvPr>
        </p:nvSpPr>
        <p:spPr/>
        <p:txBody>
          <a:bodyPr/>
          <a:lstStyle/>
          <a:p>
            <a:pPr>
              <a:defRPr/>
            </a:pPr>
            <a:fld id="{2CF0A4F4-3141-496A-9C8D-0F18D7BFE201}" type="slidenum">
              <a:rPr lang="en-US" smtClean="0"/>
              <a:pPr>
                <a:defRPr/>
              </a:pPr>
              <a:t>7</a:t>
            </a:fld>
            <a:endParaRPr lang="en-US" dirty="0"/>
          </a:p>
        </p:txBody>
      </p:sp>
    </p:spTree>
    <p:extLst>
      <p:ext uri="{BB962C8B-B14F-4D97-AF65-F5344CB8AC3E}">
        <p14:creationId xmlns:p14="http://schemas.microsoft.com/office/powerpoint/2010/main" val="1518944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517" y="219722"/>
            <a:ext cx="6361591" cy="570390"/>
          </a:xfrm>
        </p:spPr>
        <p:txBody>
          <a:bodyPr/>
          <a:lstStyle/>
          <a:p>
            <a:r>
              <a:rPr lang="en-US" dirty="0" smtClean="0"/>
              <a:t>Industry &amp; Economic Outlook</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2382" y="1739756"/>
            <a:ext cx="7831117" cy="4402852"/>
          </a:xfrm>
        </p:spPr>
      </p:pic>
      <p:sp>
        <p:nvSpPr>
          <p:cNvPr id="5" name="Content Placeholder 8"/>
          <p:cNvSpPr txBox="1">
            <a:spLocks/>
          </p:cNvSpPr>
          <p:nvPr/>
        </p:nvSpPr>
        <p:spPr bwMode="auto">
          <a:xfrm>
            <a:off x="457200" y="860865"/>
            <a:ext cx="8229600" cy="4083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9000"/>
              </a:lnSpc>
              <a:spcAft>
                <a:spcPts val="2400"/>
              </a:spcAft>
              <a:buClr>
                <a:srgbClr val="A11117"/>
              </a:buClr>
              <a:buSzPct val="100000"/>
              <a:buFont typeface="Lucida Grande"/>
              <a:buChar char="»"/>
            </a:pPr>
            <a:r>
              <a:rPr lang="en-US" altLang="en-US" sz="1800" dirty="0" smtClean="0">
                <a:solidFill>
                  <a:srgbClr val="5A471C"/>
                </a:solidFill>
              </a:rPr>
              <a:t>Strong consumer demand continues for SUVs, light trucks</a:t>
            </a:r>
            <a:endParaRPr lang="en-US" altLang="en-US" sz="1800" dirty="0">
              <a:solidFill>
                <a:srgbClr val="5A471C"/>
              </a:solidFill>
            </a:endParaRPr>
          </a:p>
        </p:txBody>
      </p:sp>
      <p:sp>
        <p:nvSpPr>
          <p:cNvPr id="6" name="Content Placeholder 8"/>
          <p:cNvSpPr txBox="1">
            <a:spLocks/>
          </p:cNvSpPr>
          <p:nvPr/>
        </p:nvSpPr>
        <p:spPr bwMode="auto">
          <a:xfrm>
            <a:off x="457200" y="1269238"/>
            <a:ext cx="8229600" cy="4083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9000"/>
              </a:lnSpc>
              <a:spcAft>
                <a:spcPts val="2400"/>
              </a:spcAft>
              <a:buClr>
                <a:srgbClr val="A11117"/>
              </a:buClr>
              <a:buSzPct val="100000"/>
              <a:buFont typeface="Lucida Grande"/>
              <a:buChar char="»"/>
            </a:pPr>
            <a:r>
              <a:rPr lang="en-US" altLang="en-US" sz="1800" dirty="0" smtClean="0">
                <a:solidFill>
                  <a:srgbClr val="5A471C"/>
                </a:solidFill>
              </a:rPr>
              <a:t>Passenger car market in significant decline</a:t>
            </a:r>
            <a:endParaRPr lang="en-US" altLang="en-US" sz="1800" dirty="0">
              <a:solidFill>
                <a:srgbClr val="5A471C"/>
              </a:solidFill>
            </a:endParaRPr>
          </a:p>
        </p:txBody>
      </p:sp>
      <p:sp>
        <p:nvSpPr>
          <p:cNvPr id="3" name="Slide Number Placeholder 2"/>
          <p:cNvSpPr>
            <a:spLocks noGrp="1"/>
          </p:cNvSpPr>
          <p:nvPr>
            <p:ph type="sldNum" sz="quarter" idx="10"/>
          </p:nvPr>
        </p:nvSpPr>
        <p:spPr/>
        <p:txBody>
          <a:bodyPr/>
          <a:lstStyle/>
          <a:p>
            <a:pPr>
              <a:defRPr/>
            </a:pPr>
            <a:fld id="{2CF0A4F4-3141-496A-9C8D-0F18D7BFE201}" type="slidenum">
              <a:rPr lang="en-US" smtClean="0"/>
              <a:pPr>
                <a:defRPr/>
              </a:pPr>
              <a:t>8</a:t>
            </a:fld>
            <a:endParaRPr lang="en-US" dirty="0"/>
          </a:p>
        </p:txBody>
      </p:sp>
    </p:spTree>
    <p:extLst>
      <p:ext uri="{BB962C8B-B14F-4D97-AF65-F5344CB8AC3E}">
        <p14:creationId xmlns:p14="http://schemas.microsoft.com/office/powerpoint/2010/main" val="1872193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524" y="203617"/>
            <a:ext cx="5029200" cy="575026"/>
          </a:xfrm>
        </p:spPr>
        <p:txBody>
          <a:bodyPr>
            <a:noAutofit/>
          </a:bodyPr>
          <a:lstStyle/>
          <a:p>
            <a:r>
              <a:rPr lang="en-US" dirty="0" smtClean="0"/>
              <a:t>Industry &amp; Economic Outlook</a:t>
            </a:r>
            <a:endParaRPr lang="en-US" dirty="0"/>
          </a:p>
        </p:txBody>
      </p:sp>
      <p:sp>
        <p:nvSpPr>
          <p:cNvPr id="7" name="Rectangle 6"/>
          <p:cNvSpPr/>
          <p:nvPr/>
        </p:nvSpPr>
        <p:spPr>
          <a:xfrm>
            <a:off x="457200" y="6112296"/>
            <a:ext cx="8686800" cy="246221"/>
          </a:xfrm>
          <a:prstGeom prst="rect">
            <a:avLst/>
          </a:prstGeom>
        </p:spPr>
        <p:txBody>
          <a:bodyPr wrap="square">
            <a:spAutoFit/>
          </a:bodyPr>
          <a:lstStyle/>
          <a:p>
            <a:pPr defTabSz="457200"/>
            <a:r>
              <a:rPr lang="en-US" sz="1000" dirty="0" smtClean="0">
                <a:solidFill>
                  <a:schemeClr val="bg2"/>
                </a:solidFill>
                <a:cs typeface="Arial" panose="020B0604020202020204" pitchFamily="34" charset="0"/>
              </a:rPr>
              <a:t>Sources: Monthly </a:t>
            </a:r>
            <a:r>
              <a:rPr lang="en-US" sz="1000" dirty="0" err="1" smtClean="0">
                <a:solidFill>
                  <a:schemeClr val="bg2"/>
                </a:solidFill>
                <a:cs typeface="Arial" panose="020B0604020202020204" pitchFamily="34" charset="0"/>
              </a:rPr>
              <a:t>Autocast</a:t>
            </a:r>
            <a:r>
              <a:rPr lang="en-US" sz="1000" dirty="0" smtClean="0">
                <a:solidFill>
                  <a:schemeClr val="bg2"/>
                </a:solidFill>
                <a:cs typeface="Arial" panose="020B0604020202020204" pitchFamily="34" charset="0"/>
              </a:rPr>
              <a:t>, Wards, TTX  </a:t>
            </a:r>
            <a:endParaRPr lang="en-US" sz="1000" dirty="0">
              <a:solidFill>
                <a:schemeClr val="bg2"/>
              </a:solidFill>
              <a:cs typeface="Arial" panose="020B0604020202020204" pitchFamily="34" charset="0"/>
            </a:endParaRPr>
          </a:p>
        </p:txBody>
      </p:sp>
      <p:graphicFrame>
        <p:nvGraphicFramePr>
          <p:cNvPr id="8" name="Content Placeholder 3"/>
          <p:cNvGraphicFramePr>
            <a:graphicFrameLocks/>
          </p:cNvGraphicFramePr>
          <p:nvPr>
            <p:extLst>
              <p:ext uri="{D42A27DB-BD31-4B8C-83A1-F6EECF244321}">
                <p14:modId xmlns:p14="http://schemas.microsoft.com/office/powerpoint/2010/main" val="4163588283"/>
              </p:ext>
            </p:extLst>
          </p:nvPr>
        </p:nvGraphicFramePr>
        <p:xfrm>
          <a:off x="360017" y="1269238"/>
          <a:ext cx="8423966" cy="484305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0"/>
          </p:nvPr>
        </p:nvSpPr>
        <p:spPr/>
        <p:txBody>
          <a:bodyPr/>
          <a:lstStyle/>
          <a:p>
            <a:fld id="{10B7C296-A78C-214E-86E4-EF034E0346EC}" type="slidenum">
              <a:rPr lang="en-US" smtClean="0">
                <a:solidFill>
                  <a:prstClr val="white"/>
                </a:solidFill>
              </a:rPr>
              <a:pPr/>
              <a:t>9</a:t>
            </a:fld>
            <a:endParaRPr lang="en-US" dirty="0">
              <a:solidFill>
                <a:prstClr val="white"/>
              </a:solidFill>
            </a:endParaRPr>
          </a:p>
        </p:txBody>
      </p:sp>
      <p:sp>
        <p:nvSpPr>
          <p:cNvPr id="9" name="Content Placeholder 8"/>
          <p:cNvSpPr txBox="1">
            <a:spLocks/>
          </p:cNvSpPr>
          <p:nvPr/>
        </p:nvSpPr>
        <p:spPr bwMode="auto">
          <a:xfrm>
            <a:off x="457200" y="860865"/>
            <a:ext cx="8229600" cy="4083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9000"/>
              </a:lnSpc>
              <a:spcAft>
                <a:spcPts val="2400"/>
              </a:spcAft>
              <a:buClr>
                <a:srgbClr val="A11117"/>
              </a:buClr>
              <a:buSzPct val="100000"/>
              <a:buFont typeface="Lucida Grande"/>
              <a:buChar char="»"/>
            </a:pPr>
            <a:r>
              <a:rPr lang="en-US" altLang="en-US" sz="1800" dirty="0" smtClean="0">
                <a:solidFill>
                  <a:srgbClr val="5A471C"/>
                </a:solidFill>
              </a:rPr>
              <a:t>N.A. vehicle sales expected to flatten</a:t>
            </a:r>
            <a:endParaRPr lang="en-US" altLang="en-US" sz="1800" dirty="0">
              <a:solidFill>
                <a:srgbClr val="5A471C"/>
              </a:solidFill>
            </a:endParaRPr>
          </a:p>
        </p:txBody>
      </p:sp>
    </p:spTree>
    <p:extLst>
      <p:ext uri="{BB962C8B-B14F-4D97-AF65-F5344CB8AC3E}">
        <p14:creationId xmlns:p14="http://schemas.microsoft.com/office/powerpoint/2010/main" val="884203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TTX Colors">
      <a:dk1>
        <a:srgbClr val="000000"/>
      </a:dk1>
      <a:lt1>
        <a:srgbClr val="FFFFFF"/>
      </a:lt1>
      <a:dk2>
        <a:srgbClr val="5A4728"/>
      </a:dk2>
      <a:lt2>
        <a:srgbClr val="745C15"/>
      </a:lt2>
      <a:accent1>
        <a:srgbClr val="B32018"/>
      </a:accent1>
      <a:accent2>
        <a:srgbClr val="FFD200"/>
      </a:accent2>
      <a:accent3>
        <a:srgbClr val="5A471C"/>
      </a:accent3>
      <a:accent4>
        <a:srgbClr val="766A62"/>
      </a:accent4>
      <a:accent5>
        <a:srgbClr val="5C7F92"/>
      </a:accent5>
      <a:accent6>
        <a:srgbClr val="B3AA7E"/>
      </a:accent6>
      <a:hlink>
        <a:srgbClr val="AF3529"/>
      </a:hlink>
      <a:folHlink>
        <a:srgbClr val="FFCC3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tx255334_PPT_Template_R2.pptx" id="{673FD7C7-32CA-4518-A964-E8B279FCBDD2}" vid="{D49F3D81-BC49-46E1-9A8C-01CC6D0C9B61}"/>
    </a:ext>
  </a:extLst>
</a:theme>
</file>

<file path=ppt/theme/theme2.xml><?xml version="1.0" encoding="utf-8"?>
<a:theme xmlns:a="http://schemas.openxmlformats.org/drawingml/2006/main" name="2_Office Theme">
  <a:themeElements>
    <a:clrScheme name="TTX Colors">
      <a:dk1>
        <a:srgbClr val="000000"/>
      </a:dk1>
      <a:lt1>
        <a:srgbClr val="FFFFFF"/>
      </a:lt1>
      <a:dk2>
        <a:srgbClr val="5A4728"/>
      </a:dk2>
      <a:lt2>
        <a:srgbClr val="745C15"/>
      </a:lt2>
      <a:accent1>
        <a:srgbClr val="B32018"/>
      </a:accent1>
      <a:accent2>
        <a:srgbClr val="FFD200"/>
      </a:accent2>
      <a:accent3>
        <a:srgbClr val="5A471C"/>
      </a:accent3>
      <a:accent4>
        <a:srgbClr val="766A62"/>
      </a:accent4>
      <a:accent5>
        <a:srgbClr val="5C7F92"/>
      </a:accent5>
      <a:accent6>
        <a:srgbClr val="B3AA7E"/>
      </a:accent6>
      <a:hlink>
        <a:srgbClr val="AF3529"/>
      </a:hlink>
      <a:folHlink>
        <a:srgbClr val="FFCC3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tx255334_PPT_Template_R2.pptx" id="{673FD7C7-32CA-4518-A964-E8B279FCBDD2}" vid="{D49F3D81-BC49-46E1-9A8C-01CC6D0C9B61}"/>
    </a:ext>
  </a:extLst>
</a:theme>
</file>

<file path=ppt/theme/theme3.xml><?xml version="1.0" encoding="utf-8"?>
<a:theme xmlns:a="http://schemas.openxmlformats.org/drawingml/2006/main" name="33_Office Theme">
  <a:themeElements>
    <a:clrScheme name="TTX Colors">
      <a:dk1>
        <a:srgbClr val="000000"/>
      </a:dk1>
      <a:lt1>
        <a:srgbClr val="FFFFFF"/>
      </a:lt1>
      <a:dk2>
        <a:srgbClr val="5A4728"/>
      </a:dk2>
      <a:lt2>
        <a:srgbClr val="745C15"/>
      </a:lt2>
      <a:accent1>
        <a:srgbClr val="B32018"/>
      </a:accent1>
      <a:accent2>
        <a:srgbClr val="FFD200"/>
      </a:accent2>
      <a:accent3>
        <a:srgbClr val="5A471C"/>
      </a:accent3>
      <a:accent4>
        <a:srgbClr val="766A62"/>
      </a:accent4>
      <a:accent5>
        <a:srgbClr val="5C7F92"/>
      </a:accent5>
      <a:accent6>
        <a:srgbClr val="B3AA7E"/>
      </a:accent6>
      <a:hlink>
        <a:srgbClr val="AF3529"/>
      </a:hlink>
      <a:folHlink>
        <a:srgbClr val="FFCC3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tx255334_PPT_Template_R2.pptx" id="{673FD7C7-32CA-4518-A964-E8B279FCBDD2}" vid="{D49F3D81-BC49-46E1-9A8C-01CC6D0C9B61}"/>
    </a:ext>
  </a:extLst>
</a:theme>
</file>

<file path=ppt/theme/theme4.xml><?xml version="1.0" encoding="utf-8"?>
<a:theme xmlns:a="http://schemas.openxmlformats.org/drawingml/2006/main" name="7_Office Theme">
  <a:themeElements>
    <a:clrScheme name="TTX Colors">
      <a:dk1>
        <a:srgbClr val="000000"/>
      </a:dk1>
      <a:lt1>
        <a:srgbClr val="FFFFFF"/>
      </a:lt1>
      <a:dk2>
        <a:srgbClr val="5A4728"/>
      </a:dk2>
      <a:lt2>
        <a:srgbClr val="745C15"/>
      </a:lt2>
      <a:accent1>
        <a:srgbClr val="B32018"/>
      </a:accent1>
      <a:accent2>
        <a:srgbClr val="FFD200"/>
      </a:accent2>
      <a:accent3>
        <a:srgbClr val="5A471C"/>
      </a:accent3>
      <a:accent4>
        <a:srgbClr val="766A62"/>
      </a:accent4>
      <a:accent5>
        <a:srgbClr val="5C7F92"/>
      </a:accent5>
      <a:accent6>
        <a:srgbClr val="B3AA7E"/>
      </a:accent6>
      <a:hlink>
        <a:srgbClr val="AF3529"/>
      </a:hlink>
      <a:folHlink>
        <a:srgbClr val="FFCC3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tx255334_PPT_Template_R2.pptx" id="{673FD7C7-32CA-4518-A964-E8B279FCBDD2}" vid="{D49F3D81-BC49-46E1-9A8C-01CC6D0C9B61}"/>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2017 TTX PowerPoint Template">
  <a:themeElements>
    <a:clrScheme name="TTX">
      <a:dk1>
        <a:sysClr val="windowText" lastClr="000000"/>
      </a:dk1>
      <a:lt1>
        <a:sysClr val="window" lastClr="FFFFFF"/>
      </a:lt1>
      <a:dk2>
        <a:srgbClr val="000000"/>
      </a:dk2>
      <a:lt2>
        <a:srgbClr val="766A62"/>
      </a:lt2>
      <a:accent1>
        <a:srgbClr val="B32018"/>
      </a:accent1>
      <a:accent2>
        <a:srgbClr val="FFCC00"/>
      </a:accent2>
      <a:accent3>
        <a:srgbClr val="766A62"/>
      </a:accent3>
      <a:accent4>
        <a:srgbClr val="5C7F92"/>
      </a:accent4>
      <a:accent5>
        <a:srgbClr val="DAEDEF"/>
      </a:accent5>
      <a:accent6>
        <a:srgbClr val="5A471C"/>
      </a:accent6>
      <a:hlink>
        <a:srgbClr val="009999"/>
      </a:hlink>
      <a:folHlink>
        <a:srgbClr val="99CC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tx255334_PPT_Template_R2.pptx" id="{673FD7C7-32CA-4518-A964-E8B279FCBDD2}" vid="{D49F3D81-BC49-46E1-9A8C-01CC6D0C9B61}"/>
    </a:ext>
  </a:extLst>
</a:theme>
</file>

<file path=ppt/theme/theme7.xml><?xml version="1.0" encoding="utf-8"?>
<a:theme xmlns:a="http://schemas.openxmlformats.org/drawingml/2006/main" name="20_Office Theme">
  <a:themeElements>
    <a:clrScheme name="TTX Colors">
      <a:dk1>
        <a:srgbClr val="000000"/>
      </a:dk1>
      <a:lt1>
        <a:srgbClr val="FFFFFF"/>
      </a:lt1>
      <a:dk2>
        <a:srgbClr val="5A4728"/>
      </a:dk2>
      <a:lt2>
        <a:srgbClr val="745C15"/>
      </a:lt2>
      <a:accent1>
        <a:srgbClr val="B32018"/>
      </a:accent1>
      <a:accent2>
        <a:srgbClr val="FFD200"/>
      </a:accent2>
      <a:accent3>
        <a:srgbClr val="5A471C"/>
      </a:accent3>
      <a:accent4>
        <a:srgbClr val="766A62"/>
      </a:accent4>
      <a:accent5>
        <a:srgbClr val="5C7F92"/>
      </a:accent5>
      <a:accent6>
        <a:srgbClr val="B3AA7E"/>
      </a:accent6>
      <a:hlink>
        <a:srgbClr val="AF3529"/>
      </a:hlink>
      <a:folHlink>
        <a:srgbClr val="FFCC3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tx255334_PPT_Template_R2.pptx" id="{673FD7C7-32CA-4518-A964-E8B279FCBDD2}" vid="{D49F3D81-BC49-46E1-9A8C-01CC6D0C9B61}"/>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TX">
    <a:dk1>
      <a:srgbClr val="000000"/>
    </a:dk1>
    <a:lt1>
      <a:srgbClr val="FFFFFF"/>
    </a:lt1>
    <a:dk2>
      <a:srgbClr val="000000"/>
    </a:dk2>
    <a:lt2>
      <a:srgbClr val="766A62"/>
    </a:lt2>
    <a:accent1>
      <a:srgbClr val="B32018"/>
    </a:accent1>
    <a:accent2>
      <a:srgbClr val="FFCC00"/>
    </a:accent2>
    <a:accent3>
      <a:srgbClr val="766A62"/>
    </a:accent3>
    <a:accent4>
      <a:srgbClr val="5C7F92"/>
    </a:accent4>
    <a:accent5>
      <a:srgbClr val="DAEDEF"/>
    </a:accent5>
    <a:accent6>
      <a:srgbClr val="5A471C"/>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4100</TotalTime>
  <Words>1101</Words>
  <Application>Microsoft Office PowerPoint</Application>
  <PresentationFormat>On-screen Show (4:3)</PresentationFormat>
  <Paragraphs>208</Paragraphs>
  <Slides>28</Slides>
  <Notes>22</Notes>
  <HiddenSlides>0</HiddenSlides>
  <MMClips>0</MMClips>
  <ScaleCrop>false</ScaleCrop>
  <HeadingPairs>
    <vt:vector size="8" baseType="variant">
      <vt:variant>
        <vt:lpstr>Fonts Used</vt:lpstr>
      </vt:variant>
      <vt:variant>
        <vt:i4>10</vt:i4>
      </vt:variant>
      <vt:variant>
        <vt:lpstr>Theme</vt:lpstr>
      </vt:variant>
      <vt:variant>
        <vt:i4>7</vt:i4>
      </vt:variant>
      <vt:variant>
        <vt:lpstr>Embedded OLE Servers</vt:lpstr>
      </vt:variant>
      <vt:variant>
        <vt:i4>1</vt:i4>
      </vt:variant>
      <vt:variant>
        <vt:lpstr>Slide Titles</vt:lpstr>
      </vt:variant>
      <vt:variant>
        <vt:i4>28</vt:i4>
      </vt:variant>
    </vt:vector>
  </HeadingPairs>
  <TitlesOfParts>
    <vt:vector size="46" baseType="lpstr">
      <vt:lpstr>Arial</vt:lpstr>
      <vt:lpstr>Arial (body)</vt:lpstr>
      <vt:lpstr>Calibri</vt:lpstr>
      <vt:lpstr>Calibri Light</vt:lpstr>
      <vt:lpstr>Courier New</vt:lpstr>
      <vt:lpstr>Frutiger LT Std 45 Light</vt:lpstr>
      <vt:lpstr>Frutiger LT Std 55 Roman</vt:lpstr>
      <vt:lpstr>Frutiger LT Std 65 Bold</vt:lpstr>
      <vt:lpstr>Lucida Grande</vt:lpstr>
      <vt:lpstr>Wingdings</vt:lpstr>
      <vt:lpstr>1_Office Theme</vt:lpstr>
      <vt:lpstr>2_Office Theme</vt:lpstr>
      <vt:lpstr>33_Office Theme</vt:lpstr>
      <vt:lpstr>7_Office Theme</vt:lpstr>
      <vt:lpstr>Custom Design</vt:lpstr>
      <vt:lpstr>1_2017 TTX PowerPoint Template</vt:lpstr>
      <vt:lpstr>20_Office Theme</vt:lpstr>
      <vt:lpstr>Chart</vt:lpstr>
      <vt:lpstr>PowerPoint Presentation</vt:lpstr>
      <vt:lpstr>PowerPoint Presentation</vt:lpstr>
      <vt:lpstr>Agenda</vt:lpstr>
      <vt:lpstr>TTX Company Overview</vt:lpstr>
      <vt:lpstr>TTX Company Overview – Automotive</vt:lpstr>
      <vt:lpstr>Industry &amp; Economic Outlook</vt:lpstr>
      <vt:lpstr>Industry &amp; Economic Outlook</vt:lpstr>
      <vt:lpstr>Industry &amp; Economic Outlook</vt:lpstr>
      <vt:lpstr>Industry &amp; Economic Outlook</vt:lpstr>
      <vt:lpstr>Industry &amp; Economic Outlook</vt:lpstr>
      <vt:lpstr>Industry &amp; Economic Outlook</vt:lpstr>
      <vt:lpstr>Industry &amp; Economic Outlook</vt:lpstr>
      <vt:lpstr>North American Rail Fleet – Macro-level View</vt:lpstr>
      <vt:lpstr>U.S. Railcar Fleet Composition By Number of Railcars in Service | 1980-2017</vt:lpstr>
      <vt:lpstr>U.S. Railcar Fleet Composition By Percentage of Total Railcars | 1980-2017</vt:lpstr>
      <vt:lpstr>Railroad vs. Private Ownership By New Railcar Installations | 2000-2016</vt:lpstr>
      <vt:lpstr>A Closer Look at Select Markets</vt:lpstr>
      <vt:lpstr>Current Centerbeam Market</vt:lpstr>
      <vt:lpstr>Current Centerbeam Market</vt:lpstr>
      <vt:lpstr>Current Boxcar Market</vt:lpstr>
      <vt:lpstr>Current Boxcar Market</vt:lpstr>
      <vt:lpstr>Intermodal – An Evolving Market</vt:lpstr>
      <vt:lpstr>Intermodal: An Evolving Market</vt:lpstr>
      <vt:lpstr>Intermodal: An Evolving Market</vt:lpstr>
      <vt:lpstr>Customer Choices</vt:lpstr>
      <vt:lpstr>Customer Choices</vt:lpstr>
      <vt:lpstr>Questions ?</vt:lpstr>
      <vt:lpstr>PowerPoint Presentation</vt:lpstr>
    </vt:vector>
  </TitlesOfParts>
  <Company>TTX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Haurykiewicz, J. S.</dc:creator>
  <cp:lastModifiedBy>Hancock, Kelley-Jo</cp:lastModifiedBy>
  <cp:revision>143</cp:revision>
  <cp:lastPrinted>2018-05-07T14:17:52Z</cp:lastPrinted>
  <dcterms:created xsi:type="dcterms:W3CDTF">2017-11-30T14:54:52Z</dcterms:created>
  <dcterms:modified xsi:type="dcterms:W3CDTF">2018-05-08T12:33:11Z</dcterms:modified>
</cp:coreProperties>
</file>