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5"/>
  </p:sldMasterIdLst>
  <p:notesMasterIdLst>
    <p:notesMasterId r:id="rId22"/>
  </p:notesMasterIdLst>
  <p:handoutMasterIdLst>
    <p:handoutMasterId r:id="rId23"/>
  </p:handoutMasterIdLst>
  <p:sldIdLst>
    <p:sldId id="256" r:id="rId6"/>
    <p:sldId id="259" r:id="rId7"/>
    <p:sldId id="260" r:id="rId8"/>
    <p:sldId id="258" r:id="rId9"/>
    <p:sldId id="274" r:id="rId10"/>
    <p:sldId id="267" r:id="rId11"/>
    <p:sldId id="270" r:id="rId12"/>
    <p:sldId id="261" r:id="rId13"/>
    <p:sldId id="262" r:id="rId14"/>
    <p:sldId id="263" r:id="rId15"/>
    <p:sldId id="280" r:id="rId16"/>
    <p:sldId id="271" r:id="rId17"/>
    <p:sldId id="272" r:id="rId18"/>
    <p:sldId id="273" r:id="rId19"/>
    <p:sldId id="277" r:id="rId20"/>
    <p:sldId id="279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4" autoAdjust="0"/>
    <p:restoredTop sz="94605" autoAdjust="0"/>
  </p:normalViewPr>
  <p:slideViewPr>
    <p:cSldViewPr>
      <p:cViewPr>
        <p:scale>
          <a:sx n="60" d="100"/>
          <a:sy n="60" d="100"/>
        </p:scale>
        <p:origin x="-1758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0" d="100"/>
          <a:sy n="70" d="100"/>
        </p:scale>
        <p:origin x="-1685" y="-5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CFA2B73C-8B4D-499D-8E90-B1EA85F778D6}" type="datetimeFigureOut">
              <a:rPr lang="en-US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0036B680-B9C3-4E0C-BD13-B78AC62D68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062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AC3F59EC-3C19-4DBF-9571-7E5C4DDFA8DA}" type="datetimeFigureOut">
              <a:rPr lang="en-US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94BB6502-B43C-4529-8561-625713E7F5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975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2628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2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29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9443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4389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9063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9383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335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319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 see, we have a diverse and knowledgeable group of representatives from all aspects of our industry.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048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273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86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6075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700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28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6502-B43C-4529-8561-625713E7F5E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668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ackground titl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71800"/>
            <a:ext cx="6400800" cy="17526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72AD6-1352-48B0-A72D-9D307EB33DD2}" type="datetimeFigureOut">
              <a:rPr lang="en-US" smtClean="0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AC6DD-B9B1-46D6-B548-6914236152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53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0EDE2-0229-420A-874A-8ECCAD04F514}" type="datetimeFigureOut">
              <a:rPr lang="en-US" smtClean="0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76549-CBCA-47BB-B541-B6E89125B1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57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98C81-6865-45C2-8BAD-EBD2D0BC3715}" type="datetimeFigureOut">
              <a:rPr lang="en-US" smtClean="0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7984F-0A7C-405B-A200-C2E500AEBC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43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C7652-5525-406F-86D5-D0791D09EC60}" type="datetimeFigureOut">
              <a:rPr lang="en-US" smtClean="0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21224-82D4-47A7-AE76-1030D75C0E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3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98C81-6865-45C2-8BAD-EBD2D0BC3715}" type="datetimeFigureOut">
              <a:rPr lang="en-US" smtClean="0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6C2E7-18EE-4CAD-9DA0-12F70B139A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242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4008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689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DBB7E-59CC-42B0-8E27-461372D68FEE}" type="datetimeFigureOut">
              <a:rPr lang="en-US" smtClean="0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05AC8-C55A-45AA-A6FA-A78646C86F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971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ED60A-F04B-4A59-9FF8-98CD007CE993}" type="datetimeFigureOut">
              <a:rPr lang="en-US" smtClean="0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A2C1B-539C-4286-972A-B8F3485C27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140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BCBDC-0328-4562-9862-B23421359D31}" type="datetimeFigureOut">
              <a:rPr lang="en-US" smtClean="0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4A193-3EB3-4CC0-ACD4-9EE13EB70C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837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40817-6358-4AF5-8D82-5C5D07BAE8AD}" type="datetimeFigureOut">
              <a:rPr lang="en-US" smtClean="0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0BF1B-AB29-471B-8D08-75F615B98C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61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879B5-8B78-4806-A354-1C1D7F3269AE}" type="datetimeFigureOut">
              <a:rPr lang="en-US" smtClean="0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CDDA6-5A72-453D-9547-5F380D4C25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9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ackground 6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534400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534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398C81-6865-45C2-8BAD-EBD2D0BC3715}" type="datetimeFigureOut">
              <a:rPr lang="en-US" smtClean="0"/>
              <a:pPr>
                <a:defRPr/>
              </a:pPr>
              <a:t>11/11/2014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5410200" cy="36512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55EB70A-D70F-4AF5-BF0A-F831CD77DD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70C0"/>
        </a:buClr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1A823A"/>
        </a:buClr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48A54"/>
        </a:buClr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Arial Unicode MS" pitchFamily="34" charset="-128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611312"/>
            <a:ext cx="8991600" cy="3417888"/>
          </a:xfrm>
        </p:spPr>
        <p:txBody>
          <a:bodyPr/>
          <a:lstStyle/>
          <a:p>
            <a:pPr>
              <a:defRPr/>
            </a:pPr>
            <a:r>
              <a:rPr lang="en-US" sz="4800" dirty="0" smtClean="0"/>
              <a:t>Rule 22 Automation Update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ACACSO – Austin, TX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November 2014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3820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National Pools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Eligible equipment</a:t>
            </a:r>
            <a:endParaRPr lang="en-US" dirty="0">
              <a:latin typeface="+mj-lt"/>
            </a:endParaRPr>
          </a:p>
          <a:p>
            <a:pPr lvl="1"/>
            <a:r>
              <a:rPr lang="en-US" sz="2000" dirty="0" smtClean="0">
                <a:latin typeface="+mj-lt"/>
              </a:rPr>
              <a:t>Umler </a:t>
            </a:r>
            <a:r>
              <a:rPr lang="en-US" sz="2000" dirty="0">
                <a:latin typeface="+mj-lt"/>
              </a:rPr>
              <a:t>will reflect a pool assignment that starts with 999 and the Pool Type in Umler must be “C” </a:t>
            </a:r>
            <a:r>
              <a:rPr lang="en-US" sz="2000" u="sng" dirty="0">
                <a:latin typeface="+mj-lt"/>
              </a:rPr>
              <a:t>or</a:t>
            </a:r>
          </a:p>
          <a:p>
            <a:pPr lvl="1"/>
            <a:r>
              <a:rPr lang="en-US" sz="2000" dirty="0" smtClean="0">
                <a:latin typeface="+mj-lt"/>
              </a:rPr>
              <a:t>The </a:t>
            </a:r>
            <a:r>
              <a:rPr lang="en-US" sz="2000" dirty="0">
                <a:latin typeface="+mj-lt"/>
              </a:rPr>
              <a:t>Transportation/Transportation Condition Code will be DN or N</a:t>
            </a:r>
          </a:p>
          <a:p>
            <a:pPr lvl="1"/>
            <a:r>
              <a:rPr lang="en-US" sz="2000" dirty="0" smtClean="0">
                <a:latin typeface="+mj-lt"/>
              </a:rPr>
              <a:t>The </a:t>
            </a:r>
            <a:r>
              <a:rPr lang="en-US" sz="2000" dirty="0">
                <a:latin typeface="+mj-lt"/>
              </a:rPr>
              <a:t>North American Boxcar Pool (NABP) and specific equipment pools operated by TTX will be excluded from the relief </a:t>
            </a:r>
            <a:r>
              <a:rPr lang="en-US" sz="2000" dirty="0" smtClean="0">
                <a:latin typeface="+mj-lt"/>
              </a:rPr>
              <a:t>process</a:t>
            </a:r>
            <a:endParaRPr lang="en-US" sz="2000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Eligible carriers</a:t>
            </a:r>
            <a:endParaRPr lang="en-US" dirty="0">
              <a:latin typeface="+mj-lt"/>
            </a:endParaRPr>
          </a:p>
          <a:p>
            <a:pPr lvl="1"/>
            <a:r>
              <a:rPr lang="en-US" sz="2000" dirty="0">
                <a:latin typeface="+mj-lt"/>
              </a:rPr>
              <a:t>Any carrier that has contributed equipment to the pool will be eligible for </a:t>
            </a:r>
            <a:r>
              <a:rPr lang="en-US" sz="2000" dirty="0" smtClean="0">
                <a:latin typeface="+mj-lt"/>
              </a:rPr>
              <a:t>relief</a:t>
            </a:r>
            <a:endParaRPr lang="en-US" sz="2000" dirty="0">
              <a:latin typeface="+mj-lt"/>
            </a:endParaRPr>
          </a:p>
          <a:p>
            <a:pPr lvl="1"/>
            <a:r>
              <a:rPr lang="en-US" sz="2000" dirty="0" smtClean="0">
                <a:latin typeface="+mj-lt"/>
              </a:rPr>
              <a:t>Any of the participants in the pool will </a:t>
            </a:r>
            <a:r>
              <a:rPr lang="en-US" sz="2000" dirty="0">
                <a:latin typeface="+mj-lt"/>
              </a:rPr>
              <a:t>have the ability to establish bilateral agreements with other roads for loading point and/or held short reclaims</a:t>
            </a:r>
          </a:p>
          <a:p>
            <a:pPr marL="457200" lvl="1" indent="0">
              <a:buNone/>
            </a:pPr>
            <a:endParaRPr lang="en-US" sz="2000" dirty="0">
              <a:latin typeface="+mj-lt"/>
            </a:endParaRPr>
          </a:p>
          <a:p>
            <a:pPr lvl="1"/>
            <a:endParaRPr lang="en-US" sz="2000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7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820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National Pools - RELOAD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RELOAD Eligibility</a:t>
            </a:r>
          </a:p>
          <a:p>
            <a:pPr lvl="1"/>
            <a:r>
              <a:rPr lang="en-US" sz="2000" smtClean="0">
                <a:latin typeface="+mj-lt"/>
              </a:rPr>
              <a:t>All carriers </a:t>
            </a:r>
            <a:r>
              <a:rPr lang="en-US" sz="2000" dirty="0" smtClean="0">
                <a:latin typeface="+mj-lt"/>
              </a:rPr>
              <a:t>that participate in the TTX Reload Process will be eligible for holding point and loading point</a:t>
            </a:r>
          </a:p>
          <a:p>
            <a:pPr lvl="1"/>
            <a:r>
              <a:rPr lang="en-US" sz="2000" dirty="0" smtClean="0">
                <a:latin typeface="+mj-lt"/>
              </a:rPr>
              <a:t>Participating carriers will be identified via information contained in Umler             (pool number and/or pool operator) </a:t>
            </a:r>
          </a:p>
          <a:p>
            <a:r>
              <a:rPr lang="en-US" dirty="0" smtClean="0">
                <a:latin typeface="+mj-lt"/>
              </a:rPr>
              <a:t>Bilateral agreement </a:t>
            </a:r>
          </a:p>
          <a:p>
            <a:pPr lvl="1"/>
            <a:r>
              <a:rPr lang="en-US" sz="2000" dirty="0">
                <a:latin typeface="+mj-lt"/>
              </a:rPr>
              <a:t>Any participant in </a:t>
            </a:r>
            <a:r>
              <a:rPr lang="en-US" sz="2000" dirty="0" smtClean="0">
                <a:latin typeface="+mj-lt"/>
              </a:rPr>
              <a:t>the RELOAD </a:t>
            </a:r>
            <a:r>
              <a:rPr lang="en-US" sz="2000" dirty="0">
                <a:latin typeface="+mj-lt"/>
              </a:rPr>
              <a:t>pool will have the ability to establish bilateral agreements with other roads for loading point and/or held short reclaims</a:t>
            </a:r>
          </a:p>
          <a:p>
            <a:pPr marL="457200" lvl="1" indent="0">
              <a:buNone/>
            </a:pPr>
            <a:endParaRPr lang="en-US" sz="2000" dirty="0"/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8630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Loading Point – Subject to Demurrage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820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System design:</a:t>
            </a:r>
          </a:p>
          <a:p>
            <a:pPr lvl="1"/>
            <a:r>
              <a:rPr lang="en-US" dirty="0" smtClean="0">
                <a:latin typeface="+mj-lt"/>
              </a:rPr>
              <a:t>All equipment subject to demurrage/storage unless updated by carrier</a:t>
            </a:r>
          </a:p>
          <a:p>
            <a:pPr lvl="1"/>
            <a:r>
              <a:rPr lang="en-US" dirty="0" smtClean="0">
                <a:latin typeface="+mj-lt"/>
              </a:rPr>
              <a:t>Beginning transaction – empty arrival </a:t>
            </a:r>
          </a:p>
          <a:p>
            <a:pPr lvl="1"/>
            <a:r>
              <a:rPr lang="en-US" dirty="0" smtClean="0">
                <a:latin typeface="+mj-lt"/>
              </a:rPr>
              <a:t>Ending transaction – empty placement (actual/constructive)</a:t>
            </a:r>
          </a:p>
          <a:p>
            <a:pPr lvl="1"/>
            <a:r>
              <a:rPr lang="en-US" dirty="0" smtClean="0">
                <a:latin typeface="+mj-lt"/>
              </a:rPr>
              <a:t>Missing events:</a:t>
            </a:r>
          </a:p>
          <a:p>
            <a:pPr lvl="2"/>
            <a:r>
              <a:rPr lang="en-US" sz="2100" dirty="0" smtClean="0">
                <a:latin typeface="+mj-lt"/>
              </a:rPr>
              <a:t>Arrival or placement – no relief allowed</a:t>
            </a:r>
          </a:p>
          <a:p>
            <a:pPr marL="914400" lvl="2" indent="0">
              <a:buNone/>
            </a:pPr>
            <a:endParaRPr lang="en-US" dirty="0" smtClean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4648200"/>
            <a:ext cx="6324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LCS Transactions:</a:t>
            </a:r>
          </a:p>
          <a:p>
            <a:r>
              <a:rPr lang="en-US" dirty="0">
                <a:latin typeface="+mj-lt"/>
              </a:rPr>
              <a:t>Arrival at Loading </a:t>
            </a:r>
            <a:r>
              <a:rPr lang="en-US" dirty="0" smtClean="0">
                <a:latin typeface="+mj-lt"/>
              </a:rPr>
              <a:t>Point 		E</a:t>
            </a:r>
            <a:r>
              <a:rPr lang="en-US" dirty="0">
                <a:latin typeface="+mj-lt"/>
              </a:rPr>
              <a:t>	Delivery </a:t>
            </a:r>
            <a:r>
              <a:rPr lang="en-US" dirty="0" smtClean="0">
                <a:latin typeface="+mj-lt"/>
              </a:rPr>
              <a:t>- R222</a:t>
            </a:r>
            <a:endParaRPr lang="en-US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Placement</a:t>
            </a:r>
            <a:r>
              <a:rPr lang="en-US" dirty="0">
                <a:latin typeface="+mj-lt"/>
              </a:rPr>
              <a:t>			E	</a:t>
            </a:r>
            <a:r>
              <a:rPr lang="en-US" dirty="0" smtClean="0">
                <a:latin typeface="+mj-lt"/>
              </a:rPr>
              <a:t>Receipt - </a:t>
            </a:r>
            <a:r>
              <a:rPr lang="en-US" dirty="0">
                <a:latin typeface="+mj-lt"/>
              </a:rPr>
              <a:t>R222</a:t>
            </a:r>
          </a:p>
          <a:p>
            <a:r>
              <a:rPr lang="en-US" dirty="0">
                <a:latin typeface="+mj-lt"/>
              </a:rPr>
              <a:t>Release </a:t>
            </a:r>
            <a:r>
              <a:rPr lang="en-US" dirty="0" smtClean="0">
                <a:latin typeface="+mj-lt"/>
              </a:rPr>
              <a:t>Loaded</a:t>
            </a:r>
            <a:r>
              <a:rPr lang="en-US" dirty="0">
                <a:latin typeface="+mj-lt"/>
              </a:rPr>
              <a:t>			L</a:t>
            </a: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38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Loading Point – Exempt from Demurrage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86868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System design:</a:t>
            </a:r>
          </a:p>
          <a:p>
            <a:pPr lvl="1"/>
            <a:r>
              <a:rPr lang="en-US" dirty="0" smtClean="0">
                <a:latin typeface="+mj-lt"/>
              </a:rPr>
              <a:t>All equipment subject to demurrage/storage unless updated by carrier</a:t>
            </a:r>
          </a:p>
          <a:p>
            <a:pPr lvl="1"/>
            <a:r>
              <a:rPr lang="en-US" dirty="0" smtClean="0">
                <a:latin typeface="+mj-lt"/>
              </a:rPr>
              <a:t>Beginning transaction – empty arrival</a:t>
            </a:r>
          </a:p>
          <a:p>
            <a:pPr lvl="1"/>
            <a:r>
              <a:rPr lang="en-US" dirty="0" smtClean="0">
                <a:latin typeface="+mj-lt"/>
              </a:rPr>
              <a:t>Ending transaction – release load or first loaded event</a:t>
            </a:r>
          </a:p>
          <a:p>
            <a:pPr lvl="1"/>
            <a:r>
              <a:rPr lang="en-US" dirty="0" smtClean="0">
                <a:latin typeface="+mj-lt"/>
              </a:rPr>
              <a:t>Missing events:</a:t>
            </a:r>
          </a:p>
          <a:p>
            <a:pPr lvl="2"/>
            <a:r>
              <a:rPr lang="en-US" sz="2100" dirty="0" smtClean="0">
                <a:latin typeface="+mj-lt"/>
              </a:rPr>
              <a:t>Arrival – no relief allowed</a:t>
            </a:r>
          </a:p>
          <a:p>
            <a:pPr lvl="2"/>
            <a:r>
              <a:rPr lang="en-US" sz="2100" dirty="0" smtClean="0">
                <a:latin typeface="+mj-lt"/>
              </a:rPr>
              <a:t>Release – relief ends on first loaded record</a:t>
            </a:r>
          </a:p>
          <a:p>
            <a:endParaRPr lang="en-US" dirty="0" smtClean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4876800"/>
            <a:ext cx="632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LCS Transactions:</a:t>
            </a:r>
          </a:p>
          <a:p>
            <a:r>
              <a:rPr lang="en-US" dirty="0" smtClean="0">
                <a:latin typeface="+mj-lt"/>
              </a:rPr>
              <a:t>Arrival </a:t>
            </a:r>
            <a:r>
              <a:rPr lang="en-US" dirty="0">
                <a:latin typeface="+mj-lt"/>
              </a:rPr>
              <a:t>at Loading Point	</a:t>
            </a:r>
            <a:r>
              <a:rPr lang="en-US" dirty="0" smtClean="0">
                <a:latin typeface="+mj-lt"/>
              </a:rPr>
              <a:t>E</a:t>
            </a:r>
            <a:r>
              <a:rPr lang="en-US" dirty="0">
                <a:latin typeface="+mj-lt"/>
              </a:rPr>
              <a:t>	Delivery R222</a:t>
            </a:r>
          </a:p>
          <a:p>
            <a:r>
              <a:rPr lang="en-US" dirty="0">
                <a:latin typeface="+mj-lt"/>
              </a:rPr>
              <a:t>Placement		E</a:t>
            </a:r>
          </a:p>
          <a:p>
            <a:r>
              <a:rPr lang="en-US" dirty="0">
                <a:latin typeface="+mj-lt"/>
              </a:rPr>
              <a:t>Release Loaded		L	Receipt R222</a:t>
            </a:r>
          </a:p>
        </p:txBody>
      </p:sp>
    </p:spTree>
    <p:extLst>
      <p:ext uri="{BB962C8B-B14F-4D97-AF65-F5344CB8AC3E}">
        <p14:creationId xmlns:p14="http://schemas.microsoft.com/office/powerpoint/2010/main" val="355166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Holding Point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System design:</a:t>
            </a:r>
          </a:p>
          <a:p>
            <a:pPr lvl="1"/>
            <a:r>
              <a:rPr lang="en-US" dirty="0" smtClean="0">
                <a:latin typeface="+mj-lt"/>
              </a:rPr>
              <a:t>Beginning transaction – empty arrival</a:t>
            </a:r>
          </a:p>
          <a:p>
            <a:pPr lvl="1"/>
            <a:r>
              <a:rPr lang="en-US" dirty="0" smtClean="0">
                <a:latin typeface="+mj-lt"/>
              </a:rPr>
              <a:t>Ending transaction –empty departure (same location)</a:t>
            </a:r>
          </a:p>
          <a:p>
            <a:pPr lvl="2"/>
            <a:r>
              <a:rPr lang="en-US" sz="2100" dirty="0" smtClean="0">
                <a:latin typeface="+mj-lt"/>
              </a:rPr>
              <a:t> &lt; 24hrs between </a:t>
            </a:r>
            <a:r>
              <a:rPr lang="en-US" sz="2100" dirty="0">
                <a:latin typeface="+mj-lt"/>
              </a:rPr>
              <a:t>beginning and ending </a:t>
            </a:r>
            <a:r>
              <a:rPr lang="en-US" sz="2100" dirty="0" smtClean="0">
                <a:latin typeface="+mj-lt"/>
              </a:rPr>
              <a:t>transactions</a:t>
            </a:r>
            <a:endParaRPr lang="en-US" sz="2100" dirty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Missing events:</a:t>
            </a:r>
          </a:p>
          <a:p>
            <a:pPr lvl="2"/>
            <a:r>
              <a:rPr lang="en-US" sz="2100" dirty="0" smtClean="0">
                <a:latin typeface="+mj-lt"/>
              </a:rPr>
              <a:t>Arrival or release– no relief allowed</a:t>
            </a: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4390072"/>
            <a:ext cx="632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LCS Transactions:</a:t>
            </a:r>
          </a:p>
          <a:p>
            <a:r>
              <a:rPr lang="en-US" dirty="0">
                <a:latin typeface="+mj-lt"/>
              </a:rPr>
              <a:t>Arrival at Holding </a:t>
            </a:r>
            <a:r>
              <a:rPr lang="en-US" dirty="0" smtClean="0">
                <a:latin typeface="+mj-lt"/>
              </a:rPr>
              <a:t>Point	</a:t>
            </a:r>
            <a:r>
              <a:rPr lang="en-US" dirty="0">
                <a:latin typeface="+mj-lt"/>
              </a:rPr>
              <a:t>	</a:t>
            </a:r>
            <a:r>
              <a:rPr lang="en-US" dirty="0" smtClean="0">
                <a:latin typeface="+mj-lt"/>
              </a:rPr>
              <a:t>E</a:t>
            </a:r>
            <a:r>
              <a:rPr lang="en-US" dirty="0">
                <a:latin typeface="+mj-lt"/>
              </a:rPr>
              <a:t>	Delivery </a:t>
            </a:r>
            <a:r>
              <a:rPr lang="en-US" dirty="0" smtClean="0">
                <a:latin typeface="+mj-lt"/>
              </a:rPr>
              <a:t>- R224</a:t>
            </a:r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Departure from Holding </a:t>
            </a:r>
            <a:r>
              <a:rPr lang="en-US" dirty="0" smtClean="0">
                <a:latin typeface="+mj-lt"/>
              </a:rPr>
              <a:t>Point</a:t>
            </a:r>
            <a:r>
              <a:rPr lang="en-US" dirty="0">
                <a:latin typeface="+mj-lt"/>
              </a:rPr>
              <a:t>	E	</a:t>
            </a:r>
            <a:r>
              <a:rPr lang="en-US" dirty="0" smtClean="0">
                <a:latin typeface="+mj-lt"/>
              </a:rPr>
              <a:t>Receipt - </a:t>
            </a:r>
            <a:r>
              <a:rPr lang="en-US" dirty="0">
                <a:latin typeface="+mj-lt"/>
              </a:rPr>
              <a:t>R224</a:t>
            </a:r>
          </a:p>
          <a:p>
            <a:r>
              <a:rPr lang="en-US" dirty="0"/>
              <a:t> </a:t>
            </a:r>
          </a:p>
          <a:p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63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Next Steps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TAG actions</a:t>
            </a:r>
          </a:p>
          <a:p>
            <a:pPr lvl="1"/>
            <a:r>
              <a:rPr lang="en-US" dirty="0" smtClean="0">
                <a:latin typeface="+mj-lt"/>
              </a:rPr>
              <a:t>Complete proposed business rules</a:t>
            </a:r>
          </a:p>
          <a:p>
            <a:pPr lvl="1"/>
            <a:r>
              <a:rPr lang="en-US" dirty="0" smtClean="0">
                <a:latin typeface="+mj-lt"/>
              </a:rPr>
              <a:t>Complete proposed Rule 22 verbiage change</a:t>
            </a:r>
          </a:p>
          <a:p>
            <a:pPr lvl="1"/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Potential </a:t>
            </a:r>
            <a:r>
              <a:rPr lang="en-US" dirty="0" smtClean="0">
                <a:latin typeface="+mj-lt"/>
              </a:rPr>
              <a:t>2015-2016 </a:t>
            </a:r>
            <a:r>
              <a:rPr lang="en-US" dirty="0">
                <a:latin typeface="+mj-lt"/>
              </a:rPr>
              <a:t>project</a:t>
            </a:r>
          </a:p>
          <a:p>
            <a:pPr lvl="1"/>
            <a:r>
              <a:rPr lang="en-US" dirty="0">
                <a:latin typeface="+mj-lt"/>
              </a:rPr>
              <a:t>Requires approval </a:t>
            </a:r>
            <a:r>
              <a:rPr lang="en-US" dirty="0" smtClean="0">
                <a:latin typeface="+mj-lt"/>
              </a:rPr>
              <a:t>from EAC</a:t>
            </a:r>
          </a:p>
          <a:p>
            <a:pPr lvl="1"/>
            <a:endParaRPr lang="en-US" dirty="0" smtClean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018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Questions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7200" cy="4873752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sz="3200" dirty="0" smtClean="0">
                <a:latin typeface="+mj-lt"/>
              </a:rPr>
              <a:t>Robert Sanford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Director Revenue Accounting Support Services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chemeClr val="accent1"/>
                </a:solidFill>
                <a:latin typeface="+mj-lt"/>
              </a:rPr>
              <a:t>Robert.Sanford@nscorp.com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404-529-1011</a:t>
            </a:r>
            <a:endParaRPr lang="en-US" dirty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1404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Background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74676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Recommended by Centralized Car Hire TAG (CCH) in September 2013</a:t>
            </a:r>
          </a:p>
          <a:p>
            <a:endParaRPr lang="en-US" sz="1400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Unanimously approved by Equipment Assets Committee (EAC) in January 2014</a:t>
            </a:r>
          </a:p>
          <a:p>
            <a:endParaRPr lang="en-US" sz="1400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TAG appointed by EAC and meetings began in February 2014</a:t>
            </a:r>
          </a:p>
          <a:p>
            <a:endParaRPr lang="en-US" sz="1400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Approved by RPSWC in August 2014 contingent on EAC approval of Rule 22 verbiage and business rules</a:t>
            </a: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014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Tag Members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1148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GATX</a:t>
            </a:r>
          </a:p>
          <a:p>
            <a:r>
              <a:rPr lang="en-US" dirty="0" smtClean="0">
                <a:latin typeface="+mj-lt"/>
              </a:rPr>
              <a:t>Greenbrier Companies</a:t>
            </a:r>
          </a:p>
          <a:p>
            <a:r>
              <a:rPr lang="en-US" dirty="0" smtClean="0">
                <a:latin typeface="+mj-lt"/>
              </a:rPr>
              <a:t>GE</a:t>
            </a:r>
          </a:p>
          <a:p>
            <a:r>
              <a:rPr lang="en-US" dirty="0" smtClean="0">
                <a:latin typeface="+mj-lt"/>
              </a:rPr>
              <a:t>Progress Rail Services</a:t>
            </a:r>
          </a:p>
          <a:p>
            <a:r>
              <a:rPr lang="en-US" dirty="0" smtClean="0">
                <a:latin typeface="+mj-lt"/>
              </a:rPr>
              <a:t>Railinc </a:t>
            </a:r>
          </a:p>
          <a:p>
            <a:r>
              <a:rPr lang="en-US" dirty="0" smtClean="0">
                <a:latin typeface="+mj-lt"/>
              </a:rPr>
              <a:t>ShipXpress</a:t>
            </a:r>
          </a:p>
          <a:p>
            <a:r>
              <a:rPr lang="en-US" dirty="0" smtClean="0">
                <a:latin typeface="+mj-lt"/>
              </a:rPr>
              <a:t>TTX Company</a:t>
            </a: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800600" y="1600200"/>
            <a:ext cx="3505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C61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ABBD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ACC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CN</a:t>
            </a: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CP</a:t>
            </a: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CSXT</a:t>
            </a: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GWRR</a:t>
            </a: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KCS</a:t>
            </a: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NS</a:t>
            </a:r>
          </a:p>
          <a:p>
            <a:pPr>
              <a:buClr>
                <a:srgbClr val="C00000"/>
              </a:buClr>
              <a:buSzPct val="100000"/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UP</a:t>
            </a:r>
          </a:p>
          <a:p>
            <a:pPr lvl="2"/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4254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TAG Goals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74676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Create a set of standard business rules</a:t>
            </a:r>
          </a:p>
          <a:p>
            <a:endParaRPr lang="en-US" sz="1400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Simplify the existing Rule 22 verbiage</a:t>
            </a:r>
          </a:p>
          <a:p>
            <a:endParaRPr lang="en-US" sz="1400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Low cost industry implementation – LCS message</a:t>
            </a:r>
          </a:p>
          <a:p>
            <a:endParaRPr lang="en-US" sz="1400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Not to change the intent and current application of the  rule</a:t>
            </a:r>
          </a:p>
          <a:p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1834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System Processing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98448"/>
            <a:ext cx="8534400" cy="4873752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LCS message </a:t>
            </a:r>
          </a:p>
          <a:p>
            <a:pPr lvl="1"/>
            <a:r>
              <a:rPr lang="en-US" dirty="0">
                <a:latin typeface="+mj-lt"/>
              </a:rPr>
              <a:t>T</a:t>
            </a:r>
            <a:r>
              <a:rPr lang="en-US" dirty="0" smtClean="0">
                <a:latin typeface="+mj-lt"/>
              </a:rPr>
              <a:t>o car mark owner or rack owner for multilevels</a:t>
            </a:r>
          </a:p>
          <a:p>
            <a:r>
              <a:rPr lang="en-US" dirty="0" smtClean="0">
                <a:latin typeface="+mj-lt"/>
              </a:rPr>
              <a:t>Timing of transactions</a:t>
            </a:r>
            <a:endParaRPr lang="en-US" dirty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No change to existing LCS processing rules (5 days)</a:t>
            </a:r>
          </a:p>
          <a:p>
            <a:pPr lvl="1"/>
            <a:r>
              <a:rPr lang="en-US" dirty="0" smtClean="0">
                <a:latin typeface="+mj-lt"/>
              </a:rPr>
              <a:t>Reclaim processing will evaluate 20 days of event reportings</a:t>
            </a:r>
          </a:p>
          <a:p>
            <a:pPr lvl="2"/>
            <a:r>
              <a:rPr lang="en-US" dirty="0">
                <a:latin typeface="+mj-lt"/>
              </a:rPr>
              <a:t>C</a:t>
            </a:r>
            <a:r>
              <a:rPr lang="en-US" dirty="0" smtClean="0">
                <a:latin typeface="+mj-lt"/>
              </a:rPr>
              <a:t>overs 95% of all reclaim transactions</a:t>
            </a:r>
          </a:p>
          <a:p>
            <a:r>
              <a:rPr lang="en-US" dirty="0" smtClean="0">
                <a:latin typeface="+mj-lt"/>
              </a:rPr>
              <a:t>“Clean-up” process</a:t>
            </a:r>
          </a:p>
          <a:p>
            <a:pPr lvl="1"/>
            <a:r>
              <a:rPr lang="en-US" dirty="0" smtClean="0">
                <a:latin typeface="+mj-lt"/>
              </a:rPr>
              <a:t>Beginning and ending events &lt; 20 days no further processing</a:t>
            </a:r>
          </a:p>
          <a:p>
            <a:pPr lvl="1"/>
            <a:r>
              <a:rPr lang="en-US" dirty="0">
                <a:latin typeface="+mj-lt"/>
              </a:rPr>
              <a:t>Beginning and ending </a:t>
            </a:r>
            <a:r>
              <a:rPr lang="en-US" dirty="0" smtClean="0">
                <a:latin typeface="+mj-lt"/>
              </a:rPr>
              <a:t>events </a:t>
            </a:r>
            <a:r>
              <a:rPr lang="en-US" dirty="0">
                <a:latin typeface="+mj-lt"/>
              </a:rPr>
              <a:t>&gt;</a:t>
            </a:r>
            <a:r>
              <a:rPr lang="en-US" dirty="0" smtClean="0">
                <a:latin typeface="+mj-lt"/>
              </a:rPr>
              <a:t> 20 days</a:t>
            </a:r>
          </a:p>
          <a:p>
            <a:pPr lvl="2"/>
            <a:r>
              <a:rPr lang="en-US" dirty="0" smtClean="0">
                <a:latin typeface="+mj-lt"/>
              </a:rPr>
              <a:t>Process will analyze events to ensure relief was appropriate</a:t>
            </a:r>
          </a:p>
          <a:p>
            <a:pPr lvl="2"/>
            <a:r>
              <a:rPr lang="en-US" dirty="0" smtClean="0">
                <a:latin typeface="+mj-lt"/>
              </a:rPr>
              <a:t>If relief was not appropriate, a reversing transaction will be generated </a:t>
            </a:r>
            <a:endParaRPr lang="en-US" dirty="0">
              <a:latin typeface="+mj-lt"/>
            </a:endParaRPr>
          </a:p>
          <a:p>
            <a:pPr lvl="1"/>
            <a:endParaRPr lang="en-US" dirty="0" smtClean="0">
              <a:latin typeface="+mj-lt"/>
            </a:endParaRPr>
          </a:p>
          <a:p>
            <a:pPr lvl="1"/>
            <a:endParaRPr lang="en-US" dirty="0" smtClean="0">
              <a:latin typeface="+mj-lt"/>
            </a:endParaRPr>
          </a:p>
          <a:p>
            <a:pPr lvl="1"/>
            <a:endParaRPr lang="en-US" dirty="0" smtClean="0">
              <a:latin typeface="+mj-lt"/>
            </a:endParaRPr>
          </a:p>
          <a:p>
            <a:pPr marL="366713" lvl="1" indent="0">
              <a:buNone/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1192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Bilateral Agreements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Designating non-participating carriers for relief</a:t>
            </a:r>
          </a:p>
          <a:p>
            <a:pPr lvl="1"/>
            <a:r>
              <a:rPr lang="en-US" dirty="0" smtClean="0">
                <a:latin typeface="+mj-lt"/>
              </a:rPr>
              <a:t>Loading point and/or holding point</a:t>
            </a:r>
          </a:p>
          <a:p>
            <a:pPr lvl="2"/>
            <a:r>
              <a:rPr lang="en-US" dirty="0" smtClean="0">
                <a:latin typeface="+mj-lt"/>
              </a:rPr>
              <a:t>Shipper pools – designated by pool operator</a:t>
            </a:r>
          </a:p>
          <a:p>
            <a:pPr lvl="2"/>
            <a:r>
              <a:rPr lang="en-US" dirty="0" smtClean="0">
                <a:latin typeface="+mj-lt"/>
              </a:rPr>
              <a:t>Joint, National, RELOAD pools – designated by any pool participant</a:t>
            </a:r>
          </a:p>
          <a:p>
            <a:r>
              <a:rPr lang="en-US" dirty="0" smtClean="0">
                <a:latin typeface="+mj-lt"/>
              </a:rPr>
              <a:t>Other agreements</a:t>
            </a:r>
          </a:p>
          <a:p>
            <a:pPr lvl="1"/>
            <a:r>
              <a:rPr lang="en-US" dirty="0" smtClean="0">
                <a:latin typeface="+mj-lt"/>
              </a:rPr>
              <a:t>Limit or exemption of reclaim time and/or location</a:t>
            </a:r>
          </a:p>
          <a:p>
            <a:pPr lvl="1"/>
            <a:r>
              <a:rPr lang="en-US" dirty="0" smtClean="0">
                <a:latin typeface="+mj-lt"/>
              </a:rPr>
              <a:t>Exemption of specific cars from relief</a:t>
            </a:r>
          </a:p>
          <a:p>
            <a:pPr lvl="1"/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615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Serving Areas vs. Switch Districts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Serving areas - defined by each carrier based on:</a:t>
            </a:r>
          </a:p>
          <a:p>
            <a:pPr lvl="1"/>
            <a:r>
              <a:rPr lang="en-US" dirty="0" smtClean="0">
                <a:latin typeface="+mj-lt"/>
              </a:rPr>
              <a:t>Geography – 1</a:t>
            </a:r>
            <a:r>
              <a:rPr lang="en-US" baseline="30000" dirty="0" smtClean="0">
                <a:latin typeface="+mj-lt"/>
              </a:rPr>
              <a:t>st</a:t>
            </a:r>
            <a:r>
              <a:rPr lang="en-US" dirty="0" smtClean="0">
                <a:latin typeface="+mj-lt"/>
              </a:rPr>
              <a:t> two digits of SPLC</a:t>
            </a:r>
          </a:p>
          <a:p>
            <a:pPr lvl="1"/>
            <a:r>
              <a:rPr lang="en-US" dirty="0" smtClean="0">
                <a:latin typeface="+mj-lt"/>
              </a:rPr>
              <a:t>Railroad operations</a:t>
            </a:r>
          </a:p>
          <a:p>
            <a:r>
              <a:rPr lang="en-US" dirty="0" smtClean="0">
                <a:latin typeface="+mj-lt"/>
              </a:rPr>
              <a:t>Information availability</a:t>
            </a:r>
          </a:p>
          <a:p>
            <a:pPr lvl="1"/>
            <a:r>
              <a:rPr lang="en-US" dirty="0" smtClean="0">
                <a:latin typeface="+mj-lt"/>
              </a:rPr>
              <a:t>Transparency </a:t>
            </a:r>
          </a:p>
          <a:p>
            <a:pPr lvl="1"/>
            <a:r>
              <a:rPr lang="en-US" dirty="0" smtClean="0">
                <a:latin typeface="+mj-lt"/>
              </a:rPr>
              <a:t>Automated notification when changes are made</a:t>
            </a:r>
          </a:p>
          <a:p>
            <a:r>
              <a:rPr lang="en-US" dirty="0" smtClean="0">
                <a:latin typeface="+mj-lt"/>
              </a:rPr>
              <a:t>Dispute</a:t>
            </a:r>
          </a:p>
          <a:p>
            <a:pPr lvl="1"/>
            <a:r>
              <a:rPr lang="en-US" dirty="0" smtClean="0">
                <a:latin typeface="+mj-lt"/>
              </a:rPr>
              <a:t>Arbitration through Car Hire Rule 17</a:t>
            </a:r>
          </a:p>
          <a:p>
            <a:pPr lvl="1"/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30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5344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Shipper Pools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Eligible equipment</a:t>
            </a:r>
            <a:endParaRPr lang="en-US" dirty="0">
              <a:latin typeface="+mj-lt"/>
            </a:endParaRPr>
          </a:p>
          <a:p>
            <a:pPr lvl="1"/>
            <a:r>
              <a:rPr lang="en-US" sz="2000" dirty="0" smtClean="0">
                <a:latin typeface="+mj-lt"/>
              </a:rPr>
              <a:t>Umler </a:t>
            </a:r>
            <a:r>
              <a:rPr lang="en-US" sz="2000" dirty="0">
                <a:latin typeface="+mj-lt"/>
              </a:rPr>
              <a:t>will reflect a pool number with a carrier’s numeric code as the first three digits (not 999 or 998) and the Pool Type in Umler must be “C” </a:t>
            </a:r>
            <a:r>
              <a:rPr lang="en-US" sz="2000" u="sng" dirty="0">
                <a:latin typeface="+mj-lt"/>
              </a:rPr>
              <a:t>or</a:t>
            </a:r>
          </a:p>
          <a:p>
            <a:pPr lvl="1"/>
            <a:r>
              <a:rPr lang="en-US" sz="2000" dirty="0" smtClean="0">
                <a:latin typeface="+mj-lt"/>
              </a:rPr>
              <a:t>The </a:t>
            </a:r>
            <a:r>
              <a:rPr lang="en-US" sz="2000" dirty="0">
                <a:latin typeface="+mj-lt"/>
              </a:rPr>
              <a:t>Transportation/Transportation Condition Code will be C, DC or EC</a:t>
            </a:r>
          </a:p>
          <a:p>
            <a:r>
              <a:rPr lang="en-US" dirty="0" smtClean="0">
                <a:latin typeface="+mj-lt"/>
              </a:rPr>
              <a:t>Eligible carriers </a:t>
            </a:r>
          </a:p>
          <a:p>
            <a:pPr lvl="1"/>
            <a:r>
              <a:rPr lang="en-US" sz="2000" dirty="0" smtClean="0">
                <a:latin typeface="+mj-lt"/>
              </a:rPr>
              <a:t>Only </a:t>
            </a:r>
            <a:r>
              <a:rPr lang="en-US" sz="2000" dirty="0">
                <a:latin typeface="+mj-lt"/>
              </a:rPr>
              <a:t>the pool operator or carriers designated by bilateral agreement are eligible for </a:t>
            </a:r>
            <a:r>
              <a:rPr lang="en-US" sz="2000" dirty="0" smtClean="0">
                <a:latin typeface="+mj-lt"/>
              </a:rPr>
              <a:t>relief</a:t>
            </a:r>
            <a:endParaRPr lang="en-US" sz="2000" dirty="0">
              <a:latin typeface="+mj-lt"/>
            </a:endParaRPr>
          </a:p>
          <a:p>
            <a:pPr lvl="1"/>
            <a:r>
              <a:rPr lang="en-US" sz="2000" dirty="0">
                <a:latin typeface="+mj-lt"/>
              </a:rPr>
              <a:t>For example, cars in pool 5551234 (NS) will be allowed holding point and loading point </a:t>
            </a:r>
            <a:r>
              <a:rPr lang="en-US" sz="2000" dirty="0" smtClean="0">
                <a:latin typeface="+mj-lt"/>
              </a:rPr>
              <a:t>relief</a:t>
            </a:r>
          </a:p>
          <a:p>
            <a:pPr lvl="1"/>
            <a:r>
              <a:rPr lang="en-US" sz="2000" dirty="0" smtClean="0">
                <a:latin typeface="+mj-lt"/>
              </a:rPr>
              <a:t>Allows for bilateral agreements between pool operator and other roads for loading point and/or held short reclaims</a:t>
            </a: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444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1534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Joint Pools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Eligible equipment</a:t>
            </a:r>
            <a:endParaRPr lang="en-US" dirty="0">
              <a:latin typeface="+mj-lt"/>
            </a:endParaRPr>
          </a:p>
          <a:p>
            <a:pPr lvl="1"/>
            <a:r>
              <a:rPr lang="en-US" sz="2000" dirty="0" smtClean="0">
                <a:latin typeface="+mj-lt"/>
              </a:rPr>
              <a:t>Umler </a:t>
            </a:r>
            <a:r>
              <a:rPr lang="en-US" sz="2000" dirty="0">
                <a:latin typeface="+mj-lt"/>
              </a:rPr>
              <a:t>will reflect a pool assignment that starts with 998 and the Pool Type in Umler must be “C” </a:t>
            </a:r>
            <a:r>
              <a:rPr lang="en-US" sz="2000" u="sng" dirty="0">
                <a:latin typeface="+mj-lt"/>
              </a:rPr>
              <a:t>or</a:t>
            </a:r>
          </a:p>
          <a:p>
            <a:pPr lvl="1"/>
            <a:r>
              <a:rPr lang="en-US" sz="2000" dirty="0" smtClean="0">
                <a:latin typeface="+mj-lt"/>
              </a:rPr>
              <a:t>The </a:t>
            </a:r>
            <a:r>
              <a:rPr lang="en-US" sz="2000" dirty="0">
                <a:latin typeface="+mj-lt"/>
              </a:rPr>
              <a:t>Transportation/Transportation Condition Code will be C, DC or EC and</a:t>
            </a:r>
          </a:p>
          <a:p>
            <a:pPr lvl="1"/>
            <a:r>
              <a:rPr lang="en-US" sz="2000" dirty="0" smtClean="0">
                <a:latin typeface="+mj-lt"/>
              </a:rPr>
              <a:t>The </a:t>
            </a:r>
            <a:r>
              <a:rPr lang="en-US" sz="2000" dirty="0">
                <a:latin typeface="+mj-lt"/>
              </a:rPr>
              <a:t>handling carrier will be a participant in the pool.</a:t>
            </a:r>
          </a:p>
          <a:p>
            <a:r>
              <a:rPr lang="en-US" dirty="0" smtClean="0">
                <a:latin typeface="+mj-lt"/>
              </a:rPr>
              <a:t>Eligible carriers</a:t>
            </a:r>
          </a:p>
          <a:p>
            <a:pPr lvl="1"/>
            <a:r>
              <a:rPr lang="en-US" sz="2000" dirty="0" smtClean="0">
                <a:latin typeface="+mj-lt"/>
              </a:rPr>
              <a:t>Only </a:t>
            </a:r>
            <a:r>
              <a:rPr lang="en-US" sz="2000" dirty="0">
                <a:latin typeface="+mj-lt"/>
              </a:rPr>
              <a:t>the carriers that participate in the pool will be eligible for relief. </a:t>
            </a:r>
          </a:p>
          <a:p>
            <a:pPr lvl="1"/>
            <a:r>
              <a:rPr lang="en-US" sz="2000" dirty="0">
                <a:latin typeface="+mj-lt"/>
              </a:rPr>
              <a:t>For example, if pool 9981234 is operated by carrier A and B, either carrier A or B will be allowed </a:t>
            </a:r>
            <a:r>
              <a:rPr lang="en-US" sz="2000" dirty="0" smtClean="0">
                <a:latin typeface="+mj-lt"/>
              </a:rPr>
              <a:t>relief</a:t>
            </a:r>
            <a:endParaRPr lang="en-US" sz="2000" dirty="0">
              <a:latin typeface="+mj-lt"/>
            </a:endParaRPr>
          </a:p>
          <a:p>
            <a:pPr lvl="1"/>
            <a:r>
              <a:rPr lang="en-US" sz="2000" dirty="0" smtClean="0">
                <a:latin typeface="+mj-lt"/>
              </a:rPr>
              <a:t>Either of the pool participants </a:t>
            </a:r>
            <a:r>
              <a:rPr lang="en-US" sz="2000" dirty="0">
                <a:latin typeface="+mj-lt"/>
              </a:rPr>
              <a:t>will have the ability </a:t>
            </a:r>
            <a:r>
              <a:rPr lang="en-US" sz="2000" dirty="0" smtClean="0">
                <a:latin typeface="+mj-lt"/>
              </a:rPr>
              <a:t>to establish bilateral agreements with other roads </a:t>
            </a:r>
            <a:r>
              <a:rPr lang="en-US" sz="2000" dirty="0">
                <a:latin typeface="+mj-lt"/>
              </a:rPr>
              <a:t>for loading point and/or held short reclaims</a:t>
            </a:r>
          </a:p>
          <a:p>
            <a:pPr marL="457200" lvl="1" indent="0">
              <a:buNone/>
            </a:pPr>
            <a:endParaRPr lang="en-US" sz="2000" dirty="0">
              <a:latin typeface="+mn-lt"/>
            </a:endParaRPr>
          </a:p>
          <a:p>
            <a:pPr lvl="1"/>
            <a:endParaRPr lang="en-US" dirty="0" smtClean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98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>
  <documentManagement>
    <_dlc_DocIdPersistId xmlns="35c3dc42-99bc-47aa-877e-2ba4408806cd" xsi:nil="true"/>
    <_dlc_DocId xmlns="35c3dc42-99bc-47aa-877e-2ba4408806cd" xsi:nil="true"/>
    <_dlc_DocIdUrl xmlns="35c3dc42-99bc-47aa-877e-2ba4408806cd">
      <Url xsi:nil="true"/>
      <Description xsi:nil="true"/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2981295320C94C9073846879C2DAE9" ma:contentTypeVersion="0" ma:contentTypeDescription="Create a new document." ma:contentTypeScope="" ma:versionID="b08014bc8448882f24dc647a8cc63aec">
  <xsd:schema xmlns:xsd="http://www.w3.org/2001/XMLSchema" xmlns:xs="http://www.w3.org/2001/XMLSchema" xmlns:p="http://schemas.microsoft.com/office/2006/metadata/properties" xmlns:ns2="35c3dc42-99bc-47aa-877e-2ba4408806cd" targetNamespace="http://schemas.microsoft.com/office/2006/metadata/properties" ma:root="true" ma:fieldsID="f9d6a6220f1ebc806ade698b01e31bd6" ns2:_="">
    <xsd:import namespace="35c3dc42-99bc-47aa-877e-2ba4408806c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c3dc42-99bc-47aa-877e-2ba4408806c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207B7C-4326-4C62-BAEF-C3F6791A49F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BD164B0-1CA1-4066-94E3-8EB089F773D9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35c3dc42-99bc-47aa-877e-2ba4408806cd"/>
  </ds:schemaRefs>
</ds:datastoreItem>
</file>

<file path=customXml/itemProps3.xml><?xml version="1.0" encoding="utf-8"?>
<ds:datastoreItem xmlns:ds="http://schemas.openxmlformats.org/officeDocument/2006/customXml" ds:itemID="{BA5AD73A-193E-48F3-855E-876A2AB9874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722F8FA-6329-4B34-95D9-76DBE1AF67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c3dc42-99bc-47aa-877e-2ba4408806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705</TotalTime>
  <Words>875</Words>
  <Application>Microsoft Office PowerPoint</Application>
  <PresentationFormat>On-screen Show (4:3)</PresentationFormat>
  <Paragraphs>170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Theme1</vt:lpstr>
      <vt:lpstr>Rule 22 Automation Update  ACACSO – Austin, TX   November 2014</vt:lpstr>
      <vt:lpstr>Background </vt:lpstr>
      <vt:lpstr>Tag Members </vt:lpstr>
      <vt:lpstr>TAG Goals </vt:lpstr>
      <vt:lpstr>System Processing</vt:lpstr>
      <vt:lpstr>Bilateral Agreements</vt:lpstr>
      <vt:lpstr>Serving Areas vs. Switch Districts</vt:lpstr>
      <vt:lpstr>Shipper Pools</vt:lpstr>
      <vt:lpstr>Joint Pools</vt:lpstr>
      <vt:lpstr>National Pools</vt:lpstr>
      <vt:lpstr>National Pools - RELOAD</vt:lpstr>
      <vt:lpstr>Loading Point – Subject to Demurrage</vt:lpstr>
      <vt:lpstr>Loading Point – Exempt from Demurrage</vt:lpstr>
      <vt:lpstr>Holding Point </vt:lpstr>
      <vt:lpstr>Next Steps</vt:lpstr>
      <vt:lpstr>Questions</vt:lpstr>
    </vt:vector>
  </TitlesOfParts>
  <Company>Norfolk Southern Corp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ucyrg</dc:creator>
  <cp:lastModifiedBy>Hancock, Kelley-Jo</cp:lastModifiedBy>
  <cp:revision>70</cp:revision>
  <cp:lastPrinted>2014-11-05T16:29:38Z</cp:lastPrinted>
  <dcterms:created xsi:type="dcterms:W3CDTF">2009-11-11T13:50:16Z</dcterms:created>
  <dcterms:modified xsi:type="dcterms:W3CDTF">2014-11-11T18:05:16Z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0x0101004C2981295320C94C9073846879C2DAE9</vt:lpwstr>
  </property>
  <property fmtid="{D5CDD505-2E9C-101B-9397-08002B2CF9AE}" pid="3" name="Order">
    <vt:r8>2600</vt:r8>
  </property>
  <property fmtid="{D5CDD505-2E9C-101B-9397-08002B2CF9AE}" pid="4" name="_dlc_DocIdItemGuid">
    <vt:lpwstr>c06bb8dc-87ca-4f0c-8315-2a4d8c799f02</vt:lpwstr>
  </property>
  <property fmtid="{D5CDD505-2E9C-101B-9397-08002B2CF9AE}" pid="5" name="xd_ProgID">
    <vt:lpwstr/>
  </property>
  <property fmtid="{D5CDD505-2E9C-101B-9397-08002B2CF9AE}" pid="6" name="TemplateUrl">
    <vt:lpwstr/>
  </property>
</Properties>
</file>