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notesMasterIdLst>
    <p:notesMasterId r:id="rId9"/>
  </p:notesMasterIdLst>
  <p:handoutMasterIdLst>
    <p:handoutMasterId r:id="rId10"/>
  </p:handoutMasterIdLst>
  <p:sldIdLst>
    <p:sldId id="374" r:id="rId2"/>
    <p:sldId id="610" r:id="rId3"/>
    <p:sldId id="611" r:id="rId4"/>
    <p:sldId id="612" r:id="rId5"/>
    <p:sldId id="608" r:id="rId6"/>
    <p:sldId id="621" r:id="rId7"/>
    <p:sldId id="591" r:id="rId8"/>
  </p:sldIdLst>
  <p:sldSz cx="9144000" cy="6858000" type="screen4x3"/>
  <p:notesSz cx="9271000" cy="6985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0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11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17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23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289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346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9404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6462" algn="l" defTabSz="91411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88">
          <p15:clr>
            <a:srgbClr val="A4A3A4"/>
          </p15:clr>
        </p15:guide>
        <p15:guide id="2" pos="29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2018"/>
    <a:srgbClr val="FFCB00"/>
    <a:srgbClr val="73C71F"/>
    <a:srgbClr val="737A35"/>
    <a:srgbClr val="766A62"/>
    <a:srgbClr val="5C7F92"/>
    <a:srgbClr val="91964F"/>
    <a:srgbClr val="BB8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250" autoAdjust="0"/>
    <p:restoredTop sz="94737" autoAdjust="0"/>
  </p:normalViewPr>
  <p:slideViewPr>
    <p:cSldViewPr>
      <p:cViewPr>
        <p:scale>
          <a:sx n="69" d="100"/>
          <a:sy n="69" d="100"/>
        </p:scale>
        <p:origin x="-1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710" y="-90"/>
      </p:cViewPr>
      <p:guideLst>
        <p:guide orient="horz" pos="2201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16039" cy="349088"/>
          </a:xfrm>
          <a:prstGeom prst="rect">
            <a:avLst/>
          </a:prstGeom>
        </p:spPr>
        <p:txBody>
          <a:bodyPr vert="horz" lIns="93081" tIns="46541" rIns="93081" bIns="46541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1743" y="0"/>
            <a:ext cx="4017648" cy="349088"/>
          </a:xfrm>
          <a:prstGeom prst="rect">
            <a:avLst/>
          </a:prstGeom>
        </p:spPr>
        <p:txBody>
          <a:bodyPr vert="horz" lIns="93081" tIns="46541" rIns="93081" bIns="46541" rtlCol="0"/>
          <a:lstStyle>
            <a:lvl1pPr algn="r">
              <a:defRPr sz="1200"/>
            </a:lvl1pPr>
          </a:lstStyle>
          <a:p>
            <a:pPr>
              <a:defRPr/>
            </a:pPr>
            <a:fld id="{53875047-BDFE-4FB5-A7B1-356E9EF8AE29}" type="datetimeFigureOut">
              <a:rPr lang="en-US"/>
              <a:pPr>
                <a:defRPr/>
              </a:pPr>
              <a:t>10/13/2014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34296"/>
            <a:ext cx="4016039" cy="349088"/>
          </a:xfrm>
          <a:prstGeom prst="rect">
            <a:avLst/>
          </a:prstGeom>
        </p:spPr>
        <p:txBody>
          <a:bodyPr vert="horz" lIns="93081" tIns="46541" rIns="93081" bIns="4654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1743" y="6634296"/>
            <a:ext cx="4017648" cy="349088"/>
          </a:xfrm>
          <a:prstGeom prst="rect">
            <a:avLst/>
          </a:prstGeom>
        </p:spPr>
        <p:txBody>
          <a:bodyPr vert="horz" lIns="93081" tIns="46541" rIns="93081" bIns="46541" rtlCol="0" anchor="b"/>
          <a:lstStyle>
            <a:lvl1pPr algn="r">
              <a:defRPr sz="1200"/>
            </a:lvl1pPr>
          </a:lstStyle>
          <a:p>
            <a:pPr>
              <a:defRPr/>
            </a:pPr>
            <a:fld id="{37381EB6-E22D-49C8-AF6D-850CF2D98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07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16039" cy="349088"/>
          </a:xfrm>
          <a:prstGeom prst="rect">
            <a:avLst/>
          </a:prstGeom>
        </p:spPr>
        <p:txBody>
          <a:bodyPr vert="horz" lIns="93081" tIns="46541" rIns="93081" bIns="46541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1743" y="0"/>
            <a:ext cx="4017648" cy="349088"/>
          </a:xfrm>
          <a:prstGeom prst="rect">
            <a:avLst/>
          </a:prstGeom>
        </p:spPr>
        <p:txBody>
          <a:bodyPr vert="horz" lIns="93081" tIns="46541" rIns="93081" bIns="46541" rtlCol="0"/>
          <a:lstStyle>
            <a:lvl1pPr algn="r">
              <a:defRPr sz="1200"/>
            </a:lvl1pPr>
          </a:lstStyle>
          <a:p>
            <a:pPr>
              <a:defRPr/>
            </a:pPr>
            <a:fld id="{8BC404EB-5B73-4829-8FD4-51E0CF30381C}" type="datetimeFigureOut">
              <a:rPr lang="en-US"/>
              <a:pPr>
                <a:defRPr/>
              </a:pPr>
              <a:t>10/13/2014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0838" y="523875"/>
            <a:ext cx="3489325" cy="2617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1" tIns="46541" rIns="93081" bIns="4654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88" y="3317958"/>
            <a:ext cx="7415834" cy="3143411"/>
          </a:xfrm>
          <a:prstGeom prst="rect">
            <a:avLst/>
          </a:prstGeom>
        </p:spPr>
        <p:txBody>
          <a:bodyPr vert="horz" lIns="93081" tIns="46541" rIns="93081" bIns="4654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34296"/>
            <a:ext cx="4016039" cy="349088"/>
          </a:xfrm>
          <a:prstGeom prst="rect">
            <a:avLst/>
          </a:prstGeom>
        </p:spPr>
        <p:txBody>
          <a:bodyPr vert="horz" lIns="93081" tIns="46541" rIns="93081" bIns="4654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1743" y="6634296"/>
            <a:ext cx="4017648" cy="349088"/>
          </a:xfrm>
          <a:prstGeom prst="rect">
            <a:avLst/>
          </a:prstGeom>
        </p:spPr>
        <p:txBody>
          <a:bodyPr vert="horz" lIns="93081" tIns="46541" rIns="93081" bIns="46541" rtlCol="0" anchor="b"/>
          <a:lstStyle>
            <a:lvl1pPr algn="r">
              <a:defRPr sz="1200"/>
            </a:lvl1pPr>
          </a:lstStyle>
          <a:p>
            <a:pPr>
              <a:defRPr/>
            </a:pPr>
            <a:fld id="{68A07BBC-C687-4913-AAC9-3D45ED32E5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82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1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7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3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289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46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04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462" algn="l" defTabSz="91411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RR industry is extremely k-intensive // unlike trucks, barges, and airlines, RRs largely operate on infrastructure built and maintained themselves // 40c of every revenue $1 spent on infrastructure // reinvest at 5X rate of </a:t>
            </a:r>
            <a:r>
              <a:rPr lang="en-US" altLang="en-US" dirty="0" err="1" smtClean="0"/>
              <a:t>avg</a:t>
            </a:r>
            <a:r>
              <a:rPr lang="en-US" altLang="en-US" dirty="0" smtClean="0"/>
              <a:t> manufacturer // top 4 RRs each spend more on projects than most state highway agencies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8968" indent="-28806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2258" indent="-2304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13162" indent="-2304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74065" indent="-2304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34968" indent="-2304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95872" indent="-2304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56775" indent="-2304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17678" indent="-2304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31FBC0-470D-415E-9BCA-5AB54DAEBE31}" type="slidenum">
              <a:rPr lang="en-US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3204B-6AD4-4F04-B252-F38A88624AF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F8A7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TTXLOGO_TAG4c_rS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24915" y="5534502"/>
            <a:ext cx="2355930" cy="89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  <a:ln/>
        </p:spPr>
        <p:txBody>
          <a:bodyPr lIns="91410" tIns="45706" rIns="91410" bIns="45706"/>
          <a:lstStyle>
            <a:lvl1pPr>
              <a:defRPr/>
            </a:lvl1pPr>
          </a:lstStyle>
          <a:p>
            <a:pPr>
              <a:defRPr/>
            </a:pPr>
            <a:fld id="{CF1D45B6-1E1A-42E5-A8E9-7DCE48E32A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F8A7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4800" y="421968"/>
            <a:ext cx="8294400" cy="6014071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82918" tIns="41460" rIns="82918" bIns="41460"/>
          <a:lstStyle/>
          <a:p>
            <a:pPr>
              <a:defRPr/>
            </a:pPr>
            <a:endParaRPr lang="en-US"/>
          </a:p>
        </p:txBody>
      </p:sp>
      <p:pic>
        <p:nvPicPr>
          <p:cNvPr id="5" name="Picture 10" descr="LOGO_OUT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32160" y="630949"/>
            <a:ext cx="1175040" cy="35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2484" y="1769950"/>
            <a:ext cx="6566399" cy="553017"/>
          </a:xfrm>
        </p:spPr>
        <p:txBody>
          <a:bodyPr anchor="b"/>
          <a:lstStyle>
            <a:lvl1pPr algn="l">
              <a:defRPr sz="22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2484" y="3152491"/>
            <a:ext cx="6566399" cy="967782"/>
          </a:xfrm>
        </p:spPr>
        <p:txBody>
          <a:bodyPr/>
          <a:lstStyle>
            <a:lvl1pPr marL="0" indent="0">
              <a:spcAft>
                <a:spcPts val="1837"/>
              </a:spcAft>
              <a:buNone/>
              <a:defRPr sz="2000" baseline="0">
                <a:solidFill>
                  <a:srgbClr val="5B481A"/>
                </a:solidFill>
              </a:defRPr>
            </a:lvl1pPr>
            <a:lvl2pPr marL="414597" indent="0">
              <a:buNone/>
              <a:defRPr sz="1600"/>
            </a:lvl2pPr>
            <a:lvl3pPr marL="829194" indent="0">
              <a:buNone/>
              <a:defRPr sz="1500"/>
            </a:lvl3pPr>
            <a:lvl4pPr marL="1243791" indent="0">
              <a:buNone/>
              <a:defRPr sz="1300"/>
            </a:lvl4pPr>
            <a:lvl5pPr marL="1658388" indent="0">
              <a:buNone/>
              <a:defRPr sz="1300"/>
            </a:lvl5pPr>
            <a:lvl6pPr marL="2072986" indent="0">
              <a:buNone/>
              <a:defRPr sz="1300"/>
            </a:lvl6pPr>
            <a:lvl7pPr marL="2487583" indent="0">
              <a:buNone/>
              <a:defRPr sz="1300"/>
            </a:lvl7pPr>
            <a:lvl8pPr marL="2902180" indent="0">
              <a:buNone/>
              <a:defRPr sz="1300"/>
            </a:lvl8pPr>
            <a:lvl9pPr marL="3316777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32"/>
            <a:ext cx="404352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241" y="1604332"/>
            <a:ext cx="404496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  <a:ln/>
        </p:spPr>
        <p:txBody>
          <a:bodyPr lIns="91410" tIns="45706" rIns="91410" bIns="45706"/>
          <a:lstStyle>
            <a:lvl1pPr>
              <a:defRPr/>
            </a:lvl1pPr>
          </a:lstStyle>
          <a:p>
            <a:pPr>
              <a:defRPr/>
            </a:pPr>
            <a:fld id="{242119E4-23DF-4CF2-A479-A33191609C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2" y="275073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  <a:ln/>
        </p:spPr>
        <p:txBody>
          <a:bodyPr lIns="91410" tIns="45706" rIns="91410" bIns="45706"/>
          <a:lstStyle>
            <a:lvl1pPr>
              <a:defRPr/>
            </a:lvl1pPr>
          </a:lstStyle>
          <a:p>
            <a:pPr>
              <a:defRPr/>
            </a:pPr>
            <a:fld id="{C1502E36-EB83-4B5C-9BAA-03EC11B2AC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493920" y="1216928"/>
            <a:ext cx="8432640" cy="4908035"/>
          </a:xfrm>
          <a:prstGeom prst="rect">
            <a:avLst/>
          </a:prstGeom>
        </p:spPr>
        <p:txBody>
          <a:bodyPr lIns="82918" tIns="41460" rIns="82918" bIns="41460"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</p:spPr>
        <p:txBody>
          <a:bodyPr lIns="91410" tIns="45706" rIns="91410" bIns="45706"/>
          <a:lstStyle>
            <a:lvl1pPr>
              <a:defRPr smtClean="0"/>
            </a:lvl1pPr>
          </a:lstStyle>
          <a:p>
            <a:pPr>
              <a:defRPr/>
            </a:pPr>
            <a:fld id="{2EED3285-2387-45DE-BD62-1EC8CCDC4C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701280" y="5779327"/>
            <a:ext cx="8225280" cy="345636"/>
          </a:xfrm>
          <a:prstGeom prst="rect">
            <a:avLst/>
          </a:prstGeom>
        </p:spPr>
        <p:txBody>
          <a:bodyPr lIns="82918" tIns="41460" rIns="82918" bIns="41460"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</p:spPr>
        <p:txBody>
          <a:bodyPr lIns="91410" tIns="45706" rIns="91410" bIns="45706"/>
          <a:lstStyle>
            <a:lvl1pPr>
              <a:defRPr smtClean="0"/>
            </a:lvl1pPr>
          </a:lstStyle>
          <a:p>
            <a:pPr>
              <a:defRPr/>
            </a:pPr>
            <a:fld id="{8D7DD63C-DA32-45C3-A11B-86EBB5082F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4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4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97" indent="0">
              <a:buNone/>
              <a:defRPr sz="2500"/>
            </a:lvl2pPr>
            <a:lvl3pPr marL="829194" indent="0">
              <a:buNone/>
              <a:defRPr sz="2200"/>
            </a:lvl3pPr>
            <a:lvl4pPr marL="1243791" indent="0">
              <a:buNone/>
              <a:defRPr sz="1800"/>
            </a:lvl4pPr>
            <a:lvl5pPr marL="1658388" indent="0">
              <a:buNone/>
              <a:defRPr sz="1800"/>
            </a:lvl5pPr>
            <a:lvl6pPr marL="2072986" indent="0">
              <a:buNone/>
              <a:defRPr sz="1800"/>
            </a:lvl6pPr>
            <a:lvl7pPr marL="2487583" indent="0">
              <a:buNone/>
              <a:defRPr sz="1800"/>
            </a:lvl7pPr>
            <a:lvl8pPr marL="2902180" indent="0">
              <a:buNone/>
              <a:defRPr sz="1800"/>
            </a:lvl8pPr>
            <a:lvl9pPr marL="3316777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xfrm>
            <a:off x="8382003" y="6247376"/>
            <a:ext cx="406321" cy="472370"/>
          </a:xfrm>
          <a:prstGeom prst="rect">
            <a:avLst/>
          </a:prstGeom>
          <a:ln/>
        </p:spPr>
        <p:txBody>
          <a:bodyPr lIns="91410" tIns="45706" rIns="91410" bIns="45706"/>
          <a:lstStyle>
            <a:lvl1pPr>
              <a:defRPr/>
            </a:lvl1pPr>
          </a:lstStyle>
          <a:p>
            <a:pPr>
              <a:defRPr/>
            </a:pPr>
            <a:fld id="{D42EAB8F-F30F-41C0-98D6-0DF69DE36F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200">
                <a:solidFill>
                  <a:srgbClr val="B3201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143000"/>
            <a:ext cx="7924800" cy="45720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B3201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1905000"/>
            <a:ext cx="7924800" cy="4221163"/>
          </a:xfrm>
        </p:spPr>
        <p:txBody>
          <a:bodyPr/>
          <a:lstStyle>
            <a:lvl1pPr>
              <a:defRPr sz="2000">
                <a:solidFill>
                  <a:schemeClr val="accent6"/>
                </a:solidFill>
              </a:defRPr>
            </a:lvl1pPr>
            <a:lvl2pPr>
              <a:defRPr sz="2000">
                <a:solidFill>
                  <a:schemeClr val="accent6"/>
                </a:solidFill>
              </a:defRPr>
            </a:lvl2pPr>
            <a:lvl3pPr>
              <a:defRPr sz="2000">
                <a:solidFill>
                  <a:schemeClr val="accent6"/>
                </a:solidFill>
              </a:defRPr>
            </a:lvl3pPr>
            <a:lvl4pPr>
              <a:defRPr sz="2000">
                <a:solidFill>
                  <a:schemeClr val="accent6"/>
                </a:solidFill>
              </a:defRPr>
            </a:lvl4pPr>
            <a:lvl5pPr>
              <a:defRPr sz="2000">
                <a:solidFill>
                  <a:schemeClr val="accent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8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701280" y="6179689"/>
            <a:ext cx="8225280" cy="414764"/>
          </a:xfrm>
          <a:prstGeom prst="roundRect">
            <a:avLst>
              <a:gd name="adj" fmla="val 16667"/>
            </a:avLst>
          </a:prstGeom>
          <a:solidFill>
            <a:srgbClr val="A11117"/>
          </a:solidFill>
          <a:ln w="9525">
            <a:solidFill>
              <a:srgbClr val="A11117"/>
            </a:solidFill>
            <a:round/>
            <a:headEnd/>
            <a:tailEnd/>
          </a:ln>
        </p:spPr>
        <p:txBody>
          <a:bodyPr lIns="82918" tIns="41460" rIns="82918" bIns="41460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5" descr="Arrows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250944" y="6124967"/>
            <a:ext cx="380831" cy="52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770400" y="6270419"/>
            <a:ext cx="3179520" cy="253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18" tIns="41460" rIns="82918" bIns="41460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</a:rPr>
              <a:t>TTX Company. Copyright </a:t>
            </a:r>
            <a:r>
              <a:rPr lang="en-US" sz="1100" dirty="0" smtClean="0">
                <a:solidFill>
                  <a:schemeClr val="bg1"/>
                </a:solidFill>
              </a:rPr>
              <a:t>2014. </a:t>
            </a:r>
            <a:r>
              <a:rPr lang="en-US" sz="1100" dirty="0">
                <a:solidFill>
                  <a:schemeClr val="bg1"/>
                </a:solidFill>
              </a:rPr>
              <a:t>Confidential.</a:t>
            </a:r>
          </a:p>
        </p:txBody>
      </p:sp>
      <p:sp>
        <p:nvSpPr>
          <p:cNvPr id="102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180019"/>
            <a:ext cx="8226720" cy="8050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147801"/>
            <a:ext cx="8226720" cy="4838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1032" name="Picture 10" descr="TTXLOGO_TAG4c_rSG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 bwMode="auto">
          <a:xfrm>
            <a:off x="243360" y="303964"/>
            <a:ext cx="1242720" cy="37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077200" y="6248403"/>
            <a:ext cx="6096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0" tIns="45706" rIns="91410" bIns="45706">
            <a:spAutoFit/>
          </a:bodyPr>
          <a:lstStyle/>
          <a:p>
            <a:pPr>
              <a:spcBef>
                <a:spcPct val="50000"/>
              </a:spcBef>
              <a:defRPr/>
            </a:pPr>
            <a:fld id="{BA4DC180-17AC-4DA2-B42F-B5EFF0638C7D}" type="slidenum">
              <a:rPr lang="en-US" sz="1100" b="1">
                <a:solidFill>
                  <a:schemeClr val="bg1"/>
                </a:solidFill>
                <a:cs typeface="Arial" charset="0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100" b="1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2" r:id="rId9"/>
  </p:sldLayoutIdLst>
  <p:timing>
    <p:tnLst>
      <p:par>
        <p:cTn id="1" dur="indefinite" restart="never" nodeType="tmRoot"/>
      </p:par>
    </p:tnLst>
  </p:timing>
  <p:txStyles>
    <p:titleStyle>
      <a:lvl1pPr algn="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65" charset="2"/>
        <a:defRPr sz="3300" b="1">
          <a:solidFill>
            <a:srgbClr val="5B481A"/>
          </a:solidFill>
          <a:latin typeface="+mj-lt"/>
          <a:ea typeface="+mj-ea"/>
          <a:cs typeface="+mj-cs"/>
        </a:defRPr>
      </a:lvl1pPr>
      <a:lvl2pPr algn="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65" charset="2"/>
        <a:defRPr sz="3300" b="1">
          <a:solidFill>
            <a:srgbClr val="5B481A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65" charset="2"/>
        <a:defRPr sz="3300" b="1">
          <a:solidFill>
            <a:srgbClr val="5B481A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65" charset="2"/>
        <a:defRPr sz="3300" b="1">
          <a:solidFill>
            <a:srgbClr val="5B481A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65" charset="2"/>
        <a:defRPr sz="3300" b="1">
          <a:solidFill>
            <a:srgbClr val="5B481A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14597" algn="ct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2" charset="2"/>
        <a:defRPr sz="4000">
          <a:solidFill>
            <a:srgbClr val="000000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829194" algn="ct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2" charset="2"/>
        <a:defRPr sz="4000">
          <a:solidFill>
            <a:srgbClr val="000000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243791" algn="ct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2" charset="2"/>
        <a:defRPr sz="4000">
          <a:solidFill>
            <a:srgbClr val="000000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658388" algn="ctr" defTabSz="414597" rtl="0" eaLnBrk="1" fontAlgn="base" hangingPunct="1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12" charset="2"/>
        <a:defRPr sz="4000">
          <a:solidFill>
            <a:srgbClr val="000000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90125" indent="-293673" algn="l" defTabSz="414597" rtl="0" eaLnBrk="1" fontAlgn="base" hangingPunct="1">
        <a:lnSpc>
          <a:spcPct val="89000"/>
        </a:lnSpc>
        <a:spcBef>
          <a:spcPct val="0"/>
        </a:spcBef>
        <a:spcAft>
          <a:spcPts val="1293"/>
        </a:spcAft>
        <a:buClr>
          <a:srgbClr val="A11117"/>
        </a:buClr>
        <a:buSzPct val="100000"/>
        <a:buFont typeface="Lucida Grande" pitchFamily="-65" charset="0"/>
        <a:buChar char="»"/>
        <a:defRPr sz="2900">
          <a:solidFill>
            <a:srgbClr val="404040"/>
          </a:solidFill>
          <a:latin typeface="+mn-lt"/>
          <a:ea typeface="+mn-ea"/>
          <a:cs typeface="+mn-cs"/>
        </a:defRPr>
      </a:lvl1pPr>
      <a:lvl2pPr marL="781689" indent="-259124" algn="l" defTabSz="414597" rtl="0" eaLnBrk="1" fontAlgn="base" hangingPunct="1">
        <a:lnSpc>
          <a:spcPct val="89000"/>
        </a:lnSpc>
        <a:spcBef>
          <a:spcPct val="0"/>
        </a:spcBef>
        <a:spcAft>
          <a:spcPts val="1032"/>
        </a:spcAft>
        <a:buClr>
          <a:srgbClr val="A11117"/>
        </a:buClr>
        <a:buSzPct val="75000"/>
        <a:buFont typeface="Wingdings" pitchFamily="-65" charset="2"/>
        <a:buChar char="§"/>
        <a:defRPr sz="2500">
          <a:solidFill>
            <a:srgbClr val="404040"/>
          </a:solidFill>
          <a:latin typeface="+mn-lt"/>
          <a:ea typeface="+mn-ea"/>
          <a:cs typeface="+mn-cs"/>
        </a:defRPr>
      </a:lvl2pPr>
      <a:lvl3pPr marL="1173253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771"/>
        </a:spcAft>
        <a:buClr>
          <a:srgbClr val="5B481A"/>
        </a:buClr>
        <a:buSzPct val="100000"/>
        <a:buFont typeface="Lucida Grande" pitchFamily="-65" charset="0"/>
        <a:buChar char="»"/>
        <a:defRPr sz="2200">
          <a:solidFill>
            <a:srgbClr val="404040"/>
          </a:solidFill>
          <a:latin typeface="+mn-lt"/>
          <a:ea typeface="+mn-ea"/>
          <a:cs typeface="+mn-cs"/>
        </a:defRPr>
      </a:lvl3pPr>
      <a:lvl4pPr marL="1564817" indent="-194342" algn="l" defTabSz="414597" rtl="0" eaLnBrk="1" fontAlgn="base" hangingPunct="1">
        <a:lnSpc>
          <a:spcPct val="89000"/>
        </a:lnSpc>
        <a:spcBef>
          <a:spcPct val="0"/>
        </a:spcBef>
        <a:spcAft>
          <a:spcPts val="522"/>
        </a:spcAft>
        <a:buClr>
          <a:srgbClr val="A11117"/>
        </a:buClr>
        <a:buSzPct val="75000"/>
        <a:buFont typeface="Symbol" pitchFamily="-65" charset="2"/>
        <a:buChar char=""/>
        <a:defRPr sz="1800">
          <a:solidFill>
            <a:srgbClr val="404040"/>
          </a:solidFill>
          <a:latin typeface="+mn-lt"/>
          <a:ea typeface="+mn-ea"/>
          <a:cs typeface="+mn-cs"/>
        </a:defRPr>
      </a:lvl4pPr>
      <a:lvl5pPr marL="1956380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261"/>
        </a:spcAft>
        <a:buClr>
          <a:srgbClr val="A11117"/>
        </a:buClr>
        <a:buSzPct val="45000"/>
        <a:buFont typeface="Wingdings" pitchFamily="-65" charset="2"/>
        <a:buChar char="§"/>
        <a:defRPr sz="1800">
          <a:solidFill>
            <a:srgbClr val="404040"/>
          </a:solidFill>
          <a:latin typeface="+mn-lt"/>
          <a:ea typeface="+mn-ea"/>
          <a:cs typeface="+mn-cs"/>
        </a:defRPr>
      </a:lvl5pPr>
      <a:lvl6pPr marL="2370977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-112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785575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-112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200174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-112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614770" indent="-195783" algn="l" defTabSz="414597" rtl="0" eaLnBrk="1" fontAlgn="base" hangingPunct="1">
        <a:lnSpc>
          <a:spcPct val="89000"/>
        </a:lnSpc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-112" charset="2"/>
        <a:buChar char="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597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194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791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388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986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583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180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6777" algn="l" defTabSz="41459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6565900" cy="1371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ACACSO</a:t>
            </a:r>
            <a:r>
              <a:rPr lang="en-US" sz="2400" i="1" dirty="0" smtClean="0">
                <a:solidFill>
                  <a:schemeClr val="tx1"/>
                </a:solidFill>
              </a:rPr>
              <a:t/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/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How does TTX work for Shortlines and </a:t>
            </a:r>
            <a:br>
              <a:rPr lang="en-US" sz="2400" i="1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Non-Members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>
          <a:xfrm>
            <a:off x="1371600" y="4495800"/>
            <a:ext cx="6565900" cy="1295400"/>
          </a:xfrm>
        </p:spPr>
        <p:txBody>
          <a:bodyPr/>
          <a:lstStyle/>
          <a:p>
            <a:pPr>
              <a:spcAft>
                <a:spcPts val="1838"/>
              </a:spcAft>
              <a:buClr>
                <a:srgbClr val="FF0000"/>
              </a:buClr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spcAft>
                <a:spcPts val="1838"/>
              </a:spcAft>
              <a:buClr>
                <a:srgbClr val="FF0000"/>
              </a:buClr>
            </a:pPr>
            <a:r>
              <a:rPr lang="en-US" sz="1800" dirty="0" smtClean="0">
                <a:solidFill>
                  <a:schemeClr val="tx1"/>
                </a:solidFill>
              </a:rPr>
              <a:t>Janet Donnan – TTX - Director Revenue Accounting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spcAft>
                <a:spcPts val="1838"/>
              </a:spcAft>
              <a:buClr>
                <a:srgbClr val="FF0000"/>
              </a:buClr>
            </a:pPr>
            <a:r>
              <a:rPr lang="en-US" sz="1800" dirty="0" smtClean="0">
                <a:solidFill>
                  <a:schemeClr val="tx1"/>
                </a:solidFill>
              </a:rPr>
              <a:t>May 7,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Offline Relief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sz="2000" dirty="0" smtClean="0"/>
          </a:p>
        </p:txBody>
      </p:sp>
      <p:sp>
        <p:nvSpPr>
          <p:cNvPr id="13316" name="Content Placeholder 3"/>
          <p:cNvSpPr>
            <a:spLocks noGrp="1"/>
          </p:cNvSpPr>
          <p:nvPr>
            <p:ph sz="half" idx="2"/>
          </p:nvPr>
        </p:nvSpPr>
        <p:spPr>
          <a:xfrm>
            <a:off x="381000" y="914400"/>
            <a:ext cx="8458200" cy="4953000"/>
          </a:xfrm>
        </p:spPr>
        <p:txBody>
          <a:bodyPr/>
          <a:lstStyle/>
          <a:p>
            <a:endParaRPr lang="en-US" altLang="en-US" sz="2400" dirty="0" smtClean="0"/>
          </a:p>
          <a:p>
            <a:r>
              <a:rPr lang="en-US" altLang="en-US" sz="2400" dirty="0" smtClean="0"/>
              <a:t>Class I wants relief for cars located on a Shortline</a:t>
            </a:r>
          </a:p>
          <a:p>
            <a:r>
              <a:rPr lang="en-US" altLang="en-US" sz="2400" dirty="0"/>
              <a:t>Communication with Member road to assure cars are on relief</a:t>
            </a:r>
          </a:p>
          <a:p>
            <a:r>
              <a:rPr lang="en-US" altLang="en-US" sz="2400" dirty="0" smtClean="0"/>
              <a:t>Must be requested by Member road</a:t>
            </a:r>
            <a:endParaRPr lang="en-US" altLang="en-US" sz="2400" b="1" i="1" dirty="0" smtClean="0"/>
          </a:p>
          <a:p>
            <a:r>
              <a:rPr lang="en-US" altLang="en-US" sz="2400" dirty="0" smtClean="0"/>
              <a:t>Relief turnback period</a:t>
            </a:r>
          </a:p>
          <a:p>
            <a:pPr lvl="1"/>
            <a:r>
              <a:rPr lang="en-US" altLang="en-US" dirty="0" smtClean="0"/>
              <a:t>TTX owned automotive cars &amp; de-equipped FTTX – 15 days</a:t>
            </a:r>
          </a:p>
          <a:p>
            <a:pPr lvl="1"/>
            <a:r>
              <a:rPr lang="en-US" altLang="en-US" dirty="0" smtClean="0"/>
              <a:t>Non automotive cars – 5 days</a:t>
            </a:r>
          </a:p>
          <a:p>
            <a:r>
              <a:rPr lang="en-US" altLang="en-US" sz="2400" dirty="0" smtClean="0"/>
              <a:t>Don’t want to pay through for cars that are on offline relief</a:t>
            </a:r>
          </a:p>
          <a:p>
            <a:r>
              <a:rPr lang="en-US" altLang="en-US" sz="2400" dirty="0" smtClean="0"/>
              <a:t>Don’t want to generate claims on Shortline for cars that Member should have requested offline relief</a:t>
            </a:r>
          </a:p>
        </p:txBody>
      </p:sp>
    </p:spTree>
    <p:extLst>
      <p:ext uri="{BB962C8B-B14F-4D97-AF65-F5344CB8AC3E}">
        <p14:creationId xmlns:p14="http://schemas.microsoft.com/office/powerpoint/2010/main" val="132090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Rates and Incentives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sz="2000" dirty="0" smtClean="0"/>
          </a:p>
        </p:txBody>
      </p:sp>
      <p:sp>
        <p:nvSpPr>
          <p:cNvPr id="1536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219200"/>
            <a:ext cx="7772400" cy="4297363"/>
          </a:xfrm>
        </p:spPr>
        <p:txBody>
          <a:bodyPr/>
          <a:lstStyle/>
          <a:p>
            <a:endParaRPr lang="en-US" altLang="en-US" sz="2400" dirty="0" smtClean="0"/>
          </a:p>
          <a:p>
            <a:r>
              <a:rPr lang="en-US" altLang="en-US" sz="2400" dirty="0" smtClean="0"/>
              <a:t>All Car Hire is due TTX at the published CHARM rate</a:t>
            </a:r>
          </a:p>
          <a:p>
            <a:endParaRPr lang="en-US" altLang="en-US" sz="2400" dirty="0"/>
          </a:p>
          <a:p>
            <a:r>
              <a:rPr lang="en-US" altLang="en-US" sz="2400" dirty="0" smtClean="0"/>
              <a:t>Must be signatory to the Form BX or Form G Car Contracts</a:t>
            </a:r>
          </a:p>
          <a:p>
            <a:pPr lvl="1"/>
            <a:r>
              <a:rPr lang="en-US" altLang="en-US" dirty="0" smtClean="0"/>
              <a:t>Form BX Amendment No. 19 – TBOX and FBOX Sliding Scale</a:t>
            </a:r>
          </a:p>
          <a:p>
            <a:pPr lvl="1"/>
            <a:r>
              <a:rPr lang="en-US" altLang="en-US" dirty="0" smtClean="0"/>
              <a:t>Form BX Amendment No. 20 – ABOX/RBOX Volume Discount Scale</a:t>
            </a:r>
          </a:p>
          <a:p>
            <a:pPr lvl="1"/>
            <a:r>
              <a:rPr lang="en-US" altLang="en-US" dirty="0" smtClean="0"/>
              <a:t>Form G Amendment No. 15 – GNTX Sliding Scale</a:t>
            </a:r>
          </a:p>
          <a:p>
            <a:pPr lvl="1"/>
            <a:endParaRPr lang="en-US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49481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How Incentives are Calculated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endParaRPr lang="en-US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7412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371600"/>
            <a:ext cx="7848600" cy="4068763"/>
          </a:xfrm>
        </p:spPr>
        <p:txBody>
          <a:bodyPr/>
          <a:lstStyle/>
          <a:p>
            <a:endParaRPr lang="en-US" altLang="en-US" sz="2400" dirty="0" smtClean="0"/>
          </a:p>
          <a:p>
            <a:r>
              <a:rPr lang="en-US" altLang="en-US" sz="2400" dirty="0" smtClean="0"/>
              <a:t>Calculated monthly by TTX after last adjustment month is closed</a:t>
            </a:r>
          </a:p>
          <a:p>
            <a:r>
              <a:rPr lang="en-US" altLang="en-US" sz="2400" dirty="0" smtClean="0"/>
              <a:t>Only car hire reported in current service month is eligible</a:t>
            </a:r>
          </a:p>
          <a:p>
            <a:r>
              <a:rPr lang="en-US" altLang="en-US" sz="2400" dirty="0" smtClean="0"/>
              <a:t>Calculated on the lesser of the reported car hire or the actual car hire liability due TTX</a:t>
            </a:r>
          </a:p>
          <a:p>
            <a:r>
              <a:rPr lang="en-US" altLang="en-US" sz="2400" dirty="0" smtClean="0"/>
              <a:t>Authorization to deduct is emailed to contact</a:t>
            </a:r>
          </a:p>
          <a:p>
            <a:r>
              <a:rPr lang="en-US" altLang="en-US" sz="2400" dirty="0" smtClean="0"/>
              <a:t>Expire 6 months from date of notification</a:t>
            </a:r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148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>
                <a:solidFill>
                  <a:schemeClr val="tx1"/>
                </a:solidFill>
              </a:rPr>
              <a:t>Cars on Directive to/from Facility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147763"/>
            <a:ext cx="8226425" cy="4872037"/>
          </a:xfrm>
        </p:spPr>
        <p:txBody>
          <a:bodyPr/>
          <a:lstStyle/>
          <a:p>
            <a:pPr>
              <a:buFontTx/>
              <a:buChar char="•"/>
              <a:defRPr/>
            </a:pPr>
            <a:endParaRPr lang="en-US" dirty="0" smtClean="0">
              <a:solidFill>
                <a:srgbClr val="584528"/>
              </a:solidFill>
            </a:endParaRPr>
          </a:p>
          <a:p>
            <a:pPr>
              <a:buFont typeface="Arial" panose="020B0604020202020204" pitchFamily="34" charset="0"/>
              <a:buChar char="»"/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»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Supplement 78 outlines Member (Signatory) payment </a:t>
            </a:r>
            <a:r>
              <a:rPr lang="en-US" sz="2400" dirty="0">
                <a:solidFill>
                  <a:schemeClr val="tx1"/>
                </a:solidFill>
              </a:rPr>
              <a:t>rules for TTX equipment moving to/from Builders, Shops, Fabricators, Scrap Dealers and Storage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TTX Fleet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Boxcar Fleet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Gondola Fleet</a:t>
            </a:r>
            <a:r>
              <a:rPr lang="en-US" sz="1800" dirty="0">
                <a:solidFill>
                  <a:schemeClr val="tx1"/>
                </a:solidFill>
              </a:rPr>
              <a:t/>
            </a:r>
            <a:br>
              <a:rPr lang="en-US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  <a:p>
            <a:endParaRPr lang="en-US" altLang="en-US" sz="200" dirty="0" smtClean="0"/>
          </a:p>
        </p:txBody>
      </p:sp>
    </p:spTree>
    <p:extLst>
      <p:ext uri="{BB962C8B-B14F-4D97-AF65-F5344CB8AC3E}">
        <p14:creationId xmlns:p14="http://schemas.microsoft.com/office/powerpoint/2010/main" val="4472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altLang="en-US" dirty="0">
                <a:solidFill>
                  <a:schemeClr val="tx1"/>
                </a:solidFill>
              </a:rPr>
              <a:t>Cars on Directive to/from Facility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 – Facility Move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1676400" y="2667000"/>
            <a:ext cx="5791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2362200"/>
            <a:ext cx="1183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Directive</a:t>
            </a:r>
          </a:p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Issued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73254" y="2362200"/>
            <a:ext cx="11961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Arrival at</a:t>
            </a:r>
          </a:p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Shop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599" y="2590800"/>
            <a:ext cx="76199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324600" y="2590800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03919" y="2133600"/>
            <a:ext cx="1382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Member 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2133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Member 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21336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Non-Member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762000" y="3276600"/>
            <a:ext cx="7924800" cy="2849563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400" dirty="0" smtClean="0">
                <a:solidFill>
                  <a:schemeClr val="tx1"/>
                </a:solidFill>
              </a:rPr>
              <a:t>TTX directed move only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Member A – car hire on - reimbursed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Non-Member – car hire off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Member B – car hire on - reimbursed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88880" y="280029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200 Mi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4333" y="2800290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50 </a:t>
            </a:r>
            <a:r>
              <a:rPr lang="en-US" sz="2000" dirty="0" err="1" smtClean="0">
                <a:solidFill>
                  <a:srgbClr val="B32018"/>
                </a:solidFill>
                <a:latin typeface="+mn-lt"/>
              </a:rPr>
              <a:t>Mi</a:t>
            </a:r>
            <a:endParaRPr lang="en-US" sz="2000" dirty="0" smtClean="0">
              <a:solidFill>
                <a:srgbClr val="B32018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5397" y="280029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32018"/>
                </a:solidFill>
                <a:latin typeface="+mn-lt"/>
              </a:rPr>
              <a:t>100 Mi</a:t>
            </a:r>
          </a:p>
        </p:txBody>
      </p:sp>
    </p:spTree>
    <p:extLst>
      <p:ext uri="{BB962C8B-B14F-4D97-AF65-F5344CB8AC3E}">
        <p14:creationId xmlns:p14="http://schemas.microsoft.com/office/powerpoint/2010/main" val="40371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2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7288" y="4267200"/>
            <a:ext cx="4665662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1670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tx138170_ppttemp_3-5">
  <a:themeElements>
    <a:clrScheme name="TTX">
      <a:dk1>
        <a:srgbClr val="000000"/>
      </a:dk1>
      <a:lt1>
        <a:srgbClr val="FFFFFF"/>
      </a:lt1>
      <a:dk2>
        <a:srgbClr val="000000"/>
      </a:dk2>
      <a:lt2>
        <a:srgbClr val="766A62"/>
      </a:lt2>
      <a:accent1>
        <a:srgbClr val="B32018"/>
      </a:accent1>
      <a:accent2>
        <a:srgbClr val="FFCC00"/>
      </a:accent2>
      <a:accent3>
        <a:srgbClr val="766A62"/>
      </a:accent3>
      <a:accent4>
        <a:srgbClr val="5C7F92"/>
      </a:accent4>
      <a:accent5>
        <a:srgbClr val="DAEDEF"/>
      </a:accent5>
      <a:accent6>
        <a:srgbClr val="5A471C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8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-112" charset="2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8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-112" charset="2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ttx138170_ppttemp_3-5</Template>
  <TotalTime>31576</TotalTime>
  <Words>345</Words>
  <Application>Microsoft Office PowerPoint</Application>
  <PresentationFormat>On-screen Show (4:3)</PresentationFormat>
  <Paragraphs>56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ttx138170_ppttemp_3-5</vt:lpstr>
      <vt:lpstr>ACACSO  How does TTX work for Shortlines and  Non-Members</vt:lpstr>
      <vt:lpstr>Offline Relief </vt:lpstr>
      <vt:lpstr>Rates and Incentives </vt:lpstr>
      <vt:lpstr>How Incentives are Calculated </vt:lpstr>
      <vt:lpstr>Cars on Directive to/from Facility</vt:lpstr>
      <vt:lpstr>Cars on Directive to/from Facility</vt:lpstr>
      <vt:lpstr>PowerPoint Presentation</vt:lpstr>
    </vt:vector>
  </TitlesOfParts>
  <Company>TTX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bmpmep</dc:creator>
  <cp:lastModifiedBy>Hancock, Kelley-Jo</cp:lastModifiedBy>
  <cp:revision>1409</cp:revision>
  <cp:lastPrinted>2014-06-02T20:51:11Z</cp:lastPrinted>
  <dcterms:created xsi:type="dcterms:W3CDTF">2008-04-29T19:50:31Z</dcterms:created>
  <dcterms:modified xsi:type="dcterms:W3CDTF">2014-10-13T17:28:38Z</dcterms:modified>
</cp:coreProperties>
</file>