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19"/>
  </p:notesMasterIdLst>
  <p:sldIdLst>
    <p:sldId id="256" r:id="rId2"/>
    <p:sldId id="304" r:id="rId3"/>
    <p:sldId id="310" r:id="rId4"/>
    <p:sldId id="314" r:id="rId5"/>
    <p:sldId id="317" r:id="rId6"/>
    <p:sldId id="318" r:id="rId7"/>
    <p:sldId id="311" r:id="rId8"/>
    <p:sldId id="322" r:id="rId9"/>
    <p:sldId id="257" r:id="rId10"/>
    <p:sldId id="321" r:id="rId11"/>
    <p:sldId id="315" r:id="rId12"/>
    <p:sldId id="302" r:id="rId13"/>
    <p:sldId id="324" r:id="rId14"/>
    <p:sldId id="303" r:id="rId15"/>
    <p:sldId id="319" r:id="rId16"/>
    <p:sldId id="296" r:id="rId17"/>
    <p:sldId id="272" r:id="rId18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34" autoAdjust="0"/>
  </p:normalViewPr>
  <p:slideViewPr>
    <p:cSldViewPr>
      <p:cViewPr varScale="1">
        <p:scale>
          <a:sx n="96" d="100"/>
          <a:sy n="96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524D06E0-083C-4F00-B9DC-ED7A4EC0545A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619B0D6C-286C-4977-9060-9C9908B7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link directly</a:t>
            </a:r>
            <a:r>
              <a:rPr lang="en-US" baseline="0" dirty="0"/>
              <a:t> to the tariff can be e-mailed.  Contact Jim Pinson.  Contact information on the last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Railinc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ailinc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tiff"/><Relationship Id="rId4" Type="http://schemas.openxmlformats.org/officeDocument/2006/relationships/hyperlink" Target="http://www.linkedin.com/company/railinc" TargetMode="External"/><Relationship Id="rId9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746" y="1127216"/>
            <a:ext cx="5002078" cy="2553313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746" y="3944000"/>
            <a:ext cx="5002078" cy="97639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77" y="421216"/>
            <a:ext cx="2105246" cy="4890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772" y="5386494"/>
            <a:ext cx="154305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7247" y="6253170"/>
            <a:ext cx="2314575" cy="365125"/>
          </a:xfrm>
        </p:spPr>
        <p:txBody>
          <a:bodyPr/>
          <a:lstStyle>
            <a:lvl1pPr algn="r">
              <a:defRPr>
                <a:solidFill>
                  <a:schemeClr val="bg1">
                    <a:alpha val="49000"/>
                  </a:schemeClr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628985" y="5257349"/>
            <a:ext cx="2232837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4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242940"/>
            <a:ext cx="9144000" cy="1615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746" y="620514"/>
            <a:ext cx="5002078" cy="2553313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746" y="3437294"/>
            <a:ext cx="5002078" cy="976393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36" y="5584039"/>
            <a:ext cx="1468797" cy="34118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5550532" y="6238069"/>
            <a:ext cx="3362090" cy="375546"/>
            <a:chOff x="4146898" y="6238069"/>
            <a:chExt cx="4482786" cy="375546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36" y="6240590"/>
              <a:ext cx="352409" cy="370956"/>
            </a:xfrm>
            <a:prstGeom prst="rect">
              <a:avLst/>
            </a:prstGeom>
          </p:spPr>
        </p:pic>
        <p:pic>
          <p:nvPicPr>
            <p:cNvPr id="19" name="Picture 18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898" y="6238069"/>
              <a:ext cx="352409" cy="370956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87" y="6242659"/>
              <a:ext cx="352409" cy="370956"/>
            </a:xfrm>
            <a:prstGeom prst="rect">
              <a:avLst/>
            </a:prstGeom>
          </p:spPr>
        </p:pic>
        <p:sp>
          <p:nvSpPr>
            <p:cNvPr id="26" name="Footer Placeholder 4"/>
            <p:cNvSpPr txBox="1">
              <a:spLocks/>
            </p:cNvSpPr>
            <p:nvPr userDrawn="1"/>
          </p:nvSpPr>
          <p:spPr>
            <a:xfrm>
              <a:off x="4507664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@Railinc</a:t>
              </a:r>
              <a:endParaRPr lang="en-US" sz="750" b="0" dirty="0"/>
            </a:p>
          </p:txBody>
        </p:sp>
        <p:sp>
          <p:nvSpPr>
            <p:cNvPr id="27" name="Footer Placeholder 4"/>
            <p:cNvSpPr txBox="1">
              <a:spLocks/>
            </p:cNvSpPr>
            <p:nvPr userDrawn="1"/>
          </p:nvSpPr>
          <p:spPr>
            <a:xfrm>
              <a:off x="5623650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</a:t>
              </a:r>
              <a:endParaRPr lang="en-US" sz="750" b="0" dirty="0"/>
            </a:p>
          </p:txBody>
        </p:sp>
        <p:sp>
          <p:nvSpPr>
            <p:cNvPr id="28" name="Footer Placeholder 4"/>
            <p:cNvSpPr txBox="1">
              <a:spLocks/>
            </p:cNvSpPr>
            <p:nvPr userDrawn="1"/>
          </p:nvSpPr>
          <p:spPr>
            <a:xfrm>
              <a:off x="6592236" y="6266407"/>
              <a:ext cx="5867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/railinc1</a:t>
              </a:r>
              <a:endParaRPr lang="en-US" sz="750" b="0" dirty="0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222494" y="6238069"/>
              <a:ext cx="356616" cy="375385"/>
            </a:xfrm>
            <a:prstGeom prst="rect">
              <a:avLst/>
            </a:prstGeom>
          </p:spPr>
        </p:pic>
        <p:sp>
          <p:nvSpPr>
            <p:cNvPr id="30" name="Footer Placeholder 4"/>
            <p:cNvSpPr txBox="1">
              <a:spLocks/>
            </p:cNvSpPr>
            <p:nvPr userDrawn="1"/>
          </p:nvSpPr>
          <p:spPr>
            <a:xfrm>
              <a:off x="7568158" y="6266407"/>
              <a:ext cx="10615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 www.railinc.com</a:t>
              </a:r>
              <a:endParaRPr lang="en-US" sz="750" b="0" dirty="0"/>
            </a:p>
          </p:txBody>
        </p:sp>
      </p:grp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891" y="6370723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838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7891" y="265113"/>
            <a:ext cx="7008564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67933" y="1456841"/>
            <a:ext cx="8593931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845" y="950406"/>
            <a:ext cx="3802977" cy="2852737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845" y="3830131"/>
            <a:ext cx="3802977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E75278-DEC8-D64C-B26A-6140DF323E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78" y="5606009"/>
            <a:ext cx="2105244" cy="4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4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7020188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893" y="1456266"/>
            <a:ext cx="4246959" cy="4737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56266"/>
            <a:ext cx="4232672" cy="4737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892" y="1500188"/>
            <a:ext cx="423029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892" y="2324185"/>
            <a:ext cx="4230290" cy="386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00188"/>
            <a:ext cx="423267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24185"/>
            <a:ext cx="4232672" cy="386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7020188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481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2" y="265113"/>
            <a:ext cx="6985316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 2019 Railinc.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5278-DEC8-D64C-B26A-6140DF323E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23" y="821413"/>
            <a:ext cx="1454741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933" y="265113"/>
            <a:ext cx="6536531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 with two headlines showing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933" y="1456841"/>
            <a:ext cx="8593931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891" y="63707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 2019 Railinc.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422" y="63707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5E75278-DEC8-D64C-B26A-6140DF323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solidFill>
            <a:srgbClr val="C41230"/>
          </a:solidFill>
          <a:latin typeface="Arial" charset="0"/>
          <a:ea typeface="Arial" charset="0"/>
          <a:cs typeface="Arial" charset="0"/>
        </a:defRPr>
      </a:lvl1pPr>
    </p:titleStyle>
    <p:bodyStyle>
      <a:lvl1pPr marL="136922" indent="-136922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tabLst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76250" indent="-1333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800" b="0" i="0" u="none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14388" indent="-128588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164431" indent="-135731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03760" indent="-13216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tabLst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24606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latin typeface="+mn-lt"/>
              </a:rPr>
              <a:t>AAR Circulars OT-5 &amp; OT-57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Panel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Darrell Wallace	NAFCA</a:t>
            </a:r>
          </a:p>
          <a:p>
            <a:r>
              <a:rPr lang="en-US" dirty="0"/>
              <a:t>Walter Jones		NS</a:t>
            </a:r>
          </a:p>
          <a:p>
            <a:r>
              <a:rPr lang="en-US" dirty="0"/>
              <a:t>Jim Pinson			Railinc	</a:t>
            </a:r>
          </a:p>
          <a:p>
            <a:r>
              <a:rPr lang="en-US" dirty="0"/>
              <a:t>ACACSO</a:t>
            </a:r>
          </a:p>
          <a:p>
            <a:r>
              <a:rPr lang="en-US" dirty="0"/>
              <a:t>May 8 – 10, 2019</a:t>
            </a:r>
          </a:p>
        </p:txBody>
      </p:sp>
    </p:spTree>
    <p:extLst>
      <p:ext uri="{BB962C8B-B14F-4D97-AF65-F5344CB8AC3E}">
        <p14:creationId xmlns:p14="http://schemas.microsoft.com/office/powerpoint/2010/main" val="366995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01EBFA-116B-4DC0-9014-8D6AF1A1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86047-8217-4E84-9ED0-18DE8D65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01" y="533400"/>
            <a:ext cx="8375651" cy="1192975"/>
          </a:xfrm>
        </p:spPr>
        <p:txBody>
          <a:bodyPr/>
          <a:lstStyle/>
          <a:p>
            <a:pPr algn="ctr"/>
            <a:r>
              <a:rPr lang="en-US" dirty="0"/>
              <a:t>Circular OT-57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741F9-C71C-4C7B-92D8-BFAC5A33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01" y="1524000"/>
            <a:ext cx="8426967" cy="4086561"/>
          </a:xfrm>
        </p:spPr>
        <p:txBody>
          <a:bodyPr>
            <a:normAutofit/>
          </a:bodyPr>
          <a:lstStyle/>
          <a:p>
            <a:r>
              <a:rPr lang="en-US" dirty="0"/>
              <a:t>Required Information</a:t>
            </a:r>
          </a:p>
          <a:p>
            <a:pPr lvl="1"/>
            <a:r>
              <a:rPr lang="en-US" dirty="0"/>
              <a:t>Car Initial &amp; Car Number</a:t>
            </a:r>
          </a:p>
          <a:p>
            <a:pPr lvl="1"/>
            <a:r>
              <a:rPr lang="en-US" dirty="0"/>
              <a:t>Primary &amp; Secondary Controlling Entity Contact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E-Mail</a:t>
            </a:r>
          </a:p>
          <a:p>
            <a:pPr lvl="2"/>
            <a:r>
              <a:rPr lang="en-US" dirty="0"/>
              <a:t>Phone</a:t>
            </a:r>
          </a:p>
          <a:p>
            <a:pPr lvl="1"/>
            <a:r>
              <a:rPr lang="en-US" dirty="0"/>
              <a:t>Storage Location</a:t>
            </a:r>
          </a:p>
          <a:p>
            <a:pPr lvl="2"/>
            <a:r>
              <a:rPr lang="en-US" dirty="0"/>
              <a:t>Consignee/Care of Party Name</a:t>
            </a:r>
          </a:p>
          <a:p>
            <a:pPr lvl="2"/>
            <a:r>
              <a:rPr lang="en-US" dirty="0"/>
              <a:t>FSAC</a:t>
            </a:r>
          </a:p>
          <a:p>
            <a:pPr lvl="2"/>
            <a:r>
              <a:rPr lang="en-US" dirty="0"/>
              <a:t>SCAC</a:t>
            </a:r>
          </a:p>
          <a:p>
            <a:r>
              <a:rPr lang="en-US" dirty="0"/>
              <a:t>No Railroad Approval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4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EABD9-E9F8-4298-8757-A03369AB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867A1-F4BD-431E-9E96-7E39C401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Circular OT-57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B19FEB-9744-4CDB-B51C-A1E95066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Provided on a Need to Know Basis – Information will be Provided to:</a:t>
            </a:r>
          </a:p>
          <a:p>
            <a:pPr lvl="1"/>
            <a:r>
              <a:rPr lang="en-US" dirty="0"/>
              <a:t>Railroads 			Cars in its Possession</a:t>
            </a:r>
          </a:p>
          <a:p>
            <a:pPr lvl="1"/>
            <a:r>
              <a:rPr lang="en-US" dirty="0"/>
              <a:t>Controlling Entity 		Cars under its Control</a:t>
            </a:r>
          </a:p>
          <a:p>
            <a:pPr lvl="1"/>
            <a:r>
              <a:rPr lang="en-US" dirty="0"/>
              <a:t>Car Mark Owner		Cars with its Marks </a:t>
            </a:r>
          </a:p>
        </p:txBody>
      </p:sp>
    </p:spTree>
    <p:extLst>
      <p:ext uri="{BB962C8B-B14F-4D97-AF65-F5344CB8AC3E}">
        <p14:creationId xmlns:p14="http://schemas.microsoft.com/office/powerpoint/2010/main" val="91657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7" y="457201"/>
            <a:ext cx="8375651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Circular OT-57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91" y="2041525"/>
            <a:ext cx="8426967" cy="4086561"/>
          </a:xfrm>
        </p:spPr>
        <p:txBody>
          <a:bodyPr>
            <a:normAutofit/>
          </a:bodyPr>
          <a:lstStyle/>
          <a:p>
            <a:r>
              <a:rPr lang="en-US" dirty="0"/>
              <a:t>Procedure to Send a Car to Storage</a:t>
            </a:r>
          </a:p>
          <a:p>
            <a:pPr lvl="1"/>
            <a:r>
              <a:rPr lang="en-US" dirty="0"/>
              <a:t>Notification to Controlling Entity that Disposition is Needed		</a:t>
            </a:r>
          </a:p>
          <a:p>
            <a:pPr lvl="1"/>
            <a:r>
              <a:rPr lang="en-US" dirty="0"/>
              <a:t>Notification to Car Mark Owner that Disposition is Needed			</a:t>
            </a:r>
          </a:p>
          <a:p>
            <a:pPr lvl="1"/>
            <a:r>
              <a:rPr lang="en-US" dirty="0"/>
              <a:t>Final Notification (24 Hour) to Controlling Entity and Car Mark Owner </a:t>
            </a:r>
          </a:p>
          <a:p>
            <a:pPr lvl="1"/>
            <a:r>
              <a:rPr lang="en-US" dirty="0"/>
              <a:t>Move Car to Storage							</a:t>
            </a:r>
          </a:p>
        </p:txBody>
      </p:sp>
    </p:spTree>
    <p:extLst>
      <p:ext uri="{BB962C8B-B14F-4D97-AF65-F5344CB8AC3E}">
        <p14:creationId xmlns:p14="http://schemas.microsoft.com/office/powerpoint/2010/main" val="6057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F3EE3-1949-4E9A-97C8-03446C75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Circular OT-57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09A8EA-DE2C-4628-A5F8-6C9D6A50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BDD67E-5E13-470F-9054-B4EAC2846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9" y="2369333"/>
            <a:ext cx="8887501" cy="21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3" y="566814"/>
            <a:ext cx="8375651" cy="11929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16" y="2204625"/>
            <a:ext cx="8426967" cy="4086561"/>
          </a:xfrm>
        </p:spPr>
        <p:txBody>
          <a:bodyPr>
            <a:normAutofit/>
          </a:bodyPr>
          <a:lstStyle/>
          <a:p>
            <a:r>
              <a:rPr lang="en-US" dirty="0"/>
              <a:t>Project Divided into Three Phases</a:t>
            </a:r>
          </a:p>
          <a:p>
            <a:pPr lvl="1"/>
            <a:r>
              <a:rPr lang="en-US" dirty="0"/>
              <a:t>Phase 1: 	Collect Information</a:t>
            </a:r>
          </a:p>
          <a:p>
            <a:pPr lvl="1"/>
            <a:r>
              <a:rPr lang="en-US" dirty="0"/>
              <a:t>Phase 2:	Facilitate/Automate Communication</a:t>
            </a:r>
          </a:p>
          <a:p>
            <a:pPr lvl="1"/>
            <a:r>
              <a:rPr lang="en-US" dirty="0"/>
              <a:t>Phase 3:	Misc. Management Tools </a:t>
            </a:r>
          </a:p>
          <a:p>
            <a:r>
              <a:rPr lang="en-US" dirty="0"/>
              <a:t>EAC Agreed Development Should Begin ASAP</a:t>
            </a:r>
          </a:p>
        </p:txBody>
      </p:sp>
    </p:spTree>
    <p:extLst>
      <p:ext uri="{BB962C8B-B14F-4D97-AF65-F5344CB8AC3E}">
        <p14:creationId xmlns:p14="http://schemas.microsoft.com/office/powerpoint/2010/main" val="128050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FD5C86-13D0-4128-A116-717F6875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3ACE4-534E-4A62-AA82-C3572FDD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D52D7-ADC8-4934-9552-806171055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11 RPSWC Met</a:t>
            </a:r>
          </a:p>
          <a:p>
            <a:pPr lvl="1"/>
            <a:r>
              <a:rPr lang="en-US" dirty="0"/>
              <a:t>Approved Phase 1 for 2019 Development</a:t>
            </a:r>
          </a:p>
          <a:p>
            <a:pPr lvl="1"/>
            <a:r>
              <a:rPr lang="en-US" dirty="0"/>
              <a:t>Approved Phase 2 for 2020 Development</a:t>
            </a:r>
          </a:p>
          <a:p>
            <a:pPr lvl="1"/>
            <a:r>
              <a:rPr lang="en-US" dirty="0"/>
              <a:t>Phase 3 is Still Pending</a:t>
            </a:r>
          </a:p>
          <a:p>
            <a:r>
              <a:rPr lang="en-US" dirty="0"/>
              <a:t>Railinc Named Project Manager &amp; BA</a:t>
            </a:r>
          </a:p>
          <a:p>
            <a:pPr lvl="1"/>
            <a:r>
              <a:rPr lang="en-US" dirty="0"/>
              <a:t>Project Manager - Tim Krings</a:t>
            </a:r>
          </a:p>
          <a:p>
            <a:pPr lvl="1"/>
            <a:r>
              <a:rPr lang="en-US" dirty="0"/>
              <a:t>BA – Katie Cunningham</a:t>
            </a:r>
          </a:p>
          <a:p>
            <a:r>
              <a:rPr lang="en-US" dirty="0"/>
              <a:t>Initial Conference Call Held May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6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62" y="685800"/>
            <a:ext cx="8375651" cy="11929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662" y="1752600"/>
            <a:ext cx="8426967" cy="4086561"/>
          </a:xfrm>
        </p:spPr>
        <p:txBody>
          <a:bodyPr>
            <a:normAutofit/>
          </a:bodyPr>
          <a:lstStyle/>
          <a:p>
            <a:r>
              <a:rPr lang="en-US" dirty="0"/>
              <a:t>Development Team</a:t>
            </a:r>
          </a:p>
          <a:p>
            <a:pPr lvl="1"/>
            <a:r>
              <a:rPr lang="en-US" dirty="0"/>
              <a:t>Matt Johnson			Alltranstek</a:t>
            </a:r>
          </a:p>
          <a:p>
            <a:pPr lvl="1"/>
            <a:r>
              <a:rPr lang="en-US" dirty="0"/>
              <a:t>Frank Anderson		BNSF</a:t>
            </a:r>
          </a:p>
          <a:p>
            <a:pPr lvl="1"/>
            <a:r>
              <a:rPr lang="en-US" dirty="0"/>
              <a:t>Robert Stuve			CN</a:t>
            </a:r>
          </a:p>
          <a:p>
            <a:pPr lvl="1"/>
            <a:r>
              <a:rPr lang="en-US" dirty="0"/>
              <a:t>Roger </a:t>
            </a:r>
            <a:r>
              <a:rPr lang="en-US" dirty="0" err="1"/>
              <a:t>DeNault</a:t>
            </a:r>
            <a:r>
              <a:rPr lang="en-US" dirty="0"/>
              <a:t>			CPRS</a:t>
            </a:r>
          </a:p>
          <a:p>
            <a:pPr lvl="1"/>
            <a:r>
              <a:rPr lang="en-US" dirty="0"/>
              <a:t>Jonathan </a:t>
            </a:r>
            <a:r>
              <a:rPr lang="en-US" dirty="0" err="1"/>
              <a:t>Liby</a:t>
            </a:r>
            <a:r>
              <a:rPr lang="en-US" dirty="0"/>
              <a:t>			CSXT</a:t>
            </a:r>
          </a:p>
          <a:p>
            <a:pPr lvl="1"/>
            <a:r>
              <a:rPr lang="en-US" dirty="0"/>
              <a:t>JD Pavek	</a:t>
            </a:r>
            <a:r>
              <a:rPr lang="en-US"/>
              <a:t>	</a:t>
            </a:r>
            <a:r>
              <a:rPr lang="en-US" dirty="0"/>
              <a:t>	Greenbrier</a:t>
            </a:r>
          </a:p>
          <a:p>
            <a:pPr lvl="1"/>
            <a:r>
              <a:rPr lang="en-US" dirty="0"/>
              <a:t>Matt </a:t>
            </a:r>
            <a:r>
              <a:rPr lang="en-US" dirty="0" err="1"/>
              <a:t>Doring</a:t>
            </a:r>
            <a:r>
              <a:rPr lang="en-US" dirty="0"/>
              <a:t>			NOVA Chemical</a:t>
            </a:r>
          </a:p>
          <a:p>
            <a:pPr lvl="1"/>
            <a:r>
              <a:rPr lang="en-US" dirty="0"/>
              <a:t>Patricia Bennett		Poet</a:t>
            </a:r>
          </a:p>
          <a:p>
            <a:pPr lvl="1"/>
            <a:r>
              <a:rPr lang="en-US" dirty="0"/>
              <a:t>Rick Koenig			Union Tank</a:t>
            </a:r>
          </a:p>
        </p:txBody>
      </p:sp>
    </p:spTree>
    <p:extLst>
      <p:ext uri="{BB962C8B-B14F-4D97-AF65-F5344CB8AC3E}">
        <p14:creationId xmlns:p14="http://schemas.microsoft.com/office/powerpoint/2010/main" val="47429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375651" cy="1192975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26967" cy="2209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b="1" dirty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574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48" y="609600"/>
            <a:ext cx="8375651" cy="1192975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48" y="1752600"/>
            <a:ext cx="8426967" cy="4086561"/>
          </a:xfrm>
        </p:spPr>
        <p:txBody>
          <a:bodyPr/>
          <a:lstStyle/>
          <a:p>
            <a:r>
              <a:rPr lang="en-US" dirty="0"/>
              <a:t>History of OT-5</a:t>
            </a:r>
          </a:p>
          <a:p>
            <a:r>
              <a:rPr lang="en-US" dirty="0"/>
              <a:t>Issues with the Current Process</a:t>
            </a:r>
          </a:p>
          <a:p>
            <a:pPr lvl="1"/>
            <a:r>
              <a:rPr lang="en-US" dirty="0"/>
              <a:t>Railroad Issues</a:t>
            </a:r>
          </a:p>
          <a:p>
            <a:pPr lvl="1"/>
            <a:r>
              <a:rPr lang="en-US" dirty="0"/>
              <a:t>NAFCA Issues</a:t>
            </a:r>
          </a:p>
          <a:p>
            <a:r>
              <a:rPr lang="en-US" dirty="0"/>
              <a:t>EAC/NAFCA Discussions</a:t>
            </a:r>
          </a:p>
          <a:p>
            <a:r>
              <a:rPr lang="en-US" dirty="0"/>
              <a:t>Circular OT-57</a:t>
            </a:r>
          </a:p>
          <a:p>
            <a:r>
              <a:rPr lang="en-US" dirty="0"/>
              <a:t>Development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AC42D8-718F-4E91-917E-BD11CC00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427B7-860F-4E14-B249-4EB17E91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History of OT-5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04489F-116D-4646-977B-5C88D6E15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Process Created in 2008</a:t>
            </a:r>
          </a:p>
          <a:p>
            <a:pPr lvl="1"/>
            <a:r>
              <a:rPr lang="en-US" dirty="0"/>
              <a:t>Automated &amp; Centralized Paper/Fax Based Process</a:t>
            </a:r>
          </a:p>
          <a:p>
            <a:pPr lvl="1"/>
            <a:r>
              <a:rPr lang="en-US" dirty="0"/>
              <a:t>Collected Information to Assist Railroads with Capacity Planning</a:t>
            </a:r>
          </a:p>
          <a:p>
            <a:r>
              <a:rPr lang="en-US" dirty="0"/>
              <a:t>Enhanced to Include Additional Information on Potential Defects</a:t>
            </a:r>
          </a:p>
        </p:txBody>
      </p:sp>
    </p:spTree>
    <p:extLst>
      <p:ext uri="{BB962C8B-B14F-4D97-AF65-F5344CB8AC3E}">
        <p14:creationId xmlns:p14="http://schemas.microsoft.com/office/powerpoint/2010/main" val="48603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D50793-1AFB-45F8-9F37-E089B271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CCDEA-A707-4942-86F2-CAA7E954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Issues with the Current Process – Railroad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12AD4C-2E7D-4571-BE8F-520845E4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“Adequate Storage” is not Fully Defined</a:t>
            </a:r>
          </a:p>
          <a:p>
            <a:r>
              <a:rPr lang="en-US" dirty="0"/>
              <a:t>Verification of Storage Data is Difficult</a:t>
            </a:r>
          </a:p>
          <a:p>
            <a:r>
              <a:rPr lang="en-US" dirty="0"/>
              <a:t>No Procedure to Move Cars to Storage Locations</a:t>
            </a:r>
          </a:p>
          <a:p>
            <a:r>
              <a:rPr lang="en-US" dirty="0"/>
              <a:t>Out of Date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674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6CB883-8C4E-4458-97AE-925571A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74C6F-3D54-423F-A50A-DB24683D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Issues with the Current Process – NAFCA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A63064-1531-4729-A09F-89903199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Rejected for:	</a:t>
            </a:r>
          </a:p>
          <a:p>
            <a:pPr lvl="1"/>
            <a:r>
              <a:rPr lang="en-US" dirty="0"/>
              <a:t>Open Maintenance Advisories</a:t>
            </a:r>
          </a:p>
          <a:p>
            <a:pPr lvl="1"/>
            <a:r>
              <a:rPr lang="en-US" dirty="0"/>
              <a:t>Storage Plans that did not Include 100% of Cars on the Application</a:t>
            </a:r>
          </a:p>
          <a:p>
            <a:pPr lvl="1"/>
            <a:r>
              <a:rPr lang="en-US" dirty="0"/>
              <a:t>Commodity Codes</a:t>
            </a:r>
          </a:p>
          <a:p>
            <a:pPr lvl="1"/>
            <a:r>
              <a:rPr lang="en-US" dirty="0"/>
              <a:t>No Reason Provided</a:t>
            </a:r>
          </a:p>
          <a:p>
            <a:r>
              <a:rPr lang="en-US" dirty="0"/>
              <a:t>Excessive Delays in Approval</a:t>
            </a:r>
          </a:p>
          <a:p>
            <a:r>
              <a:rPr lang="en-US" dirty="0"/>
              <a:t>Invoices for Minor Variations from Applications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8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1A0DCF-1F47-44F5-A318-09EC4AE4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34712-3B45-491C-B954-D3D55E3F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99" y="179544"/>
            <a:ext cx="8375651" cy="1192975"/>
          </a:xfrm>
        </p:spPr>
        <p:txBody>
          <a:bodyPr/>
          <a:lstStyle/>
          <a:p>
            <a:pPr algn="ctr"/>
            <a:r>
              <a:rPr lang="en-US" dirty="0"/>
              <a:t>EAC &amp; NAFCA Discussions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70D0B-D8A1-4735-9D79-2CBD9EAE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99" y="1828340"/>
            <a:ext cx="8426967" cy="4086561"/>
          </a:xfrm>
        </p:spPr>
        <p:txBody>
          <a:bodyPr>
            <a:normAutofit/>
          </a:bodyPr>
          <a:lstStyle/>
          <a:p>
            <a:r>
              <a:rPr lang="en-US" dirty="0"/>
              <a:t>Industry Changes Since OT-5 Publication</a:t>
            </a:r>
          </a:p>
          <a:p>
            <a:pPr lvl="1"/>
            <a:r>
              <a:rPr lang="en-US" dirty="0"/>
              <a:t>Rail Traffic has Increased Significantly</a:t>
            </a:r>
          </a:p>
          <a:p>
            <a:pPr lvl="1"/>
            <a:r>
              <a:rPr lang="en-US" dirty="0"/>
              <a:t>Private Car Ownership has Increased</a:t>
            </a:r>
          </a:p>
          <a:p>
            <a:r>
              <a:rPr lang="en-US" dirty="0"/>
              <a:t>Some Railroad Published Tariffs that Assessed Fees for Non-Compliance </a:t>
            </a:r>
          </a:p>
          <a:p>
            <a:pPr lvl="1"/>
            <a:r>
              <a:rPr lang="en-US" dirty="0"/>
              <a:t>Shippers Registered Cars for all Carriers and all Commodities</a:t>
            </a:r>
          </a:p>
          <a:p>
            <a:pPr lvl="1"/>
            <a:r>
              <a:rPr lang="en-US" dirty="0"/>
              <a:t>System Performance Lagged</a:t>
            </a:r>
          </a:p>
          <a:p>
            <a:r>
              <a:rPr lang="en-US" dirty="0"/>
              <a:t>Existing Process Should be Replaced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7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5B3DB6-1694-4AF2-BE94-413B77F8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B4D9B-E40D-4F1E-A0EB-A9D69C0E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EAC &amp; NAFCA Discussions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7122C7-EAC0-42F0-805D-B059B735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Process Should Provide:</a:t>
            </a:r>
          </a:p>
          <a:p>
            <a:pPr lvl="1"/>
            <a:r>
              <a:rPr lang="en-US" dirty="0"/>
              <a:t>Registration Without Railroad Approval</a:t>
            </a:r>
          </a:p>
          <a:p>
            <a:pPr lvl="1"/>
            <a:r>
              <a:rPr lang="en-US" dirty="0"/>
              <a:t>Current Contact Information</a:t>
            </a:r>
          </a:p>
          <a:p>
            <a:pPr lvl="1"/>
            <a:r>
              <a:rPr lang="en-US" dirty="0"/>
              <a:t>Current Storage Information</a:t>
            </a:r>
          </a:p>
          <a:p>
            <a:pPr lvl="1"/>
            <a:r>
              <a:rPr lang="en-US" dirty="0"/>
              <a:t>Procedures to Move Cars to Storage</a:t>
            </a:r>
          </a:p>
          <a:p>
            <a:pPr lvl="1"/>
            <a:r>
              <a:rPr lang="en-US" dirty="0"/>
              <a:t>Minimal Administrative Overhead</a:t>
            </a:r>
          </a:p>
          <a:p>
            <a:pPr lvl="1"/>
            <a:r>
              <a:rPr lang="en-US" dirty="0"/>
              <a:t>Better Processing Speed</a:t>
            </a:r>
          </a:p>
          <a:p>
            <a:pPr lvl="1"/>
            <a:r>
              <a:rPr lang="en-US" dirty="0"/>
              <a:t>Leverage Existing Industry Systems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3E6B55-D702-4ADA-98B1-B2051699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D883-C747-E24C-A571-B44F9B83C29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C2313-3B19-4C0E-933F-28F5E9A8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EAC &amp; NAFCA Discussions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27B753-AB0C-4CA1-B742-27384F731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of Agreement</a:t>
            </a:r>
          </a:p>
          <a:p>
            <a:pPr lvl="1"/>
            <a:r>
              <a:rPr lang="en-US" dirty="0"/>
              <a:t>Need for Information Collection</a:t>
            </a:r>
          </a:p>
          <a:p>
            <a:pPr lvl="1"/>
            <a:r>
              <a:rPr lang="en-US" dirty="0"/>
              <a:t>Definition of Adequate Storage</a:t>
            </a:r>
          </a:p>
          <a:p>
            <a:pPr lvl="1"/>
            <a:r>
              <a:rPr lang="en-US" dirty="0"/>
              <a:t>Need for Procedure to Send Cars to Storage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2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8EC5-A8D1-403E-8DBB-38953BF5B9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75651" cy="11929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Circular OT-57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in Draft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 Draft Presented to OT-5 TAG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TAG Agreed to Changes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Under Review by AAR Legal Dept.</a:t>
            </a:r>
          </a:p>
          <a:p>
            <a:r>
              <a:rPr lang="en-US" dirty="0"/>
              <a:t>Umler Registration Required</a:t>
            </a:r>
          </a:p>
          <a:p>
            <a:pPr lvl="1"/>
            <a:r>
              <a:rPr lang="en-US" dirty="0"/>
              <a:t>Pre-Registered</a:t>
            </a:r>
          </a:p>
          <a:p>
            <a:pPr lvl="1"/>
            <a:r>
              <a:rPr lang="en-US" dirty="0"/>
              <a:t>Active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1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lIinc_Coporate_PPT-template_wide-d07" id="{F11EEE70-0634-1241-83E8-4789E5373053}" vid="{B7773110-91A5-654E-A82E-D234571BAA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On-screen Show (4:3)</PresentationFormat>
  <Paragraphs>143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AAR Circulars OT-5 &amp; OT-57 Panel Discussion</vt:lpstr>
      <vt:lpstr>Agenda</vt:lpstr>
      <vt:lpstr>History of OT-5</vt:lpstr>
      <vt:lpstr>Issues with the Current Process – Railroad Perspective</vt:lpstr>
      <vt:lpstr>Issues with the Current Process – NAFCA Perspective</vt:lpstr>
      <vt:lpstr>EAC &amp; NAFCA Discussions </vt:lpstr>
      <vt:lpstr>EAC &amp; NAFCA Discussions </vt:lpstr>
      <vt:lpstr>EAC &amp; NAFCA Discussions </vt:lpstr>
      <vt:lpstr>Circular OT-57</vt:lpstr>
      <vt:lpstr>Circular OT-57</vt:lpstr>
      <vt:lpstr>Circular OT-57</vt:lpstr>
      <vt:lpstr>Circular OT-57</vt:lpstr>
      <vt:lpstr>Circular OT-57</vt:lpstr>
      <vt:lpstr>Development</vt:lpstr>
      <vt:lpstr>Development</vt:lpstr>
      <vt:lpstr>Development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2014-10-16T19:05:39Z</dcterms:created>
  <dcterms:modified xsi:type="dcterms:W3CDTF">2019-05-06T23:35:55Z</dcterms:modified>
</cp:coreProperties>
</file>