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0148" autoAdjust="0"/>
  </p:normalViewPr>
  <p:slideViewPr>
    <p:cSldViewPr snapToGrid="0">
      <p:cViewPr varScale="1">
        <p:scale>
          <a:sx n="102" d="100"/>
          <a:sy n="102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E6519-86E8-42CE-831B-23198920DE8C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67DC-7971-408D-B188-F78BF414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0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if an owner/lessee has instructions for an equipment and  the instruction is broken into 3 parts, i.e. 3 different </a:t>
            </a:r>
            <a:r>
              <a:rPr lang="en-US" dirty="0" err="1"/>
              <a:t>rr’s</a:t>
            </a:r>
            <a:r>
              <a:rPr lang="en-US" dirty="0"/>
              <a:t>, and then, all </a:t>
            </a:r>
            <a:r>
              <a:rPr lang="en-US" dirty="0" err="1"/>
              <a:t>rr's</a:t>
            </a:r>
            <a:r>
              <a:rPr lang="en-US" dirty="0"/>
              <a:t> need to log in and accept the instructions.  All 3 </a:t>
            </a:r>
            <a:r>
              <a:rPr lang="en-US" dirty="0" err="1"/>
              <a:t>rr’s</a:t>
            </a:r>
            <a:r>
              <a:rPr lang="en-US" dirty="0"/>
              <a:t> need to be participants in RAMP-ED for the full instruction to process as expected/designed.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67DC-7971-408D-B188-F78BF41475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if an owner/lessee has instructions for an equipment and  the instruction is broken into 3 parts, i.e. 3 different </a:t>
            </a:r>
            <a:r>
              <a:rPr lang="en-US" dirty="0" err="1"/>
              <a:t>rr’s</a:t>
            </a:r>
            <a:r>
              <a:rPr lang="en-US" dirty="0"/>
              <a:t>, and then, all </a:t>
            </a:r>
            <a:r>
              <a:rPr lang="en-US" dirty="0" err="1"/>
              <a:t>rr's</a:t>
            </a:r>
            <a:r>
              <a:rPr lang="en-US" dirty="0"/>
              <a:t> need to log in and accept the instructions.  All 3 </a:t>
            </a:r>
            <a:r>
              <a:rPr lang="en-US" dirty="0" err="1"/>
              <a:t>rr’s</a:t>
            </a:r>
            <a:r>
              <a:rPr lang="en-US" dirty="0"/>
              <a:t> need to be participants in RAMP-ED for the full instruction to process as expected/designed.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67DC-7971-408D-B188-F78BF41475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Railinc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ilinc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tiff"/><Relationship Id="rId4" Type="http://schemas.openxmlformats.org/officeDocument/2006/relationships/hyperlink" Target="http://www.linkedin.com/company/railinc" TargetMode="External"/><Relationship Id="rId9" Type="http://schemas.openxmlformats.org/officeDocument/2006/relationships/image" Target="../media/image7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325" y="1127131"/>
            <a:ext cx="6669437" cy="2553313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325" y="3943915"/>
            <a:ext cx="6669437" cy="97639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68" y="421131"/>
            <a:ext cx="2806994" cy="4890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58362" y="538640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FAE5A5-5864-47BF-96EC-4DBBA9D9A9B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29662" y="6253085"/>
            <a:ext cx="3086100" cy="365125"/>
          </a:xfrm>
        </p:spPr>
        <p:txBody>
          <a:bodyPr/>
          <a:lstStyle>
            <a:lvl1pPr algn="r">
              <a:defRPr>
                <a:solidFill>
                  <a:schemeClr val="bg1">
                    <a:alpha val="49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838647" y="5257349"/>
            <a:ext cx="2977116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8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89EA2-BCA6-436E-8F12-6F7C255FA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D1855E-517E-434F-ADFF-B9504F1F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FD66F-1AD0-4300-AD04-5E2AFCDB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25C79-6780-4256-A43B-D879AF33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26F953-0D54-4AA7-AA39-56D90F0C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3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D8F5D-1652-4E96-A202-76B7B29F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B94A0-F687-4406-AB80-BFB8E68E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A7A896-702C-455E-B73F-21EFEE93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70B0F-2ACC-4746-AE0B-AF9353A4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3339AC-95A5-45F2-B824-7A63B10B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3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8A11-54E3-42C0-A293-BCF05BC8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EC65A3-877C-44E2-A97F-45C33C83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A4C85B-FFA6-411C-9647-E50C2C04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401904-6A94-4009-8B51-E813ECEC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BCE025-E755-4DCD-A2A3-719A09AC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4E8E-CEC5-4704-9313-80C05D04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8EE5A-8771-49DF-BD2A-1D71B3C50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1464AC-CA13-41FD-8E73-DB3FA968D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E959A6-DF50-4A03-B811-C368DAA8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147918-7B29-4D16-8DEE-AFA00395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FFABC1-79B2-4440-897B-8EB054C0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D5373-9925-4A3F-B055-4C431F22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68DD7A-CD8F-4555-8D75-EE4A38964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F5AE03-78A9-4ADE-B189-0FA1D24AE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82DB54-4730-4A6E-9228-923E0D2D9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6C3CBB-1EBD-479A-8EAD-9571E22D5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99E45B-D1DF-4589-9EB4-DD55789D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1A9AB0-5087-40D2-AAFB-4F4C68BA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9FB218-DD79-488C-9016-B27E56F5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9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E64CF-00FA-45B7-9353-96860E20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F1890A-9E45-4DCB-A934-EA39FDD1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1B4129-1DBF-4BCB-A6D7-C8A45A0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982141-2FCB-4299-A0FE-98D8FD72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0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DD4B7D-F384-4F2F-84BB-5A715843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0E6B8E-551D-4A9E-80AE-49DF5467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6472E2-8147-492C-908F-433758AC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11DE6-A862-416A-81B1-D97184E2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3B905-ED87-4975-B1B0-8B1BCC14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664695-D534-4A36-B1DB-5F206DCD3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C2D93C-E89F-4A4F-BF5B-BA879965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863DE1-5823-4623-B9E6-3B64353F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5557EB-DB5C-4F16-A96F-9BE11276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5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A6C2D-5280-47A3-9892-782D5740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B767D5-AFAF-4F03-B3DC-C333788C1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E2A15C-A2C1-4DAF-81DC-28AF7B807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F5F405-D9C9-407F-938E-A33B615F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C8CE5C-B7F0-4A85-9EB4-5697E0B6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C16037-805D-4D36-8F3B-C0FEECFE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9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C1434-CF01-4DBD-B8BF-6C5E717D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058C85-6D3F-476A-972F-B1CE74DF6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D8D86-9B01-4AEC-B4F4-0FE9BD30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A598B9-B17D-478A-AFE0-7DDA6349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F54ACC-8F03-4895-86AE-447ED634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242855"/>
            <a:ext cx="12192000" cy="1615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325" y="620510"/>
            <a:ext cx="6669437" cy="2553313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325" y="3437294"/>
            <a:ext cx="6669437" cy="97639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14" y="5584039"/>
            <a:ext cx="1958396" cy="3411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00708" y="6238069"/>
            <a:ext cx="4482786" cy="375546"/>
            <a:chOff x="4146898" y="6238069"/>
            <a:chExt cx="4482786" cy="375546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36" y="6240590"/>
              <a:ext cx="352409" cy="370956"/>
            </a:xfrm>
            <a:prstGeom prst="rect">
              <a:avLst/>
            </a:prstGeom>
          </p:spPr>
        </p:pic>
        <p:pic>
          <p:nvPicPr>
            <p:cNvPr id="19" name="Picture 18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98" y="6238069"/>
              <a:ext cx="352409" cy="370956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87" y="6242659"/>
              <a:ext cx="352409" cy="370956"/>
            </a:xfrm>
            <a:prstGeom prst="rect">
              <a:avLst/>
            </a:prstGeom>
          </p:spPr>
        </p:pic>
        <p:sp>
          <p:nvSpPr>
            <p:cNvPr id="26" name="Footer Placeholder 4"/>
            <p:cNvSpPr txBox="1">
              <a:spLocks/>
            </p:cNvSpPr>
            <p:nvPr userDrawn="1"/>
          </p:nvSpPr>
          <p:spPr>
            <a:xfrm>
              <a:off x="4507664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@Railinc</a:t>
              </a:r>
              <a:endParaRPr lang="en-US" sz="1000" b="0" dirty="0"/>
            </a:p>
          </p:txBody>
        </p:sp>
        <p:sp>
          <p:nvSpPr>
            <p:cNvPr id="27" name="Footer Placeholder 4"/>
            <p:cNvSpPr txBox="1">
              <a:spLocks/>
            </p:cNvSpPr>
            <p:nvPr userDrawn="1"/>
          </p:nvSpPr>
          <p:spPr>
            <a:xfrm>
              <a:off x="5623650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</a:t>
              </a:r>
              <a:r>
                <a:rPr lang="en-US" sz="1000" b="0" i="0" kern="1200" dirty="0" err="1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railinc</a:t>
              </a:r>
              <a:endParaRPr lang="en-US" sz="1000" b="0" dirty="0"/>
            </a:p>
          </p:txBody>
        </p:sp>
        <p:sp>
          <p:nvSpPr>
            <p:cNvPr id="28" name="Footer Placeholder 4"/>
            <p:cNvSpPr txBox="1">
              <a:spLocks/>
            </p:cNvSpPr>
            <p:nvPr userDrawn="1"/>
          </p:nvSpPr>
          <p:spPr>
            <a:xfrm>
              <a:off x="6592236" y="6266407"/>
              <a:ext cx="5867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/railinc1</a:t>
              </a:r>
              <a:endParaRPr lang="en-US" sz="1000" b="0" dirty="0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222494" y="6238069"/>
              <a:ext cx="356616" cy="375385"/>
            </a:xfrm>
            <a:prstGeom prst="rect">
              <a:avLst/>
            </a:prstGeom>
          </p:spPr>
        </p:pic>
        <p:sp>
          <p:nvSpPr>
            <p:cNvPr id="30" name="Footer Placeholder 4"/>
            <p:cNvSpPr txBox="1">
              <a:spLocks/>
            </p:cNvSpPr>
            <p:nvPr userDrawn="1"/>
          </p:nvSpPr>
          <p:spPr>
            <a:xfrm>
              <a:off x="7568158" y="6266407"/>
              <a:ext cx="10615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 www.railinc.com</a:t>
              </a:r>
              <a:endParaRPr lang="en-US" sz="1000" b="0" dirty="0"/>
            </a:p>
          </p:txBody>
        </p:sp>
      </p:grp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188" y="637063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0CEE75-CD18-448B-AAB1-20884ECDF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7F25EB-4C9C-43C7-96A7-2F44FCC47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9335F-ABA3-4190-949C-19D4F5D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4F14D0-5714-4AF9-9220-FBCA2442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1797B-6260-4532-95F2-13EBFFBE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8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1EFC9-8BDE-4761-9584-34BAEFE7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44F58D-1704-47AB-AC4D-59540229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C71-6AAC-4654-BC19-69E74AF0B00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A68028-38F3-48B4-9EE0-7E2E212D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F9B54C-8D52-46FA-8BE8-FC0BD195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7104-ADDE-42B2-931E-B206C192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44752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7187" y="1456841"/>
            <a:ext cx="11458575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357187" y="356261"/>
            <a:ext cx="11458575" cy="588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This slide is for large charts or graphics that will not fit on the standard branded slide. Please use Arial font for any text and for all text within charts/graphics.</a:t>
            </a:r>
          </a:p>
        </p:txBody>
      </p:sp>
    </p:spTree>
    <p:extLst>
      <p:ext uri="{BB962C8B-B14F-4D97-AF65-F5344CB8AC3E}">
        <p14:creationId xmlns:p14="http://schemas.microsoft.com/office/powerpoint/2010/main" val="26599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126" y="950321"/>
            <a:ext cx="5070636" cy="2852737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5126" y="3830046"/>
            <a:ext cx="5070636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0" y="5605924"/>
            <a:ext cx="2806992" cy="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60250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5662612" cy="4737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6266"/>
            <a:ext cx="5643562" cy="4737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7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500188"/>
            <a:ext cx="56403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324100"/>
            <a:ext cx="5640387" cy="3865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00188"/>
            <a:ext cx="56435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24100"/>
            <a:ext cx="5643562" cy="3865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60250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62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7" y="265113"/>
            <a:ext cx="9313755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57187" y="356261"/>
            <a:ext cx="11458575" cy="588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This slide is for large charts or graphics that will not fit on the standard branded slide. Please use Arial font for any text and for all text within charts/graphics.</a:t>
            </a:r>
          </a:p>
        </p:txBody>
      </p:sp>
    </p:spTree>
    <p:extLst>
      <p:ext uri="{BB962C8B-B14F-4D97-AF65-F5344CB8AC3E}">
        <p14:creationId xmlns:p14="http://schemas.microsoft.com/office/powerpoint/2010/main" val="360933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265113"/>
            <a:ext cx="8715375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1456841"/>
            <a:ext cx="11458575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188" y="63706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562" y="6370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FD888B-8F83-42A0-B72C-E62805B7F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41230"/>
          </a:solidFill>
          <a:latin typeface="Arial" charset="0"/>
          <a:ea typeface="Arial" charset="0"/>
          <a:cs typeface="Arial" charset="0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tabLst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52575" indent="-1809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5013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E46157-62D2-4AF5-8880-14B8CC14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31CAF6-8489-4D67-93FF-7A51214F3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EC4595-DF3C-4CA0-B23B-759D70E19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6C71-6AAC-4654-BC19-69E74AF0B005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7235E-631F-426A-9B68-92C90F3B8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60C04-E930-4A36-9FF5-D35E5F387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7104-ADDE-42B2-931E-B206C192D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3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ailinc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ailinc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C6664-A1C3-4B8A-B3CF-055989E25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RAMP-ED </a:t>
            </a:r>
            <a:br>
              <a:rPr lang="en-US" dirty="0"/>
            </a:br>
            <a:r>
              <a:rPr lang="en-US" dirty="0"/>
              <a:t>Basics &amp; Benefits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91DD62-48FA-480E-806C-E38B56D0134C}"/>
              </a:ext>
            </a:extLst>
          </p:cNvPr>
          <p:cNvSpPr txBox="1"/>
          <p:nvPr/>
        </p:nvSpPr>
        <p:spPr>
          <a:xfrm>
            <a:off x="7671816" y="5477256"/>
            <a:ext cx="41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for May 10, 2019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BC767421-228C-4A45-B5F1-3EC60A63C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4987" y="3943918"/>
            <a:ext cx="6667702" cy="97639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28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8B51C-633B-489C-B05C-488F4E88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RAMP-ED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2BDE5-F509-46C8-8674-76D394D9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381125"/>
            <a:ext cx="11458575" cy="5105399"/>
          </a:xfrm>
        </p:spPr>
        <p:txBody>
          <a:bodyPr>
            <a:normAutofit/>
          </a:bodyPr>
          <a:lstStyle/>
          <a:p>
            <a:r>
              <a:rPr lang="en-US" dirty="0"/>
              <a:t>Once User ID registration is complete, users must request general access to RAMP-ED via the link titled View/Request Permissions in your User Services portlet.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Access to certain functions within RAMP-ED is handled by the user’s company administrator, that individual has the rights to specify user tasks.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2BDB1D-ACDE-45AE-9CD0-C123E8A7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26" y="2602464"/>
            <a:ext cx="78390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2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8E2F5-C1CA-4751-A3B4-AE7441E3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RAMP-ED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70BBE4-17ED-4800-8A3B-4A59CF2A5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4162426" cy="4737630"/>
          </a:xfrm>
        </p:spPr>
        <p:txBody>
          <a:bodyPr>
            <a:normAutofit/>
          </a:bodyPr>
          <a:lstStyle/>
          <a:p>
            <a:r>
              <a:rPr lang="en-US" sz="3200" dirty="0"/>
              <a:t>When e-mail notification of access to RAMP-ED is received, the user can log on and begin using the application.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7E09B8-CEC8-4249-92E5-80AF0AED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14" y="1301859"/>
            <a:ext cx="7191375" cy="42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50321"/>
            <a:ext cx="5719762" cy="2852737"/>
          </a:xfrm>
        </p:spPr>
        <p:txBody>
          <a:bodyPr/>
          <a:lstStyle/>
          <a:p>
            <a:r>
              <a:rPr lang="en-US" dirty="0"/>
              <a:t>Training Materials available for RAMP-ED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8B51C-633B-489C-B05C-488F4E88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2BDE5-F509-46C8-8674-76D394D9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381125"/>
            <a:ext cx="11458575" cy="5105399"/>
          </a:xfrm>
        </p:spPr>
        <p:txBody>
          <a:bodyPr>
            <a:normAutofit/>
          </a:bodyPr>
          <a:lstStyle/>
          <a:p>
            <a:r>
              <a:rPr lang="en-US" dirty="0"/>
              <a:t>The application User Guide for RAMP-ED is in depth and walks user step by step through the various features within the application.  </a:t>
            </a:r>
          </a:p>
          <a:p>
            <a:r>
              <a:rPr lang="en-US" dirty="0"/>
              <a:t>To access the User Guide: Visit </a:t>
            </a:r>
            <a:r>
              <a:rPr lang="en-US" dirty="0">
                <a:hlinkClick r:id="rId2"/>
              </a:rPr>
              <a:t>www.railinc.com</a:t>
            </a:r>
            <a:r>
              <a:rPr lang="en-US" dirty="0"/>
              <a:t>, select Products &amp; Services from the toolbar and choose All Products</a:t>
            </a:r>
          </a:p>
          <a:p>
            <a:r>
              <a:rPr lang="en-US" dirty="0"/>
              <a:t>Next Select ‘Industry Products’ on the All Products Page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EB4E0B-4CAC-4D62-AFC4-8C7A1E40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3695411"/>
            <a:ext cx="6257925" cy="2581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FB8998-ABBD-4AC0-B842-BAD6E16AD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240" y="3157536"/>
            <a:ext cx="1771650" cy="3152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xmlns="" id="{F9E679DA-2186-46E1-AE19-104D7B8E3F17}"/>
              </a:ext>
            </a:extLst>
          </p:cNvPr>
          <p:cNvSpPr/>
          <p:nvPr/>
        </p:nvSpPr>
        <p:spPr>
          <a:xfrm>
            <a:off x="3876675" y="4701218"/>
            <a:ext cx="971550" cy="49068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E33D5DF-F4D0-4F78-802F-232763BCDB83}"/>
              </a:ext>
            </a:extLst>
          </p:cNvPr>
          <p:cNvSpPr/>
          <p:nvPr/>
        </p:nvSpPr>
        <p:spPr>
          <a:xfrm>
            <a:off x="9401175" y="4000500"/>
            <a:ext cx="2085975" cy="8191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9C258-0B65-4524-BA03-302CE7A8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92F7B-ED34-4D67-A1A5-8A511F7E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301859"/>
            <a:ext cx="11458575" cy="4941779"/>
          </a:xfrm>
        </p:spPr>
        <p:txBody>
          <a:bodyPr/>
          <a:lstStyle/>
          <a:p>
            <a:r>
              <a:rPr lang="en-US" dirty="0"/>
              <a:t>Industry Products are listed alphabetically, scroll down and select RAMP-ED</a:t>
            </a:r>
          </a:p>
          <a:p>
            <a:r>
              <a:rPr lang="en-US" dirty="0"/>
              <a:t>Product page displays the link to the User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FAB7DF-60C9-4FAE-A9A2-BD71330F4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2664408"/>
            <a:ext cx="7958954" cy="40316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11715D3-039C-416E-B1E8-2599639D3418}"/>
              </a:ext>
            </a:extLst>
          </p:cNvPr>
          <p:cNvSpPr/>
          <p:nvPr/>
        </p:nvSpPr>
        <p:spPr>
          <a:xfrm>
            <a:off x="2924175" y="5753100"/>
            <a:ext cx="2286000" cy="9239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1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6309C-AC22-4AC3-8AC5-6603AA9E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94F5C-C7A5-40A9-B329-D42D4D448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3830046"/>
            <a:ext cx="5533834" cy="1500187"/>
          </a:xfrm>
        </p:spPr>
        <p:txBody>
          <a:bodyPr>
            <a:noAutofit/>
          </a:bodyPr>
          <a:lstStyle/>
          <a:p>
            <a:r>
              <a:rPr lang="en-US" sz="2200" dirty="0"/>
              <a:t>Contact Railinc’s Customer Success Team: </a:t>
            </a:r>
          </a:p>
          <a:p>
            <a:r>
              <a:rPr lang="en-US" sz="2200" dirty="0"/>
              <a:t>by Phone (877) RAILINC (1-877-724-5462)</a:t>
            </a:r>
          </a:p>
          <a:p>
            <a:r>
              <a:rPr lang="en-US" sz="2200" dirty="0"/>
              <a:t> or by email csc@railinc.com </a:t>
            </a:r>
          </a:p>
        </p:txBody>
      </p:sp>
    </p:spTree>
    <p:extLst>
      <p:ext uri="{BB962C8B-B14F-4D97-AF65-F5344CB8AC3E}">
        <p14:creationId xmlns:p14="http://schemas.microsoft.com/office/powerpoint/2010/main" val="104902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E8435-9EF1-4977-8CA9-C97D27629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45" y="620510"/>
            <a:ext cx="7234618" cy="2553313"/>
          </a:xfrm>
        </p:spPr>
        <p:txBody>
          <a:bodyPr>
            <a:normAutofit/>
          </a:bodyPr>
          <a:lstStyle/>
          <a:p>
            <a:r>
              <a:rPr lang="en-US" sz="4400" b="0" i="1" dirty="0"/>
              <a:t>Railinc Keeps You Moving.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65B6DE-B98C-4DF1-B54A-0D20CFF09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325" y="3437294"/>
            <a:ext cx="6669437" cy="1171282"/>
          </a:xfrm>
        </p:spPr>
        <p:txBody>
          <a:bodyPr>
            <a:normAutofit/>
          </a:bodyPr>
          <a:lstStyle/>
          <a:p>
            <a:r>
              <a:rPr lang="en-US" sz="1800" b="1" dirty="0"/>
              <a:t>Doni Reece</a:t>
            </a:r>
          </a:p>
          <a:p>
            <a:r>
              <a:rPr lang="en-US" sz="1800" b="1" dirty="0"/>
              <a:t>Phone: 919-651-5049</a:t>
            </a:r>
          </a:p>
          <a:p>
            <a:r>
              <a:rPr lang="en-US" sz="1800" b="1" dirty="0"/>
              <a:t>Email: Doni.Reece@railinc.com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5106955-7C75-4FE7-96BF-7B35561F1490}"/>
              </a:ext>
            </a:extLst>
          </p:cNvPr>
          <p:cNvCxnSpPr/>
          <p:nvPr/>
        </p:nvCxnSpPr>
        <p:spPr>
          <a:xfrm flipH="1">
            <a:off x="8839421" y="3318346"/>
            <a:ext cx="2976341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6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FA521-EFE9-4519-B9A5-43B0D8A0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F0CA1-1537-4771-833C-C4A638595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RAMP-ED? </a:t>
            </a:r>
          </a:p>
          <a:p>
            <a:r>
              <a:rPr lang="en-US" dirty="0"/>
              <a:t>Roles/Permissions and how to get access to RAMP-ED</a:t>
            </a:r>
          </a:p>
          <a:p>
            <a:r>
              <a:rPr lang="en-US" dirty="0"/>
              <a:t>Training Materials available for RAMP-ED 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4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RAMP-ED?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1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5113"/>
            <a:ext cx="9344752" cy="84931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219200"/>
            <a:ext cx="11458575" cy="55244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RAMP-ED stands for Rail Asset Management Process for Exception Disposition. </a:t>
            </a:r>
          </a:p>
          <a:p>
            <a:pPr lvl="1"/>
            <a:r>
              <a:rPr lang="en-US" dirty="0"/>
              <a:t>This allows for the efficient movement of Railroad and Private equipment to places like: Contract Shops, Storage Locations, a new Lease, new assignments or to the home Railroad. </a:t>
            </a:r>
          </a:p>
          <a:p>
            <a:r>
              <a:rPr lang="en-US" dirty="0"/>
              <a:t>The system enables railroads, equipment owners and leasing companies to use a uniform industry process to submit billing instructions when moving railroad and private freight cars to shop, new lease, next lease or new points of assignment.</a:t>
            </a:r>
          </a:p>
          <a:p>
            <a:r>
              <a:rPr lang="en-US" dirty="0"/>
              <a:t>Equipment moving under RAMP-ED instructions are exceptions. </a:t>
            </a:r>
          </a:p>
          <a:p>
            <a:pPr lvl="1"/>
            <a:r>
              <a:rPr lang="en-US" dirty="0"/>
              <a:t>Exception equipment must be:</a:t>
            </a:r>
          </a:p>
          <a:p>
            <a:pPr lvl="2"/>
            <a:r>
              <a:rPr lang="en-US" dirty="0"/>
              <a:t>Empty</a:t>
            </a:r>
          </a:p>
          <a:p>
            <a:pPr marL="914400" lvl="2" indent="0">
              <a:buNone/>
            </a:pPr>
            <a:r>
              <a:rPr lang="en-US" dirty="0"/>
              <a:t>	and</a:t>
            </a:r>
          </a:p>
          <a:p>
            <a:pPr lvl="2"/>
            <a:r>
              <a:rPr lang="en-US" dirty="0"/>
              <a:t>Fall outside of AAR Car Service Rules or </a:t>
            </a:r>
          </a:p>
          <a:p>
            <a:pPr lvl="2"/>
            <a:r>
              <a:rPr lang="en-US" dirty="0"/>
              <a:t>Private equipment returning empty per tariff authority</a:t>
            </a:r>
          </a:p>
        </p:txBody>
      </p:sp>
    </p:spTree>
    <p:extLst>
      <p:ext uri="{BB962C8B-B14F-4D97-AF65-F5344CB8AC3E}">
        <p14:creationId xmlns:p14="http://schemas.microsoft.com/office/powerpoint/2010/main" val="232709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RAMP-ED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456841"/>
            <a:ext cx="11458575" cy="5136046"/>
          </a:xfrm>
        </p:spPr>
        <p:txBody>
          <a:bodyPr>
            <a:normAutofit/>
          </a:bodyPr>
          <a:lstStyle/>
          <a:p>
            <a:r>
              <a:rPr lang="en-US" sz="2400" dirty="0"/>
              <a:t>Create Disposition(PII) Instructions/Patterns</a:t>
            </a:r>
          </a:p>
          <a:p>
            <a:pPr lvl="1"/>
            <a:r>
              <a:rPr lang="en-US" sz="2000" dirty="0"/>
              <a:t>All disposition instructions are assigned a unique Pending Instruction Identifier (PII) . This PII and the details of the movement are transmitted as messages to the associated parties. </a:t>
            </a:r>
          </a:p>
          <a:p>
            <a:r>
              <a:rPr lang="en-US" sz="2400" dirty="0"/>
              <a:t>Create Sequences - Capture at Destination or Overflow</a:t>
            </a:r>
          </a:p>
          <a:p>
            <a:pPr lvl="1"/>
            <a:r>
              <a:rPr lang="en-US" sz="2000" dirty="0"/>
              <a:t>RAMP-ED provides the ability to sequence disposition instructions by allowing users to specify a group of equipment to move in a sequential manner across multiple instructions. The manner in which equipment is moved to the next instruction is determined by the type of association it has with the instruction – either “Captured at Destination (CAD)" or “Overflow (OF)”.</a:t>
            </a:r>
          </a:p>
          <a:p>
            <a:r>
              <a:rPr lang="en-US" sz="2400" dirty="0"/>
              <a:t>Manage Patterns</a:t>
            </a:r>
          </a:p>
          <a:p>
            <a:pPr lvl="1"/>
            <a:r>
              <a:rPr lang="en-US" sz="2000" dirty="0"/>
              <a:t>RAMP-ED allows you to create and save patterns to use as templates when creating new instructions. Any instruction may be saved as a pattern, new patterns can also be created from scratch by using the Patterns tab.  </a:t>
            </a:r>
          </a:p>
          <a:p>
            <a:r>
              <a:rPr lang="en-US" sz="2400" dirty="0"/>
              <a:t>View Existing PII Instructions</a:t>
            </a:r>
          </a:p>
          <a:p>
            <a:pPr lvl="1"/>
            <a:r>
              <a:rPr lang="en-US" sz="2000" dirty="0"/>
              <a:t>All instruction information can be viewed by participants in that instruction – all roads in the route and the creator of the instruction. </a:t>
            </a:r>
          </a:p>
        </p:txBody>
      </p:sp>
    </p:spTree>
    <p:extLst>
      <p:ext uri="{BB962C8B-B14F-4D97-AF65-F5344CB8AC3E}">
        <p14:creationId xmlns:p14="http://schemas.microsoft.com/office/powerpoint/2010/main" val="98391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RAMP-ED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456841"/>
            <a:ext cx="11458575" cy="5067784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/>
              <a:t>Edit </a:t>
            </a:r>
            <a:r>
              <a:rPr lang="en-US" sz="2600" dirty="0"/>
              <a:t>Existing</a:t>
            </a:r>
            <a:r>
              <a:rPr lang="fr-FR" sz="2600" dirty="0"/>
              <a:t> PII Instructions</a:t>
            </a:r>
          </a:p>
          <a:p>
            <a:pPr lvl="1"/>
            <a:r>
              <a:rPr lang="en-US" sz="2000" dirty="0"/>
              <a:t>Depending on your role in the instruction and its status, existing instructions can be edited and resubmitted. </a:t>
            </a:r>
          </a:p>
          <a:p>
            <a:r>
              <a:rPr lang="en-US" sz="2600" dirty="0"/>
              <a:t>Early Expire PII Instructions</a:t>
            </a:r>
          </a:p>
          <a:p>
            <a:pPr lvl="1"/>
            <a:r>
              <a:rPr lang="en-US" sz="2000" dirty="0"/>
              <a:t>RAMP-ED allows for the early expire of an existing PII.  </a:t>
            </a:r>
          </a:p>
          <a:p>
            <a:r>
              <a:rPr lang="en-US" sz="2600" dirty="0"/>
              <a:t>Associate Equipment</a:t>
            </a:r>
          </a:p>
          <a:p>
            <a:pPr lvl="1"/>
            <a:r>
              <a:rPr lang="en-US" sz="2000" dirty="0"/>
              <a:t>Allows a RAMP-ED user to add equipment to an existing PII.  </a:t>
            </a:r>
          </a:p>
          <a:p>
            <a:r>
              <a:rPr lang="en-US" sz="2600" dirty="0"/>
              <a:t>Automatic Authorization of PIIs</a:t>
            </a:r>
          </a:p>
          <a:p>
            <a:pPr lvl="1"/>
            <a:r>
              <a:rPr lang="en-US" sz="2000" dirty="0"/>
              <a:t>Allows RAMP-ED users to approve or deny PIIs.</a:t>
            </a:r>
          </a:p>
          <a:p>
            <a:r>
              <a:rPr lang="en-US" sz="2600" dirty="0"/>
              <a:t>Delete PIIs</a:t>
            </a:r>
          </a:p>
          <a:p>
            <a:pPr lvl="1"/>
            <a:r>
              <a:rPr lang="en-US" sz="2200" dirty="0"/>
              <a:t>Delete existing PIIs prior to the effective date. All equipment will be available for new PIIs.</a:t>
            </a:r>
          </a:p>
          <a:p>
            <a:r>
              <a:rPr lang="en-US" sz="2600" dirty="0"/>
              <a:t>Indicate Equipment has Reached Destination</a:t>
            </a:r>
          </a:p>
          <a:p>
            <a:pPr lvl="1"/>
            <a:r>
              <a:rPr lang="en-US" sz="2200" dirty="0"/>
              <a:t>Manually specify the date PIIs have been completed. The allows owners the ability to show equipment has arrived at final destination. </a:t>
            </a:r>
            <a:r>
              <a:rPr lang="en-US" sz="1200" dirty="0"/>
              <a:t>	</a:t>
            </a:r>
            <a:endParaRPr lang="en-US" sz="2000" dirty="0"/>
          </a:p>
          <a:p>
            <a:r>
              <a:rPr lang="en-US" sz="2600" dirty="0"/>
              <a:t>Query PIIs</a:t>
            </a:r>
          </a:p>
          <a:p>
            <a:pPr lvl="1"/>
            <a:r>
              <a:rPr lang="en-US" sz="2200" dirty="0"/>
              <a:t>Allows for the search of PIIs. Data is available for 18 months. </a:t>
            </a:r>
          </a:p>
        </p:txBody>
      </p:sp>
    </p:spTree>
    <p:extLst>
      <p:ext uri="{BB962C8B-B14F-4D97-AF65-F5344CB8AC3E}">
        <p14:creationId xmlns:p14="http://schemas.microsoft.com/office/powerpoint/2010/main" val="39444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Roles/Permissions and how to get access to RAMP-ED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5113"/>
            <a:ext cx="9360250" cy="1036746"/>
          </a:xfrm>
        </p:spPr>
        <p:txBody>
          <a:bodyPr/>
          <a:lstStyle/>
          <a:p>
            <a:r>
              <a:rPr lang="en-US" dirty="0"/>
              <a:t>RAMP-ED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6175692" cy="4737630"/>
          </a:xfrm>
        </p:spPr>
        <p:txBody>
          <a:bodyPr>
            <a:normAutofit/>
          </a:bodyPr>
          <a:lstStyle/>
          <a:p>
            <a:r>
              <a:rPr lang="en-US" sz="2600" dirty="0"/>
              <a:t>There are two main roles in RAMP-ED:</a:t>
            </a:r>
          </a:p>
          <a:p>
            <a:pPr lvl="1"/>
            <a:r>
              <a:rPr lang="en-US" dirty="0"/>
              <a:t>Accessing the system as a Railroad</a:t>
            </a:r>
          </a:p>
          <a:p>
            <a:pPr lvl="2"/>
            <a:r>
              <a:rPr lang="en-US" sz="2200" dirty="0"/>
              <a:t>Approve or Reject PIIs</a:t>
            </a:r>
          </a:p>
          <a:p>
            <a:pPr lvl="2"/>
            <a:r>
              <a:rPr lang="en-US" sz="2200" dirty="0"/>
              <a:t>Process TRAIN40,41,42 messages</a:t>
            </a:r>
          </a:p>
          <a:p>
            <a:pPr lvl="2"/>
            <a:r>
              <a:rPr lang="en-US" sz="2200" dirty="0"/>
              <a:t>Process EDI 404 BOLs</a:t>
            </a:r>
          </a:p>
          <a:p>
            <a:pPr lvl="2"/>
            <a:r>
              <a:rPr lang="en-US" sz="2200" dirty="0"/>
              <a:t>Create EDI 417 Waybills</a:t>
            </a:r>
          </a:p>
          <a:p>
            <a:pPr lvl="1"/>
            <a:r>
              <a:rPr lang="en-US" dirty="0"/>
              <a:t>Accessing the system as an Equipment Owner </a:t>
            </a:r>
          </a:p>
          <a:p>
            <a:pPr lvl="2"/>
            <a:r>
              <a:rPr lang="en-US" sz="2200" dirty="0"/>
              <a:t>Create PIIs </a:t>
            </a:r>
          </a:p>
          <a:p>
            <a:pPr lvl="2"/>
            <a:r>
              <a:rPr lang="en-US" sz="2200" dirty="0"/>
              <a:t>Manage PIIs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859DF99-0351-412F-839C-82DFEE423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5600" y="1203907"/>
            <a:ext cx="4775200" cy="54696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632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5E82E-8BAA-43F9-910A-EADEF123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RAMP-ED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6C4636-CAA8-4E61-933E-E806F438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RAMP-ED user must register to use Railinc Single Sign On, which can be accessed from the Railinc homepage at </a:t>
            </a:r>
            <a:r>
              <a:rPr lang="en-US" dirty="0">
                <a:hlinkClick r:id="rId2"/>
              </a:rPr>
              <a:t>http://www.railinc.com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56E63-A85D-420A-B2C6-42F2E81C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9" y="2800350"/>
            <a:ext cx="11125200" cy="40576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15B6329A-105A-4465-BD8A-660FE12301D6}"/>
              </a:ext>
            </a:extLst>
          </p:cNvPr>
          <p:cNvSpPr/>
          <p:nvPr/>
        </p:nvSpPr>
        <p:spPr>
          <a:xfrm>
            <a:off x="8667750" y="5848350"/>
            <a:ext cx="1438275" cy="55027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116D1D50-54B9-4139-8D9D-F1444BD4FF23}"/>
              </a:ext>
            </a:extLst>
          </p:cNvPr>
          <p:cNvSpPr/>
          <p:nvPr/>
        </p:nvSpPr>
        <p:spPr>
          <a:xfrm>
            <a:off x="7305675" y="5915025"/>
            <a:ext cx="1219200" cy="48359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8684"/>
      </p:ext>
    </p:extLst>
  </p:cSld>
  <p:clrMapOvr>
    <a:masterClrMapping/>
  </p:clrMapOvr>
</p:sld>
</file>

<file path=ppt/theme/theme1.xml><?xml version="1.0" encoding="utf-8"?>
<a:theme xmlns:a="http://schemas.openxmlformats.org/drawingml/2006/main" name="RailIinc_Coporate_PPT-template_wide--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Iinc_Corporate_PPT-template" id="{CE9D2D4E-88AD-42AD-9132-5D03EC6F5460}" vid="{438D87C4-343D-4E90-AA9C-6DFC40D077A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RaiIinc_Corporate_PPT-template</Template>
  <TotalTime>3196</TotalTime>
  <Words>819</Words>
  <Application>Microsoft Office PowerPoint</Application>
  <PresentationFormat>Widescreen</PresentationFormat>
  <Paragraphs>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RailIinc_Coporate_PPT-template_wide--FINAL</vt:lpstr>
      <vt:lpstr>Custom Design</vt:lpstr>
      <vt:lpstr>RAMP-ED  Basics &amp; Benefits</vt:lpstr>
      <vt:lpstr>Today’s Agenda</vt:lpstr>
      <vt:lpstr>What is RAMP-ED? </vt:lpstr>
      <vt:lpstr>Overview</vt:lpstr>
      <vt:lpstr>Key Features of RAMP-ED</vt:lpstr>
      <vt:lpstr>Key Features of RAMP-ED</vt:lpstr>
      <vt:lpstr>Roles/Permissions and how to get access to RAMP-ED </vt:lpstr>
      <vt:lpstr>RAMP-ED Roles</vt:lpstr>
      <vt:lpstr>RAMP-ED Access</vt:lpstr>
      <vt:lpstr>RAMP-ED Access</vt:lpstr>
      <vt:lpstr>RAMP-ED Access</vt:lpstr>
      <vt:lpstr>Training Materials available for RAMP-ED </vt:lpstr>
      <vt:lpstr>Training Materials</vt:lpstr>
      <vt:lpstr>Training Materials</vt:lpstr>
      <vt:lpstr>Questions?</vt:lpstr>
      <vt:lpstr>Railinc Keeps You Moving.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Area Process</dc:title>
  <dc:creator>Cunningham, Katelyn</dc:creator>
  <cp:lastModifiedBy>Hancock, Kelley-Jo</cp:lastModifiedBy>
  <cp:revision>62</cp:revision>
  <dcterms:created xsi:type="dcterms:W3CDTF">2018-04-24T14:51:17Z</dcterms:created>
  <dcterms:modified xsi:type="dcterms:W3CDTF">2019-05-06T23:31:55Z</dcterms:modified>
</cp:coreProperties>
</file>