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29"/>
  </p:notesMasterIdLst>
  <p:sldIdLst>
    <p:sldId id="256" r:id="rId2"/>
    <p:sldId id="304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294" r:id="rId11"/>
    <p:sldId id="311" r:id="rId12"/>
    <p:sldId id="312" r:id="rId13"/>
    <p:sldId id="310" r:id="rId14"/>
    <p:sldId id="302" r:id="rId15"/>
    <p:sldId id="303" r:id="rId16"/>
    <p:sldId id="295" r:id="rId17"/>
    <p:sldId id="296" r:id="rId18"/>
    <p:sldId id="297" r:id="rId19"/>
    <p:sldId id="298" r:id="rId20"/>
    <p:sldId id="300" r:id="rId21"/>
    <p:sldId id="299" r:id="rId22"/>
    <p:sldId id="320" r:id="rId23"/>
    <p:sldId id="321" r:id="rId24"/>
    <p:sldId id="322" r:id="rId25"/>
    <p:sldId id="323" r:id="rId26"/>
    <p:sldId id="324" r:id="rId27"/>
    <p:sldId id="272" r:id="rId2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734" autoAdjust="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19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/>
          <a:lstStyle>
            <a:lvl1pPr algn="r">
              <a:defRPr sz="1200"/>
            </a:lvl1pPr>
          </a:lstStyle>
          <a:p>
            <a:fld id="{524D06E0-083C-4F00-B9DC-ED7A4EC0545A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6913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5" tIns="46657" rIns="93315" bIns="466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15" tIns="46657" rIns="93315" bIns="46657" rtlCol="0" anchor="b"/>
          <a:lstStyle>
            <a:lvl1pPr algn="r">
              <a:defRPr sz="1200"/>
            </a:lvl1pPr>
          </a:lstStyle>
          <a:p>
            <a:fld id="{619B0D6C-286C-4977-9060-9C9908B7E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6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903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11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921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50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75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6591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812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9B0D6C-286C-4977-9060-9C9908B7E60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92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0866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2A59EA1A-D0CB-1046-B21F-221640F963E8}" type="datetime1">
              <a:rPr lang="en-US" smtClean="0">
                <a:solidFill>
                  <a:prstClr val="white"/>
                </a:solidFill>
              </a:rPr>
              <a:pPr/>
              <a:t>5/9/2018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719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5189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189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8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972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376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320" y="846626"/>
            <a:ext cx="8375651" cy="1192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918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88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0216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4193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20216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41931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664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3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3138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13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5188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59133EC1-6D56-5D43-A3F6-DF1C5C3FFD20}" type="datetime1">
              <a:rPr lang="en-US" smtClean="0">
                <a:solidFill>
                  <a:prstClr val="white"/>
                </a:solidFill>
              </a:rPr>
              <a:pPr/>
              <a:t>5/9/2018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5656" y="69390"/>
            <a:ext cx="1643579" cy="365125"/>
          </a:xfrm>
          <a:prstGeom prst="rect">
            <a:avLst/>
          </a:prstGeom>
        </p:spPr>
        <p:txBody>
          <a:bodyPr/>
          <a:lstStyle/>
          <a:p>
            <a:fld id="{1F221583-7359-B745-BA55-CA4CB50D7475}" type="datetime1">
              <a:rPr lang="en-US" smtClean="0">
                <a:solidFill>
                  <a:prstClr val="white"/>
                </a:solidFill>
              </a:rPr>
              <a:pPr/>
              <a:t>5/9/2018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5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5588" cy="490538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311150" y="131763"/>
            <a:ext cx="5314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457200"/>
            <a:r>
              <a:rPr lang="en-US" sz="1200" b="1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RAILINC</a:t>
            </a:r>
            <a:r>
              <a:rPr lang="en-US" sz="120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  I     ACACSO</a:t>
            </a:r>
            <a:r>
              <a:rPr lang="en-US" sz="1200" baseline="0" dirty="0">
                <a:solidFill>
                  <a:prstClr val="white"/>
                </a:solidFill>
                <a:latin typeface="Helvetica" charset="0"/>
                <a:cs typeface="Helvetica Light" charset="0"/>
              </a:rPr>
              <a:t> MAY 2018</a:t>
            </a:r>
            <a:endParaRPr lang="en-US" sz="1200" dirty="0">
              <a:solidFill>
                <a:prstClr val="white"/>
              </a:solidFill>
              <a:latin typeface="Helvetica" charset="0"/>
              <a:cs typeface="Helvetica Light" charset="0"/>
            </a:endParaRPr>
          </a:p>
        </p:txBody>
      </p:sp>
      <p:pic>
        <p:nvPicPr>
          <p:cNvPr id="9" name="Picture 24" descr="BottomBand_White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6091238"/>
            <a:ext cx="9142412" cy="76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8394700" y="6213475"/>
            <a:ext cx="749300" cy="292100"/>
          </a:xfrm>
          <a:prstGeom prst="rect">
            <a:avLst/>
          </a:prstGeom>
          <a:solidFill>
            <a:srgbClr val="9F09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Rectangle 27"/>
          <p:cNvSpPr>
            <a:spLocks noChangeArrowheads="1"/>
          </p:cNvSpPr>
          <p:nvPr userDrawn="1"/>
        </p:nvSpPr>
        <p:spPr bwMode="auto">
          <a:xfrm>
            <a:off x="1588" y="490538"/>
            <a:ext cx="9144000" cy="5384800"/>
          </a:xfrm>
          <a:prstGeom prst="rect">
            <a:avLst/>
          </a:prstGeom>
          <a:solidFill>
            <a:srgbClr val="DCDDD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1"/>
          <p:cNvSpPr>
            <a:spLocks/>
          </p:cNvSpPr>
          <p:nvPr userDrawn="1"/>
        </p:nvSpPr>
        <p:spPr bwMode="auto">
          <a:xfrm>
            <a:off x="-252413" y="4143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 </a:t>
            </a:r>
          </a:p>
        </p:txBody>
      </p:sp>
      <p:sp>
        <p:nvSpPr>
          <p:cNvPr id="13" name="Title 1"/>
          <p:cNvSpPr>
            <a:spLocks/>
          </p:cNvSpPr>
          <p:nvPr userDrawn="1"/>
        </p:nvSpPr>
        <p:spPr bwMode="auto">
          <a:xfrm>
            <a:off x="-252413" y="5811838"/>
            <a:ext cx="9648826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defTabSz="457200" eaLnBrk="0" hangingPunct="0"/>
            <a:r>
              <a:rPr lang="en-US" sz="800" dirty="0">
                <a:solidFill>
                  <a:srgbClr val="6A6A6A"/>
                </a:solidFill>
                <a:latin typeface="Helvetica" charset="0"/>
              </a:rPr>
              <a:t>+ + + + + + + + + + + + + + + + + + + + + + + + + + + + + + + + + + + + + + + + + + + + + +  + + + + + + + + + + + + + +  + + + + + + + + + + + + + + + + + + + + + + + + + + + + + + + + + + + + + + + + + + +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662" y="846626"/>
            <a:ext cx="8375651" cy="1192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491" y="2039602"/>
            <a:ext cx="8426967" cy="4086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35656" y="6148131"/>
            <a:ext cx="1656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defTabSz="457200"/>
            <a:fld id="{799CD883-C747-E24C-A571-B44F9B83C299}" type="slidenum">
              <a:rPr lang="en-US" smtClean="0"/>
              <a:pPr defTabSz="4572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340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AB1127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James.Pinson@Railinc.com" TargetMode="External"/><Relationship Id="rId2" Type="http://schemas.openxmlformats.org/officeDocument/2006/relationships/hyperlink" Target="mailto:csc@railinc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2438400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EAC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419600"/>
            <a:ext cx="7010400" cy="12192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Jim Pinson</a:t>
            </a:r>
          </a:p>
          <a:p>
            <a:r>
              <a:rPr lang="en-US" dirty="0"/>
              <a:t>ACACSO</a:t>
            </a:r>
          </a:p>
          <a:p>
            <a:r>
              <a:rPr lang="en-US" dirty="0"/>
              <a:t>May 9 - 11, 2018</a:t>
            </a:r>
          </a:p>
        </p:txBody>
      </p:sp>
    </p:spTree>
    <p:extLst>
      <p:ext uri="{BB962C8B-B14F-4D97-AF65-F5344CB8AC3E}">
        <p14:creationId xmlns:p14="http://schemas.microsoft.com/office/powerpoint/2010/main" val="3669955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812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Gary Nelson 		SLGG 		Chair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Adam Simeon	UP 			Vice Chair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831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886CA9-0E5A-4B6C-9F6F-6B64901A7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Task Force Leadership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CEDC500-2552-44E4-9175-D1029AAB7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 Service Task Force</a:t>
            </a:r>
          </a:p>
          <a:p>
            <a:pPr lvl="1"/>
            <a:r>
              <a:rPr lang="en-US" dirty="0"/>
              <a:t>Vacant</a:t>
            </a:r>
          </a:p>
          <a:p>
            <a:r>
              <a:rPr lang="en-US" dirty="0"/>
              <a:t>Car Hire Calculation Task Force</a:t>
            </a:r>
          </a:p>
          <a:p>
            <a:pPr lvl="1"/>
            <a:r>
              <a:rPr lang="en-US" dirty="0"/>
              <a:t>Elan Neal				GNWR</a:t>
            </a:r>
          </a:p>
          <a:p>
            <a:r>
              <a:rPr lang="en-US" dirty="0"/>
              <a:t>Car Hire Rates Processes &amp; Procedures Task Force</a:t>
            </a:r>
          </a:p>
          <a:p>
            <a:pPr lvl="1"/>
            <a:r>
              <a:rPr lang="en-US" dirty="0"/>
              <a:t>Joan O’Brien			Wells Fargo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3BD0E795-E56F-434F-9B04-25BA65EDF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623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C0A2F8-8F4C-4FFE-8E3B-76334B587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TAG Leadership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7EDA56-CD87-4D07-920D-85D9CD849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EOT Automation TAG</a:t>
            </a:r>
          </a:p>
          <a:p>
            <a:pPr lvl="1"/>
            <a:r>
              <a:rPr lang="en-US" dirty="0"/>
              <a:t>Derek Sikorski				CSXT</a:t>
            </a:r>
          </a:p>
          <a:p>
            <a:r>
              <a:rPr lang="en-US" dirty="0"/>
              <a:t>Market Data Report Review TAG</a:t>
            </a:r>
          </a:p>
          <a:p>
            <a:pPr lvl="1"/>
            <a:r>
              <a:rPr lang="en-US" dirty="0"/>
              <a:t>Joan O’Brien				Wells Fargo</a:t>
            </a:r>
          </a:p>
          <a:p>
            <a:r>
              <a:rPr lang="en-US" dirty="0"/>
              <a:t>Car Hire Rule 8 Review</a:t>
            </a:r>
          </a:p>
          <a:p>
            <a:pPr lvl="1"/>
            <a:r>
              <a:rPr lang="en-US" dirty="0"/>
              <a:t>Elan Neal				</a:t>
            </a:r>
            <a:r>
              <a:rPr lang="en-US"/>
              <a:t>	</a:t>
            </a:r>
            <a:r>
              <a:rPr lang="en-US" smtClean="0"/>
              <a:t>GNWR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D7032BE-1FC2-46B3-967F-C3C8E5FDD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284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Industry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2017 Projects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Loading Authority (OT-5) Enhancement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Integrated Equipment Condition Information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Allowed Collection of Storage Information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Allowed Collection of Controlling Entity Information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Successfully Implemented</a:t>
            </a:r>
          </a:p>
          <a:p>
            <a:pPr marL="457200" lvl="1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64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Industry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2017 Projects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Serving Area Table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Define Serving Areas Used in Car Hire Rule 22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Facilitate Population of the Table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Successfully Implemented</a:t>
            </a:r>
          </a:p>
          <a:p>
            <a:pPr lvl="2"/>
            <a:r>
              <a:rPr lang="en-US" dirty="0"/>
              <a:t>Changes to Car Hire Rule 22 to Make the use of the Table Mandatory were Published April 1, 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784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375651" cy="1192975"/>
          </a:xfrm>
        </p:spPr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Industry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2017 Projects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EOT Automation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Enhance Communication of EOT Liability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Apply LCS Logic to EOT Devices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Customize LCS Logic for EOT Devices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Development is Underway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 Hire Liability File Adapted for EOT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501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" pitchFamily="34" charset="0"/>
                <a:cs typeface="Arial" pitchFamily="34" charset="0"/>
              </a:rPr>
              <a:t>Industry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2018 Projects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EOT Automation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Enhance Communication of EOT Liability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Apply LCS Logic to EOT Devices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Customize LCS Logic for EOT Devices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Development is Underway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Planned Completion July 2018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798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Industry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2019 Projects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EOT Automation:  Railroad Clearinghouse 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RCH to Settle EOT Hire Funds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Business Case Development is Underway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2921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Industry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426967" cy="4086561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2019 Projects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EOT Automation:  Railroad Clearinghouse 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 User Interface to Identify Exceptions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Provide User Interface to Process Resolved Exceptions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Business Case Development is Underway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9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Recent Rule Changes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Car Hire Rule 22</a:t>
            </a:r>
          </a:p>
          <a:p>
            <a:pPr lvl="1"/>
            <a:r>
              <a:rPr lang="en-US" dirty="0"/>
              <a:t>Make use of the Serving Area Table Mandatory</a:t>
            </a:r>
          </a:p>
          <a:p>
            <a:pPr lvl="1"/>
            <a:r>
              <a:rPr lang="en-US" dirty="0"/>
              <a:t>The Approval Process is Complete – The Changes will be Published April 1, 2018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33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Committee Membership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Industry Projects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Pending Rule Changes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 Meeting Schedule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Making Changes to Car Service &amp; Car Hire Rules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8708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Pending Rule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EOT Accounting Rules</a:t>
            </a:r>
          </a:p>
          <a:p>
            <a:pPr lvl="1"/>
            <a:r>
              <a:rPr lang="en-US" dirty="0"/>
              <a:t>Multiple Changes to Accommodate LCS Implementation </a:t>
            </a:r>
          </a:p>
          <a:p>
            <a:pPr lvl="2"/>
            <a:r>
              <a:rPr lang="en-US" dirty="0"/>
              <a:t>Make LCS the Official Record</a:t>
            </a:r>
          </a:p>
          <a:p>
            <a:pPr lvl="2"/>
            <a:r>
              <a:rPr lang="en-US" dirty="0"/>
              <a:t>Add New Event Types to Replace TRUK</a:t>
            </a:r>
          </a:p>
          <a:p>
            <a:pPr lvl="2"/>
            <a:r>
              <a:rPr lang="en-US" dirty="0"/>
              <a:t>List LCS Interchange Codes</a:t>
            </a:r>
          </a:p>
          <a:p>
            <a:pPr lvl="2"/>
            <a:r>
              <a:rPr lang="en-US" dirty="0"/>
              <a:t>Add Data Layout for Communication File</a:t>
            </a:r>
          </a:p>
          <a:p>
            <a:pPr lvl="1"/>
            <a:r>
              <a:rPr lang="en-US" dirty="0"/>
              <a:t>EAC Approval Requested at the May 8, 2018 Meeting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058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EAC 2018 Meeting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February 7, 2018		Conference Call</a:t>
            </a:r>
          </a:p>
          <a:p>
            <a:r>
              <a:rPr lang="en-US" dirty="0"/>
              <a:t>May 8, 2018				San Antonio, TX</a:t>
            </a:r>
          </a:p>
          <a:p>
            <a:pPr marL="0" indent="0">
              <a:buNone/>
            </a:pPr>
            <a:r>
              <a:rPr lang="en-US" dirty="0"/>
              <a:t>	(In Connection with ACACSO)</a:t>
            </a:r>
          </a:p>
          <a:p>
            <a:r>
              <a:rPr lang="en-US" dirty="0"/>
              <a:t>October 10, 2018		Cary, NC</a:t>
            </a:r>
          </a:p>
          <a:p>
            <a:endParaRPr lang="en-US" dirty="0"/>
          </a:p>
          <a:p>
            <a:r>
              <a:rPr lang="en-US" dirty="0"/>
              <a:t>Task </a:t>
            </a:r>
            <a:r>
              <a:rPr lang="en-US"/>
              <a:t>Forces Schedule Monthly Conference Calls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7357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Making Changes to Car Service &amp;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latin typeface="Arial" pitchFamily="34" charset="0"/>
                <a:cs typeface="Arial" pitchFamily="34" charset="0"/>
              </a:rPr>
              <a:t>Car Hire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Proposal is Made to Change the Rules</a:t>
            </a:r>
          </a:p>
          <a:p>
            <a:pPr lvl="1"/>
            <a:r>
              <a:rPr lang="en-US" dirty="0"/>
              <a:t>Send E-Mail to Jim Pinson or Gary Nelson</a:t>
            </a:r>
          </a:p>
          <a:p>
            <a:pPr lvl="1"/>
            <a:r>
              <a:rPr lang="en-US" dirty="0"/>
              <a:t>Describe the Issue</a:t>
            </a:r>
          </a:p>
          <a:p>
            <a:pPr lvl="1"/>
            <a:r>
              <a:rPr lang="en-US" dirty="0"/>
              <a:t>Provide Appropriate Background Information</a:t>
            </a:r>
          </a:p>
          <a:p>
            <a:pPr lvl="1"/>
            <a:r>
              <a:rPr lang="en-US" dirty="0"/>
              <a:t>Quantify Impact </a:t>
            </a:r>
          </a:p>
          <a:p>
            <a:pPr lvl="1"/>
            <a:r>
              <a:rPr lang="en-US" dirty="0"/>
              <a:t>Be Specific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9256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Making Changes to Car Service &amp;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latin typeface="Arial" pitchFamily="34" charset="0"/>
                <a:cs typeface="Arial" pitchFamily="34" charset="0"/>
              </a:rPr>
              <a:t>Car Hire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Proposal is Assigned to a Sub Committee</a:t>
            </a:r>
          </a:p>
          <a:p>
            <a:pPr lvl="1"/>
            <a:r>
              <a:rPr lang="en-US" dirty="0"/>
              <a:t>EAC Chair Makes the Assignment</a:t>
            </a:r>
          </a:p>
          <a:p>
            <a:r>
              <a:rPr lang="en-US" dirty="0"/>
              <a:t>Sub Committee Recommends EAC Action</a:t>
            </a:r>
          </a:p>
          <a:p>
            <a:r>
              <a:rPr lang="en-US" dirty="0"/>
              <a:t>EAC Accepts the Sub Committee Recommendation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337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Making Changes to Car Service &amp;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latin typeface="Arial" pitchFamily="34" charset="0"/>
                <a:cs typeface="Arial" pitchFamily="34" charset="0"/>
              </a:rPr>
              <a:t>Car Hire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Proposed Rule Change is Forwarded to the Safety &amp; Operations Management Committee (SOMC)</a:t>
            </a:r>
          </a:p>
          <a:p>
            <a:r>
              <a:rPr lang="en-US" dirty="0"/>
              <a:t>SOMC Accepts EAC Recommendation</a:t>
            </a:r>
          </a:p>
          <a:p>
            <a:r>
              <a:rPr lang="en-US" dirty="0"/>
              <a:t>Proposed Rule Change is Forwarded to the Subscribers to the Car Service &amp; Car Hire Rules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435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Making Changes to Car Service &amp;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latin typeface="Arial" pitchFamily="34" charset="0"/>
                <a:cs typeface="Arial" pitchFamily="34" charset="0"/>
              </a:rPr>
              <a:t>Car Hire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Development Costs Evaluated</a:t>
            </a:r>
          </a:p>
          <a:p>
            <a:pPr lvl="1"/>
            <a:r>
              <a:rPr lang="en-US" dirty="0"/>
              <a:t>Railinc</a:t>
            </a:r>
          </a:p>
          <a:p>
            <a:pPr lvl="1"/>
            <a:r>
              <a:rPr lang="en-US" dirty="0"/>
              <a:t>Railroads</a:t>
            </a:r>
          </a:p>
          <a:p>
            <a:pPr lvl="1"/>
            <a:r>
              <a:rPr lang="en-US" dirty="0"/>
              <a:t>Other Industry Parties</a:t>
            </a:r>
          </a:p>
          <a:p>
            <a:r>
              <a:rPr lang="en-US" dirty="0"/>
              <a:t>Development Timeline Created</a:t>
            </a:r>
          </a:p>
          <a:p>
            <a:pPr lvl="1"/>
            <a:r>
              <a:rPr lang="en-US" dirty="0"/>
              <a:t>RPSWC Project</a:t>
            </a:r>
          </a:p>
          <a:p>
            <a:pPr lvl="1"/>
            <a:r>
              <a:rPr lang="en-US" dirty="0"/>
              <a:t>Railinc O&amp;M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5844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387E2D-5DFE-46B4-9045-706A507C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Making Changes to Car Service &amp; 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latin typeface="Arial" pitchFamily="34" charset="0"/>
                <a:cs typeface="Arial" pitchFamily="34" charset="0"/>
              </a:rPr>
              <a:t>Car Hire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EB6086-33C7-4D05-9DF6-03B3FEBE5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Development Completed</a:t>
            </a:r>
          </a:p>
          <a:p>
            <a:r>
              <a:rPr lang="en-US" dirty="0"/>
              <a:t>Changes to Car Service &amp; Car Hire Rules Published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7683AA3-24DB-4570-BEE2-E980E50D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876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4" y="3429000"/>
            <a:ext cx="8375651" cy="1192975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Railinc Customer Success Center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877-RAILINC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2"/>
              </a:rPr>
              <a:t>csc@railinc.com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or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Jim Pinson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  <a:hlinkClick r:id="rId3"/>
              </a:rPr>
              <a:t>James.Pinson@Railinc.com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/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   919-651-5047:  Office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r>
              <a:rPr lang="en-US" sz="2800" b="1" dirty="0">
                <a:latin typeface="Arial" pitchFamily="34" charset="0"/>
                <a:cs typeface="Arial" pitchFamily="34" charset="0"/>
              </a:rPr>
              <a:t>919-622-9363:  Cell</a:t>
            </a:r>
            <a:br>
              <a:rPr lang="en-US" sz="2800" b="1" dirty="0">
                <a:latin typeface="Arial" pitchFamily="34" charset="0"/>
                <a:cs typeface="Arial" pitchFamily="34" charset="0"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6096000" cy="1523999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8800" b="1" dirty="0">
                <a:latin typeface="Arial" pitchFamily="34" charset="0"/>
                <a:cs typeface="Arial" pitchFamily="34" charset="0"/>
              </a:rPr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7E8EC5-A8D1-403E-8DBB-38953BF5B9BE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74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B3E766F-F893-49C9-A9F2-B57FE3EE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Membership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9D3D04C-AFDD-4C9D-9913-9D12E2F29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BNSF	</a:t>
            </a:r>
          </a:p>
          <a:p>
            <a:pPr lvl="1"/>
            <a:r>
              <a:rPr lang="en-US" dirty="0" err="1"/>
              <a:t>Kalisha</a:t>
            </a:r>
            <a:r>
              <a:rPr lang="en-US" dirty="0"/>
              <a:t> Holland			Car Service</a:t>
            </a:r>
          </a:p>
          <a:p>
            <a:pPr lvl="1"/>
            <a:r>
              <a:rPr lang="en-US" dirty="0"/>
              <a:t>Jessie </a:t>
            </a:r>
            <a:r>
              <a:rPr lang="en-US" dirty="0" err="1"/>
              <a:t>Pickrell</a:t>
            </a:r>
            <a:r>
              <a:rPr lang="en-US" dirty="0"/>
              <a:t>				Car Accounting</a:t>
            </a:r>
          </a:p>
          <a:p>
            <a:r>
              <a:rPr lang="en-US" dirty="0"/>
              <a:t>CN		</a:t>
            </a:r>
          </a:p>
          <a:p>
            <a:pPr lvl="1"/>
            <a:r>
              <a:rPr lang="en-US" dirty="0" err="1"/>
              <a:t>Songtae</a:t>
            </a:r>
            <a:r>
              <a:rPr lang="en-US" dirty="0"/>
              <a:t> Woo				Car Service</a:t>
            </a:r>
          </a:p>
          <a:p>
            <a:pPr lvl="1"/>
            <a:r>
              <a:rPr lang="en-US" dirty="0"/>
              <a:t>Marc Andre Levesque	Car Accounting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9BB979-7298-4FB4-8947-21500325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28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Membership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CPRS	</a:t>
            </a:r>
          </a:p>
          <a:p>
            <a:pPr lvl="1"/>
            <a:r>
              <a:rPr lang="en-US" dirty="0"/>
              <a:t>Jeff Edwards 				Car Service</a:t>
            </a:r>
          </a:p>
          <a:p>
            <a:pPr lvl="1"/>
            <a:r>
              <a:rPr lang="en-US" dirty="0"/>
              <a:t>Todd Harrison				Car Accounting</a:t>
            </a:r>
          </a:p>
          <a:p>
            <a:r>
              <a:rPr lang="en-US" dirty="0"/>
              <a:t>CSXT		</a:t>
            </a:r>
          </a:p>
          <a:p>
            <a:pPr lvl="1"/>
            <a:r>
              <a:rPr lang="en-US" dirty="0"/>
              <a:t>Kyle Campbell				Car Service</a:t>
            </a:r>
          </a:p>
          <a:p>
            <a:pPr lvl="1"/>
            <a:r>
              <a:rPr lang="en-US" dirty="0"/>
              <a:t>Scott Churchill				Car Accounting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024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Membership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FXE	</a:t>
            </a:r>
          </a:p>
          <a:p>
            <a:pPr lvl="1"/>
            <a:r>
              <a:rPr lang="en-US" dirty="0"/>
              <a:t>Luis Porras					Car Service</a:t>
            </a:r>
          </a:p>
          <a:p>
            <a:pPr lvl="1"/>
            <a:r>
              <a:rPr lang="en-US" dirty="0"/>
              <a:t>Francisco </a:t>
            </a:r>
            <a:r>
              <a:rPr lang="en-US" dirty="0" err="1"/>
              <a:t>Trigos</a:t>
            </a:r>
            <a:r>
              <a:rPr lang="en-US" dirty="0"/>
              <a:t>			Car Accounting</a:t>
            </a:r>
          </a:p>
          <a:p>
            <a:r>
              <a:rPr lang="en-US" dirty="0"/>
              <a:t>GNWR		</a:t>
            </a:r>
          </a:p>
          <a:p>
            <a:pPr lvl="1"/>
            <a:r>
              <a:rPr lang="en-US" dirty="0"/>
              <a:t>Elan Neal					Both Roles					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69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Membership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KCS	</a:t>
            </a:r>
          </a:p>
          <a:p>
            <a:pPr lvl="1"/>
            <a:r>
              <a:rPr lang="en-US" dirty="0"/>
              <a:t>Karina Peralta				Car Service</a:t>
            </a:r>
          </a:p>
          <a:p>
            <a:pPr lvl="1"/>
            <a:r>
              <a:rPr lang="en-US" dirty="0"/>
              <a:t>Karla Hilton					Car Accounting</a:t>
            </a:r>
          </a:p>
          <a:p>
            <a:r>
              <a:rPr lang="en-US" dirty="0"/>
              <a:t>KCSM		</a:t>
            </a:r>
          </a:p>
          <a:p>
            <a:pPr lvl="1"/>
            <a:r>
              <a:rPr lang="en-US" dirty="0"/>
              <a:t>Alvaro Cano					Car Service</a:t>
            </a:r>
          </a:p>
          <a:p>
            <a:pPr lvl="1"/>
            <a:r>
              <a:rPr lang="en-US" dirty="0"/>
              <a:t>Jose Cantu					Car Accounting					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678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Membership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NS	</a:t>
            </a:r>
          </a:p>
          <a:p>
            <a:pPr lvl="1"/>
            <a:r>
              <a:rPr lang="en-US" dirty="0"/>
              <a:t>Paddy O’Neill				Car Service</a:t>
            </a:r>
          </a:p>
          <a:p>
            <a:pPr lvl="1"/>
            <a:r>
              <a:rPr lang="en-US" dirty="0"/>
              <a:t>Kellie Bates					Car Accounting</a:t>
            </a:r>
          </a:p>
          <a:p>
            <a:r>
              <a:rPr lang="en-US" dirty="0"/>
              <a:t>UP		</a:t>
            </a:r>
          </a:p>
          <a:p>
            <a:pPr lvl="1"/>
            <a:r>
              <a:rPr lang="en-US" dirty="0"/>
              <a:t>Adam Simeon				Car Service</a:t>
            </a:r>
          </a:p>
          <a:p>
            <a:pPr lvl="1"/>
            <a:r>
              <a:rPr lang="en-US" dirty="0"/>
              <a:t>Brad </a:t>
            </a:r>
            <a:r>
              <a:rPr lang="en-US" dirty="0" err="1"/>
              <a:t>Herrboldt</a:t>
            </a:r>
            <a:r>
              <a:rPr lang="en-US" dirty="0"/>
              <a:t>				Car Accounting					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822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Membership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Watco</a:t>
            </a:r>
            <a:r>
              <a:rPr lang="en-US" dirty="0"/>
              <a:t>	</a:t>
            </a:r>
          </a:p>
          <a:p>
            <a:pPr lvl="1"/>
            <a:r>
              <a:rPr lang="en-US" dirty="0"/>
              <a:t>Derek </a:t>
            </a:r>
            <a:r>
              <a:rPr lang="en-US" dirty="0" err="1"/>
              <a:t>Prestholt</a:t>
            </a:r>
            <a:r>
              <a:rPr lang="en-US" dirty="0"/>
              <a:t>				Car Service</a:t>
            </a:r>
          </a:p>
          <a:p>
            <a:pPr lvl="1"/>
            <a:r>
              <a:rPr lang="en-US" dirty="0"/>
              <a:t>Lisa Butts					Car Accounting</a:t>
            </a:r>
          </a:p>
          <a:p>
            <a:r>
              <a:rPr lang="en-US" dirty="0"/>
              <a:t>AAR Associate Members		</a:t>
            </a:r>
          </a:p>
          <a:p>
            <a:pPr lvl="1"/>
            <a:r>
              <a:rPr lang="en-US" dirty="0"/>
              <a:t>JD Pavek						</a:t>
            </a:r>
            <a:r>
              <a:rPr lang="en-US" dirty="0" smtClean="0"/>
              <a:t>Greenbrier</a:t>
            </a:r>
            <a:endParaRPr lang="en-US" dirty="0"/>
          </a:p>
          <a:p>
            <a:pPr lvl="1"/>
            <a:r>
              <a:rPr lang="en-US" dirty="0"/>
              <a:t>Joan O’Brien				Wells </a:t>
            </a:r>
            <a:r>
              <a:rPr lang="en-US" dirty="0" smtClean="0"/>
              <a:t>Fargo</a:t>
            </a:r>
            <a:r>
              <a:rPr lang="en-US" dirty="0"/>
              <a:t>					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851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0DCE-F882-401A-B145-651AF2BFC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Committee Membership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0F8A3CC-642C-4E03-A8AE-6FBB778618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AAR Affiliate Members	</a:t>
            </a:r>
          </a:p>
          <a:p>
            <a:pPr lvl="1"/>
            <a:r>
              <a:rPr lang="en-US" dirty="0"/>
              <a:t>Gary Nelson					SLGG</a:t>
            </a:r>
          </a:p>
          <a:p>
            <a:r>
              <a:rPr lang="en-US" dirty="0"/>
              <a:t>Committee Support</a:t>
            </a:r>
          </a:p>
          <a:p>
            <a:pPr lvl="1"/>
            <a:r>
              <a:rPr lang="en-US" dirty="0"/>
              <a:t>Jeff Usher					AAR		</a:t>
            </a:r>
          </a:p>
          <a:p>
            <a:pPr lvl="1"/>
            <a:r>
              <a:rPr lang="en-US" dirty="0"/>
              <a:t>Dan Saphire					AAR</a:t>
            </a:r>
          </a:p>
          <a:p>
            <a:pPr lvl="1"/>
            <a:r>
              <a:rPr lang="en-US" dirty="0"/>
              <a:t>Jim Pinson					Railinc					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4B161CB-4D51-43D1-B500-52C955786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CD883-C747-E24C-A571-B44F9B83C29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8567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525</Words>
  <Application>Microsoft Office PowerPoint</Application>
  <PresentationFormat>On-screen Show (4:3)</PresentationFormat>
  <Paragraphs>203</Paragraphs>
  <Slides>27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ＭＳ Ｐゴシック</vt:lpstr>
      <vt:lpstr>Arial</vt:lpstr>
      <vt:lpstr>Calibri</vt:lpstr>
      <vt:lpstr>Helvetica</vt:lpstr>
      <vt:lpstr>Helvetica Light</vt:lpstr>
      <vt:lpstr>1_Office Theme</vt:lpstr>
      <vt:lpstr>EAC Update</vt:lpstr>
      <vt:lpstr>Topics</vt:lpstr>
      <vt:lpstr>Committee Membership </vt:lpstr>
      <vt:lpstr>Committee Membership</vt:lpstr>
      <vt:lpstr>Committee Membership</vt:lpstr>
      <vt:lpstr>Committee Membership</vt:lpstr>
      <vt:lpstr>Committee Membership</vt:lpstr>
      <vt:lpstr>Committee Membership</vt:lpstr>
      <vt:lpstr>Committee Membership</vt:lpstr>
      <vt:lpstr>Committee Leadership</vt:lpstr>
      <vt:lpstr>Task Force Leadership</vt:lpstr>
      <vt:lpstr>TAG Leadership</vt:lpstr>
      <vt:lpstr>Industry Projects</vt:lpstr>
      <vt:lpstr>Industry Projects</vt:lpstr>
      <vt:lpstr>Industry Projects</vt:lpstr>
      <vt:lpstr>Industry Projects</vt:lpstr>
      <vt:lpstr>Industry Projects</vt:lpstr>
      <vt:lpstr>Industry Projects</vt:lpstr>
      <vt:lpstr>Recent Rule Changes</vt:lpstr>
      <vt:lpstr>Pending Rule Changes</vt:lpstr>
      <vt:lpstr>EAC 2018 Meeting Schedule</vt:lpstr>
      <vt:lpstr>Making Changes to Car Service &amp;  Car Hire Rules</vt:lpstr>
      <vt:lpstr>Making Changes to Car Service &amp;  Car Hire Rules</vt:lpstr>
      <vt:lpstr>Making Changes to Car Service &amp;  Car Hire Rules</vt:lpstr>
      <vt:lpstr>Making Changes to Car Service &amp;  Car Hire Rules</vt:lpstr>
      <vt:lpstr>Making Changes to Car Service &amp;  Car Hire Rules</vt:lpstr>
      <vt:lpstr>Railinc Customer Success Center 877-RAILINC csc@railinc.com or Jim Pinson James.Pinson@Railinc.com    919-651-5047:  Office 919-622-9363:  Cell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2014-10-16T19:05:39Z</dcterms:created>
  <dcterms:modified xsi:type="dcterms:W3CDTF">2018-05-09T17:57:10Z</dcterms:modified>
</cp:coreProperties>
</file>