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30"/>
  </p:notesMasterIdLst>
  <p:sldIdLst>
    <p:sldId id="256" r:id="rId2"/>
    <p:sldId id="304" r:id="rId3"/>
    <p:sldId id="326" r:id="rId4"/>
    <p:sldId id="313" r:id="rId5"/>
    <p:sldId id="314" r:id="rId6"/>
    <p:sldId id="316" r:id="rId7"/>
    <p:sldId id="317" r:id="rId8"/>
    <p:sldId id="318" r:id="rId9"/>
    <p:sldId id="319" r:id="rId10"/>
    <p:sldId id="294" r:id="rId11"/>
    <p:sldId id="311" r:id="rId12"/>
    <p:sldId id="312" r:id="rId13"/>
    <p:sldId id="310" r:id="rId14"/>
    <p:sldId id="327" r:id="rId15"/>
    <p:sldId id="302" r:id="rId16"/>
    <p:sldId id="325" r:id="rId17"/>
    <p:sldId id="303" r:id="rId18"/>
    <p:sldId id="295" r:id="rId19"/>
    <p:sldId id="296" r:id="rId20"/>
    <p:sldId id="297" r:id="rId21"/>
    <p:sldId id="298" r:id="rId22"/>
    <p:sldId id="300" r:id="rId23"/>
    <p:sldId id="299" r:id="rId24"/>
    <p:sldId id="320" r:id="rId25"/>
    <p:sldId id="321" r:id="rId26"/>
    <p:sldId id="322" r:id="rId27"/>
    <p:sldId id="323" r:id="rId28"/>
    <p:sldId id="272" r:id="rId2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734" autoAdjust="0"/>
  </p:normalViewPr>
  <p:slideViewPr>
    <p:cSldViewPr>
      <p:cViewPr varScale="1">
        <p:scale>
          <a:sx n="114" d="100"/>
          <a:sy n="114" d="100"/>
        </p:scale>
        <p:origin x="9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1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Failure to file BFO results in 1)  Last Rate Proposed via CHRNSS or 2) the Rate Currently in Effect being entered as BFO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77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face to face meetings unless both parties and the arbitrator agree. </a:t>
            </a:r>
          </a:p>
          <a:p>
            <a:endParaRPr lang="en-US" dirty="0"/>
          </a:p>
          <a:p>
            <a:r>
              <a:rPr lang="en-US" dirty="0"/>
              <a:t>Conference calls may be held if the arbitrator needs to clarify points in the document provided.  Both parties may participate in the conference calls.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5/3/2018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5/3/2018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5/3/2018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I     ACACSO</a:t>
            </a:r>
            <a:r>
              <a:rPr lang="en-US" sz="1200" baseline="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2018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James.Pinson@Railinc.com" TargetMode="External"/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438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Car Service Car Hire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Arbitration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19600"/>
            <a:ext cx="7010400" cy="1219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Jim Pinson</a:t>
            </a:r>
          </a:p>
          <a:p>
            <a:r>
              <a:rPr lang="en-US" dirty="0"/>
              <a:t>ACACSO</a:t>
            </a:r>
          </a:p>
          <a:p>
            <a:r>
              <a:rPr lang="en-US" dirty="0"/>
              <a:t>May 9 - 11, 2018</a:t>
            </a:r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Roads A &amp; B Submit Initial Abstract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Includes Points at Issue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Rule Interpretations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Suggested Outcome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Pinson Copies the Abstracts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Each Road with the Other’s Abstract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Advises the Date Rebuttal Abstracts are Due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886CA9-0E5A-4B6C-9F6F-6B64901A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EDC500-2552-44E4-9175-D1029AAB7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Roads A &amp; B File Rebuttal Abstracts</a:t>
            </a:r>
          </a:p>
          <a:p>
            <a:pPr lvl="1"/>
            <a:r>
              <a:rPr lang="en-US" dirty="0"/>
              <a:t>No New Information Introduced Except to Rebut the Initial Abstract</a:t>
            </a:r>
          </a:p>
          <a:p>
            <a:r>
              <a:rPr lang="en-US" dirty="0"/>
              <a:t>Pinson Provides Both Sets of Abstracts to Usher</a:t>
            </a:r>
          </a:p>
          <a:p>
            <a:r>
              <a:rPr lang="en-US" dirty="0"/>
              <a:t>Usher Provides the Information to SOMC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BD0E795-E56F-434F-9B04-25BA65ED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2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C0A2F8-8F4C-4FFE-8E3B-76334B587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7EDA56-CD87-4D07-920D-85D9CD849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SOMC Requests EAC Recommendation for a Course of Action</a:t>
            </a:r>
          </a:p>
          <a:p>
            <a:r>
              <a:rPr lang="en-US" dirty="0"/>
              <a:t>EAC Chair (Gary Nelson) - Assembles a TAG to Review the Abstracts and Rules</a:t>
            </a:r>
          </a:p>
          <a:p>
            <a:r>
              <a:rPr lang="en-US" dirty="0"/>
              <a:t>TAG Recommends a Response to SOMC</a:t>
            </a:r>
          </a:p>
          <a:p>
            <a:r>
              <a:rPr lang="en-US" dirty="0"/>
              <a:t>EAC Reviews and Accepts TAG Recommendation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D7032BE-1FC2-46B3-967F-C3C8E5FD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84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 Recommendation is Provided to SOMC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SOMC Accepts the EAC Recommendation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Pinson Advises the Parties and EAC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4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C9A406-9E15-4B0F-9297-CF57B3843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FBA0F4-E691-4898-A995-9441222C9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the Caveats</a:t>
            </a:r>
          </a:p>
          <a:p>
            <a:pPr lvl="1"/>
            <a:r>
              <a:rPr lang="en-US" dirty="0"/>
              <a:t>The Word “Rate” in this Presentation Means a Car Hire Rate</a:t>
            </a:r>
          </a:p>
          <a:p>
            <a:pPr lvl="1"/>
            <a:r>
              <a:rPr lang="en-US" dirty="0"/>
              <a:t>No Discussion of any Specific Rate is Part of the Presentation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93EA135-DA34-454E-B066-9B754E64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A:  	Definitions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B:		Negotiation Process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C.1: Arbitration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Negotiations are not Successful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Parties May Resolve the Dispute as They see Fit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Parties May use the American Arbitration Association (AAA) per Rule 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FA427D-22BD-41FA-8A19-D28871A4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1450F4-5BDF-45E8-BF27-698707CD1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C.2:  Best &amp; Final Offers (BFO)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Either Party Can Request BFO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Notify the Other Party and AAR/Railinc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AAR/Railinc Will Notify both Parties to Provide their BFO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AAR/Railinc Will Disclose Both Parties’ BFO</a:t>
            </a:r>
          </a:p>
          <a:p>
            <a:pPr marL="1371600" lvl="3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E6A1F33-E5E9-4674-AEF7-FB79D012D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6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C.3: Request Arbitration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Binding Arbitration may be Requested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Time After BFO is Disclosed to Both Parties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Either Party 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Rule 25 Reviewed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C.6:  Arbitration Rules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Arbitration is Conducted as Outlined in the Commercial Arbitration Rules of the American Arbitration Association (AAA)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C.7.a: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Request Arbitration from AAA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 the Other Party via Overnight Mail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 a Precise Description of the Cars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Caveats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 Service &amp; Car Hire Rule 17 Reviewed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 Service &amp; Car Hire Rule 17 Applied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 Hire Rule 25 Reviewed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C.7.b: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Adjudicated by one Arbitrator 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Experience in Complex Matters of Similar Magnitude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AAA Will Appoint Arbitrator within 30 Days of Request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662" y="19050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C.7.c:  Statements </a:t>
            </a:r>
          </a:p>
          <a:p>
            <a:pPr lvl="1"/>
            <a:r>
              <a:rPr lang="en-US" dirty="0"/>
              <a:t>Within 30 Days Provide Arbitrator with:</a:t>
            </a:r>
          </a:p>
          <a:p>
            <a:pPr lvl="2"/>
            <a:r>
              <a:rPr lang="en-US" dirty="0"/>
              <a:t>Confidential Statement Outlining Position</a:t>
            </a:r>
          </a:p>
          <a:p>
            <a:pPr lvl="2"/>
            <a:r>
              <a:rPr lang="en-US" dirty="0"/>
              <a:t>Supporting Material</a:t>
            </a:r>
          </a:p>
          <a:p>
            <a:pPr lvl="1"/>
            <a:r>
              <a:rPr lang="en-US" dirty="0"/>
              <a:t>Send a Copy to the Other Party </a:t>
            </a:r>
          </a:p>
          <a:p>
            <a:pPr lvl="1"/>
            <a:r>
              <a:rPr lang="en-US" dirty="0"/>
              <a:t>Within 30 Days Provide Arbitrator with a Reply</a:t>
            </a:r>
          </a:p>
          <a:p>
            <a:pPr lvl="1"/>
            <a:r>
              <a:rPr lang="en-US" dirty="0"/>
              <a:t>Send a Copy of the Reply to the Other Party</a:t>
            </a:r>
          </a:p>
          <a:p>
            <a:pPr lvl="1"/>
            <a:r>
              <a:rPr lang="en-US" dirty="0"/>
              <a:t>Decision Based on Documents Supplied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C.7.d:  Baseball Style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Arbitrator will Select the Rate Closest to Fair Market Value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Arbitrator Must Select one of the Rates Presented</a:t>
            </a: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C.7.e:  The Award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Arbitrator Will Consider any Relevant Evidence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Arbitration Award is 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Binding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Arbitrator Will Not Provide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Opinion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Comment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Other Statement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C.7.f:  Confidentiality</a:t>
            </a:r>
          </a:p>
          <a:p>
            <a:pPr lvl="1"/>
            <a:r>
              <a:rPr lang="en-US" dirty="0"/>
              <a:t>The Arbitrator will Provide for Confidential Treatment of Commercially Sensitive Information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25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C.7.g:  Timing </a:t>
            </a:r>
          </a:p>
          <a:p>
            <a:pPr lvl="1"/>
            <a:r>
              <a:rPr lang="en-US" dirty="0"/>
              <a:t>A Decision will be Rendered Within 90 Days after:</a:t>
            </a:r>
          </a:p>
          <a:p>
            <a:pPr lvl="2"/>
            <a:r>
              <a:rPr lang="en-US" dirty="0"/>
              <a:t>The Demand for Arbitration</a:t>
            </a:r>
          </a:p>
          <a:p>
            <a:pPr lvl="2"/>
            <a:r>
              <a:rPr lang="en-US" dirty="0"/>
              <a:t>The Selection of the Arbitrator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37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C.7.h:  Effective Term 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Arbitrated Rate is Effective for at least One Year</a:t>
            </a:r>
          </a:p>
          <a:p>
            <a:pPr lvl="1"/>
            <a:r>
              <a:rPr lang="en-US" dirty="0"/>
              <a:t>Arbitrated Rate may be Replaced by</a:t>
            </a:r>
          </a:p>
          <a:p>
            <a:pPr lvl="2"/>
            <a:r>
              <a:rPr lang="en-US" dirty="0"/>
              <a:t>Bilateral Agreement</a:t>
            </a:r>
          </a:p>
          <a:p>
            <a:pPr lvl="2"/>
            <a:r>
              <a:rPr lang="en-US" dirty="0"/>
              <a:t>Subsequent Arbitration Award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43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25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Paragraph C.7.i: Costs </a:t>
            </a:r>
          </a:p>
          <a:p>
            <a:pPr lvl="1"/>
            <a:r>
              <a:rPr lang="en-US" dirty="0"/>
              <a:t>The Parties Split the First $3,000	</a:t>
            </a:r>
          </a:p>
          <a:p>
            <a:pPr lvl="2"/>
            <a:r>
              <a:rPr lang="en-US" dirty="0"/>
              <a:t>Administrative Fees</a:t>
            </a:r>
          </a:p>
          <a:p>
            <a:pPr lvl="2"/>
            <a:r>
              <a:rPr lang="en-US" dirty="0"/>
              <a:t>Expenses of AAA</a:t>
            </a:r>
          </a:p>
          <a:p>
            <a:pPr lvl="1"/>
            <a:r>
              <a:rPr lang="en-US" dirty="0"/>
              <a:t>The Loser Pays</a:t>
            </a:r>
          </a:p>
          <a:p>
            <a:pPr lvl="2"/>
            <a:r>
              <a:rPr lang="en-US" dirty="0"/>
              <a:t>Fees in Excess of $3,000 </a:t>
            </a:r>
          </a:p>
          <a:p>
            <a:pPr lvl="2"/>
            <a:r>
              <a:rPr lang="en-US" dirty="0"/>
              <a:t>Fees Assessed by the Arbitrator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584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Railinc Customer Success Center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877-RAILINC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csc@railinc.com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or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3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   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Cell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426967" cy="16002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>
                <a:latin typeface="Arial" pitchFamily="34" charset="0"/>
                <a:cs typeface="Arial" pitchFamily="34" charset="0"/>
              </a:rPr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C7FF3F-F13C-42E9-84F7-D1FFEFC6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Caveats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A7E459-0022-4632-BA5E-06DB28BDD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Deals with Arbitration under the Car Service &amp; Car Hire Rules Only</a:t>
            </a:r>
          </a:p>
          <a:p>
            <a:r>
              <a:rPr lang="en-US" dirty="0"/>
              <a:t>The Word “Rate” in this Presentation Means a Car Hire Rate</a:t>
            </a:r>
          </a:p>
          <a:p>
            <a:r>
              <a:rPr lang="en-US" dirty="0"/>
              <a:t>No Discussion of any Specific Rates is Part of the Presentation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7EDDE13-0814-4B45-BA20-FF4147BD9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3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E766F-F893-49C9-A9F2-B57FE3EE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Caveats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D3D04C-AFDD-4C9D-9913-9D12E2F29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Rules Allow Arbitration</a:t>
            </a:r>
          </a:p>
          <a:p>
            <a:pPr lvl="1"/>
            <a:r>
              <a:rPr lang="en-US" dirty="0"/>
              <a:t>Car Hire Rule 17</a:t>
            </a:r>
          </a:p>
          <a:p>
            <a:pPr lvl="1"/>
            <a:r>
              <a:rPr lang="en-US" dirty="0"/>
              <a:t>Car Service Rule 17</a:t>
            </a:r>
          </a:p>
          <a:p>
            <a:pPr lvl="1"/>
            <a:r>
              <a:rPr lang="en-US" dirty="0"/>
              <a:t>Car Hire Rule 25</a:t>
            </a:r>
          </a:p>
          <a:p>
            <a:r>
              <a:rPr lang="en-US" dirty="0"/>
              <a:t>Car Service Rule 17 and Car Hire Rule 17 are Identical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9BB979-7298-4FB4-8947-21500325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2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Caveats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Preamble to the Car Service &amp; Car Hire Rules:</a:t>
            </a:r>
          </a:p>
          <a:p>
            <a:pPr lvl="1"/>
            <a:r>
              <a:rPr lang="en-US" dirty="0"/>
              <a:t>The Rules contained herein do not foreclose subscribers from entering into other agreements which may differ from these rules.</a:t>
            </a:r>
          </a:p>
          <a:p>
            <a:r>
              <a:rPr lang="en-US" dirty="0"/>
              <a:t>Parties to a Dispute May User Other Resolution Methods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024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Paragraph A:  Safety &amp; Operations Management Committee (SOMC) is the Arbitration Committee</a:t>
            </a:r>
          </a:p>
          <a:p>
            <a:r>
              <a:rPr lang="en-US" dirty="0"/>
              <a:t>Paragraph B:  Decisions are Based on Abstracts from the Parties and the Rules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78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Reviewed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Paragraph C:  Other Disputes can be Submitted to the Arbitration Committee if Both Parties Agree</a:t>
            </a:r>
          </a:p>
          <a:p>
            <a:r>
              <a:rPr lang="en-US" dirty="0"/>
              <a:t>Paragraph D:  Any Expenses Incurred are Split Between the Parties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2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Roads A and B Have Different Interpretations of a Car Hire Rule</a:t>
            </a:r>
          </a:p>
          <a:p>
            <a:r>
              <a:rPr lang="en-US" dirty="0"/>
              <a:t>Even After Extensive Discussions No Resolution can be Reached	</a:t>
            </a:r>
          </a:p>
          <a:p>
            <a:r>
              <a:rPr lang="en-US" dirty="0"/>
              <a:t>Road A Decides to Pursue Arbitration under Car Hire Rule 17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51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17 Applied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Road A Writes AVP Business Services (Jeff Usher) to Request CHR 17 Arbitration</a:t>
            </a:r>
          </a:p>
          <a:p>
            <a:r>
              <a:rPr lang="en-US" dirty="0"/>
              <a:t>Usher Forwards Request to EAC Manager (Jim Pinson) to Coordinate the Abstracts</a:t>
            </a:r>
          </a:p>
          <a:p>
            <a:r>
              <a:rPr lang="en-US" dirty="0"/>
              <a:t>Pinson Sends Information to Roads A &amp; B</a:t>
            </a:r>
          </a:p>
          <a:p>
            <a:pPr lvl="1"/>
            <a:r>
              <a:rPr lang="en-US" dirty="0"/>
              <a:t>Advises that Arbitration has been Requested</a:t>
            </a:r>
          </a:p>
          <a:p>
            <a:pPr lvl="1"/>
            <a:r>
              <a:rPr lang="en-US" dirty="0"/>
              <a:t>Outline of Procedures</a:t>
            </a:r>
          </a:p>
          <a:p>
            <a:pPr lvl="1"/>
            <a:r>
              <a:rPr lang="en-US" dirty="0"/>
              <a:t>Date that Initial Abstract is Due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567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889</Words>
  <Application>Microsoft Office PowerPoint</Application>
  <PresentationFormat>On-screen Show (4:3)</PresentationFormat>
  <Paragraphs>189</Paragraphs>
  <Slides>28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Helvetica</vt:lpstr>
      <vt:lpstr>Helvetica Light</vt:lpstr>
      <vt:lpstr>1_Office Theme</vt:lpstr>
      <vt:lpstr>Car Service Car Hire  Arbitration</vt:lpstr>
      <vt:lpstr>Topics</vt:lpstr>
      <vt:lpstr>Caveats</vt:lpstr>
      <vt:lpstr>Caveats</vt:lpstr>
      <vt:lpstr>Caveats</vt:lpstr>
      <vt:lpstr>Rule 17 Reviewed</vt:lpstr>
      <vt:lpstr>Rule 17 Reviewed</vt:lpstr>
      <vt:lpstr>Rule 17 Applied</vt:lpstr>
      <vt:lpstr>Rule 17 Applied</vt:lpstr>
      <vt:lpstr>Rule 17 Applied</vt:lpstr>
      <vt:lpstr>Rule 17 Applied</vt:lpstr>
      <vt:lpstr>Rule 17 Applied</vt:lpstr>
      <vt:lpstr>Rule 17 Applied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Rule 25 Reviewed</vt:lpstr>
      <vt:lpstr>Railinc Customer Success Center 877-RAILINC csc@railinc.com or Jim Pinson James.Pinson@Railinc.com    919-651-5047:  Office 919-622-9363:  Cell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2018-05-03T17:28:16Z</dcterms:modified>
</cp:coreProperties>
</file>