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56" r:id="rId2"/>
    <p:sldId id="304" r:id="rId3"/>
    <p:sldId id="313" r:id="rId4"/>
    <p:sldId id="325" r:id="rId5"/>
    <p:sldId id="314" r:id="rId6"/>
    <p:sldId id="315" r:id="rId7"/>
    <p:sldId id="316" r:id="rId8"/>
    <p:sldId id="317" r:id="rId9"/>
    <p:sldId id="328" r:id="rId10"/>
    <p:sldId id="318" r:id="rId11"/>
    <p:sldId id="327" r:id="rId12"/>
    <p:sldId id="326" r:id="rId13"/>
    <p:sldId id="329" r:id="rId14"/>
    <p:sldId id="330" r:id="rId15"/>
    <p:sldId id="332" r:id="rId16"/>
    <p:sldId id="331" r:id="rId17"/>
    <p:sldId id="272" r:id="rId18"/>
  </p:sldIdLst>
  <p:sldSz cx="9144000" cy="6858000" type="screen4x3"/>
  <p:notesSz cx="7023100" cy="93091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859" autoAdjust="0"/>
  </p:normalViewPr>
  <p:slideViewPr>
    <p:cSldViewPr>
      <p:cViewPr varScale="1">
        <p:scale>
          <a:sx n="91" d="100"/>
          <a:sy n="91" d="100"/>
        </p:scale>
        <p:origin x="157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185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F2B97F2-9050-42E0-8A71-7E05CD2A6A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EBF08CD-B9D9-42C7-9525-C30164E4DE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F4630-5D7C-4636-9E0C-44027CB4BF68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9BFD327-7995-4392-BB9B-B2C7727EBB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1834356-5C7C-4158-A5B4-EDDAB08261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38766-789E-431A-A427-0DC7C81DF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36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/>
            </a:lvl1pPr>
          </a:lstStyle>
          <a:p>
            <a:fld id="{524D06E0-083C-4F00-B9DC-ED7A4EC0545A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7" rIns="93315" bIns="4665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5" tIns="46657" rIns="93315" bIns="4665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/>
            </a:lvl1pPr>
          </a:lstStyle>
          <a:p>
            <a:fld id="{619B0D6C-286C-4977-9060-9C9908B7E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06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B0D6C-286C-4977-9060-9C9908B7E6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03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Above is an example of the events typically seen in a terminal switch.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The equipment was received from carrier UNC.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The appropriate TRAIN messages were sent to Railinc.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Railinc found no error in the submission.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Railinc created a TRAIN 28 for the same date/time and the interchange.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The switch carrier transferred 92 hours of car hire to UNC.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B0D6C-286C-4977-9060-9C9908B7E6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45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The above example illustrates the events typically seen when intermediate switching is performed.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The equipment was delivered to UGA.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The appropriate messages were sent to Railinc by UGA.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Railinc created a TRAIN 28 message to transfer 24 hours of car hire from UGA to the line haul carrier.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UGA incurred no car hire liability.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B0D6C-286C-4977-9060-9C9908B7E6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93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Invalid Start Character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—Indicates the start character required to identify the beginning of a record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 within a message is missing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Missing Data Element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—Indicates a mandatory data item is missing.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Invalid Sequence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—Indicates a variation exists in the expected sequence of the message number in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Message Header or Group Level records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Numeric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—Indicates a field whose input must be numeric was not.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Alphabetic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—Indicates a field whose input must be alphabetic was not.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B0D6C-286C-4977-9060-9C9908B7E6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40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Invalid Date/Time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—Indicates an error in the date/time field of the message. There are numerous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ways in which the date/time may be invalid: day may exceed 31 or month may exceed 12 or the event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may be later than the time of processing. For Rule 5/15, calculated hours for TOL are zero.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Invalid Entry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—Certain data, such as Standard Point Location Codes (SPLC), Standard Transportation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Commodity Codes (STCC) and railroad reporting marks are automatically checked against tables of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valid entries. The 02 code indicates that the input was not found in the appropriate table.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Found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—Indicates a data item or message was not located anywhere in the TRAIN II database.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example, if a corrective entry is submitted and the system cannot locate the original entry to be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deleted a 09 would be generated. For message retransmission request, a 09 indicates no match within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message History File.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Reporting Road Not Authorized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—Indicates a report was made by a railroad not authorized to report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event. An example would be an interchange reported by railroad without responsibility for report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at the referenced junction, or receipts reported at an interchange location where only deliveries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acceptable. All reports by unauthorized roads are rejected.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Invalid Junction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—For Interchange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reportings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(TRAIN01), indicates the reported Road From, Road To,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Standard Point Location Code (SPLC) do not form a valid Interchange point or junction. Refer to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TRAIN II SPLC Junction Table Update Request for instructions and forms to register the valid point.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Car Hire Rule 5 Transfer of Liability (TRAIN08), Road From, Road To and SPLC combination is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invalid.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Duplicative Entry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—Indicates two reports have been input with the same identification, such as a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waybill number, but are otherwise dissimilar. (Duplicate entries are often the result of unintended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retransmissions of input messages. Exact duplications are screened out of the system with no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exception sent).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B0D6C-286C-4977-9060-9C9908B7E6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43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197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5656" y="69390"/>
            <a:ext cx="1643579" cy="365125"/>
          </a:xfrm>
          <a:prstGeom prst="rect">
            <a:avLst/>
          </a:prstGeom>
        </p:spPr>
        <p:txBody>
          <a:bodyPr/>
          <a:lstStyle/>
          <a:p>
            <a:fld id="{2A59EA1A-D0CB-1046-B21F-221640F963E8}" type="datetime1">
              <a:rPr lang="en-US" smtClean="0">
                <a:solidFill>
                  <a:prstClr val="white"/>
                </a:solidFill>
              </a:rPr>
              <a:pPr/>
              <a:t>5/4/2018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719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5189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5189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94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E2FBE439-9879-44D4-8B36-8768ED4BF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0972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376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320" y="846626"/>
            <a:ext cx="8375651" cy="1192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4918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4918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88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216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4193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0216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4193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4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664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32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313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6313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518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5656" y="69390"/>
            <a:ext cx="1643579" cy="365125"/>
          </a:xfrm>
          <a:prstGeom prst="rect">
            <a:avLst/>
          </a:prstGeom>
        </p:spPr>
        <p:txBody>
          <a:bodyPr/>
          <a:lstStyle/>
          <a:p>
            <a:fld id="{59133EC1-6D56-5D43-A3F6-DF1C5C3FFD20}" type="datetime1">
              <a:rPr lang="en-US" smtClean="0">
                <a:solidFill>
                  <a:prstClr val="white"/>
                </a:solidFill>
              </a:rPr>
              <a:pPr/>
              <a:t>5/4/2018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134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5656" y="69390"/>
            <a:ext cx="1643579" cy="365125"/>
          </a:xfrm>
          <a:prstGeom prst="rect">
            <a:avLst/>
          </a:prstGeom>
        </p:spPr>
        <p:txBody>
          <a:bodyPr/>
          <a:lstStyle/>
          <a:p>
            <a:fld id="{1F221583-7359-B745-BA55-CA4CB50D7475}" type="datetime1">
              <a:rPr lang="en-US" smtClean="0">
                <a:solidFill>
                  <a:prstClr val="white"/>
                </a:solidFill>
              </a:rPr>
              <a:pPr/>
              <a:t>5/4/2018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853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5588" cy="490538"/>
          </a:xfrm>
          <a:prstGeom prst="rect">
            <a:avLst/>
          </a:prstGeom>
          <a:solidFill>
            <a:srgbClr val="9F09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b="0" i="0" u="none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311150" y="131763"/>
            <a:ext cx="5314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/>
            <a:r>
              <a:rPr lang="en-US" sz="1200" b="1" dirty="0">
                <a:solidFill>
                  <a:prstClr val="white"/>
                </a:solidFill>
                <a:latin typeface="Helvetica" charset="0"/>
                <a:cs typeface="Helvetica Light" charset="0"/>
              </a:rPr>
              <a:t>RAILINC</a:t>
            </a:r>
            <a:r>
              <a:rPr lang="en-US" sz="1200" dirty="0">
                <a:solidFill>
                  <a:prstClr val="white"/>
                </a:solidFill>
                <a:latin typeface="Helvetica" charset="0"/>
                <a:cs typeface="Helvetica Light" charset="0"/>
              </a:rPr>
              <a:t>   I     ACACSO</a:t>
            </a:r>
            <a:r>
              <a:rPr lang="en-US" sz="1200" baseline="0" dirty="0">
                <a:solidFill>
                  <a:prstClr val="white"/>
                </a:solidFill>
                <a:latin typeface="Helvetica" charset="0"/>
                <a:cs typeface="Helvetica Light" charset="0"/>
              </a:rPr>
              <a:t> MAY 2018</a:t>
            </a:r>
            <a:endParaRPr lang="en-US" sz="1200" dirty="0">
              <a:solidFill>
                <a:prstClr val="white"/>
              </a:solidFill>
              <a:latin typeface="Helvetica" charset="0"/>
              <a:cs typeface="Helvetica Light" charset="0"/>
            </a:endParaRPr>
          </a:p>
        </p:txBody>
      </p:sp>
      <p:pic>
        <p:nvPicPr>
          <p:cNvPr id="9" name="Picture 24" descr="BottomBand_Whit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091238"/>
            <a:ext cx="9142412" cy="76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5"/>
          <p:cNvSpPr>
            <a:spLocks noChangeArrowheads="1"/>
          </p:cNvSpPr>
          <p:nvPr userDrawn="1"/>
        </p:nvSpPr>
        <p:spPr bwMode="auto">
          <a:xfrm>
            <a:off x="8394700" y="6213475"/>
            <a:ext cx="749300" cy="292100"/>
          </a:xfrm>
          <a:prstGeom prst="rect">
            <a:avLst/>
          </a:prstGeom>
          <a:solidFill>
            <a:srgbClr val="9F09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27"/>
          <p:cNvSpPr>
            <a:spLocks noChangeArrowheads="1"/>
          </p:cNvSpPr>
          <p:nvPr userDrawn="1"/>
        </p:nvSpPr>
        <p:spPr bwMode="auto">
          <a:xfrm>
            <a:off x="1588" y="490538"/>
            <a:ext cx="9144000" cy="5384800"/>
          </a:xfrm>
          <a:prstGeom prst="rect">
            <a:avLst/>
          </a:prstGeom>
          <a:solidFill>
            <a:srgbClr val="DCDD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1"/>
          <p:cNvSpPr>
            <a:spLocks/>
          </p:cNvSpPr>
          <p:nvPr userDrawn="1"/>
        </p:nvSpPr>
        <p:spPr bwMode="auto">
          <a:xfrm>
            <a:off x="-252413" y="414338"/>
            <a:ext cx="9648826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eaLnBrk="0" hangingPunct="0"/>
            <a:r>
              <a:rPr lang="en-US" sz="800" dirty="0">
                <a:solidFill>
                  <a:srgbClr val="6A6A6A"/>
                </a:solidFill>
                <a:latin typeface="Helvetica" charset="0"/>
              </a:rPr>
              <a:t>+ + + + + + + + + + + + + + + + + + + + + + + + + + + + + + + + + + + + + + + + + + + + + +  + + + + + + + + + + + + + +  + + + + + + + + + + + + + + + + + + + + + + + + + + + + + + + + + + + + + + + + + + + </a:t>
            </a:r>
          </a:p>
        </p:txBody>
      </p:sp>
      <p:sp>
        <p:nvSpPr>
          <p:cNvPr id="13" name="Title 1"/>
          <p:cNvSpPr>
            <a:spLocks/>
          </p:cNvSpPr>
          <p:nvPr userDrawn="1"/>
        </p:nvSpPr>
        <p:spPr bwMode="auto">
          <a:xfrm>
            <a:off x="-252413" y="5811838"/>
            <a:ext cx="9648826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eaLnBrk="0" hangingPunct="0"/>
            <a:r>
              <a:rPr lang="en-US" sz="800" dirty="0">
                <a:solidFill>
                  <a:srgbClr val="6A6A6A"/>
                </a:solidFill>
                <a:latin typeface="Helvetica" charset="0"/>
              </a:rPr>
              <a:t>+ + + + + + + + + + + + + + + + + + + + + + + + + + + + + + + + + + + + + + + + + + + + + +  + + + + + + + + + + + + + +  + + + + + + + + + + + + + + + + + + + + + + + + + + + + + + + + + + + + + + + + + + +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2662" y="846626"/>
            <a:ext cx="8375651" cy="1192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491" y="2039602"/>
            <a:ext cx="8426967" cy="4086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35656" y="6148131"/>
            <a:ext cx="165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799CD883-C747-E24C-A571-B44F9B83C299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340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4400" b="0" i="0" u="none" kern="1200">
          <a:solidFill>
            <a:srgbClr val="AB1127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Antwan.Dozier@Railinc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772400" cy="24384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Car Hire Rule 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19600"/>
            <a:ext cx="7010400" cy="12192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Antwan Dozier</a:t>
            </a:r>
          </a:p>
          <a:p>
            <a:r>
              <a:rPr lang="en-US" dirty="0"/>
              <a:t>ACACSO</a:t>
            </a:r>
          </a:p>
          <a:p>
            <a:r>
              <a:rPr lang="en-US" dirty="0"/>
              <a:t>May 9 - 11, 2018</a:t>
            </a:r>
          </a:p>
        </p:txBody>
      </p:sp>
    </p:spTree>
    <p:extLst>
      <p:ext uri="{BB962C8B-B14F-4D97-AF65-F5344CB8AC3E}">
        <p14:creationId xmlns:p14="http://schemas.microsoft.com/office/powerpoint/2010/main" val="3669955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xmlns="" id="{4420D864-9B05-4FDA-9653-3F538B649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87" y="1819900"/>
            <a:ext cx="8258112" cy="39712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130DCE-F882-401A-B145-651AF2BFC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74" y="626925"/>
            <a:ext cx="8375651" cy="11929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TOL Example – Intermediate Switch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F8A3CC-642C-4E03-A8AE-6FBB778618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		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4B161CB-4D51-43D1-B500-52C955786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9B408FF7-1E2D-4D07-B3F1-EF91D4E9E9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6" y="3886199"/>
            <a:ext cx="8140654" cy="1904999"/>
          </a:xfrm>
        </p:spPr>
      </p:pic>
    </p:spTree>
    <p:extLst>
      <p:ext uri="{BB962C8B-B14F-4D97-AF65-F5344CB8AC3E}">
        <p14:creationId xmlns:p14="http://schemas.microsoft.com/office/powerpoint/2010/main" val="2775851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EB05AE04-E370-4253-8F9D-2B0C83733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TOL Example – Intermediate Switch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A6C56D94-A91D-4A05-9454-EF5CF69EC5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1533"/>
            <a:ext cx="9171039" cy="3889126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A71D833-9E92-4664-A554-9C56FA1F9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xmlns="" id="{1793972D-A111-4602-B225-19188B83D1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3733799"/>
            <a:ext cx="9094839" cy="2218791"/>
          </a:xfrm>
        </p:spPr>
      </p:pic>
    </p:spTree>
    <p:extLst>
      <p:ext uri="{BB962C8B-B14F-4D97-AF65-F5344CB8AC3E}">
        <p14:creationId xmlns:p14="http://schemas.microsoft.com/office/powerpoint/2010/main" val="3357853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44BE7-CE34-4B91-9E89-C0AC6606E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62" y="846626"/>
            <a:ext cx="8375651" cy="1192975"/>
          </a:xfrm>
        </p:spPr>
        <p:txBody>
          <a:bodyPr/>
          <a:lstStyle/>
          <a:p>
            <a:r>
              <a:rPr lang="en-US" dirty="0"/>
              <a:t>Rejection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9906E1-970C-40EC-890B-4E1BF8A6F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Road A Submitted:</a:t>
            </a:r>
          </a:p>
          <a:p>
            <a:pPr lvl="1"/>
            <a:r>
              <a:rPr lang="en-US" dirty="0"/>
              <a:t>TOL 3/1-1500 </a:t>
            </a:r>
          </a:p>
          <a:p>
            <a:pPr lvl="1"/>
            <a:r>
              <a:rPr lang="en-US" dirty="0"/>
              <a:t>LCS Showed  Interchange 3/6 – 1300</a:t>
            </a:r>
          </a:p>
          <a:p>
            <a:r>
              <a:rPr lang="en-US" dirty="0"/>
              <a:t>TOL Rejected because Road A did not have Liability</a:t>
            </a:r>
          </a:p>
          <a:p>
            <a:r>
              <a:rPr lang="en-US" dirty="0"/>
              <a:t>TRAIN 58 Sent to Road A to Allow Correction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8F29317-59D9-4E65-BA25-4491084FE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902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F713F6A-1AC7-457D-9711-BBFC7AFB6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491" y="2039603"/>
            <a:ext cx="8426967" cy="3827798"/>
          </a:xfrm>
        </p:spPr>
        <p:txBody>
          <a:bodyPr/>
          <a:lstStyle/>
          <a:p>
            <a:r>
              <a:rPr lang="en-US" dirty="0"/>
              <a:t>Syntax Errors</a:t>
            </a:r>
          </a:p>
          <a:p>
            <a:pPr lvl="1"/>
            <a:r>
              <a:rPr lang="en-US" dirty="0"/>
              <a:t>Invalid Start Character</a:t>
            </a:r>
          </a:p>
          <a:p>
            <a:pPr lvl="1"/>
            <a:r>
              <a:rPr lang="en-US" dirty="0"/>
              <a:t>Missing Data Element</a:t>
            </a:r>
          </a:p>
          <a:p>
            <a:pPr lvl="1"/>
            <a:r>
              <a:rPr lang="en-US" dirty="0"/>
              <a:t>Invalid Sequence </a:t>
            </a:r>
          </a:p>
          <a:p>
            <a:pPr lvl="1"/>
            <a:r>
              <a:rPr lang="en-US" dirty="0"/>
              <a:t>Not Numeric</a:t>
            </a:r>
          </a:p>
          <a:p>
            <a:pPr lvl="1"/>
            <a:r>
              <a:rPr lang="en-US" dirty="0"/>
              <a:t>Not Alphabetic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F49CDA4-5843-4FFE-ADD2-EC51A0E2D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9BE97F20-A3DF-4AAB-A203-EC424D82E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Reasons for Rejecting Submission</a:t>
            </a:r>
          </a:p>
        </p:txBody>
      </p:sp>
    </p:spTree>
    <p:extLst>
      <p:ext uri="{BB962C8B-B14F-4D97-AF65-F5344CB8AC3E}">
        <p14:creationId xmlns:p14="http://schemas.microsoft.com/office/powerpoint/2010/main" val="1816303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D16CCB56-A4E0-45BD-AB0D-BED3C743A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491" y="2039603"/>
            <a:ext cx="8426967" cy="3827798"/>
          </a:xfrm>
        </p:spPr>
        <p:txBody>
          <a:bodyPr/>
          <a:lstStyle/>
          <a:p>
            <a:r>
              <a:rPr lang="en-US" dirty="0"/>
              <a:t>Data Errors</a:t>
            </a:r>
          </a:p>
          <a:p>
            <a:pPr lvl="1"/>
            <a:r>
              <a:rPr lang="en-US" dirty="0"/>
              <a:t>Invalid Date/ Time</a:t>
            </a:r>
          </a:p>
          <a:p>
            <a:pPr lvl="1"/>
            <a:r>
              <a:rPr lang="en-US" dirty="0"/>
              <a:t>Invalid Entry</a:t>
            </a:r>
          </a:p>
          <a:p>
            <a:pPr lvl="1"/>
            <a:r>
              <a:rPr lang="en-US" dirty="0"/>
              <a:t>Not found</a:t>
            </a:r>
          </a:p>
          <a:p>
            <a:pPr lvl="1"/>
            <a:r>
              <a:rPr lang="en-US" dirty="0"/>
              <a:t>Reporting Road Not Authorized</a:t>
            </a:r>
          </a:p>
          <a:p>
            <a:pPr lvl="1"/>
            <a:r>
              <a:rPr lang="en-US" dirty="0"/>
              <a:t>Invalid Junction </a:t>
            </a:r>
          </a:p>
          <a:p>
            <a:pPr lvl="1"/>
            <a:r>
              <a:rPr lang="en-US" dirty="0"/>
              <a:t>Duplicative Entry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4A11365-E3DD-4CCC-A531-A0641FD5B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9A09BECF-B390-489C-A272-DE6B48930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Reasons for Rejecting Submission</a:t>
            </a:r>
          </a:p>
        </p:txBody>
      </p:sp>
    </p:spTree>
    <p:extLst>
      <p:ext uri="{BB962C8B-B14F-4D97-AF65-F5344CB8AC3E}">
        <p14:creationId xmlns:p14="http://schemas.microsoft.com/office/powerpoint/2010/main" val="422591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26D55CB1-8F12-4F2C-909D-B6CDD0DC3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491" y="1828801"/>
            <a:ext cx="8426967" cy="4038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</a:t>
            </a:r>
          </a:p>
          <a:p>
            <a:pPr marL="0" indent="0">
              <a:buNone/>
            </a:pPr>
            <a:r>
              <a:rPr lang="en-US" dirty="0"/>
              <a:t>    Railinc Customer Success Center</a:t>
            </a:r>
          </a:p>
          <a:p>
            <a:pPr marL="0" indent="0">
              <a:buNone/>
            </a:pPr>
            <a:r>
              <a:rPr lang="en-US" dirty="0"/>
              <a:t>    Available Monday – Friday, 7am-7pm EST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1-877-	RAILINC (724-5462)</a:t>
            </a:r>
          </a:p>
          <a:p>
            <a:pPr marL="0" indent="0">
              <a:buNone/>
            </a:pPr>
            <a:r>
              <a:rPr lang="en-US" dirty="0"/>
              <a:t>          csc@railinc.com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676D8B7-63BB-4006-B7F6-30FD5E89B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09FC6944-5B25-48BF-B2A6-49452DB2B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Support Contacts</a:t>
            </a:r>
          </a:p>
        </p:txBody>
      </p:sp>
    </p:spTree>
    <p:extLst>
      <p:ext uri="{BB962C8B-B14F-4D97-AF65-F5344CB8AC3E}">
        <p14:creationId xmlns:p14="http://schemas.microsoft.com/office/powerpoint/2010/main" val="4102063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8F6DB8E-DDB0-4C1C-BAFF-7F561380D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491" y="2039603"/>
            <a:ext cx="8426967" cy="3827798"/>
          </a:xfrm>
        </p:spPr>
        <p:txBody>
          <a:bodyPr/>
          <a:lstStyle/>
          <a:p>
            <a:pPr lvl="1"/>
            <a:r>
              <a:rPr lang="en-US" dirty="0"/>
              <a:t>Late Reporting of Delivery</a:t>
            </a:r>
          </a:p>
          <a:p>
            <a:pPr lvl="1"/>
            <a:r>
              <a:rPr lang="en-US" dirty="0"/>
              <a:t>Transportation Codes are Invalid</a:t>
            </a:r>
          </a:p>
          <a:p>
            <a:pPr lvl="1"/>
            <a:r>
              <a:rPr lang="en-US" dirty="0"/>
              <a:t>Unit not Registered</a:t>
            </a:r>
          </a:p>
          <a:p>
            <a:pPr lvl="1"/>
            <a:r>
              <a:rPr lang="en-US" dirty="0"/>
              <a:t>Time Exceeded</a:t>
            </a:r>
          </a:p>
          <a:p>
            <a:pPr lvl="1"/>
            <a:r>
              <a:rPr lang="en-US" dirty="0"/>
              <a:t>Late Reported TOL</a:t>
            </a:r>
          </a:p>
          <a:p>
            <a:pPr lvl="1"/>
            <a:r>
              <a:rPr lang="en-US" dirty="0"/>
              <a:t>TOL Not Within Interchanges</a:t>
            </a:r>
          </a:p>
          <a:p>
            <a:pPr lvl="1"/>
            <a:r>
              <a:rPr lang="en-US" dirty="0"/>
              <a:t>Conflicting Entry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94968BE-E545-4213-BBF6-8BAF77AE5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D86842BC-E55C-41E7-A045-B94D45708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Reasons for Rejecting Submission</a:t>
            </a:r>
          </a:p>
        </p:txBody>
      </p:sp>
    </p:spTree>
    <p:extLst>
      <p:ext uri="{BB962C8B-B14F-4D97-AF65-F5344CB8AC3E}">
        <p14:creationId xmlns:p14="http://schemas.microsoft.com/office/powerpoint/2010/main" val="65544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0"/>
            <a:ext cx="8375651" cy="119297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Antwan Dozier</a:t>
            </a:r>
            <a:br>
              <a:rPr lang="en-US" sz="2800" b="1" dirty="0"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latin typeface="Arial" pitchFamily="34" charset="0"/>
                <a:cs typeface="Arial" pitchFamily="34" charset="0"/>
                <a:hlinkClick r:id="rId2"/>
              </a:rPr>
              <a:t>Antwan.Dozier@Railinc.com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latin typeface="Arial" pitchFamily="34" charset="0"/>
                <a:cs typeface="Arial" pitchFamily="34" charset="0"/>
              </a:rPr>
              <a:t>   919-651-5162</a:t>
            </a:r>
            <a:br>
              <a:rPr lang="en-US" sz="2800" b="1" dirty="0">
                <a:latin typeface="Arial" pitchFamily="34" charset="0"/>
                <a:cs typeface="Arial" pitchFamily="34" charset="0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426967" cy="220980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8800" b="1" dirty="0">
                <a:latin typeface="Arial" pitchFamily="34" charset="0"/>
                <a:cs typeface="Arial" pitchFamily="34" charset="0"/>
              </a:rPr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8EC5-A8D1-403E-8DBB-38953BF5B9B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745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662" y="846626"/>
            <a:ext cx="8375651" cy="1192975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Overview of Car Hire Rule 5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TOL Examples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TOL Edit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870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3E766F-F893-49C9-A9F2-B57FE3EE9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62" y="846626"/>
            <a:ext cx="8375651" cy="119297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Overview of Car Hire Rule 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D3D04C-AFDD-4C9D-9913-9D12E2F29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Applies to Cars in Switching Service</a:t>
            </a:r>
          </a:p>
          <a:p>
            <a:r>
              <a:rPr lang="en-US" dirty="0"/>
              <a:t>Line Haul Carrier Responsible for Car Hire</a:t>
            </a:r>
          </a:p>
          <a:p>
            <a:pPr lvl="1"/>
            <a:r>
              <a:rPr lang="en-US" dirty="0"/>
              <a:t>Terminal Switching 	 			Up to 120 Hours </a:t>
            </a:r>
          </a:p>
          <a:p>
            <a:pPr lvl="1"/>
            <a:r>
              <a:rPr lang="en-US" dirty="0"/>
              <a:t>Intermediate Switching 			Up to 24 Hours</a:t>
            </a:r>
          </a:p>
          <a:p>
            <a:pPr lvl="1"/>
            <a:r>
              <a:rPr lang="en-US" dirty="0"/>
              <a:t>Blocking Service 					Up to 24 Hours</a:t>
            </a:r>
          </a:p>
          <a:p>
            <a:pPr lvl="1"/>
            <a:r>
              <a:rPr lang="en-US" dirty="0"/>
              <a:t>Interterminal							Not Covered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59BB979-7298-4FB4-8947-215003253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628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04A358-F9DB-4DD4-99EA-AB5FC772F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62" y="846626"/>
            <a:ext cx="8375651" cy="1192975"/>
          </a:xfrm>
        </p:spPr>
        <p:txBody>
          <a:bodyPr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Overview of Car Hire Rule 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186E76-C556-4C50-92E7-A568ED801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Longer or Shorter Limits Can Be Negotiated </a:t>
            </a:r>
          </a:p>
          <a:p>
            <a:pPr lvl="1"/>
            <a:r>
              <a:rPr lang="en-US" dirty="0"/>
              <a:t>Revised Limits Must be Registered with Railinc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041A436-6CC2-434C-913D-9C99E6FC2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012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130DCE-F882-401A-B145-651AF2BFC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62" y="846626"/>
            <a:ext cx="8375651" cy="1192975"/>
          </a:xfrm>
        </p:spPr>
        <p:txBody>
          <a:bodyPr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Overview of Car Hire Rule 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F8A3CC-642C-4E03-A8AE-6FBB77861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Requirements to Transfer Car Hire</a:t>
            </a:r>
          </a:p>
          <a:p>
            <a:pPr lvl="1"/>
            <a:r>
              <a:rPr lang="en-US" dirty="0"/>
              <a:t>Car in Switching Service (Auditors Will Check) </a:t>
            </a:r>
          </a:p>
          <a:p>
            <a:pPr lvl="2"/>
            <a:r>
              <a:rPr lang="en-US" dirty="0"/>
              <a:t>Switching Settlement Data Exchange (SSDX) Settlement</a:t>
            </a:r>
          </a:p>
          <a:p>
            <a:pPr lvl="2"/>
            <a:r>
              <a:rPr lang="en-US" dirty="0"/>
              <a:t>Switch Settlement Statement</a:t>
            </a:r>
          </a:p>
          <a:p>
            <a:pPr lvl="2"/>
            <a:r>
              <a:rPr lang="en-US" dirty="0"/>
              <a:t>Other Supporting Documentation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4B161CB-4D51-43D1-B500-52C955786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024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130DCE-F882-401A-B145-651AF2BFC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62" y="846626"/>
            <a:ext cx="8375651" cy="1192975"/>
          </a:xfrm>
        </p:spPr>
        <p:txBody>
          <a:bodyPr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Overview of Car Hire Rule 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F8A3CC-642C-4E03-A8AE-6FBB77861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Requirements to Transfer Car Hire</a:t>
            </a:r>
          </a:p>
          <a:p>
            <a:pPr lvl="1"/>
            <a:r>
              <a:rPr lang="en-US" dirty="0"/>
              <a:t>Submit “Required Information</a:t>
            </a:r>
            <a:r>
              <a:rPr lang="en-US"/>
              <a:t>” via </a:t>
            </a:r>
            <a:r>
              <a:rPr lang="en-US" dirty="0"/>
              <a:t>TRAIN II</a:t>
            </a:r>
          </a:p>
          <a:p>
            <a:pPr lvl="1"/>
            <a:r>
              <a:rPr lang="en-US" dirty="0"/>
              <a:t>Pass TRAIN Edits</a:t>
            </a:r>
          </a:p>
          <a:p>
            <a:pPr lvl="2"/>
            <a:r>
              <a:rPr lang="en-US" dirty="0"/>
              <a:t>Car Must be on Line</a:t>
            </a:r>
          </a:p>
          <a:p>
            <a:pPr lvl="2"/>
            <a:r>
              <a:rPr lang="en-US" dirty="0"/>
              <a:t>Car Hire Must be in Switch Carrier’s Account</a:t>
            </a:r>
          </a:p>
          <a:p>
            <a:pPr lvl="2"/>
            <a:r>
              <a:rPr lang="en-US" dirty="0"/>
              <a:t>Must Not Exceed Established Limits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4B161CB-4D51-43D1-B500-52C955786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697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130DCE-F882-401A-B145-651AF2BFC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62" y="846626"/>
            <a:ext cx="8375651" cy="1192975"/>
          </a:xfrm>
        </p:spPr>
        <p:txBody>
          <a:bodyPr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Overview of Car Hire Rule 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F8A3CC-642C-4E03-A8AE-6FBB77861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Not Required</a:t>
            </a:r>
          </a:p>
          <a:p>
            <a:pPr lvl="1"/>
            <a:r>
              <a:rPr lang="en-US" dirty="0"/>
              <a:t>Registration as a Switch Carrier</a:t>
            </a:r>
          </a:p>
          <a:p>
            <a:pPr lvl="2"/>
            <a:r>
              <a:rPr lang="en-US" dirty="0"/>
              <a:t>Switching Settlement Proves Switch Occurred</a:t>
            </a:r>
          </a:p>
          <a:p>
            <a:pPr marL="914400" lvl="2" indent="0">
              <a:buNone/>
            </a:pPr>
            <a:r>
              <a:rPr lang="en-US" dirty="0"/>
              <a:t>	(Class I Carriers are Major Switch Carriers)	</a:t>
            </a:r>
          </a:p>
          <a:p>
            <a:pPr lvl="1"/>
            <a:r>
              <a:rPr lang="en-US" dirty="0"/>
              <a:t>Registration of Location as a Switch Location</a:t>
            </a:r>
          </a:p>
          <a:p>
            <a:pPr lvl="2"/>
            <a:r>
              <a:rPr lang="en-US" dirty="0"/>
              <a:t>If a Car is Handled in Switching Service, the Location is a Switching Location		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4B161CB-4D51-43D1-B500-52C955786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678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xmlns="" id="{31D83F2B-8704-41A5-937C-5DB894C74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056" y="1676400"/>
            <a:ext cx="8898544" cy="41071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130DCE-F882-401A-B145-651AF2BFC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TOL Example – Terminal Switch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F8A3CC-642C-4E03-A8AE-6FBB778618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			</a:t>
            </a:r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ABC9CB20-E70E-4675-81D5-2902D6CB4A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2" y="3729990"/>
            <a:ext cx="8769511" cy="221361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4B161CB-4D51-43D1-B500-52C955786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822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8948E945-03EF-4C08-A186-A11370629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TOL Example – Terminal Switch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42E5AF8-2ED8-42C2-B3C9-6F4FC1A22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xmlns="" id="{01D5A43F-24D0-4B9F-8382-DC7FF797A57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6" y="2064182"/>
            <a:ext cx="9062884" cy="3879418"/>
          </a:xfrm>
        </p:spPr>
      </p:pic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xmlns="" id="{D4E83A19-54F7-45BC-8251-A534FCC5D3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7" y="3657600"/>
            <a:ext cx="8885903" cy="2286000"/>
          </a:xfrm>
        </p:spPr>
      </p:pic>
    </p:spTree>
    <p:extLst>
      <p:ext uri="{BB962C8B-B14F-4D97-AF65-F5344CB8AC3E}">
        <p14:creationId xmlns:p14="http://schemas.microsoft.com/office/powerpoint/2010/main" val="24976099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Car Hire Rule 5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Topics&amp;quot;&quot;/&gt;&lt;property id=&quot;20307&quot; value=&quot;304&quot;/&gt;&lt;/object&gt;&lt;object type=&quot;3&quot; unique_id=&quot;10005&quot;&gt;&lt;property id=&quot;20148&quot; value=&quot;5&quot;/&gt;&lt;property id=&quot;20300&quot; value=&quot;Slide 3 - &amp;quot;Overview of Car Hire Rule 5&amp;quot;&quot;/&gt;&lt;property id=&quot;20307&quot; value=&quot;313&quot;/&gt;&lt;/object&gt;&lt;object type=&quot;3&quot; unique_id=&quot;10006&quot;&gt;&lt;property id=&quot;20148&quot; value=&quot;5&quot;/&gt;&lt;property id=&quot;20300&quot; value=&quot;Slide 4 - &amp;quot;Overview of Car Hire Rule 5&amp;quot;&quot;/&gt;&lt;property id=&quot;20307&quot; value=&quot;325&quot;/&gt;&lt;/object&gt;&lt;object type=&quot;3&quot; unique_id=&quot;10007&quot;&gt;&lt;property id=&quot;20148&quot; value=&quot;5&quot;/&gt;&lt;property id=&quot;20300&quot; value=&quot;Slide 5 - &amp;quot;Overview of Car Hire Rule 5&amp;quot;&quot;/&gt;&lt;property id=&quot;20307&quot; value=&quot;314&quot;/&gt;&lt;/object&gt;&lt;object type=&quot;3&quot; unique_id=&quot;10008&quot;&gt;&lt;property id=&quot;20148&quot; value=&quot;5&quot;/&gt;&lt;property id=&quot;20300&quot; value=&quot;Slide 6 - &amp;quot;Overview of Car Hire Rule 5&amp;quot;&quot;/&gt;&lt;property id=&quot;20307&quot; value=&quot;315&quot;/&gt;&lt;/object&gt;&lt;object type=&quot;3&quot; unique_id=&quot;10009&quot;&gt;&lt;property id=&quot;20148&quot; value=&quot;5&quot;/&gt;&lt;property id=&quot;20300&quot; value=&quot;Slide 7 - &amp;quot;Overview of Car Hire Rule 5&amp;quot;&quot;/&gt;&lt;property id=&quot;20307&quot; value=&quot;316&quot;/&gt;&lt;/object&gt;&lt;object type=&quot;3&quot; unique_id=&quot;10010&quot;&gt;&lt;property id=&quot;20148&quot; value=&quot;5&quot;/&gt;&lt;property id=&quot;20300&quot; value=&quot;Slide 8 - &amp;quot;TOL Example – Terminal Switch&amp;quot;&quot;/&gt;&lt;property id=&quot;20307&quot; value=&quot;317&quot;/&gt;&lt;/object&gt;&lt;object type=&quot;3&quot; unique_id=&quot;10011&quot;&gt;&lt;property id=&quot;20148&quot; value=&quot;5&quot;/&gt;&lt;property id=&quot;20300&quot; value=&quot;Slide 9 - &amp;quot;TOL Example – Intermediate Switch&amp;quot;&quot;/&gt;&lt;property id=&quot;20307&quot; value=&quot;318&quot;/&gt;&lt;/object&gt;&lt;object type=&quot;3&quot; unique_id=&quot;10012&quot;&gt;&lt;property id=&quot;20148&quot; value=&quot;5&quot;/&gt;&lt;property id=&quot;20300&quot; value=&quot;Slide 10&quot;/&gt;&lt;property id=&quot;20307&quot; value=&quot;326&quot;/&gt;&lt;/object&gt;&lt;object type=&quot;3&quot; unique_id=&quot;10013&quot;&gt;&lt;property id=&quot;20148&quot; value=&quot;5&quot;/&gt;&lt;property id=&quot;20300&quot; value=&quot;Slide 11 - &amp;quot;Antwan Dozier Antwan.Dozier@Railinc.com    919-651-5162 &amp;quot;&quot;/&gt;&lt;property id=&quot;20307&quot; value=&quot;272&quot;/&gt;&lt;/object&gt;&lt;/object&gt;&lt;object type=&quot;8&quot; unique_id=&quot;10026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867</Words>
  <Application>Microsoft Office PowerPoint</Application>
  <PresentationFormat>On-screen Show (4:3)</PresentationFormat>
  <Paragraphs>157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ＭＳ Ｐゴシック</vt:lpstr>
      <vt:lpstr>Arial</vt:lpstr>
      <vt:lpstr>Calibri</vt:lpstr>
      <vt:lpstr>Helvetica</vt:lpstr>
      <vt:lpstr>Helvetica Light</vt:lpstr>
      <vt:lpstr>1_Office Theme</vt:lpstr>
      <vt:lpstr>Car Hire Rule 5</vt:lpstr>
      <vt:lpstr>Topics</vt:lpstr>
      <vt:lpstr>Overview of Car Hire Rule 5</vt:lpstr>
      <vt:lpstr>Overview of Car Hire Rule 5</vt:lpstr>
      <vt:lpstr>Overview of Car Hire Rule 5</vt:lpstr>
      <vt:lpstr>Overview of Car Hire Rule 5</vt:lpstr>
      <vt:lpstr>Overview of Car Hire Rule 5</vt:lpstr>
      <vt:lpstr>TOL Example – Terminal Switch</vt:lpstr>
      <vt:lpstr>TOL Example – Terminal Switch</vt:lpstr>
      <vt:lpstr>TOL Example – Intermediate Switch</vt:lpstr>
      <vt:lpstr>TOL Example – Intermediate Switch</vt:lpstr>
      <vt:lpstr>Rejection Example</vt:lpstr>
      <vt:lpstr>Reasons for Rejecting Submission</vt:lpstr>
      <vt:lpstr>Reasons for Rejecting Submission</vt:lpstr>
      <vt:lpstr>Additional Support Contacts</vt:lpstr>
      <vt:lpstr>Reasons for Rejecting Submission</vt:lpstr>
      <vt:lpstr>Antwan Dozier Antwan.Dozier@Railinc.com    919-651-5162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2014-10-16T19:05:39Z</dcterms:created>
  <dcterms:modified xsi:type="dcterms:W3CDTF">2018-05-04T14:33:32Z</dcterms:modified>
</cp:coreProperties>
</file>