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91" r:id="rId2"/>
    <p:sldId id="289" r:id="rId3"/>
    <p:sldId id="292" r:id="rId4"/>
    <p:sldId id="320" r:id="rId5"/>
    <p:sldId id="318" r:id="rId6"/>
    <p:sldId id="319" r:id="rId7"/>
    <p:sldId id="317" r:id="rId8"/>
    <p:sldId id="321" r:id="rId9"/>
    <p:sldId id="323" r:id="rId10"/>
    <p:sldId id="322" r:id="rId11"/>
    <p:sldId id="313" r:id="rId12"/>
    <p:sldId id="325" r:id="rId13"/>
    <p:sldId id="324" r:id="rId14"/>
    <p:sldId id="294" r:id="rId15"/>
    <p:sldId id="326" r:id="rId16"/>
    <p:sldId id="327" r:id="rId17"/>
    <p:sldId id="307" r:id="rId18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878" y="-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r">
              <a:defRPr sz="1200"/>
            </a:lvl1pPr>
          </a:lstStyle>
          <a:p>
            <a:fld id="{D015EB35-0B28-47BE-A32D-A374B30B740E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r">
              <a:defRPr sz="12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r">
              <a:defRPr sz="1200"/>
            </a:lvl1pPr>
          </a:lstStyle>
          <a:p>
            <a:fld id="{EEF907E0-1A73-4BF6-A7D3-62BB943D09A4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4" tIns="46412" rIns="92824" bIns="464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24" tIns="46412" rIns="92824" bIns="464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r">
              <a:defRPr sz="12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39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Placements, Loading Reports, Origin/Destination Reports, Regional Boundary Crossing, </a:t>
            </a:r>
            <a:r>
              <a:rPr lang="en-US" dirty="0" err="1" smtClean="0"/>
              <a:t>Unloadings</a:t>
            </a:r>
            <a:r>
              <a:rPr lang="en-US" dirty="0" smtClean="0"/>
              <a:t>, Bad Order Storage/Hold Reports, Empty Car Destination Reports, Early Warning Inspections, ETA (Estimated Time of Arrival), Ramped and </a:t>
            </a:r>
            <a:r>
              <a:rPr lang="en-US" dirty="0" err="1" smtClean="0"/>
              <a:t>Deramped</a:t>
            </a:r>
            <a:r>
              <a:rPr lang="en-US" dirty="0" smtClean="0"/>
              <a:t>, Shipper Rejection Reasons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37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Talking</a:t>
            </a:r>
            <a:r>
              <a:rPr lang="en-US" baseline="0" dirty="0" smtClean="0"/>
              <a:t> point here is Rule 4 in 2013 project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52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</a:t>
            </a:r>
            <a:r>
              <a:rPr lang="en-US" baseline="0" dirty="0" smtClean="0"/>
              <a:t> Switch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7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</a:t>
            </a:r>
            <a:r>
              <a:rPr lang="en-US" sz="1200" dirty="0" err="1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2014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TRAIN II 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Jim Pinson</a:t>
            </a:r>
          </a:p>
          <a:p>
            <a:r>
              <a:rPr lang="en-US" dirty="0" smtClean="0">
                <a:latin typeface="+mn-lt"/>
              </a:rPr>
              <a:t>ACACSO</a:t>
            </a:r>
          </a:p>
          <a:p>
            <a:r>
              <a:rPr lang="en-US" dirty="0" smtClean="0">
                <a:latin typeface="+mn-lt"/>
              </a:rPr>
              <a:t>May 9,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+mn-lt"/>
              </a:rPr>
              <a:t>TRAIN II Impact on Car Hire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2"/>
            <a:ext cx="8426967" cy="3751597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+mn-lt"/>
              </a:rPr>
              <a:t>Submitting </a:t>
            </a:r>
            <a:r>
              <a:rPr lang="en-US" dirty="0" smtClean="0">
                <a:latin typeface="+mn-lt"/>
              </a:rPr>
              <a:t>parties</a:t>
            </a:r>
          </a:p>
          <a:p>
            <a:pPr lvl="1"/>
            <a:r>
              <a:rPr lang="en-US" dirty="0" smtClean="0">
                <a:latin typeface="+mn-lt"/>
              </a:rPr>
              <a:t>Carriers that use railcars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Receiving </a:t>
            </a:r>
            <a:r>
              <a:rPr lang="en-US" dirty="0" smtClean="0">
                <a:latin typeface="+mn-lt"/>
              </a:rPr>
              <a:t>parties</a:t>
            </a:r>
          </a:p>
          <a:p>
            <a:pPr lvl="1"/>
            <a:r>
              <a:rPr lang="en-US" dirty="0" smtClean="0">
                <a:latin typeface="+mn-lt"/>
              </a:rPr>
              <a:t>Carriers, car owners, shippers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Transmission </a:t>
            </a:r>
            <a:r>
              <a:rPr lang="en-US" dirty="0" smtClean="0">
                <a:latin typeface="+mn-lt"/>
              </a:rPr>
              <a:t>method</a:t>
            </a:r>
          </a:p>
          <a:p>
            <a:pPr lvl="1"/>
            <a:r>
              <a:rPr lang="en-US" dirty="0" smtClean="0">
                <a:latin typeface="+mn-lt"/>
              </a:rPr>
              <a:t>MQ Connections</a:t>
            </a:r>
          </a:p>
          <a:p>
            <a:pPr lvl="1"/>
            <a:r>
              <a:rPr lang="en-US" dirty="0" smtClean="0">
                <a:latin typeface="+mn-lt"/>
              </a:rPr>
              <a:t>FTP Connections</a:t>
            </a:r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52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795138" cy="1192975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+mn-lt"/>
              </a:rPr>
              <a:t>TRAIN II Impact on DDCT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1"/>
            <a:ext cx="8426967" cy="3810000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 smtClean="0">
                <a:latin typeface="+mn-lt"/>
              </a:rPr>
              <a:t>Car hire for </a:t>
            </a:r>
            <a:r>
              <a:rPr lang="en-US" sz="3500" dirty="0" err="1" smtClean="0">
                <a:latin typeface="+mn-lt"/>
              </a:rPr>
              <a:t>DDCT</a:t>
            </a:r>
            <a:r>
              <a:rPr lang="en-US" sz="3500" dirty="0" smtClean="0">
                <a:latin typeface="+mn-lt"/>
              </a:rPr>
              <a:t> cars is managed through the following special road marks:</a:t>
            </a:r>
          </a:p>
          <a:p>
            <a:pPr lvl="1"/>
            <a:r>
              <a:rPr lang="en-US" sz="3000" dirty="0" smtClean="0">
                <a:latin typeface="+mn-lt"/>
              </a:rPr>
              <a:t>DSP7</a:t>
            </a:r>
          </a:p>
          <a:p>
            <a:pPr lvl="1"/>
            <a:r>
              <a:rPr lang="en-US" sz="3000" dirty="0" smtClean="0">
                <a:latin typeface="+mn-lt"/>
              </a:rPr>
              <a:t>DVR7</a:t>
            </a:r>
          </a:p>
          <a:p>
            <a:pPr lvl="1"/>
            <a:r>
              <a:rPr lang="en-US" sz="3000" dirty="0" smtClean="0">
                <a:latin typeface="+mn-lt"/>
              </a:rPr>
              <a:t>SHP7</a:t>
            </a:r>
          </a:p>
          <a:p>
            <a:pPr lvl="1"/>
            <a:r>
              <a:rPr lang="en-US" sz="3000" dirty="0" smtClean="0">
                <a:latin typeface="+mn-lt"/>
              </a:rPr>
              <a:t>DEAD</a:t>
            </a:r>
          </a:p>
          <a:p>
            <a:pPr lvl="1"/>
            <a:r>
              <a:rPr lang="en-US" sz="3000" dirty="0" smtClean="0">
                <a:latin typeface="+mn-lt"/>
              </a:rPr>
              <a:t>DSP8</a:t>
            </a:r>
          </a:p>
          <a:p>
            <a:pPr lvl="1"/>
            <a:r>
              <a:rPr lang="en-US" sz="3000" dirty="0" smtClean="0">
                <a:latin typeface="+mn-lt"/>
              </a:rPr>
              <a:t>SHP8</a:t>
            </a: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9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+mn-lt"/>
              </a:rPr>
              <a:t>TRAIN II Impact on DDCT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1922798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TRAIN messaging for DDCT is handled via 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TRAIN 10 messages.</a:t>
            </a:r>
          </a:p>
          <a:p>
            <a:r>
              <a:rPr lang="en-US" dirty="0" smtClean="0">
                <a:latin typeface="+mn-lt"/>
              </a:rPr>
              <a:t>Unique messages for DDCT are not necessary.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5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+mn-lt"/>
              </a:rPr>
              <a:t>TRAIN II Impact on DDCT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981200"/>
            <a:ext cx="8426967" cy="3751597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Submitting </a:t>
            </a:r>
            <a:r>
              <a:rPr lang="en-US" dirty="0" smtClean="0">
                <a:latin typeface="+mn-lt"/>
              </a:rPr>
              <a:t>parties and receiving parties</a:t>
            </a:r>
          </a:p>
          <a:p>
            <a:pPr lvl="1"/>
            <a:r>
              <a:rPr lang="en-US" dirty="0" smtClean="0">
                <a:latin typeface="+mn-lt"/>
              </a:rPr>
              <a:t>Damaging carriers</a:t>
            </a:r>
          </a:p>
          <a:p>
            <a:pPr lvl="1"/>
            <a:r>
              <a:rPr lang="en-US" dirty="0" smtClean="0">
                <a:latin typeface="+mn-lt"/>
              </a:rPr>
              <a:t>Handling carriers</a:t>
            </a:r>
          </a:p>
          <a:p>
            <a:pPr lvl="1"/>
            <a:r>
              <a:rPr lang="en-US" dirty="0" smtClean="0">
                <a:latin typeface="+mn-lt"/>
              </a:rPr>
              <a:t>Car </a:t>
            </a:r>
            <a:r>
              <a:rPr lang="en-US" dirty="0">
                <a:latin typeface="+mn-lt"/>
              </a:rPr>
              <a:t>m</a:t>
            </a:r>
            <a:r>
              <a:rPr lang="en-US" dirty="0" smtClean="0">
                <a:latin typeface="+mn-lt"/>
              </a:rPr>
              <a:t>ark owners</a:t>
            </a:r>
            <a:endParaRPr lang="en-US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Transmission method</a:t>
            </a:r>
          </a:p>
          <a:p>
            <a:pPr lvl="1"/>
            <a:r>
              <a:rPr lang="en-US" dirty="0" smtClean="0">
                <a:latin typeface="+mn-lt"/>
              </a:rPr>
              <a:t>MQ Connections</a:t>
            </a:r>
          </a:p>
          <a:p>
            <a:pPr lvl="1"/>
            <a:r>
              <a:rPr lang="en-US" dirty="0" smtClean="0">
                <a:latin typeface="+mn-lt"/>
              </a:rPr>
              <a:t>FTP Connections</a:t>
            </a:r>
            <a:endParaRPr lang="en-US" dirty="0"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11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+mn-lt"/>
              </a:rPr>
              <a:t>TRAIN II Manual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Overview</a:t>
            </a:r>
          </a:p>
          <a:p>
            <a:pPr lvl="1"/>
            <a:r>
              <a:rPr lang="en-US" dirty="0" smtClean="0">
                <a:latin typeface="+mn-lt"/>
              </a:rPr>
              <a:t>Table of contents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describes sections of the manual</a:t>
            </a:r>
          </a:p>
          <a:p>
            <a:pPr lvl="1"/>
            <a:r>
              <a:rPr lang="en-US" dirty="0" smtClean="0">
                <a:latin typeface="+mn-lt"/>
              </a:rPr>
              <a:t>References pages provide complete descriptions</a:t>
            </a:r>
          </a:p>
          <a:p>
            <a:r>
              <a:rPr lang="en-US" dirty="0" smtClean="0">
                <a:latin typeface="+mn-lt"/>
              </a:rPr>
              <a:t>Contains sample forms and instructions for completion</a:t>
            </a:r>
          </a:p>
          <a:p>
            <a:r>
              <a:rPr lang="en-US" dirty="0" smtClean="0">
                <a:latin typeface="+mn-lt"/>
              </a:rPr>
              <a:t>Contains descriptions of codes used in messaging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14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805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+mn-lt"/>
              </a:rPr>
              <a:t>TRAIN II Manual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3903998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Practical </a:t>
            </a:r>
            <a:r>
              <a:rPr lang="en-US" dirty="0" smtClean="0">
                <a:latin typeface="+mn-lt"/>
              </a:rPr>
              <a:t>application</a:t>
            </a:r>
          </a:p>
          <a:p>
            <a:pPr lvl="1"/>
            <a:r>
              <a:rPr lang="en-US" dirty="0" smtClean="0">
                <a:latin typeface="+mn-lt"/>
              </a:rPr>
              <a:t>Understand the information required </a:t>
            </a:r>
          </a:p>
          <a:p>
            <a:pPr lvl="2"/>
            <a:r>
              <a:rPr lang="en-US" dirty="0" smtClean="0">
                <a:latin typeface="+mn-lt"/>
              </a:rPr>
              <a:t>Requirements for Rule 5 terminal switch TOL</a:t>
            </a:r>
          </a:p>
          <a:p>
            <a:pPr lvl="2"/>
            <a:r>
              <a:rPr lang="en-US" dirty="0" smtClean="0">
                <a:latin typeface="+mn-lt"/>
              </a:rPr>
              <a:t>Requirements for Rule 5 in connection with Rule 22</a:t>
            </a:r>
          </a:p>
          <a:p>
            <a:pPr lvl="1"/>
            <a:r>
              <a:rPr lang="en-US" dirty="0" smtClean="0">
                <a:latin typeface="+mn-lt"/>
              </a:rPr>
              <a:t>Understand information from the system</a:t>
            </a:r>
            <a:endParaRPr lang="en-US" dirty="0">
              <a:latin typeface="+mn-lt"/>
            </a:endParaRPr>
          </a:p>
          <a:p>
            <a:pPr lvl="2"/>
            <a:r>
              <a:rPr lang="en-US" dirty="0" smtClean="0">
                <a:latin typeface="+mn-lt"/>
              </a:rPr>
              <a:t>TRAIN 50 (Rule 5) errors</a:t>
            </a:r>
            <a:endParaRPr lang="en-US" dirty="0">
              <a:latin typeface="+mn-lt"/>
            </a:endParaRP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0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46626"/>
            <a:ext cx="8915400" cy="1192975"/>
          </a:xfrm>
        </p:spPr>
        <p:txBody>
          <a:bodyPr/>
          <a:lstStyle/>
          <a:p>
            <a:r>
              <a:rPr lang="en-US" i="1" dirty="0" smtClean="0">
                <a:latin typeface="+mn-lt"/>
              </a:rPr>
              <a:t>Get the TRAIN </a:t>
            </a:r>
            <a:r>
              <a:rPr lang="en-US" i="1" dirty="0">
                <a:latin typeface="+mn-lt"/>
              </a:rPr>
              <a:t>II Manual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39603"/>
            <a:ext cx="9143999" cy="260859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200" dirty="0" smtClean="0">
                <a:latin typeface="+mn-lt"/>
              </a:rPr>
              <a:t>Contact the </a:t>
            </a:r>
            <a:r>
              <a:rPr lang="en-US" sz="3200" dirty="0" err="1" smtClean="0">
                <a:latin typeface="+mn-lt"/>
              </a:rPr>
              <a:t>Railinc</a:t>
            </a:r>
            <a:r>
              <a:rPr lang="en-US" sz="3200" dirty="0" smtClean="0">
                <a:latin typeface="+mn-lt"/>
              </a:rPr>
              <a:t> Customer Support Center at 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877-724-5462 (877-</a:t>
            </a:r>
            <a:r>
              <a:rPr lang="en-US" sz="3200" dirty="0" err="1" smtClean="0">
                <a:latin typeface="+mn-lt"/>
              </a:rPr>
              <a:t>RAILINC</a:t>
            </a:r>
            <a:r>
              <a:rPr lang="en-US" sz="3200" dirty="0" smtClean="0">
                <a:latin typeface="+mn-lt"/>
              </a:rPr>
              <a:t>) or </a:t>
            </a:r>
            <a:r>
              <a:rPr lang="en-US" sz="3200" dirty="0" err="1" smtClean="0">
                <a:latin typeface="+mn-lt"/>
                <a:hlinkClick r:id="rId2"/>
              </a:rPr>
              <a:t>csc@railinc.com</a:t>
            </a:r>
            <a:r>
              <a:rPr lang="en-US" sz="3200" dirty="0" smtClean="0">
                <a:latin typeface="+mn-lt"/>
              </a:rPr>
              <a:t>. </a:t>
            </a:r>
            <a:endParaRPr lang="en-US" sz="3200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6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075" y="2832513"/>
            <a:ext cx="8451851" cy="1192975"/>
          </a:xfrm>
        </p:spPr>
        <p:txBody>
          <a:bodyPr>
            <a:normAutofit/>
          </a:bodyPr>
          <a:lstStyle/>
          <a:p>
            <a:pPr algn="ctr"/>
            <a:r>
              <a:rPr lang="en-US" b="1" i="1" dirty="0" smtClean="0">
                <a:latin typeface="+mn-lt"/>
              </a:rPr>
              <a:t>QUESTIONS?</a:t>
            </a:r>
            <a:endParaRPr lang="en-US" b="1" i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92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46626"/>
            <a:ext cx="8267313" cy="1192975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+mn-lt"/>
              </a:rPr>
              <a:t>Discussion Topics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39603"/>
            <a:ext cx="8331458" cy="245619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TRAIN II Overview</a:t>
            </a:r>
          </a:p>
          <a:p>
            <a:r>
              <a:rPr lang="en-US" dirty="0" smtClean="0">
                <a:latin typeface="+mn-lt"/>
              </a:rPr>
              <a:t>Impact on Car Hire</a:t>
            </a:r>
          </a:p>
          <a:p>
            <a:r>
              <a:rPr lang="en-US" dirty="0" smtClean="0">
                <a:latin typeface="+mn-lt"/>
              </a:rPr>
              <a:t>Impact on DDCT</a:t>
            </a:r>
          </a:p>
          <a:p>
            <a:r>
              <a:rPr lang="en-US" dirty="0" smtClean="0">
                <a:latin typeface="+mn-lt"/>
              </a:rPr>
              <a:t>TRAIN II Manual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+mn-lt"/>
              </a:rPr>
              <a:t>TRAIN II Overview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215139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TRAIN is the acronym for </a:t>
            </a:r>
            <a:r>
              <a:rPr lang="en-US" dirty="0" err="1" smtClean="0">
                <a:latin typeface="+mn-lt"/>
              </a:rPr>
              <a:t>TeleRail</a:t>
            </a:r>
            <a:r>
              <a:rPr lang="en-US" dirty="0" smtClean="0">
                <a:latin typeface="+mn-lt"/>
              </a:rPr>
              <a:t> Automated Information Network.</a:t>
            </a:r>
          </a:p>
          <a:p>
            <a:r>
              <a:rPr lang="en-US" dirty="0" smtClean="0">
                <a:latin typeface="+mn-lt"/>
              </a:rPr>
              <a:t>TRAIN is the system used to communicate electronically within the rail industry.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6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</a:rPr>
              <a:t>TRAIN II Overview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2227598"/>
          </a:xfrm>
        </p:spPr>
        <p:txBody>
          <a:bodyPr/>
          <a:lstStyle/>
          <a:p>
            <a:r>
              <a:rPr lang="en-US" dirty="0">
                <a:latin typeface="+mn-lt"/>
              </a:rPr>
              <a:t>TRAIN is </a:t>
            </a:r>
            <a:r>
              <a:rPr lang="en-US" dirty="0" smtClean="0">
                <a:latin typeface="+mn-lt"/>
              </a:rPr>
              <a:t>used </a:t>
            </a:r>
            <a:r>
              <a:rPr lang="en-US" dirty="0">
                <a:latin typeface="+mn-lt"/>
              </a:rPr>
              <a:t>to </a:t>
            </a:r>
            <a:r>
              <a:rPr lang="en-US" dirty="0" smtClean="0">
                <a:latin typeface="+mn-lt"/>
              </a:rPr>
              <a:t>monitor </a:t>
            </a:r>
            <a:r>
              <a:rPr lang="en-US" dirty="0">
                <a:latin typeface="+mn-lt"/>
              </a:rPr>
              <a:t>the </a:t>
            </a:r>
            <a:r>
              <a:rPr lang="en-US" dirty="0" smtClean="0">
                <a:latin typeface="+mn-lt"/>
              </a:rPr>
              <a:t>movement cycle </a:t>
            </a:r>
            <a:r>
              <a:rPr lang="en-US" dirty="0">
                <a:latin typeface="+mn-lt"/>
              </a:rPr>
              <a:t>of </a:t>
            </a:r>
            <a:r>
              <a:rPr lang="en-US" dirty="0" smtClean="0">
                <a:latin typeface="+mn-lt"/>
              </a:rPr>
              <a:t>equipment.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TRAIN </a:t>
            </a:r>
            <a:r>
              <a:rPr lang="en-US" dirty="0" smtClean="0">
                <a:latin typeface="+mn-lt"/>
              </a:rPr>
              <a:t>provides up-to-date </a:t>
            </a:r>
            <a:r>
              <a:rPr lang="en-US" dirty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nformation </a:t>
            </a:r>
            <a:r>
              <a:rPr lang="en-US" dirty="0">
                <a:latin typeface="+mn-lt"/>
              </a:rPr>
              <a:t>on </a:t>
            </a:r>
            <a:r>
              <a:rPr lang="en-US" dirty="0" smtClean="0">
                <a:latin typeface="+mn-lt"/>
              </a:rPr>
              <a:t>car location.</a:t>
            </a:r>
            <a:endParaRPr lang="en-US" dirty="0"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74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846627"/>
            <a:ext cx="8375651" cy="982174"/>
          </a:xfrm>
        </p:spPr>
        <p:txBody>
          <a:bodyPr/>
          <a:lstStyle/>
          <a:p>
            <a:r>
              <a:rPr lang="en-US" i="1" dirty="0" smtClean="0">
                <a:latin typeface="+mn-lt"/>
              </a:rPr>
              <a:t>TRAIN II Overview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1"/>
            <a:ext cx="8426967" cy="36576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Almost all electronic </a:t>
            </a:r>
            <a:r>
              <a:rPr lang="en-US" dirty="0">
                <a:latin typeface="+mn-lt"/>
              </a:rPr>
              <a:t>c</a:t>
            </a:r>
            <a:r>
              <a:rPr lang="en-US" dirty="0" smtClean="0">
                <a:latin typeface="+mn-lt"/>
              </a:rPr>
              <a:t>ommunication </a:t>
            </a:r>
            <a:r>
              <a:rPr lang="en-US" dirty="0">
                <a:latin typeface="+mn-lt"/>
              </a:rPr>
              <a:t>u</a:t>
            </a:r>
            <a:r>
              <a:rPr lang="en-US" dirty="0" smtClean="0">
                <a:latin typeface="+mn-lt"/>
              </a:rPr>
              <a:t>ses the TRAIN </a:t>
            </a:r>
            <a:r>
              <a:rPr lang="en-US" dirty="0">
                <a:latin typeface="+mn-lt"/>
              </a:rPr>
              <a:t>s</a:t>
            </a:r>
            <a:r>
              <a:rPr lang="en-US" dirty="0" smtClean="0">
                <a:latin typeface="+mn-lt"/>
              </a:rPr>
              <a:t>ystem. Examples include:</a:t>
            </a:r>
          </a:p>
          <a:p>
            <a:pPr lvl="1"/>
            <a:r>
              <a:rPr lang="en-US" dirty="0" smtClean="0">
                <a:latin typeface="+mn-lt"/>
              </a:rPr>
              <a:t>Interchanges</a:t>
            </a:r>
          </a:p>
          <a:p>
            <a:pPr lvl="1"/>
            <a:r>
              <a:rPr lang="en-US" dirty="0">
                <a:latin typeface="+mn-lt"/>
              </a:rPr>
              <a:t>Movement </a:t>
            </a:r>
            <a:r>
              <a:rPr lang="en-US" dirty="0" smtClean="0">
                <a:latin typeface="+mn-lt"/>
              </a:rPr>
              <a:t>events</a:t>
            </a:r>
            <a:endParaRPr lang="en-US" dirty="0">
              <a:latin typeface="+mn-lt"/>
            </a:endParaRPr>
          </a:p>
          <a:p>
            <a:pPr lvl="1"/>
            <a:r>
              <a:rPr lang="en-US" dirty="0">
                <a:latin typeface="+mn-lt"/>
              </a:rPr>
              <a:t>Transfers of </a:t>
            </a:r>
            <a:r>
              <a:rPr lang="en-US" dirty="0" smtClean="0">
                <a:latin typeface="+mn-lt"/>
              </a:rPr>
              <a:t>liability</a:t>
            </a:r>
          </a:p>
          <a:p>
            <a:pPr lvl="1"/>
            <a:r>
              <a:rPr lang="en-US" dirty="0" smtClean="0">
                <a:latin typeface="+mn-lt"/>
              </a:rPr>
              <a:t>Car grade inspections</a:t>
            </a:r>
          </a:p>
          <a:p>
            <a:pPr lvl="1"/>
            <a:r>
              <a:rPr lang="en-US" dirty="0" smtClean="0">
                <a:latin typeface="+mn-lt"/>
              </a:rPr>
              <a:t>Shipper reject information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8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</a:rPr>
              <a:t>TRAIN II Overview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1617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Communication via TRAIN is two-way:</a:t>
            </a:r>
          </a:p>
          <a:p>
            <a:pPr lvl="1"/>
            <a:r>
              <a:rPr lang="en-US" dirty="0" smtClean="0">
                <a:latin typeface="+mn-lt"/>
              </a:rPr>
              <a:t>Carriers to Railinc</a:t>
            </a:r>
          </a:p>
          <a:p>
            <a:pPr lvl="1"/>
            <a:r>
              <a:rPr lang="en-US" dirty="0" smtClean="0">
                <a:latin typeface="+mn-lt"/>
              </a:rPr>
              <a:t>Railinc to carriers/car owners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8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</a:rPr>
              <a:t>TRAIN II Impact on Car Hire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1084598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+mn-lt"/>
              </a:rPr>
              <a:t>Without TRAIN messaging, no centralized processing of car hire messages would exist.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142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+mn-lt"/>
              </a:rPr>
              <a:t>TRAIN II Impact on Car Hire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1"/>
            <a:ext cx="8426967" cy="3733800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>
                <a:latin typeface="+mn-lt"/>
              </a:rPr>
              <a:t>Messages that </a:t>
            </a:r>
            <a:r>
              <a:rPr lang="en-US" sz="3500" dirty="0" smtClean="0">
                <a:latin typeface="+mn-lt"/>
              </a:rPr>
              <a:t>impact car hire:</a:t>
            </a:r>
            <a:endParaRPr lang="en-US" sz="3500" dirty="0">
              <a:latin typeface="+mn-lt"/>
            </a:endParaRPr>
          </a:p>
          <a:p>
            <a:pPr lvl="1"/>
            <a:r>
              <a:rPr lang="en-US" sz="3000" dirty="0">
                <a:latin typeface="+mn-lt"/>
              </a:rPr>
              <a:t>TRAIN 10 – </a:t>
            </a:r>
            <a:r>
              <a:rPr lang="en-US" sz="3000" dirty="0" smtClean="0">
                <a:latin typeface="+mn-lt"/>
              </a:rPr>
              <a:t>Interchange</a:t>
            </a:r>
            <a:r>
              <a:rPr lang="en-US" sz="3000" dirty="0">
                <a:latin typeface="+mn-lt"/>
              </a:rPr>
              <a:t>, </a:t>
            </a:r>
            <a:r>
              <a:rPr lang="en-US" sz="3000" dirty="0" smtClean="0">
                <a:latin typeface="+mn-lt"/>
              </a:rPr>
              <a:t>movement</a:t>
            </a:r>
            <a:r>
              <a:rPr lang="en-US" sz="3000" dirty="0">
                <a:latin typeface="+mn-lt"/>
              </a:rPr>
              <a:t>, etc.</a:t>
            </a:r>
          </a:p>
          <a:p>
            <a:pPr lvl="1"/>
            <a:r>
              <a:rPr lang="en-US" sz="3000" dirty="0" smtClean="0">
                <a:latin typeface="+mn-lt"/>
              </a:rPr>
              <a:t>TRAIN 10, Type 80, 81, 84, 85 </a:t>
            </a:r>
            <a:r>
              <a:rPr lang="en-US" sz="3000" dirty="0">
                <a:latin typeface="+mn-lt"/>
              </a:rPr>
              <a:t>– </a:t>
            </a:r>
            <a:r>
              <a:rPr lang="en-US" sz="3000" dirty="0" smtClean="0">
                <a:latin typeface="+mn-lt"/>
              </a:rPr>
              <a:t>TOL (Rule 5)</a:t>
            </a:r>
          </a:p>
          <a:p>
            <a:pPr lvl="2"/>
            <a:r>
              <a:rPr lang="en-US" sz="2600" dirty="0" smtClean="0">
                <a:latin typeface="+mn-lt"/>
              </a:rPr>
              <a:t>Carrier/car owner to Railinc</a:t>
            </a:r>
          </a:p>
          <a:p>
            <a:pPr lvl="1"/>
            <a:r>
              <a:rPr lang="en-US" sz="3000" dirty="0" smtClean="0">
                <a:latin typeface="+mn-lt"/>
              </a:rPr>
              <a:t>TRAIN 26/29 – Rule 15</a:t>
            </a:r>
          </a:p>
          <a:p>
            <a:pPr lvl="1"/>
            <a:r>
              <a:rPr lang="en-US" sz="3000" dirty="0">
                <a:latin typeface="+mn-lt"/>
              </a:rPr>
              <a:t>TRAIN 28 – TOL (Rule </a:t>
            </a:r>
            <a:r>
              <a:rPr lang="en-US" sz="3000" dirty="0" smtClean="0">
                <a:latin typeface="+mn-lt"/>
              </a:rPr>
              <a:t>4, 5 and 15)</a:t>
            </a:r>
            <a:endParaRPr lang="en-US" sz="3000" dirty="0">
              <a:latin typeface="+mn-lt"/>
            </a:endParaRPr>
          </a:p>
          <a:p>
            <a:pPr lvl="2"/>
            <a:r>
              <a:rPr lang="en-US" sz="2600" dirty="0">
                <a:latin typeface="+mn-lt"/>
              </a:rPr>
              <a:t>Railinc to </a:t>
            </a:r>
            <a:r>
              <a:rPr lang="en-US" sz="2600" dirty="0" smtClean="0">
                <a:latin typeface="+mn-lt"/>
              </a:rPr>
              <a:t>carrier/car owner</a:t>
            </a:r>
          </a:p>
          <a:p>
            <a:pPr lvl="1"/>
            <a:r>
              <a:rPr lang="en-US" sz="3000" dirty="0" smtClean="0">
                <a:latin typeface="+mn-lt"/>
              </a:rPr>
              <a:t>TRAIN 50 </a:t>
            </a:r>
            <a:r>
              <a:rPr lang="en-US" sz="3000" dirty="0">
                <a:latin typeface="+mn-lt"/>
              </a:rPr>
              <a:t>– </a:t>
            </a:r>
            <a:r>
              <a:rPr lang="en-US" sz="3000" dirty="0" err="1" smtClean="0">
                <a:latin typeface="+mn-lt"/>
              </a:rPr>
              <a:t>TOL</a:t>
            </a:r>
            <a:r>
              <a:rPr lang="en-US" sz="3000" dirty="0" smtClean="0">
                <a:latin typeface="+mn-lt"/>
              </a:rPr>
              <a:t> errors </a:t>
            </a:r>
            <a:endParaRPr lang="en-US" sz="3000" dirty="0">
              <a:latin typeface="+mn-lt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43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+mn-lt"/>
              </a:rPr>
              <a:t>TRAIN II Impact on Car Hire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169419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More messages that impact car hire:</a:t>
            </a:r>
          </a:p>
          <a:p>
            <a:pPr lvl="1"/>
            <a:r>
              <a:rPr lang="en-US" dirty="0" smtClean="0">
                <a:latin typeface="+mn-lt"/>
              </a:rPr>
              <a:t>TRAIN 61-63 – Junction Advice</a:t>
            </a:r>
          </a:p>
          <a:p>
            <a:pPr lvl="1"/>
            <a:r>
              <a:rPr lang="en-US" dirty="0" smtClean="0">
                <a:latin typeface="+mn-lt"/>
              </a:rPr>
              <a:t>TRAIN 69 – Interchange Advice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08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5823</TotalTime>
  <Words>471</Words>
  <Application>Microsoft Office PowerPoint</Application>
  <PresentationFormat>On-screen Show (4:3)</PresentationFormat>
  <Paragraphs>110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1_Office Theme</vt:lpstr>
      <vt:lpstr>TRAIN II </vt:lpstr>
      <vt:lpstr>Discussion Topics</vt:lpstr>
      <vt:lpstr>TRAIN II Overview</vt:lpstr>
      <vt:lpstr>TRAIN II Overview</vt:lpstr>
      <vt:lpstr>TRAIN II Overview</vt:lpstr>
      <vt:lpstr>TRAIN II Overview</vt:lpstr>
      <vt:lpstr>TRAIN II Impact on Car Hire</vt:lpstr>
      <vt:lpstr>TRAIN II Impact on Car Hire</vt:lpstr>
      <vt:lpstr>TRAIN II Impact on Car Hire</vt:lpstr>
      <vt:lpstr>TRAIN II Impact on Car Hire</vt:lpstr>
      <vt:lpstr>TRAIN II Impact on DDCT</vt:lpstr>
      <vt:lpstr>TRAIN II Impact on DDCT</vt:lpstr>
      <vt:lpstr>TRAIN II Impact on DDCT</vt:lpstr>
      <vt:lpstr>TRAIN II Manual</vt:lpstr>
      <vt:lpstr>TRAIN II Manual</vt:lpstr>
      <vt:lpstr>Get the TRAIN II Manual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138</cp:revision>
  <cp:lastPrinted>2014-04-10T15:00:37Z</cp:lastPrinted>
  <dcterms:created xsi:type="dcterms:W3CDTF">2012-02-21T18:19:11Z</dcterms:created>
  <dcterms:modified xsi:type="dcterms:W3CDTF">2014-05-02T21:58:36Z</dcterms:modified>
</cp:coreProperties>
</file>