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56" r:id="rId2"/>
    <p:sldId id="266" r:id="rId3"/>
    <p:sldId id="274" r:id="rId4"/>
    <p:sldId id="275" r:id="rId5"/>
    <p:sldId id="276" r:id="rId6"/>
    <p:sldId id="277" r:id="rId7"/>
    <p:sldId id="278" r:id="rId8"/>
    <p:sldId id="273"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43872" autoAdjust="0"/>
  </p:normalViewPr>
  <p:slideViewPr>
    <p:cSldViewPr>
      <p:cViewPr>
        <p:scale>
          <a:sx n="117" d="100"/>
          <a:sy n="117" d="100"/>
        </p:scale>
        <p:origin x="-1476" y="-18"/>
      </p:cViewPr>
      <p:guideLst>
        <p:guide orient="horz" pos="2160"/>
        <p:guide pos="2880"/>
      </p:guideLst>
    </p:cSldViewPr>
  </p:slideViewPr>
  <p:notesTextViewPr>
    <p:cViewPr>
      <p:scale>
        <a:sx n="1" d="1"/>
        <a:sy n="1" d="1"/>
      </p:scale>
      <p:origin x="0" y="0"/>
    </p:cViewPr>
  </p:notesTextViewPr>
  <p:notesViewPr>
    <p:cSldViewPr>
      <p:cViewPr varScale="1">
        <p:scale>
          <a:sx n="56" d="100"/>
          <a:sy n="56" d="100"/>
        </p:scale>
        <p:origin x="-2826"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693200E2-F03E-4062-810C-FBBAB673108B}" type="datetimeFigureOut">
              <a:rPr lang="en-US" smtClean="0"/>
              <a:t>5/6/2013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26E22523-F8E8-4874-BA80-39A245C443B7}" type="slidenum">
              <a:rPr lang="en-US" smtClean="0"/>
              <a:t>‹#›</a:t>
            </a:fld>
            <a:endParaRPr lang="en-US"/>
          </a:p>
        </p:txBody>
      </p:sp>
    </p:spTree>
    <p:extLst>
      <p:ext uri="{BB962C8B-B14F-4D97-AF65-F5344CB8AC3E}">
        <p14:creationId xmlns:p14="http://schemas.microsoft.com/office/powerpoint/2010/main" val="32385639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50D18B05-175F-4A61-95B9-A571A97D432C}" type="datetimeFigureOut">
              <a:rPr lang="en-US" smtClean="0"/>
              <a:t>5/6/2013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C0E5F7A-D9FB-4847-912C-08426179B8F6}" type="slidenum">
              <a:rPr lang="en-US" smtClean="0"/>
              <a:t>‹#›</a:t>
            </a:fld>
            <a:endParaRPr lang="en-US" dirty="0"/>
          </a:p>
        </p:txBody>
      </p:sp>
    </p:spTree>
    <p:extLst>
      <p:ext uri="{BB962C8B-B14F-4D97-AF65-F5344CB8AC3E}">
        <p14:creationId xmlns:p14="http://schemas.microsoft.com/office/powerpoint/2010/main" val="1856899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Transportation Code XB - 20,360 cars reported</a:t>
            </a:r>
          </a:p>
          <a:p>
            <a:r>
              <a:rPr lang="en-US" dirty="0" smtClean="0"/>
              <a:t>•	Transportation Code XC – XY – 2,330 cars reported</a:t>
            </a:r>
          </a:p>
          <a:p>
            <a:r>
              <a:rPr lang="en-US" dirty="0" smtClean="0"/>
              <a:t>•	Transportation Code XA (overage) – 22,283 cars reported</a:t>
            </a:r>
          </a:p>
          <a:p>
            <a:r>
              <a:rPr lang="en-US" dirty="0" smtClean="0"/>
              <a:t>•	Transportation Code YA (over 50 years) – 4,249</a:t>
            </a:r>
          </a:p>
          <a:p>
            <a:r>
              <a:rPr lang="en-US" dirty="0" smtClean="0"/>
              <a:t>•	Transportation Codes S_/SX (scrap) – 3,059/1,108 (4,167) cars reported</a:t>
            </a:r>
          </a:p>
        </p:txBody>
      </p:sp>
      <p:sp>
        <p:nvSpPr>
          <p:cNvPr id="4" name="Slide Number Placeholder 3"/>
          <p:cNvSpPr>
            <a:spLocks noGrp="1"/>
          </p:cNvSpPr>
          <p:nvPr>
            <p:ph type="sldNum" sz="quarter" idx="10"/>
          </p:nvPr>
        </p:nvSpPr>
        <p:spPr/>
        <p:txBody>
          <a:bodyPr/>
          <a:lstStyle/>
          <a:p>
            <a:fld id="{9C0E5F7A-D9FB-4847-912C-08426179B8F6}" type="slidenum">
              <a:rPr lang="en-US" smtClean="0"/>
              <a:t>2</a:t>
            </a:fld>
            <a:endParaRPr lang="en-US" dirty="0"/>
          </a:p>
        </p:txBody>
      </p:sp>
    </p:spTree>
    <p:extLst>
      <p:ext uri="{BB962C8B-B14F-4D97-AF65-F5344CB8AC3E}">
        <p14:creationId xmlns:p14="http://schemas.microsoft.com/office/powerpoint/2010/main" val="9549620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Transportation Code XB - 20,360 cars reported</a:t>
            </a:r>
          </a:p>
          <a:p>
            <a:r>
              <a:rPr lang="en-US" dirty="0" smtClean="0"/>
              <a:t>•	Transportation Code XC – XY – 2,330 cars reported</a:t>
            </a:r>
          </a:p>
          <a:p>
            <a:r>
              <a:rPr lang="en-US" dirty="0" smtClean="0"/>
              <a:t>•	Transportation Code XA (overage) – 22,283 cars reported</a:t>
            </a:r>
          </a:p>
          <a:p>
            <a:r>
              <a:rPr lang="en-US" dirty="0" smtClean="0"/>
              <a:t>•	Transportation Code YA (over 50 years) – 4,249</a:t>
            </a:r>
          </a:p>
          <a:p>
            <a:r>
              <a:rPr lang="en-US" dirty="0" smtClean="0"/>
              <a:t>•	Transportation Codes S_/SX (scrap) – 3,059/1,108 (4,167) cars reported</a:t>
            </a:r>
          </a:p>
        </p:txBody>
      </p:sp>
      <p:sp>
        <p:nvSpPr>
          <p:cNvPr id="4" name="Slide Number Placeholder 3"/>
          <p:cNvSpPr>
            <a:spLocks noGrp="1"/>
          </p:cNvSpPr>
          <p:nvPr>
            <p:ph type="sldNum" sz="quarter" idx="10"/>
          </p:nvPr>
        </p:nvSpPr>
        <p:spPr/>
        <p:txBody>
          <a:bodyPr/>
          <a:lstStyle/>
          <a:p>
            <a:fld id="{9C0E5F7A-D9FB-4847-912C-08426179B8F6}" type="slidenum">
              <a:rPr lang="en-US" smtClean="0"/>
              <a:t>3</a:t>
            </a:fld>
            <a:endParaRPr lang="en-US" dirty="0"/>
          </a:p>
        </p:txBody>
      </p:sp>
    </p:spTree>
    <p:extLst>
      <p:ext uri="{BB962C8B-B14F-4D97-AF65-F5344CB8AC3E}">
        <p14:creationId xmlns:p14="http://schemas.microsoft.com/office/powerpoint/2010/main" val="954962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Transportation Code XB - 20,360 cars reported</a:t>
            </a:r>
          </a:p>
          <a:p>
            <a:r>
              <a:rPr lang="en-US" dirty="0" smtClean="0"/>
              <a:t>•	Transportation Code XC – XY – 2,330 cars reported</a:t>
            </a:r>
          </a:p>
          <a:p>
            <a:r>
              <a:rPr lang="en-US" dirty="0" smtClean="0"/>
              <a:t>•	Transportation Code XA (overage) – 22,283 cars reported</a:t>
            </a:r>
          </a:p>
          <a:p>
            <a:r>
              <a:rPr lang="en-US" dirty="0" smtClean="0"/>
              <a:t>•	Transportation Code YA (over 50 years) – 4,249</a:t>
            </a:r>
          </a:p>
          <a:p>
            <a:r>
              <a:rPr lang="en-US" dirty="0" smtClean="0"/>
              <a:t>•	Transportation Codes S_/SX (scrap) – 3,059/1,108 (4,167) cars reported</a:t>
            </a:r>
          </a:p>
        </p:txBody>
      </p:sp>
      <p:sp>
        <p:nvSpPr>
          <p:cNvPr id="4" name="Slide Number Placeholder 3"/>
          <p:cNvSpPr>
            <a:spLocks noGrp="1"/>
          </p:cNvSpPr>
          <p:nvPr>
            <p:ph type="sldNum" sz="quarter" idx="10"/>
          </p:nvPr>
        </p:nvSpPr>
        <p:spPr/>
        <p:txBody>
          <a:bodyPr/>
          <a:lstStyle/>
          <a:p>
            <a:fld id="{9C0E5F7A-D9FB-4847-912C-08426179B8F6}" type="slidenum">
              <a:rPr lang="en-US" smtClean="0"/>
              <a:t>4</a:t>
            </a:fld>
            <a:endParaRPr lang="en-US" dirty="0"/>
          </a:p>
        </p:txBody>
      </p:sp>
    </p:spTree>
    <p:extLst>
      <p:ext uri="{BB962C8B-B14F-4D97-AF65-F5344CB8AC3E}">
        <p14:creationId xmlns:p14="http://schemas.microsoft.com/office/powerpoint/2010/main" val="954962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Transportation Code XB - 20,360 cars reported</a:t>
            </a:r>
          </a:p>
          <a:p>
            <a:r>
              <a:rPr lang="en-US" dirty="0" smtClean="0"/>
              <a:t>•	Transportation Code XC – XY – 2,330 cars reported</a:t>
            </a:r>
          </a:p>
          <a:p>
            <a:r>
              <a:rPr lang="en-US" dirty="0" smtClean="0"/>
              <a:t>•	Transportation Code XA (overage) – 22,283 cars reported</a:t>
            </a:r>
          </a:p>
          <a:p>
            <a:r>
              <a:rPr lang="en-US" dirty="0" smtClean="0"/>
              <a:t>•	Transportation Code YA (over 50 years) – 4,249</a:t>
            </a:r>
          </a:p>
          <a:p>
            <a:r>
              <a:rPr lang="en-US" dirty="0" smtClean="0"/>
              <a:t>•	Transportation Codes S_/SX (scrap) – 3,059/1,108 (4,167) cars reported</a:t>
            </a:r>
          </a:p>
        </p:txBody>
      </p:sp>
      <p:sp>
        <p:nvSpPr>
          <p:cNvPr id="4" name="Slide Number Placeholder 3"/>
          <p:cNvSpPr>
            <a:spLocks noGrp="1"/>
          </p:cNvSpPr>
          <p:nvPr>
            <p:ph type="sldNum" sz="quarter" idx="10"/>
          </p:nvPr>
        </p:nvSpPr>
        <p:spPr/>
        <p:txBody>
          <a:bodyPr/>
          <a:lstStyle/>
          <a:p>
            <a:fld id="{9C0E5F7A-D9FB-4847-912C-08426179B8F6}" type="slidenum">
              <a:rPr lang="en-US" smtClean="0"/>
              <a:t>5</a:t>
            </a:fld>
            <a:endParaRPr lang="en-US" dirty="0"/>
          </a:p>
        </p:txBody>
      </p:sp>
    </p:spTree>
    <p:extLst>
      <p:ext uri="{BB962C8B-B14F-4D97-AF65-F5344CB8AC3E}">
        <p14:creationId xmlns:p14="http://schemas.microsoft.com/office/powerpoint/2010/main" val="954962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Transportation Code XB - 20,360 cars reported</a:t>
            </a:r>
          </a:p>
          <a:p>
            <a:r>
              <a:rPr lang="en-US" dirty="0" smtClean="0"/>
              <a:t>•	Transportation Code XC – XY – 2,330 cars reported</a:t>
            </a:r>
          </a:p>
          <a:p>
            <a:r>
              <a:rPr lang="en-US" dirty="0" smtClean="0"/>
              <a:t>•	Transportation Code XA (overage) – 22,283 cars reported</a:t>
            </a:r>
          </a:p>
          <a:p>
            <a:r>
              <a:rPr lang="en-US" dirty="0" smtClean="0"/>
              <a:t>•	Transportation Code YA (over 50 years) – 4,249</a:t>
            </a:r>
          </a:p>
          <a:p>
            <a:r>
              <a:rPr lang="en-US" dirty="0" smtClean="0"/>
              <a:t>•	Transportation Codes S_/SX (scrap) – 3,059/1,108 (4,167) cars reported</a:t>
            </a:r>
          </a:p>
        </p:txBody>
      </p:sp>
      <p:sp>
        <p:nvSpPr>
          <p:cNvPr id="4" name="Slide Number Placeholder 3"/>
          <p:cNvSpPr>
            <a:spLocks noGrp="1"/>
          </p:cNvSpPr>
          <p:nvPr>
            <p:ph type="sldNum" sz="quarter" idx="10"/>
          </p:nvPr>
        </p:nvSpPr>
        <p:spPr/>
        <p:txBody>
          <a:bodyPr/>
          <a:lstStyle/>
          <a:p>
            <a:fld id="{9C0E5F7A-D9FB-4847-912C-08426179B8F6}" type="slidenum">
              <a:rPr lang="en-US" smtClean="0"/>
              <a:t>6</a:t>
            </a:fld>
            <a:endParaRPr lang="en-US" dirty="0"/>
          </a:p>
        </p:txBody>
      </p:sp>
    </p:spTree>
    <p:extLst>
      <p:ext uri="{BB962C8B-B14F-4D97-AF65-F5344CB8AC3E}">
        <p14:creationId xmlns:p14="http://schemas.microsoft.com/office/powerpoint/2010/main" val="9549620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Transportation Code XB - 20,360 cars reported</a:t>
            </a:r>
          </a:p>
          <a:p>
            <a:r>
              <a:rPr lang="en-US" dirty="0" smtClean="0"/>
              <a:t>•	Transportation Code XC – XY – 2,330 cars reported</a:t>
            </a:r>
          </a:p>
          <a:p>
            <a:r>
              <a:rPr lang="en-US" dirty="0" smtClean="0"/>
              <a:t>•	Transportation Code XA (overage) – 22,283 cars reported</a:t>
            </a:r>
          </a:p>
          <a:p>
            <a:r>
              <a:rPr lang="en-US" dirty="0" smtClean="0"/>
              <a:t>•	Transportation Code YA (over 50 years) – 4,249</a:t>
            </a:r>
          </a:p>
          <a:p>
            <a:r>
              <a:rPr lang="en-US" dirty="0" smtClean="0"/>
              <a:t>•	Transportation Codes S_/SX (scrap) – 3,059/1,108 (4,167) cars reported</a:t>
            </a:r>
          </a:p>
        </p:txBody>
      </p:sp>
      <p:sp>
        <p:nvSpPr>
          <p:cNvPr id="4" name="Slide Number Placeholder 3"/>
          <p:cNvSpPr>
            <a:spLocks noGrp="1"/>
          </p:cNvSpPr>
          <p:nvPr>
            <p:ph type="sldNum" sz="quarter" idx="10"/>
          </p:nvPr>
        </p:nvSpPr>
        <p:spPr/>
        <p:txBody>
          <a:bodyPr/>
          <a:lstStyle/>
          <a:p>
            <a:fld id="{9C0E5F7A-D9FB-4847-912C-08426179B8F6}" type="slidenum">
              <a:rPr lang="en-US" smtClean="0"/>
              <a:t>7</a:t>
            </a:fld>
            <a:endParaRPr lang="en-US" dirty="0"/>
          </a:p>
        </p:txBody>
      </p:sp>
    </p:spTree>
    <p:extLst>
      <p:ext uri="{BB962C8B-B14F-4D97-AF65-F5344CB8AC3E}">
        <p14:creationId xmlns:p14="http://schemas.microsoft.com/office/powerpoint/2010/main" val="9549620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0E5F7A-D9FB-4847-912C-08426179B8F6}" type="slidenum">
              <a:rPr lang="en-US" smtClean="0"/>
              <a:t>8</a:t>
            </a:fld>
            <a:endParaRPr lang="en-US" dirty="0"/>
          </a:p>
        </p:txBody>
      </p:sp>
    </p:spTree>
    <p:extLst>
      <p:ext uri="{BB962C8B-B14F-4D97-AF65-F5344CB8AC3E}">
        <p14:creationId xmlns:p14="http://schemas.microsoft.com/office/powerpoint/2010/main" val="20157906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2E583F01-CD71-42FE-BB77-F1035BC2FFE6}" type="datetimeFigureOut">
              <a:rPr lang="en-US" smtClean="0"/>
              <a:t>5/6/2013</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a:lstStyle/>
          <a:p>
            <a:fld id="{A62DD52C-1511-44FE-BD6C-F246B308F33B}" type="slidenum">
              <a:rPr lang="en-US" smtClean="0"/>
              <a:t>‹#›</a:t>
            </a:fld>
            <a:endParaRPr lang="en-US" dirty="0"/>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583F01-CD71-42FE-BB77-F1035BC2FFE6}" type="datetimeFigureOut">
              <a:rPr lang="en-US" smtClean="0"/>
              <a:t>5/6/2013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583F01-CD71-42FE-BB77-F1035BC2FFE6}" type="datetimeFigureOut">
              <a:rPr lang="en-US" smtClean="0"/>
              <a:t>5/6/2013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583F01-CD71-42FE-BB77-F1035BC2FFE6}" type="datetimeFigureOut">
              <a:rPr lang="en-US" smtClean="0"/>
              <a:t>5/6/2013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E583F01-CD71-42FE-BB77-F1035BC2FFE6}" type="datetimeFigureOut">
              <a:rPr lang="en-US" smtClean="0"/>
              <a:t>5/6/2013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924800" y="6416675"/>
            <a:ext cx="762000" cy="365125"/>
          </a:xfrm>
        </p:spPr>
        <p:txBody>
          <a:bodyPr/>
          <a:lstStyle/>
          <a:p>
            <a:fld id="{A62DD52C-1511-44FE-BD6C-F246B308F33B}" type="slidenum">
              <a:rPr lang="en-US" smtClean="0"/>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E583F01-CD71-42FE-BB77-F1035BC2FFE6}" type="datetimeFigureOut">
              <a:rPr lang="en-US" smtClean="0"/>
              <a:t>5/6/2013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E583F01-CD71-42FE-BB77-F1035BC2FFE6}" type="datetimeFigureOut">
              <a:rPr lang="en-US" smtClean="0"/>
              <a:t>5/6/2013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E583F01-CD71-42FE-BB77-F1035BC2FFE6}" type="datetimeFigureOut">
              <a:rPr lang="en-US" smtClean="0"/>
              <a:t>5/6/2013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583F01-CD71-42FE-BB77-F1035BC2FFE6}" type="datetimeFigureOut">
              <a:rPr lang="en-US" smtClean="0"/>
              <a:t>5/6/2013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E583F01-CD71-42FE-BB77-F1035BC2FFE6}" type="datetimeFigureOut">
              <a:rPr lang="en-US" smtClean="0"/>
              <a:t>5/6/2013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dirty="0"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E583F01-CD71-42FE-BB77-F1035BC2FFE6}" type="datetimeFigureOut">
              <a:rPr lang="en-US" smtClean="0"/>
              <a:t>5/6/2013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2E583F01-CD71-42FE-BB77-F1035BC2FFE6}" type="datetimeFigureOut">
              <a:rPr lang="en-US" smtClean="0"/>
              <a:t>5/6/2013</a:t>
            </a:fld>
            <a:endParaRPr lang="en-US" dirty="0"/>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dirty="0"/>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A62DD52C-1511-44FE-BD6C-F246B308F33B}"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RULE 4 UPDATE</a:t>
            </a:r>
            <a:endParaRPr lang="en-US" dirty="0"/>
          </a:p>
        </p:txBody>
      </p:sp>
      <p:sp>
        <p:nvSpPr>
          <p:cNvPr id="3" name="Subtitle 2"/>
          <p:cNvSpPr>
            <a:spLocks noGrp="1"/>
          </p:cNvSpPr>
          <p:nvPr>
            <p:ph type="subTitle" idx="1"/>
          </p:nvPr>
        </p:nvSpPr>
        <p:spPr/>
        <p:txBody>
          <a:bodyPr/>
          <a:lstStyle/>
          <a:p>
            <a:endParaRPr lang="en-US" dirty="0" smtClean="0"/>
          </a:p>
          <a:p>
            <a:r>
              <a:rPr lang="en-US" dirty="0" smtClean="0"/>
              <a:t> </a:t>
            </a:r>
            <a:endParaRPr lang="en-US" dirty="0"/>
          </a:p>
        </p:txBody>
      </p:sp>
      <p:sp>
        <p:nvSpPr>
          <p:cNvPr id="6" name="Rectangle 20"/>
          <p:cNvSpPr>
            <a:spLocks noChangeArrowheads="1"/>
          </p:cNvSpPr>
          <p:nvPr/>
        </p:nvSpPr>
        <p:spPr bwMode="auto">
          <a:xfrm>
            <a:off x="5943600" y="4800600"/>
            <a:ext cx="2895600" cy="1689100"/>
          </a:xfrm>
          <a:prstGeom prst="rect">
            <a:avLst/>
          </a:prstGeom>
          <a:noFill/>
          <a:ln>
            <a:noFill/>
          </a:ln>
          <a:effectLst>
            <a:outerShdw dist="3592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rIns="0" anchor="ctr" anchorCtr="1"/>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rgbClr val="FFFFFF"/>
                </a:solidFill>
                <a:effectLst/>
                <a:uLnTx/>
                <a:uFillTx/>
              </a:rPr>
              <a:t>ACACSO  Meeting </a:t>
            </a:r>
            <a:br>
              <a:rPr kumimoji="0" lang="en-US" sz="1400" b="0" i="0" u="none" strike="noStrike" kern="0" cap="none" spc="0" normalizeH="0" baseline="0" noProof="0" dirty="0" smtClean="0">
                <a:ln>
                  <a:noFill/>
                </a:ln>
                <a:solidFill>
                  <a:srgbClr val="FFFFFF"/>
                </a:solidFill>
                <a:effectLst/>
                <a:uLnTx/>
                <a:uFillTx/>
              </a:rPr>
            </a:br>
            <a:r>
              <a:rPr kumimoji="0" lang="en-US" sz="1400" b="0" i="0" u="none" strike="noStrike" kern="0" cap="none" spc="0" normalizeH="0" baseline="0" noProof="0" dirty="0" smtClean="0">
                <a:ln>
                  <a:noFill/>
                </a:ln>
                <a:solidFill>
                  <a:srgbClr val="FFFFFF"/>
                </a:solidFill>
                <a:effectLst/>
                <a:uLnTx/>
                <a:uFillTx/>
              </a:rPr>
              <a:t>Las Vegas – May 10, 2013</a:t>
            </a:r>
            <a:br>
              <a:rPr kumimoji="0" lang="en-US" sz="1400" b="0" i="0" u="none" strike="noStrike" kern="0" cap="none" spc="0" normalizeH="0" baseline="0" noProof="0" dirty="0" smtClean="0">
                <a:ln>
                  <a:noFill/>
                </a:ln>
                <a:solidFill>
                  <a:srgbClr val="FFFFFF"/>
                </a:solidFill>
                <a:effectLst/>
                <a:uLnTx/>
                <a:uFillTx/>
              </a:rPr>
            </a:br>
            <a:r>
              <a:rPr kumimoji="0" lang="en-US" sz="1400" b="0" i="0" u="none" strike="noStrike" kern="0" cap="none" spc="0" normalizeH="0" baseline="0" noProof="0" dirty="0" smtClean="0">
                <a:ln>
                  <a:noFill/>
                </a:ln>
                <a:solidFill>
                  <a:srgbClr val="FFFFFF"/>
                </a:solidFill>
                <a:effectLst/>
                <a:uLnTx/>
                <a:uFillTx/>
              </a:rPr>
              <a:t>Scott Churchill</a:t>
            </a:r>
          </a:p>
          <a:p>
            <a:pPr marL="0" marR="0" lvl="0" indent="0" defTabSz="914400" eaLnBrk="1" fontAlgn="auto" latinLnBrk="0" hangingPunct="1">
              <a:lnSpc>
                <a:spcPct val="100000"/>
              </a:lnSpc>
              <a:spcBef>
                <a:spcPts val="0"/>
              </a:spcBef>
              <a:spcAft>
                <a:spcPts val="0"/>
              </a:spcAft>
              <a:buClrTx/>
              <a:buSzTx/>
              <a:buFontTx/>
              <a:buNone/>
              <a:tabLst/>
              <a:defRPr/>
            </a:pPr>
            <a:r>
              <a:rPr lang="en-US" sz="1400" kern="0" dirty="0">
                <a:solidFill>
                  <a:srgbClr val="FFFFFF"/>
                </a:solidFill>
              </a:rPr>
              <a:t>C</a:t>
            </a:r>
            <a:r>
              <a:rPr kumimoji="0" lang="en-US" sz="1400" b="0" i="0" u="none" strike="noStrike" kern="0" cap="none" spc="0" normalizeH="0" baseline="0" noProof="0" dirty="0" smtClean="0">
                <a:ln>
                  <a:noFill/>
                </a:ln>
                <a:solidFill>
                  <a:srgbClr val="FFFFFF"/>
                </a:solidFill>
                <a:effectLst/>
                <a:uLnTx/>
                <a:uFillTx/>
              </a:rPr>
              <a:t>SX Transportation</a:t>
            </a:r>
          </a:p>
        </p:txBody>
      </p:sp>
    </p:spTree>
    <p:extLst>
      <p:ext uri="{BB962C8B-B14F-4D97-AF65-F5344CB8AC3E}">
        <p14:creationId xmlns:p14="http://schemas.microsoft.com/office/powerpoint/2010/main" val="35976309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4 Background</a:t>
            </a:r>
            <a:endParaRPr lang="en-US" dirty="0"/>
          </a:p>
        </p:txBody>
      </p:sp>
      <p:sp>
        <p:nvSpPr>
          <p:cNvPr id="4" name="Content Placeholder 3"/>
          <p:cNvSpPr>
            <a:spLocks noGrp="1"/>
          </p:cNvSpPr>
          <p:nvPr>
            <p:ph idx="1"/>
          </p:nvPr>
        </p:nvSpPr>
        <p:spPr/>
        <p:txBody>
          <a:bodyPr>
            <a:normAutofit lnSpcReduction="10000"/>
          </a:bodyPr>
          <a:lstStyle/>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Car </a:t>
            </a:r>
            <a:r>
              <a:rPr lang="en-US" sz="2400" dirty="0">
                <a:latin typeface="Calibri"/>
                <a:ea typeface="Calibri"/>
                <a:cs typeface="Times New Roman"/>
              </a:rPr>
              <a:t>Hire Rule 4 allows reclaim for car hire costs incurred while empty cars are under revenue </a:t>
            </a:r>
            <a:r>
              <a:rPr lang="en-US" sz="2400" dirty="0" smtClean="0">
                <a:latin typeface="Calibri"/>
                <a:ea typeface="Calibri"/>
                <a:cs typeface="Times New Roman"/>
              </a:rPr>
              <a:t>billing</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Currently</a:t>
            </a:r>
            <a:r>
              <a:rPr lang="en-US" sz="2400" dirty="0">
                <a:latin typeface="Calibri"/>
                <a:ea typeface="Calibri"/>
                <a:cs typeface="Times New Roman"/>
              </a:rPr>
              <a:t>, carriers must identify revenue empty shipments and </a:t>
            </a:r>
            <a:r>
              <a:rPr lang="en-US" sz="2400" dirty="0" smtClean="0">
                <a:latin typeface="Calibri"/>
                <a:ea typeface="Calibri"/>
                <a:cs typeface="Times New Roman"/>
              </a:rPr>
              <a:t>the car </a:t>
            </a:r>
            <a:r>
              <a:rPr lang="en-US" sz="2400" dirty="0">
                <a:latin typeface="Calibri"/>
                <a:ea typeface="Calibri"/>
                <a:cs typeface="Times New Roman"/>
              </a:rPr>
              <a:t>hire costs incurred for those </a:t>
            </a:r>
            <a:r>
              <a:rPr lang="en-US" sz="2400" dirty="0" smtClean="0">
                <a:latin typeface="Calibri"/>
                <a:ea typeface="Calibri"/>
                <a:cs typeface="Times New Roman"/>
              </a:rPr>
              <a:t>shipments</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A reclaim </a:t>
            </a:r>
            <a:r>
              <a:rPr lang="en-US" sz="2400" dirty="0">
                <a:latin typeface="Calibri"/>
                <a:ea typeface="Calibri"/>
                <a:cs typeface="Times New Roman"/>
              </a:rPr>
              <a:t>must be created to recover these </a:t>
            </a:r>
            <a:r>
              <a:rPr lang="en-US" sz="2400" dirty="0" smtClean="0">
                <a:latin typeface="Calibri"/>
                <a:ea typeface="Calibri"/>
                <a:cs typeface="Times New Roman"/>
              </a:rPr>
              <a:t>costs</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Manual </a:t>
            </a:r>
            <a:r>
              <a:rPr lang="en-US" sz="2400" dirty="0">
                <a:latin typeface="Calibri"/>
                <a:ea typeface="Calibri"/>
                <a:cs typeface="Times New Roman"/>
              </a:rPr>
              <a:t>intervention </a:t>
            </a:r>
            <a:r>
              <a:rPr lang="en-US" sz="2400" dirty="0" smtClean="0">
                <a:latin typeface="Calibri"/>
                <a:ea typeface="Calibri"/>
                <a:cs typeface="Times New Roman"/>
              </a:rPr>
              <a:t>may be often required </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Car </a:t>
            </a:r>
            <a:r>
              <a:rPr lang="en-US" sz="2400" dirty="0">
                <a:latin typeface="Calibri"/>
                <a:ea typeface="Calibri"/>
                <a:cs typeface="Times New Roman"/>
              </a:rPr>
              <a:t>owners must </a:t>
            </a:r>
            <a:r>
              <a:rPr lang="en-US" sz="2400" dirty="0" smtClean="0">
                <a:latin typeface="Calibri"/>
                <a:ea typeface="Calibri"/>
                <a:cs typeface="Times New Roman"/>
              </a:rPr>
              <a:t>verify that </a:t>
            </a:r>
            <a:r>
              <a:rPr lang="en-US" sz="2400" dirty="0">
                <a:latin typeface="Calibri"/>
                <a:ea typeface="Calibri"/>
                <a:cs typeface="Times New Roman"/>
              </a:rPr>
              <a:t>duplicate reclaims have not been requested and that </a:t>
            </a:r>
            <a:r>
              <a:rPr lang="en-US" sz="2400" dirty="0" smtClean="0">
                <a:latin typeface="Calibri"/>
                <a:ea typeface="Calibri"/>
                <a:cs typeface="Times New Roman"/>
              </a:rPr>
              <a:t>systems </a:t>
            </a:r>
            <a:r>
              <a:rPr lang="en-US" sz="2400" dirty="0">
                <a:latin typeface="Calibri"/>
                <a:ea typeface="Calibri"/>
                <a:cs typeface="Times New Roman"/>
              </a:rPr>
              <a:t>have not </a:t>
            </a:r>
            <a:r>
              <a:rPr lang="en-US" sz="2400" dirty="0" smtClean="0">
                <a:latin typeface="Calibri"/>
                <a:ea typeface="Calibri"/>
                <a:cs typeface="Times New Roman"/>
              </a:rPr>
              <a:t>generated multiple reclaims</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Other </a:t>
            </a:r>
            <a:r>
              <a:rPr lang="en-US" sz="2400" dirty="0">
                <a:latin typeface="Calibri"/>
                <a:ea typeface="Calibri"/>
                <a:cs typeface="Times New Roman"/>
              </a:rPr>
              <a:t>administrative effort </a:t>
            </a:r>
            <a:r>
              <a:rPr lang="en-US" sz="2400" dirty="0" smtClean="0">
                <a:latin typeface="Calibri"/>
                <a:ea typeface="Calibri"/>
                <a:cs typeface="Times New Roman"/>
              </a:rPr>
              <a:t>may be required </a:t>
            </a:r>
            <a:r>
              <a:rPr lang="en-US" sz="2400" dirty="0">
                <a:latin typeface="Calibri"/>
                <a:ea typeface="Calibri"/>
                <a:cs typeface="Times New Roman"/>
              </a:rPr>
              <a:t>to ensure </a:t>
            </a:r>
            <a:r>
              <a:rPr lang="en-US" sz="2400" dirty="0" smtClean="0">
                <a:latin typeface="Calibri"/>
                <a:ea typeface="Calibri"/>
                <a:cs typeface="Times New Roman"/>
              </a:rPr>
              <a:t>all </a:t>
            </a:r>
            <a:r>
              <a:rPr lang="en-US" sz="2400" dirty="0">
                <a:latin typeface="Calibri"/>
                <a:ea typeface="Calibri"/>
                <a:cs typeface="Times New Roman"/>
              </a:rPr>
              <a:t>reclaims have been paid on a timely basis</a:t>
            </a:r>
          </a:p>
          <a:p>
            <a:pPr marL="0" marR="0" lvl="0" indent="0">
              <a:lnSpc>
                <a:spcPct val="115000"/>
              </a:lnSpc>
              <a:spcBef>
                <a:spcPts val="0"/>
              </a:spcBef>
              <a:spcAft>
                <a:spcPts val="0"/>
              </a:spcAft>
              <a:buNone/>
            </a:pPr>
            <a:endParaRPr lang="en-US" sz="2400" dirty="0">
              <a:effectLst/>
              <a:latin typeface="Calibri"/>
              <a:ea typeface="Calibri"/>
              <a:cs typeface="Times New Roman"/>
            </a:endParaRPr>
          </a:p>
        </p:txBody>
      </p:sp>
    </p:spTree>
    <p:extLst>
      <p:ext uri="{BB962C8B-B14F-4D97-AF65-F5344CB8AC3E}">
        <p14:creationId xmlns:p14="http://schemas.microsoft.com/office/powerpoint/2010/main" val="564175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Rule 4 Project Vision</a:t>
            </a:r>
            <a:endParaRPr lang="en-US" dirty="0"/>
          </a:p>
        </p:txBody>
      </p:sp>
      <p:sp>
        <p:nvSpPr>
          <p:cNvPr id="4" name="Content Placeholder 3"/>
          <p:cNvSpPr>
            <a:spLocks noGrp="1"/>
          </p:cNvSpPr>
          <p:nvPr>
            <p:ph idx="1"/>
          </p:nvPr>
        </p:nvSpPr>
        <p:spPr/>
        <p:txBody>
          <a:bodyPr>
            <a:normAutofit/>
          </a:bodyPr>
          <a:lstStyle/>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Replace </a:t>
            </a:r>
            <a:r>
              <a:rPr lang="en-US" sz="2400" dirty="0">
                <a:latin typeface="Calibri"/>
                <a:ea typeface="Calibri"/>
                <a:cs typeface="Times New Roman"/>
              </a:rPr>
              <a:t>the existing Car Hire Rule 4 reclaim process with </a:t>
            </a:r>
            <a:r>
              <a:rPr lang="en-US" sz="2400" dirty="0" smtClean="0">
                <a:latin typeface="Calibri"/>
                <a:ea typeface="Calibri"/>
                <a:cs typeface="Times New Roman"/>
              </a:rPr>
              <a:t>automated processing at </a:t>
            </a:r>
            <a:r>
              <a:rPr lang="en-US" sz="2400" dirty="0" err="1" smtClean="0">
                <a:latin typeface="Calibri"/>
                <a:ea typeface="Calibri"/>
                <a:cs typeface="Times New Roman"/>
              </a:rPr>
              <a:t>Railinc</a:t>
            </a:r>
            <a:r>
              <a:rPr lang="en-US" sz="2400" dirty="0" smtClean="0">
                <a:latin typeface="Calibri"/>
                <a:ea typeface="Calibri"/>
                <a:cs typeface="Times New Roman"/>
              </a:rPr>
              <a:t> using </a:t>
            </a:r>
            <a:r>
              <a:rPr lang="en-US" sz="2400" dirty="0">
                <a:latin typeface="Calibri"/>
                <a:ea typeface="Calibri"/>
                <a:cs typeface="Times New Roman"/>
              </a:rPr>
              <a:t>car movement records, LCS interchanges and waybill data (waybill number, date, origin road and STCC</a:t>
            </a:r>
            <a:r>
              <a:rPr lang="en-US" sz="2400" dirty="0" smtClean="0">
                <a:latin typeface="Calibri"/>
                <a:ea typeface="Calibri"/>
                <a:cs typeface="Times New Roman"/>
              </a:rPr>
              <a:t>)</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The automation of </a:t>
            </a:r>
            <a:r>
              <a:rPr lang="en-US" sz="2400" dirty="0">
                <a:latin typeface="Calibri"/>
                <a:ea typeface="Calibri"/>
                <a:cs typeface="Times New Roman"/>
              </a:rPr>
              <a:t>Car Hire Rule 4 will eliminate reclaims and reduce the associated efforts and costs within the car accounting function at car owners and </a:t>
            </a:r>
            <a:r>
              <a:rPr lang="en-US" sz="2400" dirty="0" smtClean="0">
                <a:latin typeface="Calibri"/>
                <a:ea typeface="Calibri"/>
                <a:cs typeface="Times New Roman"/>
              </a:rPr>
              <a:t>railroads</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Carriers </a:t>
            </a:r>
            <a:r>
              <a:rPr lang="en-US" sz="2400" dirty="0">
                <a:latin typeface="Calibri"/>
                <a:ea typeface="Calibri"/>
                <a:cs typeface="Times New Roman"/>
              </a:rPr>
              <a:t>will be able to redirect the resources currently expended on this </a:t>
            </a:r>
            <a:r>
              <a:rPr lang="en-US" sz="2400" dirty="0" smtClean="0">
                <a:latin typeface="Calibri"/>
                <a:ea typeface="Calibri"/>
                <a:cs typeface="Times New Roman"/>
              </a:rPr>
              <a:t>activity</a:t>
            </a:r>
          </a:p>
          <a:p>
            <a:pPr marL="0" marR="0" lvl="0" indent="0">
              <a:lnSpc>
                <a:spcPct val="115000"/>
              </a:lnSpc>
              <a:spcBef>
                <a:spcPts val="0"/>
              </a:spcBef>
              <a:spcAft>
                <a:spcPts val="0"/>
              </a:spcAft>
              <a:buNone/>
            </a:pPr>
            <a:endParaRPr lang="en-US" sz="2400" dirty="0">
              <a:effectLst/>
              <a:latin typeface="Calibri"/>
              <a:ea typeface="Calibri"/>
              <a:cs typeface="Times New Roman"/>
            </a:endParaRPr>
          </a:p>
        </p:txBody>
      </p:sp>
    </p:spTree>
    <p:extLst>
      <p:ext uri="{BB962C8B-B14F-4D97-AF65-F5344CB8AC3E}">
        <p14:creationId xmlns:p14="http://schemas.microsoft.com/office/powerpoint/2010/main" val="8035350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Rule 4 Project Themes</a:t>
            </a:r>
            <a:endParaRPr lang="en-US" dirty="0"/>
          </a:p>
        </p:txBody>
      </p:sp>
      <p:sp>
        <p:nvSpPr>
          <p:cNvPr id="4" name="Content Placeholder 3"/>
          <p:cNvSpPr>
            <a:spLocks noGrp="1"/>
          </p:cNvSpPr>
          <p:nvPr>
            <p:ph idx="1"/>
          </p:nvPr>
        </p:nvSpPr>
        <p:spPr/>
        <p:txBody>
          <a:bodyPr>
            <a:normAutofit/>
          </a:bodyPr>
          <a:lstStyle/>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Collect</a:t>
            </a:r>
            <a:r>
              <a:rPr lang="en-US" sz="2400" dirty="0">
                <a:latin typeface="Calibri"/>
                <a:ea typeface="Calibri"/>
                <a:cs typeface="Times New Roman"/>
              </a:rPr>
              <a:t>, merge and store data from </a:t>
            </a:r>
            <a:r>
              <a:rPr lang="en-US" sz="2400" dirty="0" err="1">
                <a:latin typeface="Calibri"/>
                <a:ea typeface="Calibri"/>
                <a:cs typeface="Times New Roman"/>
              </a:rPr>
              <a:t>Railinc</a:t>
            </a:r>
            <a:r>
              <a:rPr lang="en-US" sz="2400" dirty="0">
                <a:latin typeface="Calibri"/>
                <a:ea typeface="Calibri"/>
                <a:cs typeface="Times New Roman"/>
              </a:rPr>
              <a:t> repositories related to Rule 4 </a:t>
            </a:r>
            <a:r>
              <a:rPr lang="en-US" sz="2400" dirty="0" smtClean="0">
                <a:latin typeface="Calibri"/>
                <a:ea typeface="Calibri"/>
                <a:cs typeface="Times New Roman"/>
              </a:rPr>
              <a:t>processing</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Identify </a:t>
            </a:r>
            <a:r>
              <a:rPr lang="en-US" sz="2400" dirty="0">
                <a:latin typeface="Calibri"/>
                <a:ea typeface="Calibri"/>
                <a:cs typeface="Times New Roman"/>
              </a:rPr>
              <a:t>required elements to process Rule 4 situations (STCC, </a:t>
            </a:r>
            <a:r>
              <a:rPr lang="en-US" sz="2400" dirty="0" err="1">
                <a:latin typeface="Calibri"/>
                <a:ea typeface="Calibri"/>
                <a:cs typeface="Times New Roman"/>
              </a:rPr>
              <a:t>Umler</a:t>
            </a:r>
            <a:r>
              <a:rPr lang="en-US" sz="2400" dirty="0">
                <a:latin typeface="Calibri"/>
                <a:ea typeface="Calibri"/>
                <a:cs typeface="Times New Roman"/>
              </a:rPr>
              <a:t>, other</a:t>
            </a:r>
            <a:r>
              <a:rPr lang="en-US" sz="2400" dirty="0" smtClean="0">
                <a:latin typeface="Calibri"/>
                <a:ea typeface="Calibri"/>
                <a:cs typeface="Times New Roman"/>
              </a:rPr>
              <a:t>)</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Send </a:t>
            </a:r>
            <a:r>
              <a:rPr lang="en-US" sz="2400" dirty="0">
                <a:latin typeface="Calibri"/>
                <a:ea typeface="Calibri"/>
                <a:cs typeface="Times New Roman"/>
              </a:rPr>
              <a:t>information/event (TRAIN28) to car </a:t>
            </a:r>
            <a:r>
              <a:rPr lang="en-US" sz="2400" dirty="0" smtClean="0">
                <a:latin typeface="Calibri"/>
                <a:ea typeface="Calibri"/>
                <a:cs typeface="Times New Roman"/>
              </a:rPr>
              <a:t>owners</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Integrate </a:t>
            </a:r>
            <a:r>
              <a:rPr lang="en-US" sz="2400" dirty="0">
                <a:latin typeface="Calibri"/>
                <a:ea typeface="Calibri"/>
                <a:cs typeface="Times New Roman"/>
              </a:rPr>
              <a:t>messaging with internal </a:t>
            </a:r>
            <a:r>
              <a:rPr lang="en-US" sz="2400" dirty="0" err="1">
                <a:latin typeface="Calibri"/>
                <a:ea typeface="Calibri"/>
                <a:cs typeface="Times New Roman"/>
              </a:rPr>
              <a:t>Railinc</a:t>
            </a:r>
            <a:r>
              <a:rPr lang="en-US" sz="2400" dirty="0">
                <a:latin typeface="Calibri"/>
                <a:ea typeface="Calibri"/>
                <a:cs typeface="Times New Roman"/>
              </a:rPr>
              <a:t> </a:t>
            </a:r>
            <a:r>
              <a:rPr lang="en-US" sz="2400" dirty="0" smtClean="0">
                <a:latin typeface="Calibri"/>
                <a:ea typeface="Calibri"/>
                <a:cs typeface="Times New Roman"/>
              </a:rPr>
              <a:t>applications</a:t>
            </a:r>
          </a:p>
          <a:p>
            <a:pPr marL="0" marR="0" lvl="0" indent="0">
              <a:lnSpc>
                <a:spcPct val="115000"/>
              </a:lnSpc>
              <a:spcBef>
                <a:spcPts val="0"/>
              </a:spcBef>
              <a:spcAft>
                <a:spcPts val="0"/>
              </a:spcAft>
              <a:buNone/>
            </a:pPr>
            <a:endParaRPr lang="en-US" sz="2400" dirty="0">
              <a:effectLst/>
              <a:latin typeface="Calibri"/>
              <a:ea typeface="Calibri"/>
              <a:cs typeface="Times New Roman"/>
            </a:endParaRPr>
          </a:p>
        </p:txBody>
      </p:sp>
    </p:spTree>
    <p:extLst>
      <p:ext uri="{BB962C8B-B14F-4D97-AF65-F5344CB8AC3E}">
        <p14:creationId xmlns:p14="http://schemas.microsoft.com/office/powerpoint/2010/main" val="24857962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Rule 4 Project Benefits</a:t>
            </a:r>
            <a:endParaRPr lang="en-US" dirty="0"/>
          </a:p>
        </p:txBody>
      </p:sp>
      <p:sp>
        <p:nvSpPr>
          <p:cNvPr id="4" name="Content Placeholder 3"/>
          <p:cNvSpPr>
            <a:spLocks noGrp="1"/>
          </p:cNvSpPr>
          <p:nvPr>
            <p:ph idx="1"/>
          </p:nvPr>
        </p:nvSpPr>
        <p:spPr/>
        <p:txBody>
          <a:bodyPr>
            <a:normAutofit/>
          </a:bodyPr>
          <a:lstStyle/>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Cost </a:t>
            </a:r>
            <a:r>
              <a:rPr lang="en-US" sz="2400" dirty="0">
                <a:latin typeface="Calibri"/>
                <a:ea typeface="Calibri"/>
                <a:cs typeface="Times New Roman"/>
              </a:rPr>
              <a:t>reduction – Carriers will no longer incur the costs associated with identifying and processing Car Hire Rules for </a:t>
            </a:r>
            <a:r>
              <a:rPr lang="en-US" sz="2400" dirty="0" smtClean="0">
                <a:latin typeface="Calibri"/>
                <a:ea typeface="Calibri"/>
                <a:cs typeface="Times New Roman"/>
              </a:rPr>
              <a:t>reclaims</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Reduction </a:t>
            </a:r>
            <a:r>
              <a:rPr lang="en-US" sz="2400" dirty="0">
                <a:latin typeface="Calibri"/>
                <a:ea typeface="Calibri"/>
                <a:cs typeface="Times New Roman"/>
              </a:rPr>
              <a:t>of time and effort spent on processing, analyzing and responding to Rule 4 reclaims by the industry</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Cost </a:t>
            </a:r>
            <a:r>
              <a:rPr lang="en-US" sz="2400" dirty="0">
                <a:latin typeface="Calibri"/>
                <a:ea typeface="Calibri"/>
                <a:cs typeface="Times New Roman"/>
              </a:rPr>
              <a:t>avoidance – Replacement of functionality requested by and/or currently contained in legacy mainframe systems at railroad customers via a </a:t>
            </a:r>
            <a:r>
              <a:rPr lang="en-US" sz="2400" dirty="0" err="1">
                <a:latin typeface="Calibri"/>
                <a:ea typeface="Calibri"/>
                <a:cs typeface="Times New Roman"/>
              </a:rPr>
              <a:t>Railinc</a:t>
            </a:r>
            <a:r>
              <a:rPr lang="en-US" sz="2400" dirty="0">
                <a:latin typeface="Calibri"/>
                <a:ea typeface="Calibri"/>
                <a:cs typeface="Times New Roman"/>
              </a:rPr>
              <a:t> solution will avoid some development </a:t>
            </a:r>
            <a:r>
              <a:rPr lang="en-US" sz="2400" dirty="0" smtClean="0">
                <a:latin typeface="Calibri"/>
                <a:ea typeface="Calibri"/>
                <a:cs typeface="Times New Roman"/>
              </a:rPr>
              <a:t>costs</a:t>
            </a:r>
            <a:endParaRPr lang="en-US" sz="2400" dirty="0">
              <a:effectLst/>
              <a:latin typeface="Calibri"/>
              <a:ea typeface="Calibri"/>
              <a:cs typeface="Times New Roman"/>
            </a:endParaRPr>
          </a:p>
        </p:txBody>
      </p:sp>
    </p:spTree>
    <p:extLst>
      <p:ext uri="{BB962C8B-B14F-4D97-AF65-F5344CB8AC3E}">
        <p14:creationId xmlns:p14="http://schemas.microsoft.com/office/powerpoint/2010/main" val="3957867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Rule 4 Existing Verbiage</a:t>
            </a:r>
            <a:endParaRPr lang="en-US" dirty="0"/>
          </a:p>
        </p:txBody>
      </p:sp>
      <p:sp>
        <p:nvSpPr>
          <p:cNvPr id="4" name="Content Placeholder 3"/>
          <p:cNvSpPr>
            <a:spLocks noGrp="1"/>
          </p:cNvSpPr>
          <p:nvPr>
            <p:ph idx="1"/>
          </p:nvPr>
        </p:nvSpPr>
        <p:spPr/>
        <p:txBody>
          <a:bodyPr>
            <a:normAutofit/>
          </a:bodyPr>
          <a:lstStyle/>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Rule 4 – Exemptions From </a:t>
            </a:r>
            <a:r>
              <a:rPr lang="en-US" sz="2400" dirty="0" smtClean="0">
                <a:latin typeface="Calibri"/>
                <a:ea typeface="Calibri"/>
                <a:cs typeface="Times New Roman"/>
              </a:rPr>
              <a:t>Charges</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A.	Revenue Billed Empty Cars</a:t>
            </a:r>
          </a:p>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For empty cars handled under revenue billing in line haul or switching service, car hire costs for the revenue billed cycle shall be reclaimed from the car owner</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B</a:t>
            </a:r>
            <a:r>
              <a:rPr lang="en-US" sz="2400" dirty="0">
                <a:latin typeface="Calibri"/>
                <a:ea typeface="Calibri"/>
                <a:cs typeface="Times New Roman"/>
              </a:rPr>
              <a:t>.	Time Limits and Procedures</a:t>
            </a:r>
          </a:p>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Refer to Car Hire Rules 13 and 14 to determine time limits and procedures for issuing, handling and deducting reclaims</a:t>
            </a:r>
          </a:p>
          <a:p>
            <a:pPr marL="342900" marR="0" lvl="0" indent="-342900">
              <a:lnSpc>
                <a:spcPct val="115000"/>
              </a:lnSpc>
              <a:spcBef>
                <a:spcPts val="0"/>
              </a:spcBef>
              <a:spcAft>
                <a:spcPts val="0"/>
              </a:spcAft>
              <a:buFont typeface="Symbol"/>
              <a:buChar char=""/>
            </a:pPr>
            <a:endParaRPr lang="en-US" sz="2400" dirty="0">
              <a:effectLst/>
              <a:latin typeface="Calibri"/>
              <a:ea typeface="Calibri"/>
              <a:cs typeface="Times New Roman"/>
            </a:endParaRPr>
          </a:p>
        </p:txBody>
      </p:sp>
    </p:spTree>
    <p:extLst>
      <p:ext uri="{BB962C8B-B14F-4D97-AF65-F5344CB8AC3E}">
        <p14:creationId xmlns:p14="http://schemas.microsoft.com/office/powerpoint/2010/main" val="9293383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Rule 4 Proposed Verbiage</a:t>
            </a:r>
            <a:endParaRPr lang="en-US" dirty="0"/>
          </a:p>
        </p:txBody>
      </p:sp>
      <p:sp>
        <p:nvSpPr>
          <p:cNvPr id="4" name="Content Placeholder 3"/>
          <p:cNvSpPr>
            <a:spLocks noGrp="1"/>
          </p:cNvSpPr>
          <p:nvPr>
            <p:ph idx="1"/>
          </p:nvPr>
        </p:nvSpPr>
        <p:spPr/>
        <p:txBody>
          <a:bodyPr>
            <a:normAutofit fontScale="62500" lnSpcReduction="20000"/>
          </a:bodyPr>
          <a:lstStyle/>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Rule 4 – Exemptions From Charges</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A</a:t>
            </a:r>
            <a:r>
              <a:rPr lang="en-US" sz="2400" dirty="0">
                <a:latin typeface="Calibri"/>
                <a:ea typeface="Calibri"/>
                <a:cs typeface="Times New Roman"/>
              </a:rPr>
              <a:t>.	Revenue Billed Empty Cars</a:t>
            </a:r>
          </a:p>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For empty cars handled under revenue billing in line haul or switching service, car hire costs for the revenue billed cycle shall be the responsibility of the car mark </a:t>
            </a:r>
            <a:r>
              <a:rPr lang="en-US" sz="2400" dirty="0" smtClean="0">
                <a:latin typeface="Calibri"/>
                <a:ea typeface="Calibri"/>
                <a:cs typeface="Times New Roman"/>
              </a:rPr>
              <a:t>owner</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B.	Assignment of Car Hire Liability</a:t>
            </a:r>
          </a:p>
          <a:p>
            <a:pPr marL="662940" lvl="1" indent="-342900">
              <a:lnSpc>
                <a:spcPct val="115000"/>
              </a:lnSpc>
              <a:spcBef>
                <a:spcPts val="0"/>
              </a:spcBef>
              <a:buFont typeface="Symbol"/>
              <a:buChar char=""/>
            </a:pPr>
            <a:r>
              <a:rPr lang="en-US" sz="2000" dirty="0">
                <a:latin typeface="Calibri"/>
                <a:ea typeface="Calibri"/>
                <a:cs typeface="Times New Roman"/>
              </a:rPr>
              <a:t>1.	The AAR Car Hire Rule 4 process will identify empty revenue cycles based on the Standard Transportation Commodity Code (STCC) transmitted to </a:t>
            </a:r>
            <a:r>
              <a:rPr lang="en-US" sz="2000" dirty="0" err="1">
                <a:latin typeface="Calibri"/>
                <a:ea typeface="Calibri"/>
                <a:cs typeface="Times New Roman"/>
              </a:rPr>
              <a:t>Railinc</a:t>
            </a:r>
            <a:r>
              <a:rPr lang="en-US" sz="2000" dirty="0">
                <a:latin typeface="Calibri"/>
                <a:ea typeface="Calibri"/>
                <a:cs typeface="Times New Roman"/>
              </a:rPr>
              <a:t> on the EDI 417 waybill transaction.  In order to be eligible for relief, the handling carrier must submit the EDI 417 waybill transaction to </a:t>
            </a:r>
            <a:r>
              <a:rPr lang="en-US" sz="2000" dirty="0" err="1">
                <a:latin typeface="Calibri"/>
                <a:ea typeface="Calibri"/>
                <a:cs typeface="Times New Roman"/>
              </a:rPr>
              <a:t>Railinc</a:t>
            </a:r>
            <a:endParaRPr lang="en-US" sz="2000" dirty="0">
              <a:latin typeface="Calibri"/>
              <a:ea typeface="Calibri"/>
              <a:cs typeface="Times New Roman"/>
            </a:endParaRPr>
          </a:p>
          <a:p>
            <a:pPr marL="662940" lvl="1" indent="-342900">
              <a:lnSpc>
                <a:spcPct val="115000"/>
              </a:lnSpc>
              <a:spcBef>
                <a:spcPts val="0"/>
              </a:spcBef>
              <a:buFont typeface="Symbol"/>
              <a:buChar char=""/>
            </a:pPr>
            <a:r>
              <a:rPr lang="en-US" sz="2000" dirty="0">
                <a:latin typeface="Calibri"/>
                <a:ea typeface="Calibri"/>
                <a:cs typeface="Times New Roman"/>
              </a:rPr>
              <a:t>2.	The following commodity codes will designate empty, revenue shipments.</a:t>
            </a:r>
          </a:p>
          <a:p>
            <a:pPr marL="662940" lvl="1" indent="-342900">
              <a:lnSpc>
                <a:spcPct val="115000"/>
              </a:lnSpc>
              <a:spcBef>
                <a:spcPts val="0"/>
              </a:spcBef>
              <a:buFont typeface="Symbol"/>
              <a:buChar char=""/>
            </a:pPr>
            <a:r>
              <a:rPr lang="en-US" sz="2000" dirty="0">
                <a:latin typeface="Calibri"/>
                <a:ea typeface="Calibri"/>
                <a:cs typeface="Times New Roman"/>
              </a:rPr>
              <a:t>3742205, 3742210, 3742213, 3742214, 3742215, 3742216, 3742217, 3742219, 3742233, 3742239, 3742263, 3742264, 3742293, 3742295, 3742298, 3742299</a:t>
            </a:r>
          </a:p>
          <a:p>
            <a:pPr marL="662940" lvl="1" indent="-342900">
              <a:lnSpc>
                <a:spcPct val="115000"/>
              </a:lnSpc>
              <a:spcBef>
                <a:spcPts val="0"/>
              </a:spcBef>
              <a:buFont typeface="Symbol"/>
              <a:buChar char=""/>
            </a:pPr>
            <a:r>
              <a:rPr lang="en-US" sz="2000" dirty="0">
                <a:latin typeface="Calibri"/>
                <a:ea typeface="Calibri"/>
                <a:cs typeface="Times New Roman"/>
              </a:rPr>
              <a:t>3.	A TRAIN 28 message will be created to assign car hire liability for the revenue empty cycle to the car mark </a:t>
            </a:r>
            <a:r>
              <a:rPr lang="en-US" sz="2000" dirty="0" smtClean="0">
                <a:latin typeface="Calibri"/>
                <a:ea typeface="Calibri"/>
                <a:cs typeface="Times New Roman"/>
              </a:rPr>
              <a:t>owner</a:t>
            </a:r>
            <a:endParaRPr lang="en-US" sz="20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C.	Invalid Relief</a:t>
            </a:r>
          </a:p>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If investigation develops that a cycle was improperly identified as an empty, revenue cycle, the car mark owner will be allowed to reclaim the car hire due for the cycle from the handling carrier after receiving consensus from the handling carrier.  These reclaims should not be deducted; a file outlining the reason for the reclaim should be sent to the erring carrier for review.  The reclaim will be handled under the provisions of Car Hire Rule 13</a:t>
            </a:r>
          </a:p>
          <a:p>
            <a:pPr marL="342900" marR="0" lvl="0" indent="-342900">
              <a:lnSpc>
                <a:spcPct val="115000"/>
              </a:lnSpc>
              <a:spcBef>
                <a:spcPts val="0"/>
              </a:spcBef>
              <a:spcAft>
                <a:spcPts val="0"/>
              </a:spcAft>
              <a:buFont typeface="Symbol"/>
              <a:buChar char=""/>
            </a:pP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endParaRPr lang="en-US" sz="2400" dirty="0">
              <a:effectLst/>
              <a:latin typeface="Calibri"/>
              <a:ea typeface="Calibri"/>
              <a:cs typeface="Times New Roman"/>
            </a:endParaRPr>
          </a:p>
        </p:txBody>
      </p:sp>
    </p:spTree>
    <p:extLst>
      <p:ext uri="{BB962C8B-B14F-4D97-AF65-F5344CB8AC3E}">
        <p14:creationId xmlns:p14="http://schemas.microsoft.com/office/powerpoint/2010/main" val="16964717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idx="1"/>
          </p:nvPr>
        </p:nvSpPr>
        <p:spPr/>
        <p:txBody>
          <a:bodyPr>
            <a:normAutofit/>
          </a:bodyPr>
          <a:lstStyle/>
          <a:p>
            <a:pPr marL="137160" indent="0" algn="ctr">
              <a:buNone/>
            </a:pPr>
            <a:r>
              <a:rPr lang="en-US" sz="20000" dirty="0" smtClean="0"/>
              <a:t>?</a:t>
            </a:r>
            <a:endParaRPr lang="en-US" sz="20000" dirty="0"/>
          </a:p>
        </p:txBody>
      </p:sp>
    </p:spTree>
    <p:extLst>
      <p:ext uri="{BB962C8B-B14F-4D97-AF65-F5344CB8AC3E}">
        <p14:creationId xmlns:p14="http://schemas.microsoft.com/office/powerpoint/2010/main" val="27424732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2235</TotalTime>
  <Words>330</Words>
  <Application>Microsoft Office PowerPoint</Application>
  <PresentationFormat>On-screen Show (4:3)</PresentationFormat>
  <Paragraphs>81</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Apex</vt:lpstr>
      <vt:lpstr>RULE 4 UPDATE</vt:lpstr>
      <vt:lpstr>Rule 4 Background</vt:lpstr>
      <vt:lpstr>Rule 4 Project Vision</vt:lpstr>
      <vt:lpstr>Rule 4 Project Themes</vt:lpstr>
      <vt:lpstr>Rule 4 Project Benefits</vt:lpstr>
      <vt:lpstr>Rule 4 Existing Verbiage</vt:lpstr>
      <vt:lpstr>Rule 4 Proposed Verbiage</vt:lpstr>
      <vt:lpstr>Questions</vt:lpstr>
    </vt:vector>
  </TitlesOfParts>
  <Company>CSX</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CSX</dc:creator>
  <cp:lastModifiedBy>Hancock, Kelley-Jo</cp:lastModifiedBy>
  <cp:revision>52</cp:revision>
  <cp:lastPrinted>2013-05-06T10:57:50Z</cp:lastPrinted>
  <dcterms:created xsi:type="dcterms:W3CDTF">2011-11-08T22:44:53Z</dcterms:created>
  <dcterms:modified xsi:type="dcterms:W3CDTF">2013-05-06T15:34:45Z</dcterms:modified>
</cp:coreProperties>
</file>