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1" r:id="rId2"/>
    <p:sldId id="289" r:id="rId3"/>
    <p:sldId id="292" r:id="rId4"/>
    <p:sldId id="309" r:id="rId5"/>
    <p:sldId id="308" r:id="rId6"/>
    <p:sldId id="314" r:id="rId7"/>
    <p:sldId id="317" r:id="rId8"/>
    <p:sldId id="316" r:id="rId9"/>
    <p:sldId id="312" r:id="rId10"/>
    <p:sldId id="307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the switch file in order to complete turn off TRAIN messages, because not needed for car hire payment when CHLF is used they are still needed for Rule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the switch file in order to complete turn off TRAIN messages, because not needed for car hire payment when CHLF is used they are still needed for Rule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the switch file in order to complete turn off TRAIN messages, because not needed for car hire payment when CHLF is used they are still needed for Rule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the switch file in order to complete turn off TRAIN messages, because not needed for car hire payment when CHLF is used they are still needed for Rule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the switch file in order to complete turn off TRAIN messages, because not needed for car hire payment when CHLF is used they are still needed for Rule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the switch file in order to complete turn off TRAIN messages, because not needed for car hire payment when CHLF is used they are still needed for Rule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41248"/>
            <a:ext cx="8842248" cy="119297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161839"/>
            <a:ext cx="8426967" cy="408656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2013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599" y="841248"/>
            <a:ext cx="8842248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161839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+mj-lt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DDCT Cars at Shop 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Mark Aldenderfer</a:t>
            </a:r>
          </a:p>
          <a:p>
            <a:r>
              <a:rPr lang="en-US" dirty="0" smtClean="0">
                <a:latin typeface="+mn-lt"/>
              </a:rPr>
              <a:t>ACACSO</a:t>
            </a:r>
          </a:p>
          <a:p>
            <a:r>
              <a:rPr lang="en-US" dirty="0" smtClean="0">
                <a:latin typeface="+mn-lt"/>
              </a:rPr>
              <a:t>November 15,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</a:rPr>
              <a:t>Questions?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92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46626"/>
            <a:ext cx="8267313" cy="1192975"/>
          </a:xfrm>
        </p:spPr>
        <p:txBody>
          <a:bodyPr anchor="t">
            <a:normAutofit/>
          </a:bodyPr>
          <a:lstStyle/>
          <a:p>
            <a:r>
              <a:rPr lang="en-US" sz="4000" i="1" dirty="0" smtClean="0">
                <a:latin typeface="+mn-lt"/>
              </a:rPr>
              <a:t>Today’s agenda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31458" cy="3751598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+mn-lt"/>
              </a:rPr>
              <a:t>Rule review</a:t>
            </a:r>
          </a:p>
          <a:p>
            <a:r>
              <a:rPr lang="en-US" dirty="0" smtClean="0">
                <a:latin typeface="+mn-lt"/>
              </a:rPr>
              <a:t>DDCT car reported at shop by railroad</a:t>
            </a:r>
          </a:p>
          <a:p>
            <a:r>
              <a:rPr lang="en-US" dirty="0" smtClean="0">
                <a:latin typeface="+mn-lt"/>
              </a:rPr>
              <a:t>DDCT car reported on-site by repair shop</a:t>
            </a:r>
          </a:p>
          <a:p>
            <a:r>
              <a:rPr lang="en-US" dirty="0" smtClean="0">
                <a:latin typeface="+mn-lt"/>
              </a:rPr>
              <a:t>Railroad </a:t>
            </a:r>
            <a:r>
              <a:rPr lang="en-US" i="1" dirty="0">
                <a:latin typeface="+mn-lt"/>
              </a:rPr>
              <a:t>and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repair shop </a:t>
            </a:r>
            <a:r>
              <a:rPr lang="en-US" dirty="0">
                <a:latin typeface="+mn-lt"/>
              </a:rPr>
              <a:t>report car </a:t>
            </a:r>
            <a:r>
              <a:rPr lang="en-US" dirty="0" smtClean="0">
                <a:latin typeface="+mn-lt"/>
              </a:rPr>
              <a:t>on-site</a:t>
            </a:r>
          </a:p>
          <a:p>
            <a:r>
              <a:rPr lang="en-US" dirty="0">
                <a:latin typeface="+mn-lt"/>
              </a:rPr>
              <a:t>Neither </a:t>
            </a:r>
            <a:r>
              <a:rPr lang="en-US" dirty="0" smtClean="0">
                <a:latin typeface="+mn-lt"/>
              </a:rPr>
              <a:t>railroad nor repair shop report car </a:t>
            </a:r>
            <a:r>
              <a:rPr lang="en-US" dirty="0">
                <a:latin typeface="+mn-lt"/>
              </a:rPr>
              <a:t>to </a:t>
            </a:r>
            <a:r>
              <a:rPr lang="en-US" dirty="0" smtClean="0">
                <a:latin typeface="+mn-lt"/>
              </a:rPr>
              <a:t>shop</a:t>
            </a:r>
          </a:p>
          <a:p>
            <a:r>
              <a:rPr lang="en-US" dirty="0" smtClean="0">
                <a:latin typeface="+mn-lt"/>
              </a:rPr>
              <a:t>2014 DDCT projects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1192975"/>
          </a:xfrm>
        </p:spPr>
        <p:txBody>
          <a:bodyPr anchor="t">
            <a:noAutofit/>
          </a:bodyPr>
          <a:lstStyle/>
          <a:p>
            <a:r>
              <a:rPr lang="en-US" sz="4000" i="1" dirty="0" smtClean="0">
                <a:latin typeface="+mn-lt"/>
              </a:rPr>
              <a:t>Rule Review: </a:t>
            </a:r>
            <a:r>
              <a:rPr lang="en-US" sz="4000" dirty="0" smtClean="0">
                <a:latin typeface="+mn-lt"/>
              </a:rPr>
              <a:t>Shop </a:t>
            </a:r>
            <a:r>
              <a:rPr lang="en-US" sz="4000" dirty="0">
                <a:latin typeface="+mn-lt"/>
              </a:rPr>
              <a:t>time </a:t>
            </a:r>
            <a:r>
              <a:rPr lang="en-US" sz="4000" dirty="0" smtClean="0">
                <a:latin typeface="+mn-lt"/>
              </a:rPr>
              <a:t>equal </a:t>
            </a:r>
            <a:r>
              <a:rPr lang="en-US" sz="4000" dirty="0">
                <a:latin typeface="+mn-lt"/>
              </a:rPr>
              <a:t>for </a:t>
            </a:r>
            <a:r>
              <a:rPr lang="en-US" sz="4000" dirty="0" smtClean="0">
                <a:latin typeface="+mn-lt"/>
              </a:rPr>
              <a:t/>
            </a:r>
            <a:br>
              <a:rPr lang="en-US" sz="4000" dirty="0" smtClean="0">
                <a:latin typeface="+mn-lt"/>
              </a:rPr>
            </a:br>
            <a:r>
              <a:rPr lang="en-US" sz="4000" dirty="0" smtClean="0">
                <a:latin typeface="+mn-lt"/>
              </a:rPr>
              <a:t>Rule 7 &amp; 8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09439"/>
            <a:ext cx="8426967" cy="408656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100" b="1" dirty="0" smtClean="0">
                <a:latin typeface="+mn-lt"/>
              </a:rPr>
              <a:t>Shop Time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600" dirty="0" smtClean="0">
                <a:latin typeface="+mn-lt"/>
              </a:rPr>
              <a:t>Shop time responsibility of mark owner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600" dirty="0" smtClean="0">
                <a:latin typeface="+mn-lt"/>
              </a:rPr>
              <a:t>Shop time noted by verified LCS interchanges using special road mark “SHP7/8”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600" dirty="0" smtClean="0">
                <a:latin typeface="+mn-lt"/>
              </a:rPr>
              <a:t>LCS verified shop time will begin when:</a:t>
            </a:r>
          </a:p>
          <a:p>
            <a:pPr marL="1314450" lvl="2" indent="-514350">
              <a:buFont typeface="Calibri" pitchFamily="34" charset="0"/>
              <a:buChar char="−"/>
            </a:pPr>
            <a:r>
              <a:rPr lang="en-US" sz="3100" dirty="0" smtClean="0">
                <a:latin typeface="+mn-lt"/>
              </a:rPr>
              <a:t>Car ordered to shop</a:t>
            </a:r>
          </a:p>
          <a:p>
            <a:pPr marL="1314450" lvl="2" indent="-514350">
              <a:buFont typeface="Calibri" pitchFamily="34" charset="0"/>
              <a:buChar char="−"/>
            </a:pPr>
            <a:r>
              <a:rPr lang="en-US" sz="3100" dirty="0" smtClean="0">
                <a:latin typeface="+mn-lt"/>
              </a:rPr>
              <a:t>Interchange to shop event reported via TRAINII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600" dirty="0" smtClean="0">
                <a:latin typeface="+mn-lt"/>
              </a:rPr>
              <a:t>LCS verified shop time will terminate when:</a:t>
            </a:r>
          </a:p>
          <a:p>
            <a:pPr marL="1314450" lvl="2" indent="-514350">
              <a:buFont typeface="Calibri" pitchFamily="34" charset="0"/>
              <a:buChar char="−"/>
            </a:pPr>
            <a:r>
              <a:rPr lang="en-US" sz="3100" dirty="0" smtClean="0">
                <a:latin typeface="+mn-lt"/>
              </a:rPr>
              <a:t>Repair complete is reported to mark owner and repairs verified via DDCTS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6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842248" cy="1192975"/>
          </a:xfrm>
        </p:spPr>
        <p:txBody>
          <a:bodyPr anchor="t">
            <a:normAutofit fontScale="90000"/>
          </a:bodyPr>
          <a:lstStyle/>
          <a:p>
            <a:r>
              <a:rPr lang="en-US" i="1" dirty="0" smtClean="0">
                <a:latin typeface="+mn-lt"/>
              </a:rPr>
              <a:t>Rule Review: </a:t>
            </a:r>
            <a:r>
              <a:rPr lang="en-US" dirty="0" smtClean="0">
                <a:latin typeface="+mn-lt"/>
              </a:rPr>
              <a:t>Intermediate carrier </a:t>
            </a:r>
            <a:r>
              <a:rPr lang="en-US" dirty="0">
                <a:latin typeface="+mn-lt"/>
              </a:rPr>
              <a:t>gets 720 </a:t>
            </a:r>
            <a:r>
              <a:rPr lang="en-US" dirty="0" smtClean="0">
                <a:latin typeface="+mn-lt"/>
              </a:rPr>
              <a:t>relief hours</a:t>
            </a:r>
            <a:r>
              <a:rPr lang="en-US" sz="6000" dirty="0"/>
              <a:t/>
            </a:r>
            <a:br>
              <a:rPr lang="en-US" sz="6000" dirty="0"/>
            </a:b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839200" cy="40865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latin typeface="+mn-lt"/>
              </a:rPr>
              <a:t>Intermediate Carriers</a:t>
            </a:r>
          </a:p>
          <a:p>
            <a:pPr marL="514350" indent="-514350"/>
            <a:r>
              <a:rPr lang="en-US" sz="3000" dirty="0" smtClean="0">
                <a:latin typeface="+mn-lt"/>
              </a:rPr>
              <a:t>LCS transfers car hire to mark owner by interchanging car to “DSP7/8” during transportation on intermediate carriers to shop or home using LCS interchanges </a:t>
            </a:r>
          </a:p>
          <a:p>
            <a:pPr marL="514350" indent="-514350"/>
            <a:r>
              <a:rPr lang="en-US" sz="3000" dirty="0" smtClean="0">
                <a:latin typeface="+mn-lt"/>
              </a:rPr>
              <a:t>LCS transfers car hire to intermediate carrier by interchanging car from “DSP7/8” to intermediate carrier when:</a:t>
            </a:r>
          </a:p>
          <a:p>
            <a:pPr marL="1314450" lvl="2" indent="-514350">
              <a:buFont typeface="Calibri" pitchFamily="34" charset="0"/>
              <a:buChar char="−"/>
            </a:pPr>
            <a:r>
              <a:rPr lang="en-US" sz="2600" dirty="0" smtClean="0">
                <a:latin typeface="+mn-lt"/>
              </a:rPr>
              <a:t>Car remains on intermediate carrier more than 720 hours</a:t>
            </a:r>
          </a:p>
          <a:p>
            <a:pPr marL="1314450" lvl="2" indent="-514350">
              <a:buFont typeface="Calibri" pitchFamily="34" charset="0"/>
              <a:buChar char="−"/>
            </a:pPr>
            <a:r>
              <a:rPr lang="en-US" sz="2600" dirty="0" smtClean="0">
                <a:latin typeface="+mn-lt"/>
              </a:rPr>
              <a:t>Car changes load/empty status twice while on intermediate carrier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4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842248" cy="1192975"/>
          </a:xfrm>
        </p:spPr>
        <p:txBody>
          <a:bodyPr anchor="t">
            <a:normAutofit/>
          </a:bodyPr>
          <a:lstStyle/>
          <a:p>
            <a:r>
              <a:rPr lang="en-US" sz="4000" i="1" dirty="0" smtClean="0">
                <a:latin typeface="+mn-lt"/>
              </a:rPr>
              <a:t>DDCT car reported at shop by railroad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28800"/>
            <a:ext cx="8426967" cy="4086561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353682"/>
              </p:ext>
            </p:extLst>
          </p:nvPr>
        </p:nvGraphicFramePr>
        <p:xfrm>
          <a:off x="838200" y="1981200"/>
          <a:ext cx="7086601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0375"/>
                <a:gridCol w="1420375"/>
                <a:gridCol w="1435647"/>
                <a:gridCol w="600403"/>
                <a:gridCol w="2209801"/>
              </a:tblGrid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Event</a:t>
                      </a:r>
                      <a:r>
                        <a:rPr lang="en-US" sz="1000" baseline="0" dirty="0" smtClean="0"/>
                        <a:t> Time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From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LCS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Description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Interchange</a:t>
                      </a:r>
                      <a:r>
                        <a:rPr lang="en-US" sz="1000" baseline="0" dirty="0" smtClean="0"/>
                        <a:t> From NS to CSXT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DDCT</a:t>
                      </a:r>
                      <a:r>
                        <a:rPr lang="en-US" sz="1000" baseline="0" dirty="0" smtClean="0"/>
                        <a:t> LCS places car hire in car owners account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11/2/2013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13:20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CSXT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CSXT Reports Interchange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to 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11/2/2013</a:t>
                      </a:r>
                      <a:r>
                        <a:rPr lang="en-US" sz="1000" baseline="0" dirty="0" smtClean="0"/>
                        <a:t> 13:20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Gap record</a:t>
                      </a:r>
                      <a:r>
                        <a:rPr lang="en-US" sz="1000" baseline="0" dirty="0" smtClean="0"/>
                        <a:t> for continuity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11/2/2013</a:t>
                      </a:r>
                      <a:r>
                        <a:rPr lang="en-US" sz="1000" baseline="0" dirty="0" smtClean="0"/>
                        <a:t> 13:21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DDCT LCS places car hire in</a:t>
                      </a:r>
                      <a:r>
                        <a:rPr lang="en-US" sz="1000" baseline="0" dirty="0" smtClean="0"/>
                        <a:t> car owner’s account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11/10/2013</a:t>
                      </a:r>
                      <a:r>
                        <a:rPr lang="en-US" sz="1000" baseline="0" dirty="0" smtClean="0"/>
                        <a:t> 13:30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SHOP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 Reports</a:t>
                      </a:r>
                      <a:r>
                        <a:rPr lang="en-US" sz="1000" baseline="0" dirty="0" smtClean="0"/>
                        <a:t> Interchange out of SHOP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11/10/2013</a:t>
                      </a:r>
                      <a:r>
                        <a:rPr lang="en-US" sz="1000" baseline="0" dirty="0" smtClean="0"/>
                        <a:t> 13:31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DDCT LCS takes car hire out</a:t>
                      </a:r>
                      <a:r>
                        <a:rPr lang="en-US" sz="1000" baseline="0" dirty="0" smtClean="0"/>
                        <a:t> of car owner’s account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15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842248" cy="1192975"/>
          </a:xfrm>
        </p:spPr>
        <p:txBody>
          <a:bodyPr anchor="t">
            <a:noAutofit/>
          </a:bodyPr>
          <a:lstStyle/>
          <a:p>
            <a:r>
              <a:rPr lang="en-US" sz="4000" i="1" dirty="0" smtClean="0">
                <a:latin typeface="+mn-lt"/>
              </a:rPr>
              <a:t>DDCT car reported on-site by repair shop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027004"/>
              </p:ext>
            </p:extLst>
          </p:nvPr>
        </p:nvGraphicFramePr>
        <p:xfrm>
          <a:off x="838200" y="1905000"/>
          <a:ext cx="7086601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0375"/>
                <a:gridCol w="1420375"/>
                <a:gridCol w="1435647"/>
                <a:gridCol w="600403"/>
                <a:gridCol w="2209801"/>
              </a:tblGrid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Event</a:t>
                      </a:r>
                      <a:r>
                        <a:rPr lang="en-US" sz="1000" baseline="0" dirty="0" smtClean="0"/>
                        <a:t> Time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From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LCS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Description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Interchange</a:t>
                      </a:r>
                      <a:r>
                        <a:rPr lang="en-US" sz="1000" baseline="0" dirty="0" smtClean="0"/>
                        <a:t> From NS to CSXT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DDCT</a:t>
                      </a:r>
                      <a:r>
                        <a:rPr lang="en-US" sz="1000" baseline="0" dirty="0" smtClean="0"/>
                        <a:t> LCS places car hire in car owners account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/>
                        <a:t>11/2/2013 13:19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Gap </a:t>
                      </a:r>
                      <a:r>
                        <a:rPr lang="en-US" sz="1000" baseline="0" dirty="0" smtClean="0"/>
                        <a:t>to show the cars is on-hand at Shop TRAIN messages only send to Car Owner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11/2/2013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13:20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SHP7/8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SHP7/8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Car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is reported On-Hand by Repair 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11/25/2013</a:t>
                      </a:r>
                      <a:r>
                        <a:rPr lang="en-US" sz="1000" baseline="0" dirty="0" smtClean="0"/>
                        <a:t> 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Repairs</a:t>
                      </a:r>
                      <a:r>
                        <a:rPr lang="en-US" sz="1000" baseline="0" dirty="0" smtClean="0"/>
                        <a:t> Complete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LCS</a:t>
                      </a:r>
                      <a:r>
                        <a:rPr lang="en-US" sz="1000" baseline="0" dirty="0" smtClean="0"/>
                        <a:t> takes control and will place Car Hire into the next Carrier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64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915400" cy="1192975"/>
          </a:xfrm>
        </p:spPr>
        <p:txBody>
          <a:bodyPr anchor="t">
            <a:noAutofit/>
          </a:bodyPr>
          <a:lstStyle/>
          <a:p>
            <a:r>
              <a:rPr lang="en-US" sz="4000" i="1" dirty="0" smtClean="0">
                <a:latin typeface="+mn-lt"/>
              </a:rPr>
              <a:t>Railroad and repair shop report car on-site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119395"/>
              </p:ext>
            </p:extLst>
          </p:nvPr>
        </p:nvGraphicFramePr>
        <p:xfrm>
          <a:off x="838200" y="1828800"/>
          <a:ext cx="7086601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0375"/>
                <a:gridCol w="1420375"/>
                <a:gridCol w="1435647"/>
                <a:gridCol w="600403"/>
                <a:gridCol w="2209801"/>
              </a:tblGrid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Event</a:t>
                      </a:r>
                      <a:r>
                        <a:rPr lang="en-US" sz="1000" baseline="0" dirty="0" smtClean="0"/>
                        <a:t> Time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From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LCS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Description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Interchange</a:t>
                      </a:r>
                      <a:r>
                        <a:rPr lang="en-US" sz="1000" baseline="0" dirty="0" smtClean="0"/>
                        <a:t> From NS to CSXT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DDCT</a:t>
                      </a:r>
                      <a:r>
                        <a:rPr lang="en-US" sz="1000" baseline="0" dirty="0" smtClean="0"/>
                        <a:t> LCS places car hire in car owners account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11/2/2013 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CSXT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Interchange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to Shop marked “I” by DDCT LCS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11/2/2013 10:01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DSP7/8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These Gap records are created to show that the Railroaded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reported the car to 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11/2/2013 10:02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DSP7/8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/>
                        <a:t>11/2/2013 13:19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Gap </a:t>
                      </a:r>
                      <a:r>
                        <a:rPr lang="en-US" sz="1000" baseline="0" dirty="0" smtClean="0"/>
                        <a:t>to show the cars is on-hand at Shop TRAIN messages only send to Car Owner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11/2/2013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13:20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SHP7/8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SHP7/8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Car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is reported On-Hand by Repair Shop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11/25/2013</a:t>
                      </a:r>
                      <a:r>
                        <a:rPr lang="en-US" sz="1000" baseline="0" dirty="0" smtClean="0"/>
                        <a:t> 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Repairs</a:t>
                      </a:r>
                      <a:r>
                        <a:rPr lang="en-US" sz="1000" baseline="0" dirty="0" smtClean="0"/>
                        <a:t> Complete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15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latin typeface="+mn-lt"/>
              </a:rPr>
              <a:t>Neither railroad nor repair shop reports car to shop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935316"/>
              </p:ext>
            </p:extLst>
          </p:nvPr>
        </p:nvGraphicFramePr>
        <p:xfrm>
          <a:off x="838200" y="2133600"/>
          <a:ext cx="7086601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0375"/>
                <a:gridCol w="1420375"/>
                <a:gridCol w="1435647"/>
                <a:gridCol w="600403"/>
                <a:gridCol w="2209801"/>
              </a:tblGrid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Event</a:t>
                      </a:r>
                      <a:r>
                        <a:rPr lang="en-US" sz="1000" baseline="0" dirty="0" smtClean="0"/>
                        <a:t> Time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From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 Road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LCS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Description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Interchange</a:t>
                      </a:r>
                      <a:r>
                        <a:rPr lang="en-US" sz="1000" baseline="0" dirty="0" smtClean="0"/>
                        <a:t> From NS to CSXT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DDCT</a:t>
                      </a:r>
                      <a:r>
                        <a:rPr lang="en-US" sz="1000" baseline="0" dirty="0" smtClean="0"/>
                        <a:t> LCS places car hire in car owners account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11/1/2013</a:t>
                      </a:r>
                      <a:r>
                        <a:rPr lang="en-US" sz="1000" baseline="0" dirty="0" smtClean="0"/>
                        <a:t> 10:25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11/5/2013</a:t>
                      </a:r>
                      <a:r>
                        <a:rPr lang="en-US" sz="1000" baseline="0" dirty="0" smtClean="0"/>
                        <a:t> 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Movement Event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12/1/2013 11:21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DSP7/8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CSXT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720 Hours from</a:t>
                      </a:r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 interchange Car Hire is assigned back to the Carrier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CSXT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When</a:t>
                      </a:r>
                      <a:r>
                        <a:rPr lang="en-US" sz="1000" baseline="0" dirty="0" smtClean="0"/>
                        <a:t> the car is reported at shop car hire will move to DSP7/8 and then to SHP7/8</a:t>
                      </a:r>
                      <a:endParaRPr lang="en-US" sz="1000" dirty="0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N/A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DSP7/8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SHP7/8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82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1"/>
            <a:ext cx="8842248" cy="914400"/>
          </a:xfrm>
        </p:spPr>
        <p:txBody>
          <a:bodyPr anchor="t">
            <a:normAutofit/>
          </a:bodyPr>
          <a:lstStyle/>
          <a:p>
            <a:r>
              <a:rPr lang="en-US" sz="4000" i="1" dirty="0" smtClean="0">
                <a:latin typeface="+mn-lt"/>
              </a:rPr>
              <a:t>2014 DDCT project update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447800"/>
            <a:ext cx="8782309" cy="43434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1200" dirty="0">
                <a:latin typeface="+mn-lt"/>
              </a:rPr>
              <a:t>Expand DDCT </a:t>
            </a:r>
            <a:r>
              <a:rPr lang="en-US" sz="11200" dirty="0" smtClean="0">
                <a:latin typeface="+mn-lt"/>
              </a:rPr>
              <a:t>rule compliance </a:t>
            </a:r>
            <a:r>
              <a:rPr lang="en-US" sz="11200" dirty="0">
                <a:latin typeface="+mn-lt"/>
              </a:rPr>
              <a:t>approved by RPSWC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1200" dirty="0">
                <a:latin typeface="+mn-lt"/>
              </a:rPr>
              <a:t>Build </a:t>
            </a:r>
            <a:r>
              <a:rPr lang="en-US" sz="11200" dirty="0" smtClean="0">
                <a:latin typeface="+mn-lt"/>
              </a:rPr>
              <a:t>flexible </a:t>
            </a:r>
            <a:r>
              <a:rPr lang="en-US" sz="11200" dirty="0">
                <a:latin typeface="+mn-lt"/>
              </a:rPr>
              <a:t>DDCT framework to </a:t>
            </a:r>
            <a:r>
              <a:rPr lang="en-US" sz="11200" dirty="0" smtClean="0">
                <a:latin typeface="+mn-lt"/>
              </a:rPr>
              <a:t>easily add new rules</a:t>
            </a:r>
            <a:endParaRPr lang="en-US" sz="11200" dirty="0">
              <a:latin typeface="+mn-lt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1200" dirty="0">
                <a:latin typeface="+mn-lt"/>
              </a:rPr>
              <a:t>Add Rule 96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1200" dirty="0">
                <a:latin typeface="+mn-lt"/>
              </a:rPr>
              <a:t>Convert current rules to be dynamic</a:t>
            </a:r>
            <a:endParaRPr lang="en-US" sz="12800" dirty="0">
              <a:latin typeface="+mn-lt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9600" dirty="0">
                <a:latin typeface="+mn-lt"/>
              </a:rPr>
              <a:t>Enables HC incident </a:t>
            </a:r>
            <a:r>
              <a:rPr lang="en-US" sz="9600" dirty="0" smtClean="0">
                <a:latin typeface="+mn-lt"/>
              </a:rPr>
              <a:t>flexibility and reduces </a:t>
            </a:r>
            <a:r>
              <a:rPr lang="en-US" sz="9600" dirty="0">
                <a:latin typeface="+mn-lt"/>
              </a:rPr>
              <a:t>unnecessary overhead (e.g., requesting ADV when only </a:t>
            </a:r>
            <a:r>
              <a:rPr lang="en-US" sz="9600" dirty="0" err="1">
                <a:latin typeface="+mn-lt"/>
              </a:rPr>
              <a:t>dispo</a:t>
            </a:r>
            <a:r>
              <a:rPr lang="en-US" sz="9600" dirty="0">
                <a:latin typeface="+mn-lt"/>
              </a:rPr>
              <a:t> </a:t>
            </a:r>
            <a:r>
              <a:rPr lang="en-US" sz="9600" dirty="0" smtClean="0">
                <a:latin typeface="+mn-lt"/>
              </a:rPr>
              <a:t>required</a:t>
            </a:r>
            <a:r>
              <a:rPr lang="en-US" sz="9600" dirty="0">
                <a:latin typeface="+mn-lt"/>
              </a:rPr>
              <a:t>)</a:t>
            </a:r>
            <a:endParaRPr lang="en-US" sz="5000" dirty="0">
              <a:latin typeface="+mn-lt"/>
            </a:endParaRP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11200" dirty="0">
                <a:latin typeface="+mn-lt"/>
              </a:rPr>
              <a:t>Review defect card workflow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1200" dirty="0" smtClean="0">
                <a:latin typeface="+mn-lt"/>
              </a:rPr>
              <a:t>Face-to-face in </a:t>
            </a:r>
            <a:r>
              <a:rPr lang="en-US" sz="11200" dirty="0">
                <a:latin typeface="+mn-lt"/>
              </a:rPr>
              <a:t>November for project envisioning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51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5926</TotalTime>
  <Words>951</Words>
  <Application>Microsoft Office PowerPoint</Application>
  <PresentationFormat>On-screen Show (4:3)</PresentationFormat>
  <Paragraphs>295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DDCT Cars at Shop </vt:lpstr>
      <vt:lpstr>Today’s agenda</vt:lpstr>
      <vt:lpstr>Rule Review: Shop time equal for  Rule 7 &amp; 8 </vt:lpstr>
      <vt:lpstr>Rule Review: Intermediate carrier gets 720 relief hours </vt:lpstr>
      <vt:lpstr>DDCT car reported at shop by railroad</vt:lpstr>
      <vt:lpstr>DDCT car reported on-site by repair shop</vt:lpstr>
      <vt:lpstr>Railroad and repair shop report car on-site</vt:lpstr>
      <vt:lpstr>Neither railroad nor repair shop reports car to shop</vt:lpstr>
      <vt:lpstr>2014 DDCT project update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129</cp:revision>
  <cp:lastPrinted>2012-09-12T18:52:52Z</cp:lastPrinted>
  <dcterms:created xsi:type="dcterms:W3CDTF">2012-02-21T18:19:11Z</dcterms:created>
  <dcterms:modified xsi:type="dcterms:W3CDTF">2013-11-06T17:16:33Z</dcterms:modified>
</cp:coreProperties>
</file>