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481" r:id="rId4"/>
    <p:sldId id="261" r:id="rId5"/>
    <p:sldId id="262" r:id="rId6"/>
    <p:sldId id="265" r:id="rId7"/>
    <p:sldId id="477" r:id="rId8"/>
    <p:sldId id="435" r:id="rId9"/>
    <p:sldId id="436" r:id="rId10"/>
    <p:sldId id="478" r:id="rId11"/>
    <p:sldId id="479" r:id="rId12"/>
    <p:sldId id="269" r:id="rId13"/>
    <p:sldId id="270" r:id="rId14"/>
    <p:sldId id="273" r:id="rId15"/>
    <p:sldId id="500" r:id="rId16"/>
    <p:sldId id="501" r:id="rId17"/>
    <p:sldId id="281" r:id="rId18"/>
    <p:sldId id="282" r:id="rId19"/>
    <p:sldId id="408" r:id="rId20"/>
    <p:sldId id="285" r:id="rId21"/>
    <p:sldId id="489" r:id="rId22"/>
    <p:sldId id="494" r:id="rId23"/>
    <p:sldId id="290" r:id="rId24"/>
    <p:sldId id="291" r:id="rId25"/>
    <p:sldId id="294" r:id="rId26"/>
    <p:sldId id="498" r:id="rId27"/>
    <p:sldId id="296" r:id="rId28"/>
    <p:sldId id="482" r:id="rId29"/>
    <p:sldId id="297" r:id="rId30"/>
    <p:sldId id="300" r:id="rId31"/>
    <p:sldId id="303" r:id="rId3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H11L332 - Peter A. Gilbertson" initials="PA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660"/>
    <a:srgbClr val="D9D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8" autoAdjust="0"/>
  </p:normalViewPr>
  <p:slideViewPr>
    <p:cSldViewPr>
      <p:cViewPr varScale="1">
        <p:scale>
          <a:sx n="107" d="100"/>
          <a:sy n="107" d="100"/>
        </p:scale>
        <p:origin x="112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CB0206-29AD-4D5C-9E7A-3D28D284615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D66BC92-611D-48CB-8921-84275B711752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Peter Gilbertson</a:t>
          </a:r>
          <a:br>
            <a:rPr lang="en-US" sz="1600" dirty="0"/>
          </a:br>
          <a:r>
            <a:rPr lang="en-US" sz="1600" dirty="0"/>
            <a:t>Chief Executive Officer</a:t>
          </a:r>
        </a:p>
      </dgm:t>
    </dgm:pt>
    <dgm:pt modelId="{0B46E1CC-AD44-457C-B873-229471723992}" type="parTrans" cxnId="{888A675D-8056-4C2F-895D-928D16F386B9}">
      <dgm:prSet/>
      <dgm:spPr/>
      <dgm:t>
        <a:bodyPr/>
        <a:lstStyle/>
        <a:p>
          <a:endParaRPr lang="en-US"/>
        </a:p>
      </dgm:t>
    </dgm:pt>
    <dgm:pt modelId="{B38BD04C-48F3-49CA-B67A-7CB93DD9CAF6}" type="sibTrans" cxnId="{888A675D-8056-4C2F-895D-928D16F386B9}">
      <dgm:prSet/>
      <dgm:spPr/>
      <dgm:t>
        <a:bodyPr/>
        <a:lstStyle/>
        <a:p>
          <a:endParaRPr lang="en-US"/>
        </a:p>
      </dgm:t>
    </dgm:pt>
    <dgm:pt modelId="{32B77CC0-C378-44D0-AA99-2D17DE5CB866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Bruce A. Lieberman</a:t>
          </a:r>
          <a:br>
            <a:rPr lang="en-US" sz="1600" dirty="0"/>
          </a:br>
          <a:r>
            <a:rPr lang="en-US" sz="1600" dirty="0"/>
            <a:t>Chief Financial Officer</a:t>
          </a:r>
        </a:p>
      </dgm:t>
    </dgm:pt>
    <dgm:pt modelId="{6C739B5C-3B53-4E69-8844-5930C6BF10B0}" type="parTrans" cxnId="{70E0557D-9D65-42E6-AFE0-8159BEA9F15C}">
      <dgm:prSet/>
      <dgm:spPr/>
      <dgm:t>
        <a:bodyPr/>
        <a:lstStyle/>
        <a:p>
          <a:endParaRPr lang="en-US"/>
        </a:p>
      </dgm:t>
    </dgm:pt>
    <dgm:pt modelId="{56B08424-303D-4C58-9BCB-4287CB3FD25A}" type="sibTrans" cxnId="{70E0557D-9D65-42E6-AFE0-8159BEA9F15C}">
      <dgm:prSet/>
      <dgm:spPr/>
      <dgm:t>
        <a:bodyPr/>
        <a:lstStyle/>
        <a:p>
          <a:endParaRPr lang="en-US"/>
        </a:p>
      </dgm:t>
    </dgm:pt>
    <dgm:pt modelId="{599D7324-C19C-48B4-94C0-65D0F227FEE4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Eric T. Jakubowski</a:t>
          </a:r>
          <a:br>
            <a:rPr lang="en-US" sz="1600" dirty="0"/>
          </a:br>
          <a:r>
            <a:rPr lang="en-US" sz="1600" dirty="0"/>
            <a:t>Chief Commercial Officer</a:t>
          </a:r>
        </a:p>
      </dgm:t>
    </dgm:pt>
    <dgm:pt modelId="{CAE5957D-6412-40DB-851E-1C4E810984AD}" type="parTrans" cxnId="{83B39A8B-01BF-4761-9FA7-D645F3FADEB8}">
      <dgm:prSet/>
      <dgm:spPr/>
      <dgm:t>
        <a:bodyPr/>
        <a:lstStyle/>
        <a:p>
          <a:endParaRPr lang="en-US"/>
        </a:p>
      </dgm:t>
    </dgm:pt>
    <dgm:pt modelId="{956CF716-EB85-40C6-BF4F-9E0AF5790BF7}" type="sibTrans" cxnId="{83B39A8B-01BF-4761-9FA7-D645F3FADEB8}">
      <dgm:prSet/>
      <dgm:spPr/>
      <dgm:t>
        <a:bodyPr/>
        <a:lstStyle/>
        <a:p>
          <a:endParaRPr lang="en-US"/>
        </a:p>
      </dgm:t>
    </dgm:pt>
    <dgm:pt modelId="{0B86214B-4FAB-46DC-B928-800926A2DD1B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Thomas A. Leopold</a:t>
          </a:r>
          <a:br>
            <a:rPr lang="en-US" sz="1600" dirty="0"/>
          </a:br>
          <a:r>
            <a:rPr lang="en-US" sz="1600" dirty="0"/>
            <a:t>Chief Safety &amp; Compliance Officer</a:t>
          </a:r>
        </a:p>
      </dgm:t>
    </dgm:pt>
    <dgm:pt modelId="{898303AE-6E48-4AAA-BB9D-995A33AA9FF4}" type="parTrans" cxnId="{98F3FF6C-ACB6-4764-ACBE-F85A75EE1808}">
      <dgm:prSet/>
      <dgm:spPr/>
      <dgm:t>
        <a:bodyPr/>
        <a:lstStyle/>
        <a:p>
          <a:endParaRPr lang="en-US"/>
        </a:p>
      </dgm:t>
    </dgm:pt>
    <dgm:pt modelId="{282B7995-E63C-4F50-AD97-5B717EE2B60A}" type="sibTrans" cxnId="{98F3FF6C-ACB6-4764-ACBE-F85A75EE1808}">
      <dgm:prSet/>
      <dgm:spPr/>
      <dgm:t>
        <a:bodyPr/>
        <a:lstStyle/>
        <a:p>
          <a:endParaRPr lang="en-US"/>
        </a:p>
      </dgm:t>
    </dgm:pt>
    <dgm:pt modelId="{C6C061AB-B323-4941-B8AE-320A2A3F4164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James R. Zubik</a:t>
          </a:r>
          <a:br>
            <a:rPr lang="en-US" sz="1600" dirty="0"/>
          </a:br>
          <a:r>
            <a:rPr lang="en-US" sz="1600" dirty="0"/>
            <a:t>Vice President Finance &amp; Administration</a:t>
          </a:r>
        </a:p>
      </dgm:t>
    </dgm:pt>
    <dgm:pt modelId="{B3D47F33-E329-4C2A-8F97-4C8AB01EA495}" type="sibTrans" cxnId="{D0B29E47-28BA-4C0A-9F6B-B96C269DDD72}">
      <dgm:prSet/>
      <dgm:spPr/>
      <dgm:t>
        <a:bodyPr/>
        <a:lstStyle/>
        <a:p>
          <a:endParaRPr lang="en-US"/>
        </a:p>
      </dgm:t>
    </dgm:pt>
    <dgm:pt modelId="{CC8B7B78-E4AE-4BDA-9BDD-899D197878E8}" type="parTrans" cxnId="{D0B29E47-28BA-4C0A-9F6B-B96C269DDD72}">
      <dgm:prSet/>
      <dgm:spPr/>
      <dgm:t>
        <a:bodyPr/>
        <a:lstStyle/>
        <a:p>
          <a:endParaRPr lang="en-US"/>
        </a:p>
      </dgm:t>
    </dgm:pt>
    <dgm:pt modelId="{081C9993-D342-495D-90F0-A633BDA827A4}">
      <dgm:prSet phldrT="[Text]" custT="1"/>
      <dgm:spPr>
        <a:solidFill>
          <a:srgbClr val="588660"/>
        </a:solidFill>
      </dgm:spPr>
      <dgm:t>
        <a:bodyPr/>
        <a:lstStyle/>
        <a:p>
          <a:r>
            <a:rPr lang="en-US" sz="1600" dirty="0"/>
            <a:t>Mark H. Sidman</a:t>
          </a:r>
          <a:br>
            <a:rPr lang="en-US" sz="1600" dirty="0"/>
          </a:br>
          <a:r>
            <a:rPr lang="en-US" sz="1600" dirty="0"/>
            <a:t>General Counsel</a:t>
          </a:r>
        </a:p>
      </dgm:t>
    </dgm:pt>
    <dgm:pt modelId="{754D5456-1809-4C84-AC5B-514537F7BB5B}" type="sibTrans" cxnId="{5E8230D1-D588-4E84-886C-35414D05C466}">
      <dgm:prSet/>
      <dgm:spPr/>
      <dgm:t>
        <a:bodyPr/>
        <a:lstStyle/>
        <a:p>
          <a:endParaRPr lang="en-US"/>
        </a:p>
      </dgm:t>
    </dgm:pt>
    <dgm:pt modelId="{CBC2D8B5-5409-43DF-847B-59C0C2367F80}" type="parTrans" cxnId="{5E8230D1-D588-4E84-886C-35414D05C466}">
      <dgm:prSet/>
      <dgm:spPr/>
      <dgm:t>
        <a:bodyPr/>
        <a:lstStyle/>
        <a:p>
          <a:endParaRPr lang="en-US"/>
        </a:p>
      </dgm:t>
    </dgm:pt>
    <dgm:pt modelId="{89F3AB38-46A0-4017-AAD9-8B394678D3F2}" type="pres">
      <dgm:prSet presAssocID="{5FCB0206-29AD-4D5C-9E7A-3D28D2846150}" presName="linearFlow" presStyleCnt="0">
        <dgm:presLayoutVars>
          <dgm:dir/>
          <dgm:resizeHandles val="exact"/>
        </dgm:presLayoutVars>
      </dgm:prSet>
      <dgm:spPr/>
    </dgm:pt>
    <dgm:pt modelId="{FB784910-F724-4753-AE8C-C2467BD6E51E}" type="pres">
      <dgm:prSet presAssocID="{6D66BC92-611D-48CB-8921-84275B711752}" presName="composite" presStyleCnt="0"/>
      <dgm:spPr/>
    </dgm:pt>
    <dgm:pt modelId="{CA886D59-4808-47CB-B1BA-BE65092F3777}" type="pres">
      <dgm:prSet presAssocID="{6D66BC92-611D-48CB-8921-84275B711752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922DA2-2D9C-490C-9967-3E8A8FBD55AB}" type="pres">
      <dgm:prSet presAssocID="{6D66BC92-611D-48CB-8921-84275B711752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B77A3-A9B6-4A57-BC8D-C2F30FACE770}" type="pres">
      <dgm:prSet presAssocID="{B38BD04C-48F3-49CA-B67A-7CB93DD9CAF6}" presName="spacing" presStyleCnt="0"/>
      <dgm:spPr/>
    </dgm:pt>
    <dgm:pt modelId="{AE96381E-C2A4-4F2E-B754-97DA60319C54}" type="pres">
      <dgm:prSet presAssocID="{32B77CC0-C378-44D0-AA99-2D17DE5CB866}" presName="composite" presStyleCnt="0"/>
      <dgm:spPr/>
    </dgm:pt>
    <dgm:pt modelId="{BA48E39C-F11F-4027-B201-4D614FC81BC3}" type="pres">
      <dgm:prSet presAssocID="{32B77CC0-C378-44D0-AA99-2D17DE5CB866}" presName="imgShp" presStyleLbl="fgImgPlace1" presStyleIdx="1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08FDDE-BAF5-427C-9E0E-B9C17AEC3A45}" type="pres">
      <dgm:prSet presAssocID="{32B77CC0-C378-44D0-AA99-2D17DE5CB866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D9281-839A-4F5E-9028-C811C8FC2D54}" type="pres">
      <dgm:prSet presAssocID="{56B08424-303D-4C58-9BCB-4287CB3FD25A}" presName="spacing" presStyleCnt="0"/>
      <dgm:spPr/>
    </dgm:pt>
    <dgm:pt modelId="{07E047FF-A650-42E4-A78C-7BB3E1B217CD}" type="pres">
      <dgm:prSet presAssocID="{599D7324-C19C-48B4-94C0-65D0F227FEE4}" presName="composite" presStyleCnt="0"/>
      <dgm:spPr/>
    </dgm:pt>
    <dgm:pt modelId="{E8303DEE-8FA3-46FA-B93B-87D47EB91CB1}" type="pres">
      <dgm:prSet presAssocID="{599D7324-C19C-48B4-94C0-65D0F227FEE4}" presName="imgShp" presStyleLbl="fgImgPlace1" presStyleIdx="2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2B25378-8289-4A65-9907-B3B9B17DDD09}" type="pres">
      <dgm:prSet presAssocID="{599D7324-C19C-48B4-94C0-65D0F227FEE4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F7576-43B8-4065-B87D-D9DC500433F2}" type="pres">
      <dgm:prSet presAssocID="{956CF716-EB85-40C6-BF4F-9E0AF5790BF7}" presName="spacing" presStyleCnt="0"/>
      <dgm:spPr/>
    </dgm:pt>
    <dgm:pt modelId="{53C99515-72FA-4E9A-B787-2ABE6E49A940}" type="pres">
      <dgm:prSet presAssocID="{0B86214B-4FAB-46DC-B928-800926A2DD1B}" presName="composite" presStyleCnt="0"/>
      <dgm:spPr/>
    </dgm:pt>
    <dgm:pt modelId="{70FF2EB6-1492-4C1D-8342-28DB6D74D0A8}" type="pres">
      <dgm:prSet presAssocID="{0B86214B-4FAB-46DC-B928-800926A2DD1B}" presName="imgShp" presStyleLbl="fgImgPlace1" presStyleIdx="3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4E32008-FDB4-4E5B-88E5-9C9AFE185BA9}" type="pres">
      <dgm:prSet presAssocID="{0B86214B-4FAB-46DC-B928-800926A2DD1B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25FA4-D9C4-49CF-96AC-F025C6434018}" type="pres">
      <dgm:prSet presAssocID="{282B7995-E63C-4F50-AD97-5B717EE2B60A}" presName="spacing" presStyleCnt="0"/>
      <dgm:spPr/>
    </dgm:pt>
    <dgm:pt modelId="{3FFB8D7D-5563-4718-9C19-28A866C63385}" type="pres">
      <dgm:prSet presAssocID="{C6C061AB-B323-4941-B8AE-320A2A3F4164}" presName="composite" presStyleCnt="0"/>
      <dgm:spPr/>
    </dgm:pt>
    <dgm:pt modelId="{4C5F2CA4-2E3D-490E-9A23-FB3F4B03BD55}" type="pres">
      <dgm:prSet presAssocID="{C6C061AB-B323-4941-B8AE-320A2A3F4164}" presName="imgShp" presStyleLbl="fgImgPlace1" presStyleIdx="4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1BE7375-DB01-4212-B9DD-92EB98D3C41F}" type="pres">
      <dgm:prSet presAssocID="{C6C061AB-B323-4941-B8AE-320A2A3F4164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BF843-2AB7-4113-AE9A-C576C4BF04E9}" type="pres">
      <dgm:prSet presAssocID="{B3D47F33-E329-4C2A-8F97-4C8AB01EA495}" presName="spacing" presStyleCnt="0"/>
      <dgm:spPr/>
    </dgm:pt>
    <dgm:pt modelId="{92B952DA-60DA-4435-AD41-3C95C90D0FA0}" type="pres">
      <dgm:prSet presAssocID="{081C9993-D342-495D-90F0-A633BDA827A4}" presName="composite" presStyleCnt="0"/>
      <dgm:spPr/>
    </dgm:pt>
    <dgm:pt modelId="{0C52815F-1AEF-409F-BC42-6BD25E2E51CF}" type="pres">
      <dgm:prSet presAssocID="{081C9993-D342-495D-90F0-A633BDA827A4}" presName="imgShp" presStyleLbl="fgImgPlace1" presStyleIdx="5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60695A-5CED-48FF-8B04-A25CA2CBC9B5}" type="pres">
      <dgm:prSet presAssocID="{081C9993-D342-495D-90F0-A633BDA827A4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B516C8-B0C9-4B49-9CCC-0E2E08ABE386}" type="presOf" srcId="{32B77CC0-C378-44D0-AA99-2D17DE5CB866}" destId="{0608FDDE-BAF5-427C-9E0E-B9C17AEC3A45}" srcOrd="0" destOrd="0" presId="urn:microsoft.com/office/officeart/2005/8/layout/vList3"/>
    <dgm:cxn modelId="{D0B29E47-28BA-4C0A-9F6B-B96C269DDD72}" srcId="{5FCB0206-29AD-4D5C-9E7A-3D28D2846150}" destId="{C6C061AB-B323-4941-B8AE-320A2A3F4164}" srcOrd="4" destOrd="0" parTransId="{CC8B7B78-E4AE-4BDA-9BDD-899D197878E8}" sibTransId="{B3D47F33-E329-4C2A-8F97-4C8AB01EA495}"/>
    <dgm:cxn modelId="{5E8230D1-D588-4E84-886C-35414D05C466}" srcId="{5FCB0206-29AD-4D5C-9E7A-3D28D2846150}" destId="{081C9993-D342-495D-90F0-A633BDA827A4}" srcOrd="5" destOrd="0" parTransId="{CBC2D8B5-5409-43DF-847B-59C0C2367F80}" sibTransId="{754D5456-1809-4C84-AC5B-514537F7BB5B}"/>
    <dgm:cxn modelId="{83B39A8B-01BF-4761-9FA7-D645F3FADEB8}" srcId="{5FCB0206-29AD-4D5C-9E7A-3D28D2846150}" destId="{599D7324-C19C-48B4-94C0-65D0F227FEE4}" srcOrd="2" destOrd="0" parTransId="{CAE5957D-6412-40DB-851E-1C4E810984AD}" sibTransId="{956CF716-EB85-40C6-BF4F-9E0AF5790BF7}"/>
    <dgm:cxn modelId="{A94D3507-F43E-4479-9C00-686E2309C042}" type="presOf" srcId="{C6C061AB-B323-4941-B8AE-320A2A3F4164}" destId="{51BE7375-DB01-4212-B9DD-92EB98D3C41F}" srcOrd="0" destOrd="0" presId="urn:microsoft.com/office/officeart/2005/8/layout/vList3"/>
    <dgm:cxn modelId="{46986E16-7828-470C-B144-F9D1999B68AF}" type="presOf" srcId="{5FCB0206-29AD-4D5C-9E7A-3D28D2846150}" destId="{89F3AB38-46A0-4017-AAD9-8B394678D3F2}" srcOrd="0" destOrd="0" presId="urn:microsoft.com/office/officeart/2005/8/layout/vList3"/>
    <dgm:cxn modelId="{9BEE5056-700C-4CF5-ADCF-A0B4B5296ACC}" type="presOf" srcId="{0B86214B-4FAB-46DC-B928-800926A2DD1B}" destId="{C4E32008-FDB4-4E5B-88E5-9C9AFE185BA9}" srcOrd="0" destOrd="0" presId="urn:microsoft.com/office/officeart/2005/8/layout/vList3"/>
    <dgm:cxn modelId="{F1E13938-8934-4114-9E39-612A232EABBB}" type="presOf" srcId="{6D66BC92-611D-48CB-8921-84275B711752}" destId="{F6922DA2-2D9C-490C-9967-3E8A8FBD55AB}" srcOrd="0" destOrd="0" presId="urn:microsoft.com/office/officeart/2005/8/layout/vList3"/>
    <dgm:cxn modelId="{3E7E5BA3-8A8E-4FEF-9106-6C23BA46BDFA}" type="presOf" srcId="{599D7324-C19C-48B4-94C0-65D0F227FEE4}" destId="{72B25378-8289-4A65-9907-B3B9B17DDD09}" srcOrd="0" destOrd="0" presId="urn:microsoft.com/office/officeart/2005/8/layout/vList3"/>
    <dgm:cxn modelId="{95246B09-55C4-41C9-A0C2-B41276FCD6B0}" type="presOf" srcId="{081C9993-D342-495D-90F0-A633BDA827A4}" destId="{AE60695A-5CED-48FF-8B04-A25CA2CBC9B5}" srcOrd="0" destOrd="0" presId="urn:microsoft.com/office/officeart/2005/8/layout/vList3"/>
    <dgm:cxn modelId="{888A675D-8056-4C2F-895D-928D16F386B9}" srcId="{5FCB0206-29AD-4D5C-9E7A-3D28D2846150}" destId="{6D66BC92-611D-48CB-8921-84275B711752}" srcOrd="0" destOrd="0" parTransId="{0B46E1CC-AD44-457C-B873-229471723992}" sibTransId="{B38BD04C-48F3-49CA-B67A-7CB93DD9CAF6}"/>
    <dgm:cxn modelId="{70E0557D-9D65-42E6-AFE0-8159BEA9F15C}" srcId="{5FCB0206-29AD-4D5C-9E7A-3D28D2846150}" destId="{32B77CC0-C378-44D0-AA99-2D17DE5CB866}" srcOrd="1" destOrd="0" parTransId="{6C739B5C-3B53-4E69-8844-5930C6BF10B0}" sibTransId="{56B08424-303D-4C58-9BCB-4287CB3FD25A}"/>
    <dgm:cxn modelId="{98F3FF6C-ACB6-4764-ACBE-F85A75EE1808}" srcId="{5FCB0206-29AD-4D5C-9E7A-3D28D2846150}" destId="{0B86214B-4FAB-46DC-B928-800926A2DD1B}" srcOrd="3" destOrd="0" parTransId="{898303AE-6E48-4AAA-BB9D-995A33AA9FF4}" sibTransId="{282B7995-E63C-4F50-AD97-5B717EE2B60A}"/>
    <dgm:cxn modelId="{EDC7CF48-8D3C-4D43-8B14-2E32144B97E8}" type="presParOf" srcId="{89F3AB38-46A0-4017-AAD9-8B394678D3F2}" destId="{FB784910-F724-4753-AE8C-C2467BD6E51E}" srcOrd="0" destOrd="0" presId="urn:microsoft.com/office/officeart/2005/8/layout/vList3"/>
    <dgm:cxn modelId="{42F0BEA1-7220-42D9-9F90-9364B7DE770A}" type="presParOf" srcId="{FB784910-F724-4753-AE8C-C2467BD6E51E}" destId="{CA886D59-4808-47CB-B1BA-BE65092F3777}" srcOrd="0" destOrd="0" presId="urn:microsoft.com/office/officeart/2005/8/layout/vList3"/>
    <dgm:cxn modelId="{0C4085E6-8076-45A9-AC8C-F7CCB6802BAB}" type="presParOf" srcId="{FB784910-F724-4753-AE8C-C2467BD6E51E}" destId="{F6922DA2-2D9C-490C-9967-3E8A8FBD55AB}" srcOrd="1" destOrd="0" presId="urn:microsoft.com/office/officeart/2005/8/layout/vList3"/>
    <dgm:cxn modelId="{D0DBDEA4-828E-42E1-83A6-714306EFD200}" type="presParOf" srcId="{89F3AB38-46A0-4017-AAD9-8B394678D3F2}" destId="{1CEB77A3-A9B6-4A57-BC8D-C2F30FACE770}" srcOrd="1" destOrd="0" presId="urn:microsoft.com/office/officeart/2005/8/layout/vList3"/>
    <dgm:cxn modelId="{C8547B56-9782-43B1-ABDB-D2AE90C3820F}" type="presParOf" srcId="{89F3AB38-46A0-4017-AAD9-8B394678D3F2}" destId="{AE96381E-C2A4-4F2E-B754-97DA60319C54}" srcOrd="2" destOrd="0" presId="urn:microsoft.com/office/officeart/2005/8/layout/vList3"/>
    <dgm:cxn modelId="{7745D78E-23DE-4A0E-89CA-D12BD6362ABD}" type="presParOf" srcId="{AE96381E-C2A4-4F2E-B754-97DA60319C54}" destId="{BA48E39C-F11F-4027-B201-4D614FC81BC3}" srcOrd="0" destOrd="0" presId="urn:microsoft.com/office/officeart/2005/8/layout/vList3"/>
    <dgm:cxn modelId="{7EDCE486-E481-436A-98CF-598A5324F894}" type="presParOf" srcId="{AE96381E-C2A4-4F2E-B754-97DA60319C54}" destId="{0608FDDE-BAF5-427C-9E0E-B9C17AEC3A45}" srcOrd="1" destOrd="0" presId="urn:microsoft.com/office/officeart/2005/8/layout/vList3"/>
    <dgm:cxn modelId="{D15FD6F6-BB7E-48DD-85B5-E9FF40117965}" type="presParOf" srcId="{89F3AB38-46A0-4017-AAD9-8B394678D3F2}" destId="{FECD9281-839A-4F5E-9028-C811C8FC2D54}" srcOrd="3" destOrd="0" presId="urn:microsoft.com/office/officeart/2005/8/layout/vList3"/>
    <dgm:cxn modelId="{8808C1CB-23D3-4BD7-8AAB-EF20AB994CAB}" type="presParOf" srcId="{89F3AB38-46A0-4017-AAD9-8B394678D3F2}" destId="{07E047FF-A650-42E4-A78C-7BB3E1B217CD}" srcOrd="4" destOrd="0" presId="urn:microsoft.com/office/officeart/2005/8/layout/vList3"/>
    <dgm:cxn modelId="{33E5F5C6-C359-46F9-8293-A036126F998C}" type="presParOf" srcId="{07E047FF-A650-42E4-A78C-7BB3E1B217CD}" destId="{E8303DEE-8FA3-46FA-B93B-87D47EB91CB1}" srcOrd="0" destOrd="0" presId="urn:microsoft.com/office/officeart/2005/8/layout/vList3"/>
    <dgm:cxn modelId="{606B0867-1BCC-40A4-A2ED-8A0F7C20C5B0}" type="presParOf" srcId="{07E047FF-A650-42E4-A78C-7BB3E1B217CD}" destId="{72B25378-8289-4A65-9907-B3B9B17DDD09}" srcOrd="1" destOrd="0" presId="urn:microsoft.com/office/officeart/2005/8/layout/vList3"/>
    <dgm:cxn modelId="{759A4A1A-D87C-40C4-8F2C-A0ADCF4D6C5B}" type="presParOf" srcId="{89F3AB38-46A0-4017-AAD9-8B394678D3F2}" destId="{799F7576-43B8-4065-B87D-D9DC500433F2}" srcOrd="5" destOrd="0" presId="urn:microsoft.com/office/officeart/2005/8/layout/vList3"/>
    <dgm:cxn modelId="{E4752CAB-8DF2-4A08-A6F2-B7107A64B2EE}" type="presParOf" srcId="{89F3AB38-46A0-4017-AAD9-8B394678D3F2}" destId="{53C99515-72FA-4E9A-B787-2ABE6E49A940}" srcOrd="6" destOrd="0" presId="urn:microsoft.com/office/officeart/2005/8/layout/vList3"/>
    <dgm:cxn modelId="{B39D44C4-29F7-4B58-8D7F-3E33C56D4DDB}" type="presParOf" srcId="{53C99515-72FA-4E9A-B787-2ABE6E49A940}" destId="{70FF2EB6-1492-4C1D-8342-28DB6D74D0A8}" srcOrd="0" destOrd="0" presId="urn:microsoft.com/office/officeart/2005/8/layout/vList3"/>
    <dgm:cxn modelId="{FD35D4EB-6313-4189-A11C-7F5D654D3D9D}" type="presParOf" srcId="{53C99515-72FA-4E9A-B787-2ABE6E49A940}" destId="{C4E32008-FDB4-4E5B-88E5-9C9AFE185BA9}" srcOrd="1" destOrd="0" presId="urn:microsoft.com/office/officeart/2005/8/layout/vList3"/>
    <dgm:cxn modelId="{672EC239-40D8-42B3-BD5D-AB7E09D4C9CB}" type="presParOf" srcId="{89F3AB38-46A0-4017-AAD9-8B394678D3F2}" destId="{7CF25FA4-D9C4-49CF-96AC-F025C6434018}" srcOrd="7" destOrd="0" presId="urn:microsoft.com/office/officeart/2005/8/layout/vList3"/>
    <dgm:cxn modelId="{7F6C2424-F59E-458F-832D-3AA52B00BEE5}" type="presParOf" srcId="{89F3AB38-46A0-4017-AAD9-8B394678D3F2}" destId="{3FFB8D7D-5563-4718-9C19-28A866C63385}" srcOrd="8" destOrd="0" presId="urn:microsoft.com/office/officeart/2005/8/layout/vList3"/>
    <dgm:cxn modelId="{896F2802-7C75-41B5-80C3-41D9D08C1A84}" type="presParOf" srcId="{3FFB8D7D-5563-4718-9C19-28A866C63385}" destId="{4C5F2CA4-2E3D-490E-9A23-FB3F4B03BD55}" srcOrd="0" destOrd="0" presId="urn:microsoft.com/office/officeart/2005/8/layout/vList3"/>
    <dgm:cxn modelId="{B99C77EA-C026-450A-9F44-9CE03DF8FD85}" type="presParOf" srcId="{3FFB8D7D-5563-4718-9C19-28A866C63385}" destId="{51BE7375-DB01-4212-B9DD-92EB98D3C41F}" srcOrd="1" destOrd="0" presId="urn:microsoft.com/office/officeart/2005/8/layout/vList3"/>
    <dgm:cxn modelId="{F799CD62-0A8C-4722-BFD4-5015DA44B923}" type="presParOf" srcId="{89F3AB38-46A0-4017-AAD9-8B394678D3F2}" destId="{8A2BF843-2AB7-4113-AE9A-C576C4BF04E9}" srcOrd="9" destOrd="0" presId="urn:microsoft.com/office/officeart/2005/8/layout/vList3"/>
    <dgm:cxn modelId="{8DEB5F60-F426-4BCF-8F74-53B4BF19A6EB}" type="presParOf" srcId="{89F3AB38-46A0-4017-AAD9-8B394678D3F2}" destId="{92B952DA-60DA-4435-AD41-3C95C90D0FA0}" srcOrd="10" destOrd="0" presId="urn:microsoft.com/office/officeart/2005/8/layout/vList3"/>
    <dgm:cxn modelId="{18328F86-5E26-4208-92DE-B45AFCF7F5B8}" type="presParOf" srcId="{92B952DA-60DA-4435-AD41-3C95C90D0FA0}" destId="{0C52815F-1AEF-409F-BC42-6BD25E2E51CF}" srcOrd="0" destOrd="0" presId="urn:microsoft.com/office/officeart/2005/8/layout/vList3"/>
    <dgm:cxn modelId="{2E96DC16-F624-4F9C-AEA6-143B3CFBA078}" type="presParOf" srcId="{92B952DA-60DA-4435-AD41-3C95C90D0FA0}" destId="{AE60695A-5CED-48FF-8B04-A25CA2CBC9B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fld id="{E5F3C899-C74A-4638-B318-5F38A6A9996C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15" tIns="45958" rIns="91915" bIns="459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80145"/>
            <a:ext cx="5617208" cy="3665719"/>
          </a:xfrm>
          <a:prstGeom prst="rect">
            <a:avLst/>
          </a:prstGeom>
        </p:spPr>
        <p:txBody>
          <a:bodyPr vert="horz" lIns="91915" tIns="45958" rIns="91915" bIns="459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885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885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B1CC533F-A5C3-4A23-B317-27F3E8160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0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1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57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0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6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0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5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E3B8-F366-46A4-B5C8-905DA80D6ACF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D7DC9-8515-44E6-97A3-301EC06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jpeg"/><Relationship Id="rId21" Type="http://schemas.openxmlformats.org/officeDocument/2006/relationships/image" Target="../media/image60.png"/><Relationship Id="rId7" Type="http://schemas.openxmlformats.org/officeDocument/2006/relationships/image" Target="../media/image47.png"/><Relationship Id="rId12" Type="http://schemas.openxmlformats.org/officeDocument/2006/relationships/image" Target="../media/image8.pn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3.png"/><Relationship Id="rId5" Type="http://schemas.openxmlformats.org/officeDocument/2006/relationships/image" Target="../media/image45.jpeg"/><Relationship Id="rId15" Type="http://schemas.openxmlformats.org/officeDocument/2006/relationships/image" Target="../media/image54.png"/><Relationship Id="rId23" Type="http://schemas.openxmlformats.org/officeDocument/2006/relationships/image" Target="../media/image62.jpg"/><Relationship Id="rId10" Type="http://schemas.openxmlformats.org/officeDocument/2006/relationships/image" Target="../media/image50.png"/><Relationship Id="rId19" Type="http://schemas.openxmlformats.org/officeDocument/2006/relationships/image" Target="../media/image58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3.jpeg"/><Relationship Id="rId3" Type="http://schemas.openxmlformats.org/officeDocument/2006/relationships/image" Target="../media/image8.png"/><Relationship Id="rId21" Type="http://schemas.openxmlformats.org/officeDocument/2006/relationships/image" Target="../media/image86.JPG"/><Relationship Id="rId7" Type="http://schemas.openxmlformats.org/officeDocument/2006/relationships/image" Target="../media/image73.jpg"/><Relationship Id="rId12" Type="http://schemas.openxmlformats.org/officeDocument/2006/relationships/image" Target="../media/image78.jpeg"/><Relationship Id="rId17" Type="http://schemas.openxmlformats.org/officeDocument/2006/relationships/image" Target="../media/image82.jpg"/><Relationship Id="rId2" Type="http://schemas.openxmlformats.org/officeDocument/2006/relationships/image" Target="../media/image69.jpeg"/><Relationship Id="rId16" Type="http://schemas.openxmlformats.org/officeDocument/2006/relationships/image" Target="../media/image64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JPG"/><Relationship Id="rId23" Type="http://schemas.openxmlformats.org/officeDocument/2006/relationships/image" Target="../media/image88.JPG"/><Relationship Id="rId10" Type="http://schemas.openxmlformats.org/officeDocument/2006/relationships/image" Target="../media/image76.png"/><Relationship Id="rId19" Type="http://schemas.openxmlformats.org/officeDocument/2006/relationships/image" Target="../media/image84.jpg"/><Relationship Id="rId4" Type="http://schemas.openxmlformats.org/officeDocument/2006/relationships/image" Target="../media/image70.jp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g"/><Relationship Id="rId3" Type="http://schemas.openxmlformats.org/officeDocument/2006/relationships/image" Target="../media/image8.png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2" Type="http://schemas.openxmlformats.org/officeDocument/2006/relationships/image" Target="../media/image69.jpeg"/><Relationship Id="rId16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jpg"/><Relationship Id="rId10" Type="http://schemas.openxmlformats.org/officeDocument/2006/relationships/image" Target="../media/image95.png"/><Relationship Id="rId4" Type="http://schemas.openxmlformats.org/officeDocument/2006/relationships/image" Target="../media/image89.jpg"/><Relationship Id="rId9" Type="http://schemas.openxmlformats.org/officeDocument/2006/relationships/image" Target="../media/image94.jpeg"/><Relationship Id="rId1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8.pn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jp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jpg"/><Relationship Id="rId15" Type="http://schemas.openxmlformats.org/officeDocument/2006/relationships/image" Target="../media/image119.png"/><Relationship Id="rId10" Type="http://schemas.openxmlformats.org/officeDocument/2006/relationships/image" Target="../media/image114.JPG"/><Relationship Id="rId4" Type="http://schemas.openxmlformats.org/officeDocument/2006/relationships/image" Target="../media/image108.jpeg"/><Relationship Id="rId9" Type="http://schemas.openxmlformats.org/officeDocument/2006/relationships/image" Target="../media/image113.gif"/><Relationship Id="rId14" Type="http://schemas.openxmlformats.org/officeDocument/2006/relationships/image" Target="../media/image11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8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jpeg"/><Relationship Id="rId2" Type="http://schemas.openxmlformats.org/officeDocument/2006/relationships/image" Target="../media/image106.jp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jpg"/><Relationship Id="rId15" Type="http://schemas.openxmlformats.org/officeDocument/2006/relationships/image" Target="../media/image134.png"/><Relationship Id="rId10" Type="http://schemas.openxmlformats.org/officeDocument/2006/relationships/image" Target="../media/image129.gif"/><Relationship Id="rId19" Type="http://schemas.openxmlformats.org/officeDocument/2006/relationships/image" Target="../media/image138.png"/><Relationship Id="rId4" Type="http://schemas.openxmlformats.org/officeDocument/2006/relationships/image" Target="../media/image123.jpg"/><Relationship Id="rId9" Type="http://schemas.openxmlformats.org/officeDocument/2006/relationships/image" Target="../media/image128.jpg"/><Relationship Id="rId14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8.png"/><Relationship Id="rId7" Type="http://schemas.openxmlformats.org/officeDocument/2006/relationships/image" Target="../media/image146.png"/><Relationship Id="rId12" Type="http://schemas.openxmlformats.org/officeDocument/2006/relationships/image" Target="../media/image151.jpg"/><Relationship Id="rId2" Type="http://schemas.openxmlformats.org/officeDocument/2006/relationships/image" Target="../media/image142.jpe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jp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2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1.jpeg"/><Relationship Id="rId9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image" Target="../media/image19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19" Type="http://schemas.openxmlformats.org/officeDocument/2006/relationships/image" Target="../media/image37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19724"/>
          <a:stretch/>
        </p:blipFill>
        <p:spPr>
          <a:xfrm>
            <a:off x="6978693" y="3066"/>
            <a:ext cx="2165307" cy="2172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9454" y="2175506"/>
            <a:ext cx="4845092" cy="1981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ityof" panose="00000400000000000000" pitchFamily="2" charset="0"/>
              </a:rPr>
              <a:t>Anacostia</a:t>
            </a:r>
            <a:br>
              <a:rPr lang="en-US" sz="4000" dirty="0">
                <a:latin typeface="Cityof" panose="00000400000000000000" pitchFamily="2" charset="0"/>
              </a:rPr>
            </a:br>
            <a:r>
              <a:rPr lang="en-US" sz="4000" dirty="0">
                <a:latin typeface="Cityof" panose="00000400000000000000" pitchFamily="2" charset="0"/>
              </a:rPr>
              <a:t>Rail Holdings</a:t>
            </a:r>
            <a:br>
              <a:rPr lang="en-US" sz="4000" dirty="0">
                <a:latin typeface="Cityof" panose="00000400000000000000" pitchFamily="2" charset="0"/>
              </a:rPr>
            </a:br>
            <a:r>
              <a:rPr lang="en-US" sz="4000" dirty="0">
                <a:latin typeface="Cityof" panose="00000400000000000000" pitchFamily="2" charset="0"/>
              </a:rPr>
              <a:t/>
            </a:r>
            <a:br>
              <a:rPr lang="en-US" sz="4000" dirty="0">
                <a:latin typeface="Cityof" panose="00000400000000000000" pitchFamily="2" charset="0"/>
              </a:rPr>
            </a:br>
            <a:r>
              <a:rPr lang="en-US" sz="4000" dirty="0">
                <a:latin typeface="Cityof" panose="00000400000000000000" pitchFamily="2" charset="0"/>
              </a:rPr>
              <a:t>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21581" r="51719" b="17411"/>
          <a:stretch/>
        </p:blipFill>
        <p:spPr>
          <a:xfrm>
            <a:off x="1" y="4668055"/>
            <a:ext cx="2133600" cy="2196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-1"/>
          <a:stretch/>
        </p:blipFill>
        <p:spPr>
          <a:xfrm>
            <a:off x="-16776" y="0"/>
            <a:ext cx="2150377" cy="2175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986" r="29468" b="18744"/>
          <a:stretch/>
        </p:blipFill>
        <p:spPr>
          <a:xfrm>
            <a:off x="1" y="2362200"/>
            <a:ext cx="2133600" cy="2118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2" t="15023" r="21749" b="31479"/>
          <a:stretch/>
        </p:blipFill>
        <p:spPr>
          <a:xfrm>
            <a:off x="6978693" y="2362200"/>
            <a:ext cx="2165307" cy="2118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779" r="18906"/>
          <a:stretch/>
        </p:blipFill>
        <p:spPr>
          <a:xfrm>
            <a:off x="6953563" y="4687510"/>
            <a:ext cx="2190437" cy="2170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09599"/>
            <a:ext cx="1371600" cy="1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5208166" y="5738409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03225"/>
            <a:r>
              <a:rPr lang="en-US" dirty="0"/>
              <a:t>Mr. John Goldman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" y="1334912"/>
            <a:ext cx="3793997" cy="510030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5175424" y="1327744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1313"/>
            <a:r>
              <a:rPr lang="en-US" dirty="0"/>
              <a:t>1994</a:t>
            </a:r>
          </a:p>
        </p:txBody>
      </p:sp>
      <p:sp>
        <p:nvSpPr>
          <p:cNvPr id="30" name="Oval 29"/>
          <p:cNvSpPr/>
          <p:nvPr/>
        </p:nvSpPr>
        <p:spPr>
          <a:xfrm>
            <a:off x="3796388" y="1295400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962091" y="1463224"/>
            <a:ext cx="124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Established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75424" y="2051270"/>
            <a:ext cx="3663776" cy="640292"/>
            <a:chOff x="5093024" y="2431611"/>
            <a:chExt cx="3663776" cy="640292"/>
          </a:xfrm>
        </p:grpSpPr>
        <p:sp>
          <p:nvSpPr>
            <p:cNvPr id="31" name="Rounded Rectangle 30"/>
            <p:cNvSpPr/>
            <p:nvPr/>
          </p:nvSpPr>
          <p:spPr>
            <a:xfrm>
              <a:off x="5093024" y="2431611"/>
              <a:ext cx="3594946" cy="640292"/>
            </a:xfrm>
            <a:prstGeom prst="roundRect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1313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80271" y="2459369"/>
              <a:ext cx="34765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Indianapolis, Columbus, Seymour,</a:t>
              </a:r>
              <a:br>
                <a:rPr lang="en-US" sz="1600" dirty="0"/>
              </a:br>
              <a:r>
                <a:rPr lang="en-US" sz="1600" dirty="0"/>
                <a:t>Franklin, Jeffersonville, IN; Louisville, KY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8" b="40950"/>
          <a:stretch/>
        </p:blipFill>
        <p:spPr>
          <a:xfrm>
            <a:off x="1222" y="-11780"/>
            <a:ext cx="9156462" cy="12745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22" y="0"/>
            <a:ext cx="9142778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L&amp;I: Vital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413389"/>
            <a:ext cx="457200" cy="419686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796388" y="1987241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174254" y="2781124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1313"/>
            <a:r>
              <a:rPr lang="en-US" dirty="0"/>
              <a:t>CSX, NS, INRD, P&amp;L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186630" y="3515941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1313" lvl="0"/>
            <a:r>
              <a:rPr lang="en-US" dirty="0"/>
              <a:t>Diversified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189952" y="4248151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/>
            <a:r>
              <a:rPr lang="en-US" dirty="0"/>
              <a:t>106.5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189952" y="4988052"/>
            <a:ext cx="3594946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03225"/>
            <a:r>
              <a:rPr lang="en-US" dirty="0"/>
              <a:t>20,000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95218" y="2717095"/>
            <a:ext cx="1579024" cy="768350"/>
            <a:chOff x="1891388" y="3097436"/>
            <a:chExt cx="1579024" cy="768350"/>
          </a:xfrm>
          <a:solidFill>
            <a:srgbClr val="FF0000"/>
          </a:solidFill>
        </p:grpSpPr>
        <p:sp>
          <p:nvSpPr>
            <p:cNvPr id="34" name="Oval 33"/>
            <p:cNvSpPr/>
            <p:nvPr/>
          </p:nvSpPr>
          <p:spPr>
            <a:xfrm>
              <a:off x="1891388" y="309743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02750" y="329377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Connections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07594" y="3451912"/>
            <a:ext cx="1579024" cy="768350"/>
            <a:chOff x="1903764" y="3832253"/>
            <a:chExt cx="1579024" cy="768350"/>
          </a:xfrm>
        </p:grpSpPr>
        <p:sp>
          <p:nvSpPr>
            <p:cNvPr id="36" name="Oval 35"/>
            <p:cNvSpPr/>
            <p:nvPr/>
          </p:nvSpPr>
          <p:spPr>
            <a:xfrm>
              <a:off x="1903764" y="3832253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81498" y="4028587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Commodities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3810916" y="4184122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Route Miles</a:t>
            </a:r>
          </a:p>
        </p:txBody>
      </p:sp>
      <p:sp>
        <p:nvSpPr>
          <p:cNvPr id="40" name="Oval 39"/>
          <p:cNvSpPr/>
          <p:nvPr/>
        </p:nvSpPr>
        <p:spPr>
          <a:xfrm>
            <a:off x="3810916" y="4924023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Carloads</a:t>
            </a:r>
          </a:p>
        </p:txBody>
      </p:sp>
      <p:sp>
        <p:nvSpPr>
          <p:cNvPr id="27" name="Oval 26"/>
          <p:cNvSpPr/>
          <p:nvPr/>
        </p:nvSpPr>
        <p:spPr>
          <a:xfrm>
            <a:off x="3810000" y="5638800"/>
            <a:ext cx="1684012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9448"/>
            <a:ext cx="1571161" cy="51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8" b="40950"/>
          <a:stretch/>
        </p:blipFill>
        <p:spPr>
          <a:xfrm>
            <a:off x="1222" y="-11780"/>
            <a:ext cx="9156462" cy="127452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L&amp;I: Customers Served</a:t>
            </a:r>
          </a:p>
        </p:txBody>
      </p:sp>
      <p:pic>
        <p:nvPicPr>
          <p:cNvPr id="2066" name="Picture 18" descr="CGB Enterprises, Inc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26" y="2561803"/>
            <a:ext cx="914400" cy="4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Eagle Steel Produc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01" y="2122477"/>
            <a:ext cx="988804" cy="5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Genpak Food Packaging And Container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r="15767"/>
          <a:stretch/>
        </p:blipFill>
        <p:spPr bwMode="auto">
          <a:xfrm>
            <a:off x="1676400" y="2246619"/>
            <a:ext cx="1387246" cy="4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://www.kokomograin.com/images/e0224601/KGLogo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21" y="2226756"/>
            <a:ext cx="1402638" cy="4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mytex polymers worldw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5" y="3352469"/>
            <a:ext cx="2636206" cy="2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49" y="3049814"/>
            <a:ext cx="1584954" cy="4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 descr="Silgan Plastic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4"/>
          <a:stretch/>
        </p:blipFill>
        <p:spPr bwMode="auto">
          <a:xfrm>
            <a:off x="247054" y="2853938"/>
            <a:ext cx="1134144" cy="4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1" name="Picture 73" descr="http://voss.wpengine.com/wp-content/uploads/2013/07/corporatelogo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321" y="2118518"/>
            <a:ext cx="877230" cy="8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1026" name="Picture 2" descr="http://www.fdgassociates.com/images/portfolio/ar_logistics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26925" r="4681" b="38857"/>
          <a:stretch/>
        </p:blipFill>
        <p:spPr bwMode="auto">
          <a:xfrm>
            <a:off x="1518328" y="2853938"/>
            <a:ext cx="1498463" cy="3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/>
          <p:cNvGrpSpPr/>
          <p:nvPr/>
        </p:nvGrpSpPr>
        <p:grpSpPr>
          <a:xfrm>
            <a:off x="169443" y="1600200"/>
            <a:ext cx="2847348" cy="451366"/>
            <a:chOff x="3155169" y="1354563"/>
            <a:chExt cx="2847348" cy="451366"/>
          </a:xfrm>
        </p:grpSpPr>
        <p:sp>
          <p:nvSpPr>
            <p:cNvPr id="93" name="Rectangle 92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Plastics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159631" y="1600200"/>
            <a:ext cx="2847348" cy="451366"/>
            <a:chOff x="3155169" y="1354563"/>
            <a:chExt cx="2847348" cy="451366"/>
          </a:xfrm>
        </p:grpSpPr>
        <p:sp>
          <p:nvSpPr>
            <p:cNvPr id="96" name="Rectangle 95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Food Products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128357" y="1600200"/>
            <a:ext cx="2847348" cy="451366"/>
            <a:chOff x="3155169" y="1354563"/>
            <a:chExt cx="2847348" cy="451366"/>
          </a:xfrm>
        </p:grpSpPr>
        <p:sp>
          <p:nvSpPr>
            <p:cNvPr id="99" name="Rectangle 98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Steel/Metals</a:t>
              </a:r>
            </a:p>
          </p:txBody>
        </p:sp>
      </p:grp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71" y="5288424"/>
            <a:ext cx="163902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3929" r="3363" b="3798"/>
          <a:stretch/>
        </p:blipFill>
        <p:spPr bwMode="auto">
          <a:xfrm>
            <a:off x="393095" y="4699300"/>
            <a:ext cx="1666893" cy="4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6" descr="Idemitsu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57" y="4676965"/>
            <a:ext cx="1450869" cy="35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9" descr="PQ Corporation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071"/>
          <a:stretch/>
        </p:blipFill>
        <p:spPr bwMode="auto">
          <a:xfrm>
            <a:off x="3388024" y="5036584"/>
            <a:ext cx="1753378" cy="5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1" descr="http://www.totalpetrochemicalsusa.com/images/total_brand_block%20hr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07" y="5465619"/>
            <a:ext cx="1539389" cy="5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204388" y="4089344"/>
            <a:ext cx="2847348" cy="451366"/>
            <a:chOff x="3155169" y="1354563"/>
            <a:chExt cx="2847348" cy="451366"/>
          </a:xfrm>
        </p:grpSpPr>
        <p:sp>
          <p:nvSpPr>
            <p:cNvPr id="52" name="Rectangle 51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Minerals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97521" y="4086257"/>
            <a:ext cx="2847348" cy="451366"/>
            <a:chOff x="3155169" y="1354563"/>
            <a:chExt cx="2847348" cy="451366"/>
          </a:xfrm>
        </p:grpSpPr>
        <p:sp>
          <p:nvSpPr>
            <p:cNvPr id="58" name="Rectangle 57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Chemicals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36" y="3581400"/>
            <a:ext cx="2054337" cy="239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18" y="2766155"/>
            <a:ext cx="817827" cy="662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93" y="3038323"/>
            <a:ext cx="1314169" cy="613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3739935"/>
            <a:ext cx="954631" cy="288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92" y="3363524"/>
            <a:ext cx="1286587" cy="522676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32" y="5176711"/>
            <a:ext cx="1384105" cy="79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6162645" y="4089344"/>
            <a:ext cx="2847348" cy="451366"/>
            <a:chOff x="3155169" y="1354563"/>
            <a:chExt cx="2847348" cy="451366"/>
          </a:xfrm>
        </p:grpSpPr>
        <p:sp>
          <p:nvSpPr>
            <p:cNvPr id="65" name="Rectangle 64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8658" y="4683884"/>
            <a:ext cx="1663645" cy="4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2" y="0"/>
            <a:ext cx="9179160" cy="6122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5162" y="5753100"/>
            <a:ext cx="9179161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New York &amp; Atlantic Railway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2" y="5886450"/>
            <a:ext cx="1254362" cy="9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347472"/>
            <a:ext cx="8976360" cy="5748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8" y="2226509"/>
            <a:ext cx="4167694" cy="267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7802" r="104" b="31484"/>
          <a:stretch/>
        </p:blipFill>
        <p:spPr>
          <a:xfrm>
            <a:off x="-9526" y="-6804"/>
            <a:ext cx="9153525" cy="126405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b="1" dirty="0">
                <a:latin typeface="Cityof" panose="00000400000000000000" pitchFamily="2" charset="0"/>
              </a:rPr>
              <a:t>NY&amp;A: Vital Information</a:t>
            </a:r>
            <a:r>
              <a:rPr lang="en-US" b="1" dirty="0"/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413389"/>
            <a:ext cx="457200" cy="41968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03956" y="2096029"/>
            <a:ext cx="3371885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algn="ctr"/>
            <a:r>
              <a:rPr lang="en-US" sz="1700" dirty="0"/>
              <a:t>Queens; Brooklyn; Long Island, NY</a:t>
            </a:r>
          </a:p>
          <a:p>
            <a:pPr marL="114300"/>
            <a:r>
              <a:rPr lang="en-US" sz="1700" dirty="0"/>
              <a:t>3 transload facilities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08505" y="1359429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1998, concession from LIRR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29469" y="1295400"/>
            <a:ext cx="1579024" cy="768350"/>
            <a:chOff x="1892558" y="1644056"/>
            <a:chExt cx="1579024" cy="768350"/>
          </a:xfrm>
        </p:grpSpPr>
        <p:sp>
          <p:nvSpPr>
            <p:cNvPr id="11" name="Oval 10"/>
            <p:cNvSpPr/>
            <p:nvPr/>
          </p:nvSpPr>
          <p:spPr>
            <a:xfrm>
              <a:off x="1892558" y="164405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8261" y="1843565"/>
              <a:ext cx="1245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Established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4229469" y="2018926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Serves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07335" y="2812809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CP, CSX, NS, P&amp;W, NYNJ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19711" y="3547626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/>
            <a:r>
              <a:rPr lang="en-US" sz="1700" dirty="0"/>
              <a:t>Food products, building materials, solid waste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23033" y="4279836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600" dirty="0"/>
              <a:t>269</a:t>
            </a:r>
            <a:endParaRPr lang="en-US" sz="1700" dirty="0"/>
          </a:p>
        </p:txBody>
      </p:sp>
      <p:sp>
        <p:nvSpPr>
          <p:cNvPr id="17" name="Rounded Rectangle 16"/>
          <p:cNvSpPr/>
          <p:nvPr/>
        </p:nvSpPr>
        <p:spPr>
          <a:xfrm>
            <a:off x="5623033" y="5019737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30,000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228299" y="2748780"/>
            <a:ext cx="1579024" cy="768350"/>
            <a:chOff x="1891388" y="3097436"/>
            <a:chExt cx="1579024" cy="768350"/>
          </a:xfrm>
        </p:grpSpPr>
        <p:sp>
          <p:nvSpPr>
            <p:cNvPr id="19" name="Oval 18"/>
            <p:cNvSpPr/>
            <p:nvPr/>
          </p:nvSpPr>
          <p:spPr>
            <a:xfrm>
              <a:off x="1891388" y="309743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02750" y="329377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Connections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40675" y="3483597"/>
            <a:ext cx="1579024" cy="768350"/>
            <a:chOff x="1903764" y="3832253"/>
            <a:chExt cx="1579024" cy="768350"/>
          </a:xfrm>
        </p:grpSpPr>
        <p:sp>
          <p:nvSpPr>
            <p:cNvPr id="22" name="Oval 21"/>
            <p:cNvSpPr/>
            <p:nvPr/>
          </p:nvSpPr>
          <p:spPr>
            <a:xfrm>
              <a:off x="1903764" y="3832253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81498" y="4028587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Commodities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243997" y="4215807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Route Miles</a:t>
            </a:r>
          </a:p>
        </p:txBody>
      </p:sp>
      <p:sp>
        <p:nvSpPr>
          <p:cNvPr id="25" name="Oval 24"/>
          <p:cNvSpPr/>
          <p:nvPr/>
        </p:nvSpPr>
        <p:spPr>
          <a:xfrm>
            <a:off x="4243997" y="4955708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Carloads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40449" y="5720019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Mr. Paul Victor</a:t>
            </a:r>
          </a:p>
        </p:txBody>
      </p:sp>
      <p:sp>
        <p:nvSpPr>
          <p:cNvPr id="29" name="Oval 28"/>
          <p:cNvSpPr/>
          <p:nvPr/>
        </p:nvSpPr>
        <p:spPr>
          <a:xfrm>
            <a:off x="4261413" y="5655990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7802" r="104" b="31484"/>
          <a:stretch/>
        </p:blipFill>
        <p:spPr>
          <a:xfrm>
            <a:off x="-9526" y="-6804"/>
            <a:ext cx="9153525" cy="126405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NY&amp;A: Customers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19" y="5068810"/>
            <a:ext cx="1566604" cy="895202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45" y="2309736"/>
            <a:ext cx="1363981" cy="4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0" y="3000413"/>
            <a:ext cx="1445000" cy="3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64146" y="1635027"/>
            <a:ext cx="4224037" cy="451366"/>
            <a:chOff x="3155169" y="1354563"/>
            <a:chExt cx="2847348" cy="451366"/>
          </a:xfrm>
        </p:grpSpPr>
        <p:sp>
          <p:nvSpPr>
            <p:cNvPr id="37" name="Rectangle 36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Minerals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1" y="2282981"/>
            <a:ext cx="1401594" cy="4370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29" y="5197230"/>
            <a:ext cx="1482021" cy="576012"/>
          </a:xfrm>
          <a:prstGeom prst="rect">
            <a:avLst/>
          </a:prstGeom>
        </p:spPr>
      </p:pic>
      <p:pic>
        <p:nvPicPr>
          <p:cNvPr id="41" name="Picture 36" descr="http://www.feldmanlumber.com/images/Feldmanorangebluelogowithskybluebackgroun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14" y="2209004"/>
            <a:ext cx="1192051" cy="4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9" descr="http://www.midasdevelopmentgroup.com/images/assets/logos/klee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91" y="1974597"/>
            <a:ext cx="890658" cy="8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2" descr="Eastern Fen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98" y="3134610"/>
            <a:ext cx="974644" cy="6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649585" y="1635027"/>
            <a:ext cx="4225161" cy="451366"/>
            <a:chOff x="3155169" y="1354563"/>
            <a:chExt cx="2847348" cy="451366"/>
          </a:xfrm>
        </p:grpSpPr>
        <p:sp>
          <p:nvSpPr>
            <p:cNvPr id="48" name="Rectangle 47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Lumber/Construction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5" y="2939307"/>
            <a:ext cx="1513803" cy="42251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4649585" y="4450893"/>
            <a:ext cx="4225161" cy="451366"/>
            <a:chOff x="3155169" y="1354563"/>
            <a:chExt cx="2847348" cy="451366"/>
          </a:xfrm>
        </p:grpSpPr>
        <p:sp>
          <p:nvSpPr>
            <p:cNvPr id="52" name="Rectangle 51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C&amp;D Materials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82" y="3517552"/>
            <a:ext cx="1714362" cy="627734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82" y="5021031"/>
            <a:ext cx="1938711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264146" y="4444456"/>
            <a:ext cx="4224037" cy="451366"/>
            <a:chOff x="3155169" y="1354563"/>
            <a:chExt cx="2847348" cy="451366"/>
          </a:xfrm>
        </p:grpSpPr>
        <p:sp>
          <p:nvSpPr>
            <p:cNvPr id="73" name="Rectangle 72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61" y="3818656"/>
            <a:ext cx="1476223" cy="29232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598" y="5588525"/>
            <a:ext cx="1975625" cy="491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236012"/>
            <a:ext cx="836611" cy="59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8" y="3725268"/>
            <a:ext cx="1166046" cy="546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8" y="2921364"/>
            <a:ext cx="1480082" cy="450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228561"/>
            <a:ext cx="1166136" cy="849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20" y="2737518"/>
            <a:ext cx="1347874" cy="3404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90" y="3207095"/>
            <a:ext cx="1074167" cy="3687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91" y="3823280"/>
            <a:ext cx="1025171" cy="37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7802" r="104" b="31484"/>
          <a:stretch/>
        </p:blipFill>
        <p:spPr>
          <a:xfrm>
            <a:off x="-9526" y="-6804"/>
            <a:ext cx="9153525" cy="126405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NY&amp;A: Customers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2" y="5186087"/>
            <a:ext cx="1789425" cy="7455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5" y="5299948"/>
            <a:ext cx="1615376" cy="7599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33" y="2304505"/>
            <a:ext cx="1549706" cy="399825"/>
          </a:xfrm>
          <a:prstGeom prst="rect">
            <a:avLst/>
          </a:prstGeom>
        </p:spPr>
      </p:pic>
      <p:pic>
        <p:nvPicPr>
          <p:cNvPr id="26" name="Picture 43" descr="Manhattan be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0" y="2192543"/>
            <a:ext cx="1098017" cy="6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LM Global Logistic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47" y="2212707"/>
            <a:ext cx="1429214" cy="4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4" y="3291396"/>
            <a:ext cx="1215887" cy="3935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79" y="2226144"/>
            <a:ext cx="1114503" cy="11145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987" y="2917720"/>
            <a:ext cx="2316824" cy="2403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6829" y="3909885"/>
            <a:ext cx="2029964" cy="453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44" y="2919554"/>
            <a:ext cx="1724051" cy="736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71" y="5265755"/>
            <a:ext cx="1457834" cy="451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6" y="3284229"/>
            <a:ext cx="1766604" cy="590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63" y="2271440"/>
            <a:ext cx="1091566" cy="72959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64060" y="1636789"/>
            <a:ext cx="4221369" cy="451366"/>
            <a:chOff x="3155169" y="1354563"/>
            <a:chExt cx="2847348" cy="451366"/>
          </a:xfrm>
        </p:grpSpPr>
        <p:sp>
          <p:nvSpPr>
            <p:cNvPr id="33" name="Rectangle 32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Food Products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64060" y="4539308"/>
            <a:ext cx="4221369" cy="451366"/>
            <a:chOff x="3155169" y="1354563"/>
            <a:chExt cx="2847348" cy="451366"/>
          </a:xfrm>
        </p:grpSpPr>
        <p:sp>
          <p:nvSpPr>
            <p:cNvPr id="36" name="Rectangle 35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Steel/Metals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61119" y="4539308"/>
            <a:ext cx="4221370" cy="451366"/>
            <a:chOff x="4648198" y="4668635"/>
            <a:chExt cx="4142314" cy="451366"/>
          </a:xfrm>
        </p:grpSpPr>
        <p:sp>
          <p:nvSpPr>
            <p:cNvPr id="39" name="Rectangle 38"/>
            <p:cNvSpPr/>
            <p:nvPr/>
          </p:nvSpPr>
          <p:spPr>
            <a:xfrm>
              <a:off x="4648199" y="4668635"/>
              <a:ext cx="4142313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4708122"/>
              <a:ext cx="4142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Chemicals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58453" y="1636789"/>
            <a:ext cx="4221369" cy="451366"/>
            <a:chOff x="3155169" y="1354563"/>
            <a:chExt cx="2847348" cy="451366"/>
          </a:xfrm>
        </p:grpSpPr>
        <p:sp>
          <p:nvSpPr>
            <p:cNvPr id="44" name="Rectangle 43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Fuel/Energy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0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:\Photos\APCI Railroads\63 K Line M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2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7531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965" y="576129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Pacific Harbor Line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9300"/>
            <a:ext cx="121023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34" y="31820"/>
            <a:ext cx="4751365" cy="65370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57"/>
            <a:ext cx="9144000" cy="5897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028700" y="1608664"/>
            <a:ext cx="7086600" cy="456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 panose="020B0604020202020204" pitchFamily="34" charset="0"/>
              </a:rPr>
              <a:t>Established in 1994</a:t>
            </a:r>
          </a:p>
          <a:p>
            <a:r>
              <a:rPr lang="en-US" dirty="0">
                <a:cs typeface="Arial" panose="020B0604020202020204" pitchFamily="34" charset="0"/>
              </a:rPr>
              <a:t>Owns and manages six U.S. railroads operating in seven states</a:t>
            </a:r>
          </a:p>
          <a:p>
            <a:r>
              <a:rPr lang="en-US" dirty="0">
                <a:cs typeface="Arial" panose="020B0604020202020204" pitchFamily="34" charset="0"/>
              </a:rPr>
              <a:t>Handles the equivalent of more than 2,000,000 carloads per year</a:t>
            </a:r>
          </a:p>
          <a:p>
            <a:r>
              <a:rPr lang="en-US" dirty="0">
                <a:cs typeface="Arial" panose="020B0604020202020204" pitchFamily="34" charset="0"/>
              </a:rPr>
              <a:t>More than 350 employees</a:t>
            </a:r>
          </a:p>
          <a:p>
            <a:r>
              <a:rPr lang="en-US" dirty="0">
                <a:cs typeface="Arial" panose="020B0604020202020204" pitchFamily="34" charset="0"/>
              </a:rPr>
              <a:t>Locomotive fleet:  67</a:t>
            </a:r>
          </a:p>
          <a:p>
            <a:r>
              <a:rPr lang="en-US" dirty="0">
                <a:cs typeface="Arial" panose="020B0604020202020204" pitchFamily="34" charset="0"/>
              </a:rPr>
              <a:t>Car fleet:  527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9144000" cy="1262744"/>
            <a:chOff x="0" y="0"/>
            <a:chExt cx="9144000" cy="12627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r="14603" b="9524"/>
            <a:stretch/>
          </p:blipFill>
          <p:spPr>
            <a:xfrm>
              <a:off x="2971800" y="1"/>
              <a:ext cx="1524001" cy="12627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" t="22383" r="48177" b="22760"/>
            <a:stretch/>
          </p:blipFill>
          <p:spPr>
            <a:xfrm>
              <a:off x="1508527" y="1"/>
              <a:ext cx="1463272" cy="126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2" t="1245" b="8279"/>
            <a:stretch/>
          </p:blipFill>
          <p:spPr>
            <a:xfrm>
              <a:off x="6003908" y="0"/>
              <a:ext cx="1524000" cy="126274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2" t="9959" r="24762" b="17585"/>
            <a:stretch/>
          </p:blipFill>
          <p:spPr>
            <a:xfrm>
              <a:off x="0" y="0"/>
              <a:ext cx="1508529" cy="12627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2" t="15023" r="19657" b="36700"/>
            <a:stretch/>
          </p:blipFill>
          <p:spPr>
            <a:xfrm>
              <a:off x="4495800" y="0"/>
              <a:ext cx="1508108" cy="12627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" t="7009" r="13671" b="10208"/>
            <a:stretch/>
          </p:blipFill>
          <p:spPr>
            <a:xfrm>
              <a:off x="7527908" y="1"/>
              <a:ext cx="1616092" cy="1262743"/>
            </a:xfrm>
            <a:prstGeom prst="rect">
              <a:avLst/>
            </a:prstGeom>
          </p:spPr>
        </p:pic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>
                <a:latin typeface="Cityof" panose="00000400000000000000" pitchFamily="2" charset="0"/>
              </a:rPr>
              <a:t>Company Information</a:t>
            </a:r>
            <a:endParaRPr lang="en-US" sz="3600" b="1" dirty="0">
              <a:latin typeface="Cityof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7" b="46786"/>
          <a:stretch/>
        </p:blipFill>
        <p:spPr>
          <a:xfrm>
            <a:off x="0" y="-41681"/>
            <a:ext cx="9144000" cy="96825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9939" y="-16742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PHL: Vital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438314"/>
            <a:ext cx="457200" cy="41968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70036" y="1675334"/>
            <a:ext cx="3371885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14300"/>
            <a:r>
              <a:rPr lang="en-US" sz="1700" dirty="0"/>
              <a:t>Ports of Los Angeles and Long Beach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97033" y="951510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1998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17997" y="942522"/>
            <a:ext cx="1579024" cy="768350"/>
            <a:chOff x="1892558" y="1644056"/>
            <a:chExt cx="1579024" cy="768350"/>
          </a:xfrm>
        </p:grpSpPr>
        <p:sp>
          <p:nvSpPr>
            <p:cNvPr id="11" name="Oval 10"/>
            <p:cNvSpPr/>
            <p:nvPr/>
          </p:nvSpPr>
          <p:spPr>
            <a:xfrm>
              <a:off x="1892558" y="164405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8261" y="1843565"/>
              <a:ext cx="1245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Established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4195549" y="1598231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Serves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73354" y="235925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BNSF and UP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77903" y="303947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/>
            <a:r>
              <a:rPr lang="en-US" sz="1700" dirty="0"/>
              <a:t>Intermodal, Auto, Chemical, Bulk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77903" y="371980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600" dirty="0"/>
              <a:t>Dispatches and maintains all Port rail operations and infrastructure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77903" y="4398546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18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94318" y="2295229"/>
            <a:ext cx="1579024" cy="768350"/>
            <a:chOff x="1891388" y="3097436"/>
            <a:chExt cx="1579024" cy="768350"/>
          </a:xfrm>
        </p:grpSpPr>
        <p:sp>
          <p:nvSpPr>
            <p:cNvPr id="19" name="Oval 18"/>
            <p:cNvSpPr/>
            <p:nvPr/>
          </p:nvSpPr>
          <p:spPr>
            <a:xfrm>
              <a:off x="1891388" y="309743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02750" y="329377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Connections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98867" y="2975449"/>
            <a:ext cx="1579024" cy="768350"/>
            <a:chOff x="1903764" y="3832253"/>
            <a:chExt cx="1579024" cy="768350"/>
          </a:xfrm>
        </p:grpSpPr>
        <p:sp>
          <p:nvSpPr>
            <p:cNvPr id="22" name="Oval 21"/>
            <p:cNvSpPr/>
            <p:nvPr/>
          </p:nvSpPr>
          <p:spPr>
            <a:xfrm>
              <a:off x="1903764" y="3832253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81498" y="4028587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Commodities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237336" y="3657600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98867" y="4334517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Route Miles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577903" y="508163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37,000 excluding intermodal</a:t>
            </a:r>
          </a:p>
        </p:txBody>
      </p:sp>
      <p:sp>
        <p:nvSpPr>
          <p:cNvPr id="27" name="Oval 26"/>
          <p:cNvSpPr/>
          <p:nvPr/>
        </p:nvSpPr>
        <p:spPr>
          <a:xfrm>
            <a:off x="4198867" y="5017609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Carloads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028" y="3719808"/>
            <a:ext cx="1508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Additional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Responsibilities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76350"/>
            <a:ext cx="3566232" cy="450255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584564" y="576761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Mr. Otis Cliatt</a:t>
            </a:r>
          </a:p>
        </p:txBody>
      </p:sp>
      <p:sp>
        <p:nvSpPr>
          <p:cNvPr id="29" name="Oval 28"/>
          <p:cNvSpPr/>
          <p:nvPr/>
        </p:nvSpPr>
        <p:spPr>
          <a:xfrm>
            <a:off x="4205528" y="5703589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7" b="46786"/>
          <a:stretch/>
        </p:blipFill>
        <p:spPr>
          <a:xfrm>
            <a:off x="0" y="-16742"/>
            <a:ext cx="9144000" cy="127399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PHL: Customers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7" y="1914712"/>
            <a:ext cx="1001405" cy="10014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6" y="2947769"/>
            <a:ext cx="1366419" cy="7392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76" y="2690312"/>
            <a:ext cx="1645911" cy="48960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657268" y="1508152"/>
            <a:ext cx="4224207" cy="451366"/>
            <a:chOff x="3155169" y="1354563"/>
            <a:chExt cx="2847348" cy="451366"/>
          </a:xfrm>
        </p:grpSpPr>
        <p:sp>
          <p:nvSpPr>
            <p:cNvPr id="57" name="Rectangle 56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Vehicles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62" y="2267012"/>
            <a:ext cx="1113087" cy="75642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72" y="2339237"/>
            <a:ext cx="1581551" cy="777726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249532" y="1510817"/>
            <a:ext cx="4224207" cy="451366"/>
            <a:chOff x="3155169" y="1354563"/>
            <a:chExt cx="2847348" cy="451366"/>
          </a:xfrm>
        </p:grpSpPr>
        <p:sp>
          <p:nvSpPr>
            <p:cNvPr id="62" name="Rectangle 61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Intermodal/Container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13" y="2383340"/>
            <a:ext cx="1306233" cy="28737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86" y="3183076"/>
            <a:ext cx="1825133" cy="525638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249532" y="3830096"/>
            <a:ext cx="4224207" cy="451366"/>
            <a:chOff x="3155169" y="1354563"/>
            <a:chExt cx="2847348" cy="451366"/>
          </a:xfrm>
        </p:grpSpPr>
        <p:sp>
          <p:nvSpPr>
            <p:cNvPr id="67" name="Rectangle 66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Chemicals/Minerals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1" y="4501155"/>
            <a:ext cx="1816295" cy="60164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9" y="4299561"/>
            <a:ext cx="1605979" cy="107065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2478" y="5269326"/>
            <a:ext cx="1428750" cy="9144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94575" y="5228337"/>
            <a:ext cx="1762016" cy="823707"/>
            <a:chOff x="2847520" y="5251201"/>
            <a:chExt cx="1544221" cy="75180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80" y="5251201"/>
              <a:ext cx="419100" cy="54292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47520" y="5794126"/>
              <a:ext cx="1544221" cy="20888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7267" y="3826505"/>
            <a:ext cx="4224208" cy="451366"/>
            <a:chOff x="4636335" y="3826603"/>
            <a:chExt cx="4224208" cy="451366"/>
          </a:xfrm>
        </p:grpSpPr>
        <p:sp>
          <p:nvSpPr>
            <p:cNvPr id="76" name="Rectangle 75"/>
            <p:cNvSpPr/>
            <p:nvPr/>
          </p:nvSpPr>
          <p:spPr>
            <a:xfrm>
              <a:off x="4636336" y="3826603"/>
              <a:ext cx="4224207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36335" y="3868529"/>
              <a:ext cx="4224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Breakbulk</a:t>
              </a: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48" y="4538470"/>
            <a:ext cx="1528071" cy="82666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84" y="4356677"/>
            <a:ext cx="2126236" cy="94448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88" y="5349304"/>
            <a:ext cx="1633444" cy="816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8" y="2172978"/>
            <a:ext cx="1705632" cy="3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7" b="46786"/>
          <a:stretch/>
        </p:blipFill>
        <p:spPr>
          <a:xfrm>
            <a:off x="0" y="-16742"/>
            <a:ext cx="9144000" cy="127399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PHL: Customers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91" y="5476377"/>
            <a:ext cx="3132982" cy="4333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53" y="5362174"/>
            <a:ext cx="1481412" cy="98760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16" y="4593421"/>
            <a:ext cx="2677258" cy="5354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31477" y="1603770"/>
            <a:ext cx="4224207" cy="451366"/>
            <a:chOff x="3155169" y="1354563"/>
            <a:chExt cx="2847348" cy="451366"/>
          </a:xfrm>
        </p:grpSpPr>
        <p:sp>
          <p:nvSpPr>
            <p:cNvPr id="46" name="Rectangle 45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Fuel/Energy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122386" y="4001115"/>
            <a:ext cx="2847348" cy="451366"/>
            <a:chOff x="3155169" y="1354563"/>
            <a:chExt cx="2847348" cy="451366"/>
          </a:xfrm>
        </p:grpSpPr>
        <p:sp>
          <p:nvSpPr>
            <p:cNvPr id="53" name="Rectangle 52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Food Products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168572" y="4002854"/>
            <a:ext cx="2847348" cy="451366"/>
            <a:chOff x="3155169" y="1354563"/>
            <a:chExt cx="2847348" cy="451366"/>
          </a:xfrm>
        </p:grpSpPr>
        <p:sp>
          <p:nvSpPr>
            <p:cNvPr id="56" name="Rectangle 55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34" y="4502079"/>
            <a:ext cx="1209287" cy="53964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97" y="4952485"/>
            <a:ext cx="1518856" cy="56535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9" y="2150659"/>
            <a:ext cx="1017903" cy="91703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70" y="2163667"/>
            <a:ext cx="785528" cy="7698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6729" y="3067689"/>
            <a:ext cx="1670381" cy="52389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5685" y="5054665"/>
            <a:ext cx="2030145" cy="518942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76200" y="4002854"/>
            <a:ext cx="2847348" cy="451366"/>
            <a:chOff x="3155169" y="1354563"/>
            <a:chExt cx="2847348" cy="451366"/>
          </a:xfrm>
        </p:grpSpPr>
        <p:sp>
          <p:nvSpPr>
            <p:cNvPr id="65" name="Rectangle 64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Building Products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696" y="4621348"/>
            <a:ext cx="1415257" cy="4472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012" y="5641016"/>
            <a:ext cx="1952498" cy="42599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9234" y="5057322"/>
            <a:ext cx="1251250" cy="52312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59" y="2643406"/>
            <a:ext cx="1978373" cy="118702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4677640" y="1610342"/>
            <a:ext cx="4224207" cy="451366"/>
            <a:chOff x="3155169" y="1354563"/>
            <a:chExt cx="2847348" cy="451366"/>
          </a:xfrm>
        </p:grpSpPr>
        <p:sp>
          <p:nvSpPr>
            <p:cNvPr id="72" name="Rectangle 71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Steel/Metals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36" y="2110857"/>
            <a:ext cx="843601" cy="10712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1226" y="3445673"/>
            <a:ext cx="1924655" cy="33811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9743" y="2201162"/>
            <a:ext cx="1032641" cy="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Northern Lines Railway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825"/>
            <a:ext cx="981075" cy="981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5"/>
          <a:stretch/>
        </p:blipFill>
        <p:spPr>
          <a:xfrm>
            <a:off x="0" y="0"/>
            <a:ext cx="9144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1270" r="1122" b="4445"/>
          <a:stretch/>
        </p:blipFill>
        <p:spPr>
          <a:xfrm>
            <a:off x="195943" y="87086"/>
            <a:ext cx="8773886" cy="6466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0" b="48833"/>
          <a:stretch/>
        </p:blipFill>
        <p:spPr>
          <a:xfrm>
            <a:off x="0" y="3313"/>
            <a:ext cx="9144000" cy="12539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NLR: Vital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29251" y="2163171"/>
            <a:ext cx="3371885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3038"/>
            <a:r>
              <a:rPr lang="en-US" sz="1700" dirty="0"/>
              <a:t>St. Cloud, MN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33800" y="1426571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2005 lease from BNSF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54764" y="1362542"/>
            <a:ext cx="1579024" cy="768350"/>
            <a:chOff x="1892558" y="1644056"/>
            <a:chExt cx="1579024" cy="768350"/>
          </a:xfrm>
        </p:grpSpPr>
        <p:sp>
          <p:nvSpPr>
            <p:cNvPr id="12" name="Oval 11"/>
            <p:cNvSpPr/>
            <p:nvPr/>
          </p:nvSpPr>
          <p:spPr>
            <a:xfrm>
              <a:off x="1892558" y="164405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8261" y="1843565"/>
              <a:ext cx="1245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Established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2354764" y="2086068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Serves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32630" y="2879951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BNSF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45006" y="361476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/>
            <a:r>
              <a:rPr lang="en-US" sz="1700" dirty="0"/>
              <a:t>Paper, building materials, stone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48328" y="4346978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600" dirty="0"/>
              <a:t>17.1</a:t>
            </a:r>
            <a:endParaRPr lang="en-US" sz="1700" dirty="0"/>
          </a:p>
        </p:txBody>
      </p:sp>
      <p:sp>
        <p:nvSpPr>
          <p:cNvPr id="18" name="Rounded Rectangle 17"/>
          <p:cNvSpPr/>
          <p:nvPr/>
        </p:nvSpPr>
        <p:spPr>
          <a:xfrm>
            <a:off x="3748328" y="5086879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8,000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53594" y="2815922"/>
            <a:ext cx="1579024" cy="768350"/>
            <a:chOff x="1891388" y="3097436"/>
            <a:chExt cx="1579024" cy="768350"/>
          </a:xfrm>
        </p:grpSpPr>
        <p:sp>
          <p:nvSpPr>
            <p:cNvPr id="20" name="Oval 19"/>
            <p:cNvSpPr/>
            <p:nvPr/>
          </p:nvSpPr>
          <p:spPr>
            <a:xfrm>
              <a:off x="1891388" y="309743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02750" y="329377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Connections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5970" y="3550739"/>
            <a:ext cx="1579024" cy="768350"/>
            <a:chOff x="1903764" y="3832253"/>
            <a:chExt cx="1579024" cy="768350"/>
          </a:xfrm>
        </p:grpSpPr>
        <p:sp>
          <p:nvSpPr>
            <p:cNvPr id="23" name="Oval 22"/>
            <p:cNvSpPr/>
            <p:nvPr/>
          </p:nvSpPr>
          <p:spPr>
            <a:xfrm>
              <a:off x="1903764" y="3832253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1498" y="4028587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Commodities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2369292" y="4282949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Route Miles</a:t>
            </a:r>
          </a:p>
        </p:txBody>
      </p:sp>
      <p:sp>
        <p:nvSpPr>
          <p:cNvPr id="26" name="Oval 25"/>
          <p:cNvSpPr/>
          <p:nvPr/>
        </p:nvSpPr>
        <p:spPr>
          <a:xfrm>
            <a:off x="2369292" y="5022850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Carloads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45006" y="5785433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Mr. </a:t>
            </a:r>
            <a:r>
              <a:rPr lang="en-US" sz="1600" dirty="0"/>
              <a:t>Justin Chalich</a:t>
            </a:r>
            <a:endParaRPr lang="en-US" sz="1700" dirty="0"/>
          </a:p>
        </p:txBody>
      </p:sp>
      <p:sp>
        <p:nvSpPr>
          <p:cNvPr id="28" name="Oval 27"/>
          <p:cNvSpPr/>
          <p:nvPr/>
        </p:nvSpPr>
        <p:spPr>
          <a:xfrm>
            <a:off x="2365970" y="5721404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0" b="48833"/>
          <a:stretch/>
        </p:blipFill>
        <p:spPr>
          <a:xfrm>
            <a:off x="0" y="3313"/>
            <a:ext cx="9144000" cy="125394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NLR Customers Served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1030" name="Picture 6" descr="C:\Users\pgilbertson\Pictures\el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86" y="4566076"/>
            <a:ext cx="1876425" cy="14478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105176" y="1730904"/>
            <a:ext cx="2847348" cy="451366"/>
            <a:chOff x="3155169" y="1354563"/>
            <a:chExt cx="2847348" cy="451366"/>
          </a:xfrm>
        </p:grpSpPr>
        <p:sp>
          <p:nvSpPr>
            <p:cNvPr id="38" name="Rectangle 37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Stone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4701" y="4418724"/>
            <a:ext cx="2847348" cy="451366"/>
            <a:chOff x="3155169" y="1354563"/>
            <a:chExt cx="2847348" cy="451366"/>
          </a:xfrm>
        </p:grpSpPr>
        <p:sp>
          <p:nvSpPr>
            <p:cNvPr id="41" name="Rectangle 40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Manufacturing</a:t>
              </a:r>
            </a:p>
          </p:txBody>
        </p:sp>
      </p:grpSp>
      <p:pic>
        <p:nvPicPr>
          <p:cNvPr id="44" name="Picture 5" descr="C:\Users\pgilbertson\Pictures\rb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9386" y="2389723"/>
            <a:ext cx="2133600" cy="495300"/>
          </a:xfrm>
          <a:prstGeom prst="rect">
            <a:avLst/>
          </a:prstGeom>
          <a:noFill/>
        </p:spPr>
      </p:pic>
      <p:pic>
        <p:nvPicPr>
          <p:cNvPr id="46" name="Picture 8" descr="C:\Users\pgilbertson\Pictures\chsuntitl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5652" y="2369094"/>
            <a:ext cx="1121948" cy="543975"/>
          </a:xfrm>
          <a:prstGeom prst="rect">
            <a:avLst/>
          </a:prstGeom>
          <a:noFill/>
        </p:spPr>
      </p:pic>
      <p:pic>
        <p:nvPicPr>
          <p:cNvPr id="47" name="Picture 9" descr="C:\Users\pgilbertson\Pictures\wenneruntitl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3166885"/>
            <a:ext cx="1759751" cy="492730"/>
          </a:xfrm>
          <a:prstGeom prst="rect">
            <a:avLst/>
          </a:prstGeom>
          <a:noFill/>
        </p:spPr>
      </p:pic>
      <p:grpSp>
        <p:nvGrpSpPr>
          <p:cNvPr id="56" name="Group 55"/>
          <p:cNvGrpSpPr/>
          <p:nvPr/>
        </p:nvGrpSpPr>
        <p:grpSpPr>
          <a:xfrm>
            <a:off x="3046937" y="1730904"/>
            <a:ext cx="2847348" cy="451366"/>
            <a:chOff x="3155169" y="1354563"/>
            <a:chExt cx="2847348" cy="451366"/>
          </a:xfrm>
        </p:grpSpPr>
        <p:sp>
          <p:nvSpPr>
            <p:cNvPr id="60" name="Rectangle 59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Lumber/Building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988698" y="1730904"/>
            <a:ext cx="2847348" cy="451366"/>
            <a:chOff x="3155169" y="1354563"/>
            <a:chExt cx="2847348" cy="451366"/>
          </a:xfrm>
        </p:grpSpPr>
        <p:sp>
          <p:nvSpPr>
            <p:cNvPr id="77" name="Rectangle 76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Propane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979173" y="4416757"/>
            <a:ext cx="2847348" cy="451366"/>
            <a:chOff x="3155169" y="1354563"/>
            <a:chExt cx="2847348" cy="451366"/>
          </a:xfrm>
        </p:grpSpPr>
        <p:sp>
          <p:nvSpPr>
            <p:cNvPr id="80" name="Rectangle 79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74" y="3879872"/>
            <a:ext cx="1566672" cy="469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6" y="2537035"/>
            <a:ext cx="1728356" cy="50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3368163"/>
            <a:ext cx="2165854" cy="452988"/>
          </a:xfrm>
          <a:prstGeom prst="rect">
            <a:avLst/>
          </a:prstGeom>
        </p:spPr>
      </p:pic>
      <p:pic>
        <p:nvPicPr>
          <p:cNvPr id="82" name="Picture 2" descr="C:\Users\pgilbertson\Pictures\admuntitle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3603" y="4956712"/>
            <a:ext cx="762000" cy="828675"/>
          </a:xfrm>
          <a:prstGeom prst="rect">
            <a:avLst/>
          </a:prstGeom>
          <a:noFill/>
        </p:spPr>
      </p:pic>
      <p:grpSp>
        <p:nvGrpSpPr>
          <p:cNvPr id="83" name="Group 82"/>
          <p:cNvGrpSpPr/>
          <p:nvPr/>
        </p:nvGrpSpPr>
        <p:grpSpPr>
          <a:xfrm>
            <a:off x="3046937" y="4416757"/>
            <a:ext cx="2847348" cy="451366"/>
            <a:chOff x="3155169" y="1354563"/>
            <a:chExt cx="2847348" cy="451366"/>
          </a:xfrm>
        </p:grpSpPr>
        <p:sp>
          <p:nvSpPr>
            <p:cNvPr id="84" name="Rectangle 83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Aggregate/Farm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16" y="2885023"/>
            <a:ext cx="2149602" cy="92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2" y="5289976"/>
            <a:ext cx="2224088" cy="483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11" y="3110470"/>
            <a:ext cx="1551948" cy="434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03" y="5822931"/>
            <a:ext cx="2058383" cy="579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51" y="3771885"/>
            <a:ext cx="1624661" cy="585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3415" y="5095277"/>
            <a:ext cx="287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Minnesota Dust Control, LLC</a:t>
            </a:r>
          </a:p>
        </p:txBody>
      </p:sp>
    </p:spTree>
    <p:extLst>
      <p:ext uri="{BB962C8B-B14F-4D97-AF65-F5344CB8AC3E}">
        <p14:creationId xmlns:p14="http://schemas.microsoft.com/office/powerpoint/2010/main" val="5056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over Sh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718"/>
            <a:ext cx="9144000" cy="6861318"/>
          </a:xfrm>
          <a:noFill/>
        </p:spPr>
      </p:pic>
      <p:sp>
        <p:nvSpPr>
          <p:cNvPr id="7" name="Rectangle 6"/>
          <p:cNvSpPr/>
          <p:nvPr/>
        </p:nvSpPr>
        <p:spPr>
          <a:xfrm>
            <a:off x="0" y="5743575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26575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Gulf Coast Switching Company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905500"/>
            <a:ext cx="122936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745"/>
            <a:ext cx="8247255" cy="5993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5" b="52780"/>
          <a:stretch/>
        </p:blipFill>
        <p:spPr>
          <a:xfrm>
            <a:off x="0" y="3314"/>
            <a:ext cx="9144000" cy="12539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GCSC: Vital Information</a:t>
            </a: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91072220"/>
              </p:ext>
            </p:extLst>
          </p:nvPr>
        </p:nvGraphicFramePr>
        <p:xfrm>
          <a:off x="228600" y="2211852"/>
          <a:ext cx="4800600" cy="341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Established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2008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contract with Union Pacific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Leigh Walters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Robinson Yard,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Dayton, TX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Connection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Union Pacific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Plastic – Storage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in Transit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Route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Carload equivalents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President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Mr. Leigh Walters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402157"/>
            <a:ext cx="3751455" cy="2726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44000" cy="1262744"/>
            <a:chOff x="0" y="0"/>
            <a:chExt cx="9144000" cy="12627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r="14603" b="9524"/>
            <a:stretch/>
          </p:blipFill>
          <p:spPr>
            <a:xfrm>
              <a:off x="2971800" y="1"/>
              <a:ext cx="1524001" cy="126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" t="22383" r="48177" b="22760"/>
            <a:stretch/>
          </p:blipFill>
          <p:spPr>
            <a:xfrm>
              <a:off x="1508527" y="1"/>
              <a:ext cx="1463272" cy="126274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2" t="1245" b="8279"/>
            <a:stretch/>
          </p:blipFill>
          <p:spPr>
            <a:xfrm>
              <a:off x="6003908" y="0"/>
              <a:ext cx="1524000" cy="126274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2" t="9959" r="24762" b="17585"/>
            <a:stretch/>
          </p:blipFill>
          <p:spPr>
            <a:xfrm>
              <a:off x="0" y="0"/>
              <a:ext cx="1508529" cy="126274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2" t="15023" r="19657" b="36700"/>
            <a:stretch/>
          </p:blipFill>
          <p:spPr>
            <a:xfrm>
              <a:off x="4495800" y="0"/>
              <a:ext cx="1508108" cy="126274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" t="7009" r="13671" b="10208"/>
            <a:stretch/>
          </p:blipFill>
          <p:spPr>
            <a:xfrm>
              <a:off x="7527908" y="1"/>
              <a:ext cx="1616092" cy="1262743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Senior Officers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6229216"/>
              </p:ext>
            </p:extLst>
          </p:nvPr>
        </p:nvGraphicFramePr>
        <p:xfrm>
          <a:off x="14478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0020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1262744"/>
            <a:chOff x="0" y="0"/>
            <a:chExt cx="9144000" cy="12627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r="14603" b="9524"/>
            <a:stretch/>
          </p:blipFill>
          <p:spPr>
            <a:xfrm>
              <a:off x="2971800" y="1"/>
              <a:ext cx="1524001" cy="126274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" t="22383" r="48177" b="22760"/>
            <a:stretch/>
          </p:blipFill>
          <p:spPr>
            <a:xfrm>
              <a:off x="1508527" y="1"/>
              <a:ext cx="1463272" cy="12627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2" t="1245" b="8279"/>
            <a:stretch/>
          </p:blipFill>
          <p:spPr>
            <a:xfrm>
              <a:off x="6003908" y="0"/>
              <a:ext cx="1524000" cy="12627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2" t="9959" r="24762" b="17585"/>
            <a:stretch/>
          </p:blipFill>
          <p:spPr>
            <a:xfrm>
              <a:off x="0" y="0"/>
              <a:ext cx="1508529" cy="126274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2" t="15023" r="19657" b="36700"/>
            <a:stretch/>
          </p:blipFill>
          <p:spPr>
            <a:xfrm>
              <a:off x="4495800" y="0"/>
              <a:ext cx="1508108" cy="126274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" t="7009" r="13671" b="10208"/>
            <a:stretch/>
          </p:blipFill>
          <p:spPr>
            <a:xfrm>
              <a:off x="7527908" y="1"/>
              <a:ext cx="1616092" cy="1262743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Operational Depth and Experience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1408906"/>
            <a:ext cx="3200400" cy="486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Strong safety culture.</a:t>
            </a:r>
          </a:p>
          <a:p>
            <a:pPr lvl="1"/>
            <a:r>
              <a:rPr lang="en-US" dirty="0"/>
              <a:t>Full-time safety compliance officer.</a:t>
            </a:r>
          </a:p>
          <a:p>
            <a:r>
              <a:rPr lang="en-US" dirty="0"/>
              <a:t>Extensive experience in complex operating environments</a:t>
            </a:r>
          </a:p>
          <a:p>
            <a:pPr lvl="1"/>
            <a:r>
              <a:rPr lang="en-US" dirty="0"/>
              <a:t>Freight and passenger corridors</a:t>
            </a:r>
          </a:p>
          <a:p>
            <a:pPr lvl="1"/>
            <a:r>
              <a:rPr lang="en-US" dirty="0"/>
              <a:t>Terminal areas</a:t>
            </a:r>
          </a:p>
          <a:p>
            <a:pPr lvl="1"/>
            <a:r>
              <a:rPr lang="en-US" dirty="0"/>
              <a:t>Class I </a:t>
            </a:r>
            <a:r>
              <a:rPr lang="en-US" dirty="0" err="1"/>
              <a:t>trackage</a:t>
            </a:r>
            <a:r>
              <a:rPr lang="en-US" dirty="0"/>
              <a:t> rights operations</a:t>
            </a:r>
          </a:p>
          <a:p>
            <a:r>
              <a:rPr lang="en-US" dirty="0"/>
              <a:t>Relationships with all Class I railroads.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r="21627"/>
          <a:stretch/>
        </p:blipFill>
        <p:spPr>
          <a:xfrm>
            <a:off x="4648200" y="1905000"/>
            <a:ext cx="39259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4000" cy="1262744"/>
            <a:chOff x="0" y="0"/>
            <a:chExt cx="9144000" cy="12627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r="14603" b="9524"/>
            <a:stretch/>
          </p:blipFill>
          <p:spPr>
            <a:xfrm>
              <a:off x="2971800" y="1"/>
              <a:ext cx="1524001" cy="126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" t="22383" r="48177" b="22760"/>
            <a:stretch/>
          </p:blipFill>
          <p:spPr>
            <a:xfrm>
              <a:off x="1508527" y="1"/>
              <a:ext cx="1463272" cy="12627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2" t="1245" b="8279"/>
            <a:stretch/>
          </p:blipFill>
          <p:spPr>
            <a:xfrm>
              <a:off x="6003908" y="0"/>
              <a:ext cx="1524000" cy="126274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2" t="9959" r="24762" b="17585"/>
            <a:stretch/>
          </p:blipFill>
          <p:spPr>
            <a:xfrm>
              <a:off x="0" y="0"/>
              <a:ext cx="1508529" cy="126274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2" t="15023" r="19657" b="36700"/>
            <a:stretch/>
          </p:blipFill>
          <p:spPr>
            <a:xfrm>
              <a:off x="4495800" y="0"/>
              <a:ext cx="1508108" cy="12627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" t="7009" r="13671" b="10208"/>
            <a:stretch/>
          </p:blipFill>
          <p:spPr>
            <a:xfrm>
              <a:off x="7527908" y="1"/>
              <a:ext cx="1616092" cy="1262743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Service in Complex</a:t>
            </a:r>
            <a:br>
              <a:rPr lang="en-US" sz="3600" b="1" dirty="0">
                <a:latin typeface="Cityof" panose="00000400000000000000" pitchFamily="2" charset="0"/>
              </a:rPr>
            </a:br>
            <a:r>
              <a:rPr lang="en-US" sz="3600" b="1" dirty="0">
                <a:latin typeface="Cityof" panose="00000400000000000000" pitchFamily="2" charset="0"/>
              </a:rPr>
              <a:t>Operating Environments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57300" y="1447800"/>
            <a:ext cx="66294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Operations in New York, Chicago and Los Angeles.</a:t>
            </a:r>
          </a:p>
          <a:p>
            <a:r>
              <a:rPr lang="en-US" dirty="0"/>
              <a:t>PHL dispatches all trains in Ports of Los Angeles and Long Beach.</a:t>
            </a:r>
          </a:p>
          <a:p>
            <a:r>
              <a:rPr lang="en-US" dirty="0"/>
              <a:t>Operations on joint freight/passenger corridors.</a:t>
            </a:r>
          </a:p>
          <a:p>
            <a:r>
              <a:rPr lang="en-US" dirty="0"/>
              <a:t>Operations on UP, BNSF, CN and CSX mainlines.</a:t>
            </a:r>
          </a:p>
          <a:p>
            <a:r>
              <a:rPr lang="en-US" dirty="0"/>
              <a:t>Service to large, complex customer facilities.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903" cy="61493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7531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16929"/>
            <a:ext cx="91440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Chicago South Shore &amp;</a:t>
            </a:r>
            <a:br>
              <a:rPr lang="en-US" sz="3200" b="1" dirty="0">
                <a:latin typeface="Cityof" panose="00000400000000000000" pitchFamily="2" charset="0"/>
              </a:rPr>
            </a:br>
            <a:r>
              <a:rPr lang="en-US" sz="3200" b="1" dirty="0">
                <a:latin typeface="Cityof" panose="00000400000000000000" pitchFamily="2" charset="0"/>
              </a:rPr>
              <a:t>South Bend Railroad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094257"/>
            <a:ext cx="1646703" cy="4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1297" r="1427" b="2592"/>
          <a:stretch/>
        </p:blipFill>
        <p:spPr>
          <a:xfrm>
            <a:off x="152399" y="88900"/>
            <a:ext cx="8801101" cy="6591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27341" r="-208" b="52125"/>
          <a:stretch/>
        </p:blipFill>
        <p:spPr>
          <a:xfrm>
            <a:off x="1" y="13912"/>
            <a:ext cx="9157684" cy="12627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8" y="13913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ityof" panose="00000400000000000000" pitchFamily="2" charset="0"/>
              </a:rPr>
              <a:t>CSS&amp;SB: Vital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413389"/>
            <a:ext cx="457200" cy="41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6651" r="5156" b="17315"/>
          <a:stretch/>
        </p:blipFill>
        <p:spPr>
          <a:xfrm>
            <a:off x="125283" y="2223709"/>
            <a:ext cx="4214378" cy="273012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3956" y="2157347"/>
            <a:ext cx="3371885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algn="ctr"/>
            <a:r>
              <a:rPr lang="en-US" sz="1700" dirty="0"/>
              <a:t>Chicago, IL and Northwest Indiana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08505" y="1420747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1990, purchased from bankruptcy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29469" y="1356718"/>
            <a:ext cx="1579024" cy="768350"/>
            <a:chOff x="1892558" y="1644056"/>
            <a:chExt cx="1579024" cy="768350"/>
          </a:xfrm>
        </p:grpSpPr>
        <p:sp>
          <p:nvSpPr>
            <p:cNvPr id="13" name="Oval 12"/>
            <p:cNvSpPr/>
            <p:nvPr/>
          </p:nvSpPr>
          <p:spPr>
            <a:xfrm>
              <a:off x="1892558" y="164405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8261" y="1843565"/>
              <a:ext cx="1245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Established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4229469" y="2080244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Serves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07335" y="2874127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700" dirty="0"/>
              <a:t>All Chicago railroads</a:t>
            </a:r>
          </a:p>
          <a:p>
            <a:pPr marL="171450"/>
            <a:r>
              <a:rPr lang="en-US" sz="1700" dirty="0"/>
              <a:t>(directly or via BRC)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19711" y="3608944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9863"/>
            <a:r>
              <a:rPr lang="en-US" sz="1700" dirty="0"/>
              <a:t>Steel; coal; chemicals; building materials; grain; food products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623033" y="4341154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/>
            <a:r>
              <a:rPr lang="en-US" sz="1600" dirty="0"/>
              <a:t>182 (75 shared with transit agency)</a:t>
            </a:r>
            <a:r>
              <a:rPr lang="en-US" sz="1700" dirty="0"/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23033" y="5081055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55,000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28299" y="2810098"/>
            <a:ext cx="1579024" cy="768350"/>
            <a:chOff x="1891388" y="3097436"/>
            <a:chExt cx="1579024" cy="768350"/>
          </a:xfrm>
        </p:grpSpPr>
        <p:sp>
          <p:nvSpPr>
            <p:cNvPr id="21" name="Oval 20"/>
            <p:cNvSpPr/>
            <p:nvPr/>
          </p:nvSpPr>
          <p:spPr>
            <a:xfrm>
              <a:off x="1891388" y="3097436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02750" y="329377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Connections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40675" y="3544915"/>
            <a:ext cx="1579024" cy="768350"/>
            <a:chOff x="1903764" y="3832253"/>
            <a:chExt cx="1579024" cy="768350"/>
          </a:xfrm>
        </p:grpSpPr>
        <p:sp>
          <p:nvSpPr>
            <p:cNvPr id="24" name="Oval 23"/>
            <p:cNvSpPr/>
            <p:nvPr/>
          </p:nvSpPr>
          <p:spPr>
            <a:xfrm>
              <a:off x="1903764" y="3832253"/>
              <a:ext cx="1579024" cy="7683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498" y="4028587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Commodities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4243997" y="4277125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Route Miles</a:t>
            </a:r>
          </a:p>
        </p:txBody>
      </p:sp>
      <p:sp>
        <p:nvSpPr>
          <p:cNvPr id="27" name="Oval 26"/>
          <p:cNvSpPr/>
          <p:nvPr/>
        </p:nvSpPr>
        <p:spPr>
          <a:xfrm>
            <a:off x="4243997" y="5017026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Carloads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87747" y="5772679"/>
            <a:ext cx="3368567" cy="640292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4625"/>
            <a:r>
              <a:rPr lang="en-US" sz="1700" dirty="0"/>
              <a:t>Mr. Todd Bjornstad</a:t>
            </a:r>
          </a:p>
        </p:txBody>
      </p:sp>
      <p:sp>
        <p:nvSpPr>
          <p:cNvPr id="29" name="Oval 28"/>
          <p:cNvSpPr/>
          <p:nvPr/>
        </p:nvSpPr>
        <p:spPr>
          <a:xfrm>
            <a:off x="4308711" y="5708650"/>
            <a:ext cx="1579024" cy="7683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27341" r="-208" b="52125"/>
          <a:stretch/>
        </p:blipFill>
        <p:spPr>
          <a:xfrm>
            <a:off x="1" y="-1"/>
            <a:ext cx="9157684" cy="126274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ityof" panose="00000400000000000000" pitchFamily="2" charset="0"/>
              </a:rPr>
              <a:t>CSS&amp;SB: Customers Served</a:t>
            </a:r>
          </a:p>
        </p:txBody>
      </p:sp>
      <p:grpSp>
        <p:nvGrpSpPr>
          <p:cNvPr id="7168" name="Group 7167"/>
          <p:cNvGrpSpPr/>
          <p:nvPr/>
        </p:nvGrpSpPr>
        <p:grpSpPr>
          <a:xfrm>
            <a:off x="262277" y="1588774"/>
            <a:ext cx="2847595" cy="446871"/>
            <a:chOff x="6144005" y="1354447"/>
            <a:chExt cx="2847595" cy="446871"/>
          </a:xfrm>
        </p:grpSpPr>
        <p:sp>
          <p:nvSpPr>
            <p:cNvPr id="3" name="Rectangle 2"/>
            <p:cNvSpPr/>
            <p:nvPr/>
          </p:nvSpPr>
          <p:spPr>
            <a:xfrm>
              <a:off x="6144005" y="1354447"/>
              <a:ext cx="2847595" cy="44687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54865" y="1411247"/>
              <a:ext cx="2836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Steel/Metals</a:t>
              </a:r>
            </a:p>
          </p:txBody>
        </p:sp>
      </p:grpSp>
      <p:grpSp>
        <p:nvGrpSpPr>
          <p:cNvPr id="7172" name="Group 7171"/>
          <p:cNvGrpSpPr/>
          <p:nvPr/>
        </p:nvGrpSpPr>
        <p:grpSpPr>
          <a:xfrm>
            <a:off x="6178898" y="1588890"/>
            <a:ext cx="2860107" cy="451366"/>
            <a:chOff x="6127473" y="1354563"/>
            <a:chExt cx="2860107" cy="451366"/>
          </a:xfrm>
        </p:grpSpPr>
        <p:sp>
          <p:nvSpPr>
            <p:cNvPr id="8" name="Rectangle 7"/>
            <p:cNvSpPr/>
            <p:nvPr/>
          </p:nvSpPr>
          <p:spPr>
            <a:xfrm>
              <a:off x="6127473" y="1354563"/>
              <a:ext cx="2858555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34600" y="1411363"/>
              <a:ext cx="2852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Chemicals</a:t>
              </a:r>
            </a:p>
          </p:txBody>
        </p:sp>
      </p:grpSp>
      <p:grpSp>
        <p:nvGrpSpPr>
          <p:cNvPr id="7171" name="Group 7170"/>
          <p:cNvGrpSpPr/>
          <p:nvPr/>
        </p:nvGrpSpPr>
        <p:grpSpPr>
          <a:xfrm>
            <a:off x="3217146" y="1588890"/>
            <a:ext cx="2847348" cy="451366"/>
            <a:chOff x="3155169" y="1354563"/>
            <a:chExt cx="2847348" cy="451366"/>
          </a:xfrm>
        </p:grpSpPr>
        <p:sp>
          <p:nvSpPr>
            <p:cNvPr id="24" name="Rectangle 23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Fuel/Energy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1078" r="19354"/>
          <a:stretch/>
        </p:blipFill>
        <p:spPr>
          <a:xfrm>
            <a:off x="2000248" y="2057400"/>
            <a:ext cx="819151" cy="877781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46" y="2220569"/>
            <a:ext cx="1043242" cy="5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27" y="3422973"/>
            <a:ext cx="1375827" cy="35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35" y="2167545"/>
            <a:ext cx="737746" cy="1053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" name="Picture 7" descr="Go to Criterion Catalysts and Technolog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90" y="2841633"/>
            <a:ext cx="1549521" cy="4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69" y="2227292"/>
            <a:ext cx="1564054" cy="4881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7" y="3030062"/>
            <a:ext cx="1831279" cy="4566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7" y="2871100"/>
            <a:ext cx="1115644" cy="72858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9" y="2091867"/>
            <a:ext cx="1532349" cy="643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67" y="2902336"/>
            <a:ext cx="1016795" cy="61688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2277" y="4334222"/>
            <a:ext cx="2847595" cy="446871"/>
            <a:chOff x="6144005" y="1354447"/>
            <a:chExt cx="2847595" cy="446871"/>
          </a:xfrm>
        </p:grpSpPr>
        <p:sp>
          <p:nvSpPr>
            <p:cNvPr id="27" name="Rectangle 26"/>
            <p:cNvSpPr/>
            <p:nvPr/>
          </p:nvSpPr>
          <p:spPr>
            <a:xfrm>
              <a:off x="6144005" y="1354447"/>
              <a:ext cx="2847595" cy="44687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54865" y="1411247"/>
              <a:ext cx="2836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Paper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17146" y="4331974"/>
            <a:ext cx="2847348" cy="451366"/>
            <a:chOff x="3155169" y="1354563"/>
            <a:chExt cx="2847348" cy="451366"/>
          </a:xfrm>
        </p:grpSpPr>
        <p:sp>
          <p:nvSpPr>
            <p:cNvPr id="30" name="Rectangle 29"/>
            <p:cNvSpPr/>
            <p:nvPr/>
          </p:nvSpPr>
          <p:spPr>
            <a:xfrm>
              <a:off x="3155169" y="1354563"/>
              <a:ext cx="2847348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55169" y="1411363"/>
              <a:ext cx="2847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Minerals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9" y="4888681"/>
            <a:ext cx="1447800" cy="10341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24891" r="12623" b="23532"/>
          <a:stretch/>
        </p:blipFill>
        <p:spPr>
          <a:xfrm>
            <a:off x="3481516" y="4893176"/>
            <a:ext cx="1382141" cy="4786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598091"/>
            <a:ext cx="1598764" cy="33813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178898" y="4331974"/>
            <a:ext cx="2860107" cy="451366"/>
            <a:chOff x="6127473" y="1354563"/>
            <a:chExt cx="2860107" cy="451366"/>
          </a:xfrm>
        </p:grpSpPr>
        <p:sp>
          <p:nvSpPr>
            <p:cNvPr id="40" name="Rectangle 39"/>
            <p:cNvSpPr/>
            <p:nvPr/>
          </p:nvSpPr>
          <p:spPr>
            <a:xfrm>
              <a:off x="6127473" y="1354563"/>
              <a:ext cx="2858555" cy="4513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34600" y="1411363"/>
              <a:ext cx="2852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Lumber/Building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46" y="4911876"/>
            <a:ext cx="1002862" cy="1107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2" y="3823279"/>
            <a:ext cx="1061797" cy="367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71" y="3665146"/>
            <a:ext cx="1126157" cy="5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114" cy="6876085"/>
          </a:xfrm>
        </p:spPr>
      </p:pic>
      <p:sp>
        <p:nvSpPr>
          <p:cNvPr id="10" name="Rectangle 9"/>
          <p:cNvSpPr/>
          <p:nvPr/>
        </p:nvSpPr>
        <p:spPr>
          <a:xfrm>
            <a:off x="-35161" y="57531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72928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ityof" panose="00000400000000000000" pitchFamily="2" charset="0"/>
              </a:rPr>
              <a:t>Louisville &amp; Indiana Railroad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1118382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80" y="5791200"/>
            <a:ext cx="107042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8575"/>
            <a:ext cx="5219905" cy="6734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16258"/>
            <a:ext cx="9144000" cy="113142"/>
          </a:xfrm>
          <a:prstGeom prst="rect">
            <a:avLst/>
          </a:prstGeom>
          <a:gradFill flip="none" rotWithShape="1">
            <a:gsLst>
              <a:gs pos="50000">
                <a:srgbClr val="00734E"/>
              </a:gs>
              <a:gs pos="9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273494"/>
            <a:ext cx="609600" cy="5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16084</TotalTime>
  <Words>503</Words>
  <Application>Microsoft Office PowerPoint</Application>
  <PresentationFormat>On-screen Show (4:3)</PresentationFormat>
  <Paragraphs>175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Cityof</vt:lpstr>
      <vt:lpstr>Office Theme</vt:lpstr>
      <vt:lpstr>Anacostia Rail Holdings  2019</vt:lpstr>
      <vt:lpstr>Company Information</vt:lpstr>
      <vt:lpstr>Senior Officers</vt:lpstr>
      <vt:lpstr>Chicago South Shore &amp; South Bend Railroad</vt:lpstr>
      <vt:lpstr>PowerPoint Presentation</vt:lpstr>
      <vt:lpstr>CSS&amp;SB: Vital Information</vt:lpstr>
      <vt:lpstr>PowerPoint Presentation</vt:lpstr>
      <vt:lpstr>Louisville &amp; Indiana Railroad</vt:lpstr>
      <vt:lpstr>PowerPoint Presentation</vt:lpstr>
      <vt:lpstr>L&amp;I: Vital Information</vt:lpstr>
      <vt:lpstr>PowerPoint Presentation</vt:lpstr>
      <vt:lpstr>New York &amp; Atlantic Railway</vt:lpstr>
      <vt:lpstr>PowerPoint Presentation</vt:lpstr>
      <vt:lpstr>NY&amp;A: Vital Information </vt:lpstr>
      <vt:lpstr>PowerPoint Presentation</vt:lpstr>
      <vt:lpstr>PowerPoint Presentation</vt:lpstr>
      <vt:lpstr>Pacific Harbor Line</vt:lpstr>
      <vt:lpstr>PowerPoint Presentation</vt:lpstr>
      <vt:lpstr>PowerPoint Presentation</vt:lpstr>
      <vt:lpstr>PHL: Vital Information</vt:lpstr>
      <vt:lpstr>PowerPoint Presentation</vt:lpstr>
      <vt:lpstr>PowerPoint Presentation</vt:lpstr>
      <vt:lpstr>Northern Lines Railway</vt:lpstr>
      <vt:lpstr>PowerPoint Presentation</vt:lpstr>
      <vt:lpstr>NLR: Vital Information</vt:lpstr>
      <vt:lpstr>PowerPoint Presentation</vt:lpstr>
      <vt:lpstr>Gulf Coast Switching Company</vt:lpstr>
      <vt:lpstr>PowerPoint Presentation</vt:lpstr>
      <vt:lpstr>GCSC: Vital Information</vt:lpstr>
      <vt:lpstr>Operational Depth and Experience</vt:lpstr>
      <vt:lpstr>Service in Complex Operating Environments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Anacostia and Pacific Company</dc:title>
  <dc:creator>Georgia Gerick</dc:creator>
  <cp:lastModifiedBy>Hancock, Kelley-Jo</cp:lastModifiedBy>
  <cp:revision>268</cp:revision>
  <cp:lastPrinted>2019-05-03T19:06:47Z</cp:lastPrinted>
  <dcterms:created xsi:type="dcterms:W3CDTF">2015-01-09T19:46:50Z</dcterms:created>
  <dcterms:modified xsi:type="dcterms:W3CDTF">2019-05-06T23:26:17Z</dcterms:modified>
</cp:coreProperties>
</file>