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29"/>
  </p:notesMasterIdLst>
  <p:sldIdLst>
    <p:sldId id="256" r:id="rId2"/>
    <p:sldId id="304" r:id="rId3"/>
    <p:sldId id="257" r:id="rId4"/>
    <p:sldId id="294" r:id="rId5"/>
    <p:sldId id="310" r:id="rId6"/>
    <p:sldId id="302" r:id="rId7"/>
    <p:sldId id="303" r:id="rId8"/>
    <p:sldId id="295" r:id="rId9"/>
    <p:sldId id="296" r:id="rId10"/>
    <p:sldId id="297" r:id="rId11"/>
    <p:sldId id="298" r:id="rId12"/>
    <p:sldId id="300" r:id="rId13"/>
    <p:sldId id="299" r:id="rId14"/>
    <p:sldId id="305" r:id="rId15"/>
    <p:sldId id="306" r:id="rId16"/>
    <p:sldId id="311" r:id="rId17"/>
    <p:sldId id="312" r:id="rId18"/>
    <p:sldId id="307" r:id="rId19"/>
    <p:sldId id="308" r:id="rId20"/>
    <p:sldId id="309" r:id="rId21"/>
    <p:sldId id="313" r:id="rId22"/>
    <p:sldId id="314" r:id="rId23"/>
    <p:sldId id="315" r:id="rId24"/>
    <p:sldId id="316" r:id="rId25"/>
    <p:sldId id="317" r:id="rId26"/>
    <p:sldId id="318" r:id="rId27"/>
    <p:sldId id="272" r:id="rId2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734" autoAdjust="0"/>
  </p:normalViewPr>
  <p:slideViewPr>
    <p:cSldViewPr>
      <p:cViewPr varScale="1">
        <p:scale>
          <a:sx n="96" d="100"/>
          <a:sy n="96" d="100"/>
        </p:scale>
        <p:origin x="142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5" tIns="46657" rIns="93315" bIns="466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15" tIns="46657" rIns="93315" bIns="46657" rtlCol="0"/>
          <a:lstStyle>
            <a:lvl1pPr algn="r">
              <a:defRPr sz="1200"/>
            </a:lvl1pPr>
          </a:lstStyle>
          <a:p>
            <a:fld id="{524D06E0-083C-4F00-B9DC-ED7A4EC0545A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6913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7" rIns="93315" bIns="4665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15" tIns="46657" rIns="93315" bIns="4665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15" tIns="46657" rIns="93315" bIns="466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15" tIns="46657" rIns="93315" bIns="46657" rtlCol="0" anchor="b"/>
          <a:lstStyle>
            <a:lvl1pPr algn="r">
              <a:defRPr sz="1200"/>
            </a:lvl1pPr>
          </a:lstStyle>
          <a:p>
            <a:fld id="{619B0D6C-286C-4977-9060-9C9908B7E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6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03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92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25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11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92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550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75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591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12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9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5/8/2017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71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7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7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8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66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5/8/2017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3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5/8/2017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5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MAY 2017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4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James.Pinson@Railinc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24384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+mn-lt"/>
              </a:rPr>
              <a:t>What Happens to Private Railcars – Follow-Up to Savannah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Jim Pinson</a:t>
            </a:r>
          </a:p>
          <a:p>
            <a:r>
              <a:rPr lang="en-US" dirty="0" smtClean="0"/>
              <a:t>ACACSO</a:t>
            </a:r>
          </a:p>
          <a:p>
            <a:r>
              <a:rPr lang="en-US" dirty="0" smtClean="0"/>
              <a:t>May 11,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Switch Carrier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No Variation in the Physical Handling of the Cars</a:t>
            </a:r>
          </a:p>
          <a:p>
            <a:r>
              <a:rPr lang="en-US" dirty="0" smtClean="0"/>
              <a:t>Car Hire Relief (Rule 5) is not Critical</a:t>
            </a:r>
          </a:p>
          <a:p>
            <a:pPr lvl="1"/>
            <a:r>
              <a:rPr lang="en-US" dirty="0" smtClean="0"/>
              <a:t>Compensation is Based on Mileage not Time</a:t>
            </a:r>
          </a:p>
          <a:p>
            <a:pPr lvl="1"/>
            <a:r>
              <a:rPr lang="en-US" dirty="0" smtClean="0"/>
              <a:t>RIC 6007 Does not Allow Reclaim for Switched Cars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6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Loaded Movement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Variation in the Reporting of Car Movement Data through the TRAIN II System</a:t>
            </a:r>
          </a:p>
          <a:p>
            <a:r>
              <a:rPr lang="en-US" dirty="0" smtClean="0"/>
              <a:t>Car Hire Relief (Rule 15) is not Critical</a:t>
            </a:r>
          </a:p>
          <a:p>
            <a:pPr lvl="1"/>
            <a:r>
              <a:rPr lang="en-US" dirty="0" smtClean="0"/>
              <a:t>Compensation is Based on Mileage not Time</a:t>
            </a:r>
          </a:p>
          <a:p>
            <a:pPr lvl="1"/>
            <a:r>
              <a:rPr lang="en-US" dirty="0" smtClean="0"/>
              <a:t>RIC 6007 Does not Allow Reclaim for Cars that Cannot be Interchanged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73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Compensation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Variation in the Methods for Settling Revenue</a:t>
            </a:r>
          </a:p>
          <a:p>
            <a:pPr lvl="1"/>
            <a:r>
              <a:rPr lang="en-US" dirty="0" smtClean="0"/>
              <a:t>Line Haul Division</a:t>
            </a:r>
          </a:p>
          <a:p>
            <a:pPr lvl="1"/>
            <a:r>
              <a:rPr lang="en-US" dirty="0" smtClean="0"/>
              <a:t>Switching</a:t>
            </a:r>
          </a:p>
          <a:p>
            <a:pPr lvl="1"/>
            <a:r>
              <a:rPr lang="en-US" dirty="0" smtClean="0"/>
              <a:t>Handling Carrier</a:t>
            </a:r>
          </a:p>
          <a:p>
            <a:pPr lvl="1"/>
            <a:r>
              <a:rPr lang="en-US" dirty="0" smtClean="0"/>
              <a:t>Haulage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0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Determination of Car Hire 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Car Hire is Based on Loaded Mileage – There is no Time Component</a:t>
            </a:r>
          </a:p>
          <a:p>
            <a:pPr lvl="1"/>
            <a:r>
              <a:rPr lang="en-US" dirty="0" smtClean="0"/>
              <a:t>Interchange Reporting is less Critical</a:t>
            </a:r>
          </a:p>
          <a:p>
            <a:pPr lvl="1"/>
            <a:r>
              <a:rPr lang="en-US" dirty="0" smtClean="0"/>
              <a:t>Accurate Movement Event Reporting is More Critical</a:t>
            </a:r>
          </a:p>
          <a:p>
            <a:pPr lvl="2"/>
            <a:r>
              <a:rPr lang="en-US" dirty="0" smtClean="0"/>
              <a:t>Mileage is Owed </a:t>
            </a:r>
            <a:r>
              <a:rPr lang="en-US" dirty="0"/>
              <a:t>B</a:t>
            </a:r>
            <a:r>
              <a:rPr lang="en-US" dirty="0" smtClean="0"/>
              <a:t>ased on Actual Miles Travelled</a:t>
            </a:r>
          </a:p>
          <a:p>
            <a:pPr lvl="2"/>
            <a:r>
              <a:rPr lang="en-US" dirty="0" smtClean="0"/>
              <a:t>Accurate Event Reporting is Most Likely to Result in Accurate Mileage Data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73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Reporting Settlement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Railroad Clearinghouse (RCH) is Available for Private Car Owners</a:t>
            </a:r>
          </a:p>
          <a:p>
            <a:pPr lvl="1"/>
            <a:r>
              <a:rPr lang="en-US" dirty="0" smtClean="0"/>
              <a:t>Most Private Car Owners Choose to Settle Outside RCH</a:t>
            </a:r>
          </a:p>
          <a:p>
            <a:r>
              <a:rPr lang="en-US" dirty="0" smtClean="0"/>
              <a:t>No Variation in the RCH Settlement Process for RCH Participants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0482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Mileage Claims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Mileage Claims Submitted for:</a:t>
            </a:r>
          </a:p>
          <a:p>
            <a:pPr lvl="1"/>
            <a:r>
              <a:rPr lang="en-US" dirty="0" smtClean="0"/>
              <a:t>Additional Mileage Payments</a:t>
            </a:r>
          </a:p>
          <a:p>
            <a:pPr lvl="1"/>
            <a:r>
              <a:rPr lang="en-US" dirty="0" smtClean="0"/>
              <a:t>Excess Empty Mileage Reports (Tank Cars)</a:t>
            </a:r>
          </a:p>
          <a:p>
            <a:pPr lvl="1"/>
            <a:r>
              <a:rPr lang="en-US" dirty="0" smtClean="0"/>
              <a:t>Rate Variations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011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Mileage Claims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RIC 6007-O, Items 182 &amp; 606</a:t>
            </a:r>
          </a:p>
          <a:p>
            <a:pPr lvl="1"/>
            <a:r>
              <a:rPr lang="en-US" dirty="0" smtClean="0"/>
              <a:t>Deductions Within 24 Months</a:t>
            </a:r>
          </a:p>
          <a:p>
            <a:pPr lvl="2"/>
            <a:r>
              <a:rPr lang="en-US" dirty="0" smtClean="0"/>
              <a:t>Bills May be Rendered Within 24 Months</a:t>
            </a:r>
          </a:p>
          <a:p>
            <a:pPr lvl="2"/>
            <a:r>
              <a:rPr lang="en-US" dirty="0" smtClean="0"/>
              <a:t>Bills Must be Paid Within 8 Months </a:t>
            </a:r>
          </a:p>
          <a:p>
            <a:pPr lvl="1"/>
            <a:r>
              <a:rPr lang="en-US" dirty="0" smtClean="0"/>
              <a:t>Claims for Invalid Deductions Within 24 Months of the Deduction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511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Mileage Claims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RIC 6007-O, Items 182 &amp; 606</a:t>
            </a:r>
          </a:p>
          <a:p>
            <a:pPr lvl="1"/>
            <a:r>
              <a:rPr lang="en-US" dirty="0" smtClean="0"/>
              <a:t>Format as Outlined in Circular OT-3 is Required</a:t>
            </a:r>
          </a:p>
          <a:p>
            <a:pPr lvl="1"/>
            <a:r>
              <a:rPr lang="en-US" dirty="0" smtClean="0"/>
              <a:t>Claims </a:t>
            </a:r>
            <a:r>
              <a:rPr lang="en-US" dirty="0"/>
              <a:t>Within 24 Months</a:t>
            </a:r>
          </a:p>
          <a:p>
            <a:pPr lvl="1"/>
            <a:r>
              <a:rPr lang="en-US" dirty="0"/>
              <a:t>Claim Responses Within 4 Months</a:t>
            </a:r>
          </a:p>
          <a:p>
            <a:pPr lvl="1"/>
            <a:r>
              <a:rPr lang="en-US" dirty="0"/>
              <a:t>Right of Continuance Every 4 Months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950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Mileage Claims 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Format for Mileage Claims is Published in AAR Circular OT-3</a:t>
            </a:r>
          </a:p>
          <a:p>
            <a:pPr marL="457200" lvl="1" indent="0">
              <a:buNone/>
            </a:pPr>
            <a:r>
              <a:rPr lang="en-US" dirty="0"/>
              <a:t>https://www.railinc.com/rportal/documents/18/260773/OT-3.pdf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2387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Reclaims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en-US" dirty="0" smtClean="0"/>
              <a:t>Private Cars are not Subject to Reclaim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67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Governing Rules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Car Requests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Movement for Loading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Switch Carrier Handling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Loaded Movement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Compensation Method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8708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Special Situations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Revenue Empties (CHR 4)</a:t>
            </a:r>
          </a:p>
          <a:p>
            <a:pPr lvl="1"/>
            <a:r>
              <a:rPr lang="en-US" dirty="0" smtClean="0"/>
              <a:t>No Relief on Private Cars</a:t>
            </a:r>
          </a:p>
          <a:p>
            <a:r>
              <a:rPr lang="en-US" dirty="0" smtClean="0"/>
              <a:t>Damaged Cars – (CHR 7)</a:t>
            </a:r>
          </a:p>
          <a:p>
            <a:pPr lvl="1"/>
            <a:r>
              <a:rPr lang="en-US" dirty="0" smtClean="0"/>
              <a:t>No Relief on Private Cars</a:t>
            </a:r>
          </a:p>
          <a:p>
            <a:r>
              <a:rPr lang="en-US" dirty="0" smtClean="0"/>
              <a:t>Defective Cars – (CHR 8)</a:t>
            </a:r>
          </a:p>
          <a:p>
            <a:pPr lvl="1"/>
            <a:r>
              <a:rPr lang="en-US" dirty="0" smtClean="0"/>
              <a:t>No Relief on Private Cars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1707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Empty Handling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RIC 6007, Items 190 &amp; 615</a:t>
            </a:r>
          </a:p>
          <a:p>
            <a:pPr lvl="1"/>
            <a:r>
              <a:rPr lang="en-US" dirty="0" smtClean="0"/>
              <a:t>Handle Per Controlling Entity Instructions</a:t>
            </a:r>
          </a:p>
          <a:p>
            <a:pPr lvl="1"/>
            <a:r>
              <a:rPr lang="en-US" dirty="0" smtClean="0"/>
              <a:t>Reverse Route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019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Tank Car Mileage Equalization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Tank Car Mileage Equalization (TME) Applies only to Private Marked Tank Cars</a:t>
            </a:r>
          </a:p>
          <a:p>
            <a:r>
              <a:rPr lang="en-US" dirty="0" smtClean="0"/>
              <a:t>Governed by RIC 6007-O, Item 187</a:t>
            </a:r>
          </a:p>
          <a:p>
            <a:r>
              <a:rPr lang="en-US" dirty="0" smtClean="0"/>
              <a:t>Mileage is Reported via the Car Hire Data Exchange (CHDX)</a:t>
            </a:r>
          </a:p>
          <a:p>
            <a:pPr lvl="1"/>
            <a:r>
              <a:rPr lang="en-US" dirty="0" smtClean="0"/>
              <a:t>Message Type 900</a:t>
            </a:r>
          </a:p>
          <a:p>
            <a:pPr lvl="1"/>
            <a:r>
              <a:rPr lang="en-US" dirty="0" smtClean="0"/>
              <a:t>Identifies the Number of Miles to be Included in the TME Account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7605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Tank Car Mileage Equalization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Year to Date Statements are Provided Monthly to Railroads and Car Mark Owners</a:t>
            </a:r>
          </a:p>
          <a:p>
            <a:pPr lvl="1"/>
            <a:r>
              <a:rPr lang="en-US" dirty="0" smtClean="0"/>
              <a:t>Current Miles – Loaded &amp; Empty</a:t>
            </a:r>
          </a:p>
          <a:p>
            <a:pPr lvl="1"/>
            <a:r>
              <a:rPr lang="en-US" dirty="0" smtClean="0"/>
              <a:t>Adjustments – Loaded &amp; Empty</a:t>
            </a:r>
          </a:p>
          <a:p>
            <a:pPr lvl="1"/>
            <a:r>
              <a:rPr lang="en-US" dirty="0" smtClean="0"/>
              <a:t>Net Miles – Loaded &amp; Empty</a:t>
            </a:r>
          </a:p>
          <a:p>
            <a:pPr lvl="1"/>
            <a:r>
              <a:rPr lang="en-US" dirty="0" smtClean="0"/>
              <a:t>Projected Results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4802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Tank Car Mileage Equalization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Review of Monthly Statement and CHDX may Result in TME Claims</a:t>
            </a:r>
          </a:p>
          <a:p>
            <a:pPr lvl="1"/>
            <a:r>
              <a:rPr lang="en-US" dirty="0" smtClean="0"/>
              <a:t>Increase Loaded Miles</a:t>
            </a:r>
          </a:p>
          <a:p>
            <a:pPr lvl="1"/>
            <a:r>
              <a:rPr lang="en-US" dirty="0" smtClean="0"/>
              <a:t>Decrease Empty Miles</a:t>
            </a:r>
          </a:p>
          <a:p>
            <a:r>
              <a:rPr lang="en-US" dirty="0" smtClean="0"/>
              <a:t>Adjustment Can be Made via</a:t>
            </a:r>
          </a:p>
          <a:p>
            <a:pPr lvl="1"/>
            <a:r>
              <a:rPr lang="en-US" dirty="0" smtClean="0"/>
              <a:t>CHDX Entries</a:t>
            </a:r>
          </a:p>
          <a:p>
            <a:pPr lvl="1"/>
            <a:r>
              <a:rPr lang="en-US" dirty="0" smtClean="0"/>
              <a:t>Input Screen at Railinc (Summary Data – No Car Details)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4355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Tank Car Mileage Equalization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or After May 20, Account is Closed </a:t>
            </a:r>
          </a:p>
          <a:p>
            <a:pPr lvl="1"/>
            <a:r>
              <a:rPr lang="en-US" dirty="0" smtClean="0"/>
              <a:t>May 20, 2017 the 2016 Account Will be Closed</a:t>
            </a:r>
          </a:p>
          <a:p>
            <a:pPr lvl="1"/>
            <a:r>
              <a:rPr lang="en-US" dirty="0" smtClean="0"/>
              <a:t>Allows December Current and Voluntary Files to be Received and Processed</a:t>
            </a:r>
          </a:p>
          <a:p>
            <a:pPr lvl="1"/>
            <a:r>
              <a:rPr lang="en-US" dirty="0" smtClean="0"/>
              <a:t>Allows Equalization Claims for December to be Filed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5048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Tank Car Mileage Equalization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Empty Miles Exceed Loaded Miles by More than 6%, An Equalization Bill is Issued</a:t>
            </a:r>
          </a:p>
          <a:p>
            <a:r>
              <a:rPr lang="en-US" dirty="0" smtClean="0"/>
              <a:t>Payment is due 30 Days After Issuance </a:t>
            </a:r>
          </a:p>
          <a:p>
            <a:pPr lvl="1"/>
            <a:r>
              <a:rPr lang="en-US" dirty="0" smtClean="0"/>
              <a:t>RIC 6007-O, Item 187</a:t>
            </a:r>
          </a:p>
          <a:p>
            <a:r>
              <a:rPr lang="en-US" dirty="0" smtClean="0"/>
              <a:t>Unpaid Bills Result in:</a:t>
            </a:r>
          </a:p>
          <a:p>
            <a:pPr lvl="1"/>
            <a:r>
              <a:rPr lang="en-US" dirty="0" smtClean="0"/>
              <a:t>1 ½% Monthly Interest</a:t>
            </a:r>
          </a:p>
          <a:p>
            <a:pPr lvl="1"/>
            <a:r>
              <a:rPr lang="en-US" dirty="0" smtClean="0"/>
              <a:t>Mileage Payments Withheld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7458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Arial" pitchFamily="34" charset="0"/>
                <a:cs typeface="Arial" pitchFamily="34" charset="0"/>
              </a:rPr>
              <a:t>Jim Pinson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  <a:hlinkClick r:id="rId2"/>
              </a:rPr>
              <a:t>James.Pinson@Railinc.com</a:t>
            </a:r>
            <a:r>
              <a:rPr lang="en-US" sz="2800" b="1">
                <a:latin typeface="Arial" pitchFamily="34" charset="0"/>
                <a:cs typeface="Arial" pitchFamily="34" charset="0"/>
              </a:rPr>
              <a:t/>
            </a:r>
            <a:br>
              <a:rPr lang="en-US" sz="2800" b="1">
                <a:latin typeface="Arial" pitchFamily="34" charset="0"/>
                <a:cs typeface="Arial" pitchFamily="34" charset="0"/>
              </a:rPr>
            </a:br>
            <a:r>
              <a:rPr lang="en-US" sz="2800" b="1" smtClean="0">
                <a:latin typeface="Arial" pitchFamily="34" charset="0"/>
                <a:cs typeface="Arial" pitchFamily="34" charset="0"/>
              </a:rPr>
              <a:t>   919-651-5047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: 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Office</a:t>
            </a:r>
            <a:br>
              <a:rPr lang="en-US" sz="2800" b="1" smtClean="0">
                <a:latin typeface="Arial" pitchFamily="34" charset="0"/>
                <a:cs typeface="Arial" pitchFamily="34" charset="0"/>
              </a:rPr>
            </a:br>
            <a:r>
              <a:rPr lang="en-US" sz="2800" b="1" smtClean="0">
                <a:latin typeface="Arial" pitchFamily="34" charset="0"/>
                <a:cs typeface="Arial" pitchFamily="34" charset="0"/>
              </a:rPr>
              <a:t>919-622-9363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:  Cell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426967" cy="220980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8800" b="1" dirty="0" smtClean="0">
                <a:latin typeface="Arial" pitchFamily="34" charset="0"/>
                <a:cs typeface="Arial" pitchFamily="34" charset="0"/>
              </a:rPr>
              <a:t>Questions?</a:t>
            </a:r>
            <a:endParaRPr lang="en-US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45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6096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Agenda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3657600"/>
          </a:xfrm>
        </p:spPr>
        <p:txBody>
          <a:bodyPr>
            <a:normAutofit fontScale="92500" lnSpcReduction="20000"/>
          </a:bodyPr>
          <a:lstStyle/>
          <a:p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Determination of Liability</a:t>
            </a:r>
          </a:p>
          <a:p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Reporting and Settlement</a:t>
            </a:r>
          </a:p>
          <a:p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Mileage Claims</a:t>
            </a:r>
          </a:p>
          <a:p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Reclaims</a:t>
            </a:r>
          </a:p>
          <a:p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Special Situations</a:t>
            </a:r>
          </a:p>
          <a:p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Empty Handling</a:t>
            </a:r>
          </a:p>
          <a:p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Tank Car Equalization</a:t>
            </a:r>
          </a:p>
          <a:p>
            <a:pPr marL="457200" lvl="1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31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Governing 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RIC 6007 O – Section 1 (Tank Cars)</a:t>
            </a:r>
          </a:p>
          <a:p>
            <a:pPr lvl="1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Item 2.1:  	List of Participating Railroads</a:t>
            </a:r>
          </a:p>
          <a:p>
            <a:pPr lvl="1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Item 180:  Payment of Mileage </a:t>
            </a:r>
          </a:p>
          <a:p>
            <a:pPr lvl="1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Item 182:  Claim Handling </a:t>
            </a:r>
          </a:p>
          <a:p>
            <a:pPr lvl="1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Item 187:  Mileage Equalization</a:t>
            </a:r>
          </a:p>
          <a:p>
            <a:pPr lvl="1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Item 190:  Empty Car Handling</a:t>
            </a:r>
          </a:p>
          <a:p>
            <a:pPr lvl="1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Item 195:  Mileage Allowance Rates</a:t>
            </a:r>
          </a:p>
          <a:p>
            <a:pPr lvl="1"/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3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Governing 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RIC 6007 O – Section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 (Not Tank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Cars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Item 605:  Payment of Mileage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Item 606:  Claim Handling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Item 610:  Computation of Mileage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Item 615:  Empty Car Handling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Item 620:  Mileage Allowance Rates (Not LO)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Item 621:  Mileage Allowance Rates (LO)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964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Governing 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Link to the Tariff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http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://www.nationaltariffs.com/RIC%206007-O/RIC%206007-O%20(Contains%20All%20Changes%20-%20Effective%20March%201,%202017.pdf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7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375651" cy="1192975"/>
          </a:xfrm>
        </p:spPr>
        <p:txBody>
          <a:bodyPr/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Car Requests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Usually the Lessee Controls </a:t>
            </a:r>
            <a:r>
              <a:rPr lang="en-US" smtClean="0"/>
              <a:t>Private Cars</a:t>
            </a:r>
            <a:endParaRPr lang="en-US" dirty="0" smtClean="0"/>
          </a:p>
          <a:p>
            <a:r>
              <a:rPr lang="en-US" dirty="0" smtClean="0"/>
              <a:t>Loading Authority Provided as Outlined in AAR Circular OT-5</a:t>
            </a:r>
          </a:p>
          <a:p>
            <a:r>
              <a:rPr lang="en-US" dirty="0" smtClean="0"/>
              <a:t>Serving Carriers Move Cars to the Shipper Location as Requested by the Shipper</a:t>
            </a:r>
          </a:p>
          <a:p>
            <a:pPr lvl="1"/>
            <a:r>
              <a:rPr lang="en-US" dirty="0" smtClean="0"/>
              <a:t>Equipment is Supplied by the Lessee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50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itchFamily="34" charset="0"/>
                <a:cs typeface="Arial" pitchFamily="34" charset="0"/>
              </a:rPr>
              <a:t>Car Requests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Potential Issues</a:t>
            </a:r>
          </a:p>
          <a:p>
            <a:pPr lvl="1"/>
            <a:r>
              <a:rPr lang="en-US" dirty="0" smtClean="0"/>
              <a:t>Car Supply – Responsibility of the Lessee</a:t>
            </a:r>
          </a:p>
          <a:p>
            <a:pPr lvl="1"/>
            <a:r>
              <a:rPr lang="en-US" dirty="0" smtClean="0"/>
              <a:t>Car Quality – Responsibility of the Lessee</a:t>
            </a:r>
          </a:p>
          <a:p>
            <a:pPr lvl="1"/>
            <a:r>
              <a:rPr lang="en-US" dirty="0" smtClean="0"/>
              <a:t>Availability/Storage</a:t>
            </a:r>
          </a:p>
          <a:p>
            <a:pPr lvl="2"/>
            <a:r>
              <a:rPr lang="en-US" dirty="0" smtClean="0"/>
              <a:t>Sufficient Storage</a:t>
            </a:r>
          </a:p>
          <a:p>
            <a:pPr lvl="2"/>
            <a:r>
              <a:rPr lang="en-US" dirty="0" smtClean="0"/>
              <a:t>Stored Cars may not be Readily Available for Placement</a:t>
            </a:r>
          </a:p>
          <a:p>
            <a:pPr lvl="2"/>
            <a:r>
              <a:rPr lang="en-US" dirty="0" smtClean="0"/>
              <a:t>Cars in Transit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79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Movement for 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Events Reported Via TRAIN II</a:t>
            </a:r>
          </a:p>
          <a:p>
            <a:pPr lvl="1"/>
            <a:r>
              <a:rPr lang="en-US" dirty="0" smtClean="0"/>
              <a:t>Critical For:</a:t>
            </a:r>
          </a:p>
          <a:p>
            <a:pPr lvl="2"/>
            <a:r>
              <a:rPr lang="en-US" dirty="0" smtClean="0"/>
              <a:t>Tracing/Location</a:t>
            </a:r>
          </a:p>
          <a:p>
            <a:pPr lvl="2"/>
            <a:r>
              <a:rPr lang="en-US" dirty="0" smtClean="0"/>
              <a:t>Determining Mileage for Car Mark Owner Compensation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826</Words>
  <Application>Microsoft Office PowerPoint</Application>
  <PresentationFormat>On-screen Show (4:3)</PresentationFormat>
  <Paragraphs>187</Paragraphs>
  <Slides>27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ＭＳ Ｐゴシック</vt:lpstr>
      <vt:lpstr>Arial</vt:lpstr>
      <vt:lpstr>Calibri</vt:lpstr>
      <vt:lpstr>Helvetica</vt:lpstr>
      <vt:lpstr>Helvetica Light</vt:lpstr>
      <vt:lpstr>1_Office Theme</vt:lpstr>
      <vt:lpstr>What Happens to Private Railcars – Follow-Up to Savannah</vt:lpstr>
      <vt:lpstr>Agenda</vt:lpstr>
      <vt:lpstr>Agenda</vt:lpstr>
      <vt:lpstr>Governing Authority</vt:lpstr>
      <vt:lpstr>Governing Authority</vt:lpstr>
      <vt:lpstr>Governing Authority</vt:lpstr>
      <vt:lpstr>Car Requests</vt:lpstr>
      <vt:lpstr>Car Requests</vt:lpstr>
      <vt:lpstr>Movement for Loading</vt:lpstr>
      <vt:lpstr>Switch Carrier Handling</vt:lpstr>
      <vt:lpstr>Loaded Movement</vt:lpstr>
      <vt:lpstr>Compensation Methods</vt:lpstr>
      <vt:lpstr>Determination of Car Hire Liability</vt:lpstr>
      <vt:lpstr>Reporting Settlement </vt:lpstr>
      <vt:lpstr>Mileage Claims Processing</vt:lpstr>
      <vt:lpstr>Mileage Claims Processing</vt:lpstr>
      <vt:lpstr>Mileage Claims Processing</vt:lpstr>
      <vt:lpstr>Mileage Claims Processing</vt:lpstr>
      <vt:lpstr>Reclaims</vt:lpstr>
      <vt:lpstr>Special Situations</vt:lpstr>
      <vt:lpstr>Empty Handling</vt:lpstr>
      <vt:lpstr>Tank Car Mileage Equalization</vt:lpstr>
      <vt:lpstr>Tank Car Mileage Equalization</vt:lpstr>
      <vt:lpstr>Tank Car Mileage Equalization</vt:lpstr>
      <vt:lpstr>Tank Car Mileage Equalization</vt:lpstr>
      <vt:lpstr>Tank Car Mileage Equalization</vt:lpstr>
      <vt:lpstr>Jim Pinson James.Pinson@Railinc.com    919-651-5047:  Office 919-622-9363:  Cell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2014-10-16T19:05:39Z</dcterms:created>
  <dcterms:modified xsi:type="dcterms:W3CDTF">2017-05-08T20:32:46Z</dcterms:modified>
</cp:coreProperties>
</file>