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27"/>
  </p:notesMasterIdLst>
  <p:sldIdLst>
    <p:sldId id="256" r:id="rId2"/>
    <p:sldId id="304" r:id="rId3"/>
    <p:sldId id="319" r:id="rId4"/>
    <p:sldId id="294" r:id="rId5"/>
    <p:sldId id="310" r:id="rId6"/>
    <p:sldId id="302" r:id="rId7"/>
    <p:sldId id="320" r:id="rId8"/>
    <p:sldId id="303" r:id="rId9"/>
    <p:sldId id="295" r:id="rId10"/>
    <p:sldId id="321" r:id="rId11"/>
    <p:sldId id="296" r:id="rId12"/>
    <p:sldId id="297" r:id="rId13"/>
    <p:sldId id="298" r:id="rId14"/>
    <p:sldId id="322" r:id="rId15"/>
    <p:sldId id="300" r:id="rId16"/>
    <p:sldId id="299" r:id="rId17"/>
    <p:sldId id="305" r:id="rId18"/>
    <p:sldId id="323" r:id="rId19"/>
    <p:sldId id="306" r:id="rId20"/>
    <p:sldId id="311" r:id="rId21"/>
    <p:sldId id="312" r:id="rId22"/>
    <p:sldId id="307" r:id="rId23"/>
    <p:sldId id="324" r:id="rId24"/>
    <p:sldId id="308" r:id="rId25"/>
    <p:sldId id="272" r:id="rId2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34" autoAdjust="0"/>
  </p:normalViewPr>
  <p:slideViewPr>
    <p:cSldViewPr>
      <p:cViewPr varScale="1">
        <p:scale>
          <a:sx n="96" d="100"/>
          <a:sy n="96" d="100"/>
        </p:scale>
        <p:origin x="14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5" tIns="46657" rIns="93315" bIns="4665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11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2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50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75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12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92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5/8/2017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5/8/2017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5/8/2017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MAY 2017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James.Pinson@Railinc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24384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+mn-lt"/>
              </a:rPr>
              <a:t>Equipment Assets Committee Update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Pinson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10 - 12,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764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2017 Industry Projects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584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Loading Authority – OT-5 Enhancement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Integrated Equipment Condition Information</a:t>
            </a:r>
          </a:p>
          <a:p>
            <a:pPr lvl="1"/>
            <a:r>
              <a:rPr lang="en-US" dirty="0" smtClean="0"/>
              <a:t>Collect Storage Information</a:t>
            </a:r>
          </a:p>
          <a:p>
            <a:pPr lvl="1"/>
            <a:r>
              <a:rPr lang="en-US" dirty="0" smtClean="0"/>
              <a:t>Collect Controlling Entity Information</a:t>
            </a:r>
          </a:p>
          <a:p>
            <a:r>
              <a:rPr lang="en-US" dirty="0" smtClean="0"/>
              <a:t>State – In Development</a:t>
            </a:r>
          </a:p>
          <a:p>
            <a:pPr lvl="1"/>
            <a:r>
              <a:rPr lang="en-US" dirty="0" smtClean="0"/>
              <a:t>TAG Meets Weekly</a:t>
            </a:r>
          </a:p>
          <a:p>
            <a:pPr lvl="1"/>
            <a:r>
              <a:rPr lang="en-US" dirty="0" smtClean="0"/>
              <a:t>Completion Scheduled by End of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Serving Area Table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Define the Serving Area (CHR 22)</a:t>
            </a:r>
          </a:p>
          <a:p>
            <a:pPr lvl="1"/>
            <a:r>
              <a:rPr lang="en-US" dirty="0" smtClean="0"/>
              <a:t>Facilitate Population of the Table</a:t>
            </a:r>
          </a:p>
          <a:p>
            <a:r>
              <a:rPr lang="en-US" dirty="0" smtClean="0"/>
              <a:t>Status – Scheduled for Development in June 2017</a:t>
            </a:r>
          </a:p>
          <a:p>
            <a:pPr lvl="1"/>
            <a:r>
              <a:rPr lang="en-US" dirty="0" smtClean="0"/>
              <a:t>Car Hire Calculation TF will Serve as Development TAG</a:t>
            </a:r>
          </a:p>
          <a:p>
            <a:pPr lvl="1"/>
            <a:r>
              <a:rPr lang="en-US" dirty="0" smtClean="0"/>
              <a:t>Completion Scheduled for the End of 2017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EOT Automation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Apply LCS Logic to EOTs</a:t>
            </a:r>
          </a:p>
          <a:p>
            <a:pPr lvl="1"/>
            <a:r>
              <a:rPr lang="en-US" dirty="0" smtClean="0"/>
              <a:t>Provide Data for Use in Settlement</a:t>
            </a:r>
          </a:p>
          <a:p>
            <a:pPr lvl="1"/>
            <a:r>
              <a:rPr lang="en-US" dirty="0" smtClean="0"/>
              <a:t>Tailor LCS Logic for EOTs</a:t>
            </a:r>
          </a:p>
          <a:p>
            <a:r>
              <a:rPr lang="en-US" dirty="0" smtClean="0"/>
              <a:t>Status – Scheduled for Development in June 2017</a:t>
            </a:r>
          </a:p>
          <a:p>
            <a:pPr lvl="1"/>
            <a:r>
              <a:rPr lang="en-US" dirty="0" smtClean="0"/>
              <a:t>EOT TAG will Serve as the Development TAG</a:t>
            </a:r>
          </a:p>
          <a:p>
            <a:pPr lvl="1"/>
            <a:r>
              <a:rPr lang="en-US" dirty="0" smtClean="0"/>
              <a:t>Completion Schedule for June 2018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7526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Potential 2018 </a:t>
            </a:r>
            <a:r>
              <a:rPr lang="en-US" dirty="0" err="1" smtClean="0"/>
              <a:t>eac</a:t>
            </a:r>
            <a:r>
              <a:rPr lang="en-US" dirty="0" smtClean="0"/>
              <a:t> projects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187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Enhance Market Data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Streamline/Enhance Existing Reports</a:t>
            </a:r>
          </a:p>
          <a:p>
            <a:pPr lvl="1"/>
            <a:r>
              <a:rPr lang="en-US" dirty="0" smtClean="0"/>
              <a:t>Expand Data Available for Query</a:t>
            </a:r>
          </a:p>
          <a:p>
            <a:pPr lvl="1"/>
            <a:r>
              <a:rPr lang="en-US" dirty="0" smtClean="0"/>
              <a:t>Change Platform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0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Automate EOT Settlement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Provide User Interface to Identify Exceptions</a:t>
            </a:r>
          </a:p>
          <a:p>
            <a:pPr lvl="1"/>
            <a:r>
              <a:rPr lang="en-US" dirty="0" smtClean="0"/>
              <a:t>Use the Railroad Clearinghouse</a:t>
            </a:r>
          </a:p>
          <a:p>
            <a:pPr lvl="1"/>
            <a:r>
              <a:rPr lang="en-US" dirty="0" smtClean="0"/>
              <a:t>Allow Exceptions to be Reintroduced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Create Electronic Claims Management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Allow Claims to be Submitted via a Central Process</a:t>
            </a:r>
          </a:p>
          <a:p>
            <a:pPr lvl="2"/>
            <a:r>
              <a:rPr lang="en-US" dirty="0" smtClean="0"/>
              <a:t>Electronic Messaging</a:t>
            </a:r>
          </a:p>
          <a:p>
            <a:pPr lvl="2"/>
            <a:r>
              <a:rPr lang="en-US" dirty="0" smtClean="0"/>
              <a:t>PDF</a:t>
            </a:r>
          </a:p>
          <a:p>
            <a:pPr lvl="1"/>
            <a:r>
              <a:rPr lang="en-US" dirty="0" smtClean="0"/>
              <a:t>Provide Summary Information</a:t>
            </a:r>
          </a:p>
          <a:p>
            <a:pPr lvl="1"/>
            <a:r>
              <a:rPr lang="en-US" dirty="0" smtClean="0"/>
              <a:t>Provide Drill Down Capability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048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Car Hire rule changes for subscriber approval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232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Car Hire Rule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Allows Administrative Fee to be Applied to Reclaim Transactions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01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Meeting Schedule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Committee Membership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2017 Industry Projects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2018 Industry Projects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 Hire Rule Changes – Subscriber Vote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 Hire Rule Changes – SOMC Approval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70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Car Hire Rule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Clarifies the Definition of Audits</a:t>
            </a:r>
          </a:p>
          <a:p>
            <a:pPr lvl="1"/>
            <a:r>
              <a:rPr lang="en-US" dirty="0" smtClean="0"/>
              <a:t>Performed by an External Company to Detect</a:t>
            </a:r>
            <a:r>
              <a:rPr lang="en-US" dirty="0"/>
              <a:t> </a:t>
            </a:r>
            <a:r>
              <a:rPr lang="en-US" dirty="0" smtClean="0"/>
              <a:t>Errors by the Audited Company</a:t>
            </a:r>
          </a:p>
          <a:p>
            <a:pPr lvl="1"/>
            <a:r>
              <a:rPr lang="en-US" dirty="0" smtClean="0"/>
              <a:t>Performed by AAR Auditors to Assure Compliance with Car Hire Rules</a:t>
            </a:r>
          </a:p>
          <a:p>
            <a:pPr lvl="1"/>
            <a:r>
              <a:rPr lang="en-US" b="1" dirty="0" smtClean="0"/>
              <a:t>NOT</a:t>
            </a:r>
            <a:r>
              <a:rPr lang="en-US" dirty="0" smtClean="0"/>
              <a:t> performed by Internal Auditors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5112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Car Hire Rules 13 &amp; 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Reclaims Processed via CHDX Must be handled per Rule 14</a:t>
            </a:r>
          </a:p>
          <a:p>
            <a:r>
              <a:rPr lang="en-US" dirty="0" smtClean="0"/>
              <a:t>Reclaims Submitted Outside CHDX Must be handled per Rule 13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95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Car Hire Rule 25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Appurtenances are not Subject to Arbitration per Car Hire Rule 25</a:t>
            </a:r>
          </a:p>
          <a:p>
            <a:r>
              <a:rPr lang="en-US" dirty="0" smtClean="0"/>
              <a:t>Car Hire Rule 25 Arbitration is Based on Documents Submitted by the Parties</a:t>
            </a:r>
          </a:p>
          <a:p>
            <a:pPr lvl="1"/>
            <a:r>
              <a:rPr lang="en-US" dirty="0" smtClean="0"/>
              <a:t>No Face to Face Hearings Unless all Consent</a:t>
            </a:r>
          </a:p>
          <a:p>
            <a:pPr lvl="1"/>
            <a:r>
              <a:rPr lang="en-US" dirty="0" smtClean="0"/>
              <a:t>Conference Calls my be Schedule to Clarify Documentation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2387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478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Car Hire rule changes for SOMC approval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451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 Hire Rule 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Requires Use of the Serving Area Table</a:t>
            </a:r>
          </a:p>
          <a:p>
            <a:pPr marL="400050" lvl="2" indent="0">
              <a:buNone/>
            </a:pP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672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Jim Pinson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2"/>
              </a:rPr>
              <a:t>James.Pinson@Railinc.com</a:t>
            </a:r>
            <a:r>
              <a:rPr lang="en-US" sz="2800" b="1">
                <a:latin typeface="Arial" pitchFamily="34" charset="0"/>
                <a:cs typeface="Arial" pitchFamily="34" charset="0"/>
              </a:rPr>
              <a:t/>
            </a:r>
            <a:br>
              <a:rPr lang="en-US" sz="2800" b="1">
                <a:latin typeface="Arial" pitchFamily="34" charset="0"/>
                <a:cs typeface="Arial" pitchFamily="34" charset="0"/>
              </a:rPr>
            </a:br>
            <a:r>
              <a:rPr lang="en-US" sz="2800" b="1" smtClean="0">
                <a:latin typeface="Arial" pitchFamily="34" charset="0"/>
                <a:cs typeface="Arial" pitchFamily="34" charset="0"/>
              </a:rPr>
              <a:t>   919-651-5047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 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Office</a:t>
            </a:r>
            <a:br>
              <a:rPr lang="en-US" sz="2800" b="1" smtClean="0">
                <a:latin typeface="Arial" pitchFamily="34" charset="0"/>
                <a:cs typeface="Arial" pitchFamily="34" charset="0"/>
              </a:rPr>
            </a:br>
            <a:r>
              <a:rPr lang="en-US" sz="2800" b="1" smtClean="0">
                <a:latin typeface="Arial" pitchFamily="34" charset="0"/>
                <a:cs typeface="Arial" pitchFamily="34" charset="0"/>
              </a:rPr>
              <a:t>919-622-9363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 Cell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26967" cy="2209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Questions?</a:t>
            </a:r>
            <a:endParaRPr lang="en-US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336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316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February 22, 2017			Conference Call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April 26, 2017				Cary, NC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October 11, 2017			Atlanta, GA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Similar Schedule is Anticipated for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Task Forces Meet Monthly via Conference Call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 Hire Calculation 			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Elan Neal			GWRR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 Service 						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Ken Jacobs			BNSF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 Hire Rates, Processes &amp; Procedures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Joan O’Brien		Wells Fargo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964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TAGs Meet via Conference Call as Needed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OT-5 Project TAG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J. D. Pavek			Greenbrier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Multi Level Cost Review TAG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Walter Jones		NS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EOT Automation TAG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Derek Sikorski		CSXT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Committee Membership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57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75651" cy="1192975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Committee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26967" cy="408656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			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Car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Service 			Car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Accounting</a:t>
            </a:r>
          </a:p>
          <a:p>
            <a:pPr marL="457200" lvl="1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BNSF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Ken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Jacobs	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Jessie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Pickrell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CN	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Bemnet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Tesfamichael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Marc-Andre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Lesveque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CPRS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Jeff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Edwards			Todd Harrison*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CSXT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Chris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Maffett			TBD*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FXE	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Francisco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Trigos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Luis Porras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GNWR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Elan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Neal		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Elan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Neal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KCS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Karina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Peralta		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Joe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McClure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Committee 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/>
              <a:t>				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Car Service 			Car Accounting</a:t>
            </a:r>
          </a:p>
          <a:p>
            <a:pPr marL="457200" lvl="1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KCSM			Alvaro Cano			Jose Cantu 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NS				Paddy O’Neill			Kellie Bates</a:t>
            </a: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UP				Steve Knott			Brad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Herrboldt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Watco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	Kris Bollinger			Derek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Prestholt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AAR Gold		J. D. Pavek		Greenbrier</a:t>
            </a: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AAR Gold		Joan O’Brien		Wells Fargo</a:t>
            </a: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AAR Affiliates	Gary Nelson		SLGG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442</Words>
  <Application>Microsoft Office PowerPoint</Application>
  <PresentationFormat>On-screen Show (4:3)</PresentationFormat>
  <Paragraphs>153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ＭＳ Ｐゴシック</vt:lpstr>
      <vt:lpstr>Arial</vt:lpstr>
      <vt:lpstr>Calibri</vt:lpstr>
      <vt:lpstr>Helvetica</vt:lpstr>
      <vt:lpstr>Helvetica Light</vt:lpstr>
      <vt:lpstr>1_Office Theme</vt:lpstr>
      <vt:lpstr>Equipment Assets Committee Update</vt:lpstr>
      <vt:lpstr>Agenda</vt:lpstr>
      <vt:lpstr>Meeting Schedule</vt:lpstr>
      <vt:lpstr>Meeting Schedule</vt:lpstr>
      <vt:lpstr>Meeting Schedule</vt:lpstr>
      <vt:lpstr>Meeting Schedule</vt:lpstr>
      <vt:lpstr>Committee Membership</vt:lpstr>
      <vt:lpstr>Committee Membership</vt:lpstr>
      <vt:lpstr>Committee Membership</vt:lpstr>
      <vt:lpstr>2017 Industry Projects</vt:lpstr>
      <vt:lpstr>Loading Authority – OT-5 Enhancement</vt:lpstr>
      <vt:lpstr>Serving Area Table Creation</vt:lpstr>
      <vt:lpstr>EOT Automation</vt:lpstr>
      <vt:lpstr>Potential 2018 eac projects</vt:lpstr>
      <vt:lpstr>Enhance Market Data Reports</vt:lpstr>
      <vt:lpstr>Automate EOT Settlement</vt:lpstr>
      <vt:lpstr>Create Electronic Claims Management Process</vt:lpstr>
      <vt:lpstr>Car Hire rule changes for subscriber approval</vt:lpstr>
      <vt:lpstr>Car Hire Rule 3</vt:lpstr>
      <vt:lpstr>Car Hire Rule 6</vt:lpstr>
      <vt:lpstr>Car Hire Rules 13 &amp; 14</vt:lpstr>
      <vt:lpstr>Car Hire Rule 25</vt:lpstr>
      <vt:lpstr>Car Hire rule changes for SOMC approval</vt:lpstr>
      <vt:lpstr>Car Hire Rule 22</vt:lpstr>
      <vt:lpstr>Jim Pinson James.Pinson@Railinc.com    919-651-5047:  Office 919-622-9363:  Cell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2017-05-08T20:31:39Z</dcterms:modified>
</cp:coreProperties>
</file>