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91" r:id="rId2"/>
    <p:sldId id="308" r:id="rId3"/>
    <p:sldId id="309" r:id="rId4"/>
    <p:sldId id="326" r:id="rId5"/>
    <p:sldId id="327" r:id="rId6"/>
    <p:sldId id="328" r:id="rId7"/>
    <p:sldId id="329" r:id="rId8"/>
    <p:sldId id="330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38" r:id="rId17"/>
    <p:sldId id="307" r:id="rId18"/>
    <p:sldId id="350" r:id="rId19"/>
    <p:sldId id="351" r:id="rId20"/>
    <p:sldId id="352" r:id="rId2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178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D015EB35-0B28-47BE-A32D-A374B30B740E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/>
          <a:lstStyle>
            <a:lvl1pPr algn="r">
              <a:defRPr sz="1200"/>
            </a:lvl1pPr>
          </a:lstStyle>
          <a:p>
            <a:fld id="{EEF907E0-1A73-4BF6-A7D3-62BB943D09A4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4" tIns="46412" rIns="92824" bIns="46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24" tIns="46412" rIns="92824" bIns="464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24" tIns="46412" rIns="92824" bIns="46412" rtlCol="0" anchor="b"/>
          <a:lstStyle>
            <a:lvl1pPr algn="r">
              <a:defRPr sz="12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39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42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5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76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37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337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54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76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37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33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33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9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66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66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5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05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FA146-9069-4072-8E48-E155E550CF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9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</a:t>
            </a:r>
            <a:r>
              <a:rPr lang="en-US" sz="1200" dirty="0" err="1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2014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North American Railcar Review 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David Humphrey, PhD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May 9,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94411" y="560344"/>
            <a:ext cx="675518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Medium Covered Hoppers (4K – 5K ft</a:t>
            </a:r>
            <a:r>
              <a:rPr lang="en-US" sz="3200" b="1" baseline="30000" dirty="0" smtClean="0"/>
              <a:t>3</a:t>
            </a:r>
            <a:r>
              <a:rPr lang="en-US" sz="3200" b="1" dirty="0" smtClean="0"/>
              <a:t>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46472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57910" y="557257"/>
            <a:ext cx="622817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Large Covered Hoppers (5K – 6K ft</a:t>
            </a:r>
            <a:r>
              <a:rPr lang="en-US" sz="3200" b="1" baseline="30000" dirty="0" smtClean="0"/>
              <a:t>3</a:t>
            </a:r>
            <a:r>
              <a:rPr lang="en-US" sz="3200" b="1" dirty="0" smtClean="0"/>
              <a:t>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9066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7416" y="557257"/>
            <a:ext cx="72691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Jumbo Covered Hoppers (6K ft</a:t>
            </a:r>
            <a:r>
              <a:rPr lang="en-US" sz="3200" b="1" baseline="30000" dirty="0" smtClean="0"/>
              <a:t>3</a:t>
            </a:r>
            <a:r>
              <a:rPr lang="en-US" sz="3200" b="1" dirty="0"/>
              <a:t> </a:t>
            </a:r>
            <a:r>
              <a:rPr lang="en-US" sz="3200" b="1" dirty="0" smtClean="0"/>
              <a:t>and Over)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43000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62520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4267" y="560344"/>
            <a:ext cx="5935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Small Tanks (under 22.5K Gallons)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43000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50980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7560" y="557257"/>
            <a:ext cx="668888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Medium Tanks (22.5K – 27.5K Gallons)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046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2278" y="557257"/>
            <a:ext cx="645946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Large Tanks (27.5K Gallons and Over)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31411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82469" y="557345"/>
            <a:ext cx="6179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Fleet Capacity and Average Car Size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98167" y="4117690"/>
            <a:ext cx="3852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70C0"/>
                </a:solidFill>
              </a:rPr>
              <a:t>Blue</a:t>
            </a:r>
            <a:r>
              <a:rPr lang="en-US" sz="2000" dirty="0" smtClean="0"/>
              <a:t>: Total Fleet Capacity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Red</a:t>
            </a:r>
            <a:r>
              <a:rPr lang="en-US" sz="2000" dirty="0" smtClean="0"/>
              <a:t>: </a:t>
            </a:r>
            <a:r>
              <a:rPr lang="en-US" sz="2000" dirty="0"/>
              <a:t>Average Car </a:t>
            </a:r>
            <a:r>
              <a:rPr lang="en-US" sz="2000" dirty="0" smtClean="0"/>
              <a:t>Size (gal or </a:t>
            </a:r>
            <a:r>
              <a:rPr lang="en-US" sz="2000" dirty="0"/>
              <a:t>ft</a:t>
            </a:r>
            <a:r>
              <a:rPr lang="en-US" sz="2000" baseline="30000" dirty="0"/>
              <a:t>3</a:t>
            </a:r>
            <a:r>
              <a:rPr lang="en-US" sz="20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Index: 2009 = 100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1133475"/>
            <a:ext cx="9077325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3653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75" y="2832513"/>
            <a:ext cx="8451851" cy="1192975"/>
          </a:xfrm>
        </p:spPr>
        <p:txBody>
          <a:bodyPr>
            <a:normAutofit/>
          </a:bodyPr>
          <a:lstStyle/>
          <a:p>
            <a:pPr algn="ctr"/>
            <a:r>
              <a:rPr lang="en-US" b="1" i="1" dirty="0" smtClean="0">
                <a:latin typeface="+mn-lt"/>
              </a:rPr>
              <a:t>QUESTIONS?</a:t>
            </a:r>
            <a:endParaRPr lang="en-US" b="1" i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17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9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4267" y="560344"/>
            <a:ext cx="5935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Small Tanks (under 22.5K Gallons)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25824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7560" y="557257"/>
            <a:ext cx="668888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Medium Tanks (22.5K – 27.5K Gallons)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7624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Today’s Presentation</a:t>
            </a:r>
            <a:endParaRPr lang="en-US" sz="4000" i="1" dirty="0">
              <a:latin typeface="+mn-lt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06271" y="2039603"/>
            <a:ext cx="8331458" cy="37515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Fleet Dynamics: </a:t>
            </a:r>
            <a:r>
              <a:rPr lang="en-US" dirty="0" err="1" smtClean="0">
                <a:latin typeface="+mn-lt"/>
              </a:rPr>
              <a:t>EOY</a:t>
            </a:r>
            <a:r>
              <a:rPr lang="en-US" dirty="0" smtClean="0">
                <a:latin typeface="+mn-lt"/>
              </a:rPr>
              <a:t> 2012 to </a:t>
            </a:r>
            <a:r>
              <a:rPr lang="en-US" dirty="0" err="1" smtClean="0">
                <a:latin typeface="+mn-lt"/>
              </a:rPr>
              <a:t>EOY</a:t>
            </a:r>
            <a:r>
              <a:rPr lang="en-US" dirty="0" smtClean="0">
                <a:latin typeface="+mn-lt"/>
              </a:rPr>
              <a:t> 2013</a:t>
            </a:r>
          </a:p>
          <a:p>
            <a:pPr lvl="1"/>
            <a:r>
              <a:rPr lang="en-US" dirty="0" smtClean="0">
                <a:latin typeface="+mn-lt"/>
              </a:rPr>
              <a:t>Analysis on Revenue-Earning Fleet</a:t>
            </a:r>
          </a:p>
          <a:p>
            <a:pPr lvl="1"/>
            <a:r>
              <a:rPr lang="en-US" dirty="0" smtClean="0">
                <a:latin typeface="+mn-lt"/>
              </a:rPr>
              <a:t>Total Fleet Size Up Approximately 1%</a:t>
            </a:r>
          </a:p>
          <a:p>
            <a:pPr lvl="1"/>
            <a:r>
              <a:rPr lang="en-US" dirty="0" smtClean="0">
                <a:latin typeface="+mn-lt"/>
              </a:rPr>
              <a:t>Increases: Tanks (</a:t>
            </a:r>
            <a:r>
              <a:rPr lang="en-US" dirty="0" err="1" smtClean="0">
                <a:latin typeface="+mn-lt"/>
              </a:rPr>
              <a:t>24k</a:t>
            </a:r>
            <a:r>
              <a:rPr lang="en-US" dirty="0" smtClean="0">
                <a:latin typeface="+mn-lt"/>
              </a:rPr>
              <a:t>) and Flats (</a:t>
            </a:r>
            <a:r>
              <a:rPr lang="en-US" dirty="0" err="1" smtClean="0">
                <a:latin typeface="+mn-lt"/>
              </a:rPr>
              <a:t>3k</a:t>
            </a:r>
            <a:r>
              <a:rPr lang="en-US" dirty="0" smtClean="0">
                <a:latin typeface="+mn-lt"/>
              </a:rPr>
              <a:t>)</a:t>
            </a:r>
          </a:p>
          <a:p>
            <a:pPr lvl="1"/>
            <a:r>
              <a:rPr lang="en-US" dirty="0" smtClean="0">
                <a:latin typeface="+mn-lt"/>
              </a:rPr>
              <a:t>Decreases: Box Cars (3%), Open Hoppers (3%) and Gondolas (2%)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060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2278" y="557257"/>
            <a:ext cx="645946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Large Tanks (27.5K Gallons and Over)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39" y="1139952"/>
            <a:ext cx="8372522" cy="4727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1505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561260"/>
            <a:ext cx="7543800" cy="49732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Fleet, by </a:t>
            </a:r>
            <a:r>
              <a:rPr lang="en-US" sz="3200" b="1" dirty="0" smtClean="0">
                <a:latin typeface="+mj-lt"/>
                <a:ea typeface="+mj-ea"/>
                <a:cs typeface="+mj-cs"/>
              </a:rPr>
              <a:t>Group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(Counts at year end,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shown in thousands)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429544"/>
            <a:ext cx="8035925" cy="399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68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524000" y="565014"/>
            <a:ext cx="60960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 Car Fleet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 of Cars by Age (Revenue-Earning Fleet)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9" y="1289050"/>
            <a:ext cx="7815263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90531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1524000" y="565014"/>
            <a:ext cx="60960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 Car Fleet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 of Cars by Age (Revenue-Earning Fleet)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4" y="1252538"/>
            <a:ext cx="7999413" cy="461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9452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24000" y="565014"/>
            <a:ext cx="60960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 Car Fleet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 of Cars by Age (Revenue-Earning Fleet)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9" y="1295400"/>
            <a:ext cx="781526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9023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500" y="563580"/>
            <a:ext cx="64770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 Car Fleet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dirty="0" smtClean="0">
                <a:latin typeface="+mj-lt"/>
                <a:ea typeface="+mj-ea"/>
                <a:cs typeface="+mj-cs"/>
              </a:rPr>
              <a:t>Top 10 ETCs in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Revenue-Earning Fleet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230017"/>
              </p:ext>
            </p:extLst>
          </p:nvPr>
        </p:nvGraphicFramePr>
        <p:xfrm>
          <a:off x="609600" y="1408574"/>
          <a:ext cx="5029200" cy="44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9126"/>
                <a:gridCol w="940391"/>
                <a:gridCol w="767638"/>
                <a:gridCol w="854014"/>
                <a:gridCol w="1708031"/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Rank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Change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ETC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Count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Description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rgbClr val="C00000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C113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127K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CH – Medium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2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117K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3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J311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106K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Coal Gondola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C214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106K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5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C112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73K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CH – Small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6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T108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67K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Large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7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T106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47K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Medium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8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T104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41K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Small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9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↑ 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T107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41K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Tank – Medium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10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↓ 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K341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   39K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Coal Hopper</a:t>
                      </a:r>
                      <a:endParaRPr lang="en-US" sz="1600" baseline="0" dirty="0"/>
                    </a:p>
                  </a:txBody>
                  <a:tcPr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943601" y="1945633"/>
            <a:ext cx="28912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These 10 ETCs represent just over 50% of the revenue-earning fleet.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Over 700 ETCs are present.</a:t>
            </a:r>
          </a:p>
        </p:txBody>
      </p:sp>
    </p:spTree>
    <p:extLst>
      <p:ext uri="{BB962C8B-B14F-4D97-AF65-F5344CB8AC3E}">
        <p14:creationId xmlns:p14="http://schemas.microsoft.com/office/powerpoint/2010/main" val="41527590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500" y="563580"/>
            <a:ext cx="64770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North American Freight Car Fleet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Cars by Age and Type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15827"/>
            <a:ext cx="8686800" cy="464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65222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3906" y="557257"/>
            <a:ext cx="645619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Small Covered Hoppers (Up to 4K ft</a:t>
            </a:r>
            <a:r>
              <a:rPr lang="en-US" sz="3200" b="1" baseline="30000" dirty="0" smtClean="0"/>
              <a:t>3</a:t>
            </a:r>
            <a:r>
              <a:rPr lang="en-US" sz="3200" b="1" dirty="0" smtClean="0"/>
              <a:t>)</a:t>
            </a:r>
          </a:p>
          <a:p>
            <a:pPr algn="ctr"/>
            <a:r>
              <a:rPr lang="en-US" dirty="0" smtClean="0"/>
              <a:t>Age Distribution by GRL (Revenue-Earning Fleet)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54B03-B6DF-4B6C-93E3-2CF884F5EF2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38" y="1143000"/>
            <a:ext cx="8367124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0879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6058</TotalTime>
  <Words>427</Words>
  <Application>Microsoft Office PowerPoint</Application>
  <PresentationFormat>On-screen Show (4:3)</PresentationFormat>
  <Paragraphs>130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North American Railcar Review </vt:lpstr>
      <vt:lpstr>Today’s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176</cp:revision>
  <cp:lastPrinted>2014-04-23T15:48:08Z</cp:lastPrinted>
  <dcterms:created xsi:type="dcterms:W3CDTF">2012-02-21T18:19:11Z</dcterms:created>
  <dcterms:modified xsi:type="dcterms:W3CDTF">2014-05-02T21:58:07Z</dcterms:modified>
</cp:coreProperties>
</file>