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1" r:id="rId2"/>
    <p:sldId id="289" r:id="rId3"/>
    <p:sldId id="292" r:id="rId4"/>
    <p:sldId id="293" r:id="rId5"/>
    <p:sldId id="304" r:id="rId6"/>
    <p:sldId id="295" r:id="rId7"/>
    <p:sldId id="296" r:id="rId8"/>
    <p:sldId id="300" r:id="rId9"/>
    <p:sldId id="310" r:id="rId10"/>
    <p:sldId id="294" r:id="rId11"/>
    <p:sldId id="303" r:id="rId12"/>
    <p:sldId id="305" r:id="rId13"/>
    <p:sldId id="307" r:id="rId14"/>
    <p:sldId id="308" r:id="rId15"/>
    <p:sldId id="309" r:id="rId16"/>
    <p:sldId id="30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15EB35-0B28-47BE-A32D-A374B30B740E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308BBA-4523-4DE9-BAA6-B52EC4DC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F907E0-1A73-4BF6-A7D3-62BB943D09A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DED9CA-EFFC-4FA0-9982-7BD4EE55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it is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DA4-B0CC-474C-9389-7536DA345F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DA4-B0CC-474C-9389-7536DA345F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DA4-B0CC-474C-9389-7536DA345F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2A59EA1A-D0CB-1046-B21F-221640F963E8}" type="datetime1">
              <a:rPr lang="en-US" smtClean="0">
                <a:solidFill>
                  <a:prstClr val="white"/>
                </a:solidFill>
              </a:rPr>
              <a:pPr/>
              <a:t>6/5/2013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18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18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20" y="846626"/>
            <a:ext cx="8375651" cy="1192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16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193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21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19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13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31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51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59133EC1-6D56-5D43-A3F6-DF1C5C3FFD20}" type="datetime1">
              <a:rPr lang="en-US" smtClean="0">
                <a:solidFill>
                  <a:prstClr val="white"/>
                </a:solidFill>
              </a:rPr>
              <a:pPr/>
              <a:t>6/5/2013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1F221583-7359-B745-BA55-CA4CB50D7475}" type="datetime1">
              <a:rPr lang="en-US" smtClean="0">
                <a:solidFill>
                  <a:prstClr val="white"/>
                </a:solidFill>
              </a:rPr>
              <a:pPr/>
              <a:t>6/5/2013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5588" cy="490538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150" y="131763"/>
            <a:ext cx="531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b="1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RAILINC</a:t>
            </a:r>
            <a:r>
              <a:rPr lang="en-US" sz="1200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   </a:t>
            </a:r>
            <a:r>
              <a:rPr lang="en-US" sz="1200" dirty="0" smtClean="0">
                <a:solidFill>
                  <a:prstClr val="white"/>
                </a:solidFill>
                <a:latin typeface="Helvetica" charset="0"/>
                <a:cs typeface="Helvetica Light" charset="0"/>
              </a:rPr>
              <a:t>I     ACACSO</a:t>
            </a:r>
            <a:r>
              <a:rPr lang="en-US" sz="1200" baseline="0" dirty="0" smtClean="0">
                <a:solidFill>
                  <a:prstClr val="white"/>
                </a:solidFill>
                <a:latin typeface="Helvetica" charset="0"/>
                <a:cs typeface="Helvetica Light" charset="0"/>
              </a:rPr>
              <a:t> 2013</a:t>
            </a:r>
            <a:endParaRPr lang="en-US" sz="1200" dirty="0">
              <a:solidFill>
                <a:prstClr val="white"/>
              </a:solidFill>
              <a:latin typeface="Helvetica" charset="0"/>
              <a:cs typeface="Helvetica Light" charset="0"/>
            </a:endParaRPr>
          </a:p>
        </p:txBody>
      </p:sp>
      <p:pic>
        <p:nvPicPr>
          <p:cNvPr id="9" name="Picture 24" descr="BottomBand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1238"/>
            <a:ext cx="9142412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8394700" y="6213475"/>
            <a:ext cx="749300" cy="292100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88" y="490538"/>
            <a:ext cx="9144000" cy="5384800"/>
          </a:xfrm>
          <a:prstGeom prst="rect">
            <a:avLst/>
          </a:prstGeom>
          <a:solidFill>
            <a:srgbClr val="DC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-252413" y="4143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 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-252413" y="58118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91" y="2039602"/>
            <a:ext cx="8426967" cy="408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5656" y="6148131"/>
            <a:ext cx="165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799CD883-C747-E24C-A571-B44F9B83C29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6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AB1127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ilinc.com/rportal/alf_docs/Circulars/OT-1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 Hire Liability 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Cox</a:t>
            </a:r>
          </a:p>
          <a:p>
            <a:r>
              <a:rPr lang="en-US" dirty="0" smtClean="0"/>
              <a:t>ACACSO</a:t>
            </a:r>
          </a:p>
          <a:p>
            <a:r>
              <a:rPr lang="en-US" smtClean="0"/>
              <a:t>May 10, </a:t>
            </a:r>
            <a:r>
              <a:rPr lang="en-US" dirty="0" smtClean="0"/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 Hire Liability File                 2013 Expansion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Expand the file to include more data:</a:t>
            </a:r>
          </a:p>
          <a:p>
            <a:pPr marL="0" indent="0">
              <a:buNone/>
            </a:pPr>
            <a:r>
              <a:rPr lang="en-US" dirty="0" smtClean="0"/>
              <a:t>	Rates: Default or Market from CHARM as 	applicable</a:t>
            </a:r>
          </a:p>
          <a:p>
            <a:pPr marL="0" indent="0">
              <a:buNone/>
            </a:pPr>
            <a:r>
              <a:rPr lang="en-US" dirty="0" smtClean="0"/>
              <a:t>	Cycles: Break L/E cycles, US/Canada 	Border</a:t>
            </a:r>
          </a:p>
          <a:p>
            <a:pPr marL="0" indent="0">
              <a:buNone/>
            </a:pPr>
            <a:r>
              <a:rPr lang="en-US" dirty="0" smtClean="0"/>
              <a:t>	Mileage: Apply mileage to cycles using 	Railinc’s Accumulated Mileage Process</a:t>
            </a:r>
          </a:p>
          <a:p>
            <a:pPr marL="0" indent="0">
              <a:buNone/>
            </a:pPr>
            <a:r>
              <a:rPr lang="en-US" dirty="0" smtClean="0"/>
              <a:t>Integration with CASS!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 Hire Liability File                 2013 Expansion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the foundation of the ongoing Centralized Car Hire roadmap being developed by Equipment Assets Committee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Car Hire Mileage will not be immediately available outside of the Car Hire Liability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Car Hire Liability File: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More data calculated by Railinc means even less computing  on the part of recipients</a:t>
            </a:r>
          </a:p>
          <a:p>
            <a:pPr marL="0" indent="0">
              <a:buNone/>
            </a:pPr>
            <a:r>
              <a:rPr lang="en-US" dirty="0" smtClean="0"/>
              <a:t>Railinc consistently calculates and manages data for mileage liability</a:t>
            </a:r>
          </a:p>
          <a:p>
            <a:pPr marL="0" indent="0">
              <a:buNone/>
            </a:pPr>
            <a:r>
              <a:rPr lang="en-US" dirty="0" smtClean="0"/>
              <a:t>Applicable CHARM rate (market or default) is provided for each cycle</a:t>
            </a:r>
          </a:p>
          <a:p>
            <a:pPr marL="0" indent="0">
              <a:buNone/>
            </a:pPr>
            <a:r>
              <a:rPr lang="en-US" dirty="0" smtClean="0"/>
              <a:t>Did I say integration with CASS?! Access to more data for CHLF recipients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CHLF: Mileage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181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20" y="1752600"/>
            <a:ext cx="6612960" cy="433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CHLF: Mileage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181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52600"/>
            <a:ext cx="5562600" cy="43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CHLF: Mileage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181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48" y="1358245"/>
            <a:ext cx="6680303" cy="481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www.railinc.com/rportal/alf_docs/Circulars/OT-10.pdf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Matt Cox</a:t>
            </a:r>
          </a:p>
          <a:p>
            <a:pPr marL="0" indent="0">
              <a:buNone/>
            </a:pPr>
            <a:r>
              <a:rPr lang="en-US" sz="2400" dirty="0" smtClean="0"/>
              <a:t>Business Analyst</a:t>
            </a:r>
          </a:p>
          <a:p>
            <a:pPr marL="0" indent="0">
              <a:buNone/>
            </a:pPr>
            <a:r>
              <a:rPr lang="en-US" sz="2400" dirty="0" smtClean="0"/>
              <a:t>Railinc</a:t>
            </a:r>
          </a:p>
          <a:p>
            <a:pPr marL="0" indent="0">
              <a:buNone/>
            </a:pPr>
            <a:r>
              <a:rPr lang="en-US" sz="2400" dirty="0" smtClean="0"/>
              <a:t>csc@railinc.com</a:t>
            </a:r>
          </a:p>
          <a:p>
            <a:pPr marL="0" indent="0">
              <a:buNone/>
            </a:pPr>
            <a:r>
              <a:rPr lang="en-US" sz="2400" dirty="0" smtClean="0"/>
              <a:t>1-877-RAILINC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Car Hire Liability File: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different format of the car hire data you are already familiar with, in one place as an easy to use snapshot</a:t>
            </a:r>
          </a:p>
          <a:p>
            <a:pPr marL="0" indent="0">
              <a:buNone/>
            </a:pPr>
            <a:r>
              <a:rPr lang="en-US" dirty="0" smtClean="0"/>
              <a:t>All of the data you receive in Train6X LCS messages </a:t>
            </a:r>
            <a:r>
              <a:rPr lang="en-US" smtClean="0"/>
              <a:t>and TRAIN28 TOLs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Contains LCS evaluated interchanges, Rule 5 and Rule 15 TOLs, DDCT, haulage and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Car Hire Liability File: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file contains one record for a railcar per railroad</a:t>
            </a:r>
          </a:p>
          <a:p>
            <a:pPr marL="0" indent="0">
              <a:buNone/>
            </a:pPr>
            <a:r>
              <a:rPr lang="en-US" dirty="0" smtClean="0"/>
              <a:t>Shows details of the start of the move and the end of the move</a:t>
            </a:r>
          </a:p>
          <a:p>
            <a:pPr marL="0" indent="0">
              <a:buNone/>
            </a:pPr>
            <a:r>
              <a:rPr lang="en-US" dirty="0" smtClean="0"/>
              <a:t>Calculates time based on LCS evaluated interchanges using Car Hire Rule 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Car Hire Liability File: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 need to compile, sequence and store data from TRAINII messages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Reduced carrier processing- Railinc calculates hours for time liability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Easier visibility into Haulage than TRAINII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Car Hire Liability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File is distributed via FTP</a:t>
            </a:r>
          </a:p>
          <a:p>
            <a:pPr marL="0" indent="0">
              <a:buNone/>
            </a:pPr>
            <a:r>
              <a:rPr lang="en-US" dirty="0" smtClean="0"/>
              <a:t>Recipients parse out and digest data</a:t>
            </a:r>
          </a:p>
          <a:p>
            <a:pPr marL="0" indent="0">
              <a:buNone/>
            </a:pPr>
            <a:r>
              <a:rPr lang="en-US" dirty="0" smtClean="0"/>
              <a:t>Cycles are applied (in current production version of CHLF)</a:t>
            </a:r>
          </a:p>
          <a:p>
            <a:pPr marL="0" indent="0">
              <a:buNone/>
            </a:pPr>
            <a:r>
              <a:rPr lang="en-US" dirty="0" smtClean="0"/>
              <a:t>CHDX records are created and sent back to Railinc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CHLF Sample: General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548027"/>
              </p:ext>
            </p:extLst>
          </p:nvPr>
        </p:nvGraphicFramePr>
        <p:xfrm>
          <a:off x="381000" y="2133600"/>
          <a:ext cx="8229601" cy="350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482"/>
                <a:gridCol w="1299411"/>
                <a:gridCol w="1763486"/>
                <a:gridCol w="1392226"/>
                <a:gridCol w="1381625"/>
                <a:gridCol w="1066371"/>
              </a:tblGrid>
              <a:tr h="3186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MSTR_REC_TYPE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EQUIP_OWNER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EQUIP_UNIT_INIT_CD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EQUIP_UNIT_NB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POSSESSION_ROAD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LIABLE_ROAD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8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585067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XYZ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/>
          </a:bodyPr>
          <a:lstStyle/>
          <a:p>
            <a:r>
              <a:rPr lang="en-US" dirty="0" smtClean="0"/>
              <a:t>CHLF Sample: Movement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350183"/>
              </p:ext>
            </p:extLst>
          </p:nvPr>
        </p:nvGraphicFramePr>
        <p:xfrm>
          <a:off x="228600" y="1981200"/>
          <a:ext cx="8686801" cy="3428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219200"/>
                <a:gridCol w="1752600"/>
                <a:gridCol w="1143000"/>
                <a:gridCol w="990600"/>
                <a:gridCol w="1295400"/>
                <a:gridCol w="1143001"/>
              </a:tblGrid>
              <a:tr h="525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START_LIAB_CD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START_LIAB_TYPE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START_EVENT_TS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START_MONTHHR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START_ROAD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START_LOC_SPLC_CD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START_LE_STATUS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01FEB2013:00:00:00.000000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411700000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05FEB2013:05:00:00.000000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411700000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25FEB2013:01:20:00.000000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26FEB2013:01:20:00.000000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06FEB2013:10:05:00.000000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07FEB2013:10:05:00.000000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14FEB2013:00:17:00.000000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15FEB2013:00:17:00.000000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22FEB2013:00:55:00.000000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9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23FEB2013:00:55:00.000000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CHLF Sample: Movement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992808"/>
              </p:ext>
            </p:extLst>
          </p:nvPr>
        </p:nvGraphicFramePr>
        <p:xfrm>
          <a:off x="228600" y="1828800"/>
          <a:ext cx="8686802" cy="3962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990600"/>
                <a:gridCol w="1676400"/>
                <a:gridCol w="1114079"/>
                <a:gridCol w="1339231"/>
                <a:gridCol w="1179105"/>
                <a:gridCol w="1168187"/>
              </a:tblGrid>
              <a:tr h="3602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END_LIAB_CD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END_LIAB_TYPE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END_EVENT_TS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END_MONTHHR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END_ROAD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END_LOC_SPLC_CD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TOT_HOURS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05FEB2013:05:00:00.000000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411700000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14FEB2013:11:45:00.000000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411700000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26FEB2013:23:59:59.999999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28FEB2013:23:59:59.999999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07FEB2013:08:30:00.000000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08FEB2013:08:30:00.000000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15FEB2013:08:35:00.000000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18FEB2013:08:35:00.000000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23FEB2013:07:55:00.000000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26FEB2013:07:55:00.000000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403845000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/>
          <a:lstStyle/>
          <a:p>
            <a:r>
              <a:rPr lang="en-US" dirty="0" smtClean="0"/>
              <a:t>CHLF Sample: All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" y="2295524"/>
            <a:ext cx="9067800" cy="20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571</Words>
  <Application>Microsoft Office PowerPoint</Application>
  <PresentationFormat>On-screen Show (4:3)</PresentationFormat>
  <Paragraphs>304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Car Hire Liability File</vt:lpstr>
      <vt:lpstr>Car Hire Liability File: Basics</vt:lpstr>
      <vt:lpstr>Car Hire Liability File: Basics</vt:lpstr>
      <vt:lpstr>Car Hire Liability File: Benefits</vt:lpstr>
      <vt:lpstr>Car Hire Liability File</vt:lpstr>
      <vt:lpstr>CHLF Sample: General Info</vt:lpstr>
      <vt:lpstr>CHLF Sample: Movement Start</vt:lpstr>
      <vt:lpstr>CHLF Sample: Movement End</vt:lpstr>
      <vt:lpstr>CHLF Sample: All Sections</vt:lpstr>
      <vt:lpstr>Car Hire Liability File                 2013 Expansion Project</vt:lpstr>
      <vt:lpstr>Car Hire Liability File                 2013 Expansion Project</vt:lpstr>
      <vt:lpstr>Expanded Car Hire Liability File: Benefits</vt:lpstr>
      <vt:lpstr>CHLF: Mileage</vt:lpstr>
      <vt:lpstr>CHLF: Mileage</vt:lpstr>
      <vt:lpstr>CHLF: Mileage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Gunther, Joanne</dc:creator>
  <cp:lastModifiedBy>Hancock, Kelley-Jo</cp:lastModifiedBy>
  <cp:revision>118</cp:revision>
  <cp:lastPrinted>2012-09-12T18:52:52Z</cp:lastPrinted>
  <dcterms:created xsi:type="dcterms:W3CDTF">2012-02-21T18:19:11Z</dcterms:created>
  <dcterms:modified xsi:type="dcterms:W3CDTF">2013-06-06T00:45:33Z</dcterms:modified>
</cp:coreProperties>
</file>