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5" r:id="rId2"/>
    <p:sldId id="258" r:id="rId3"/>
    <p:sldId id="267" r:id="rId4"/>
    <p:sldId id="287" r:id="rId5"/>
    <p:sldId id="292" r:id="rId6"/>
    <p:sldId id="296" r:id="rId7"/>
    <p:sldId id="293" r:id="rId8"/>
    <p:sldId id="291" r:id="rId9"/>
    <p:sldId id="290" r:id="rId10"/>
    <p:sldId id="294" r:id="rId11"/>
    <p:sldId id="295" r:id="rId12"/>
    <p:sldId id="297" r:id="rId13"/>
    <p:sldId id="276"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77725" autoAdjust="0"/>
  </p:normalViewPr>
  <p:slideViewPr>
    <p:cSldViewPr>
      <p:cViewPr varScale="1">
        <p:scale>
          <a:sx n="107" d="100"/>
          <a:sy n="107" d="100"/>
        </p:scale>
        <p:origin x="78" y="25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6E6F7-3E92-48DE-B945-F3E8B9AB8DCB}" type="datetimeFigureOut">
              <a:rPr lang="en-US" smtClean="0"/>
              <a:t>5/6/2019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3BBED-518B-41AD-B6BD-E9C623672AA6}" type="slidenum">
              <a:rPr lang="en-US" smtClean="0"/>
              <a:t>‹#›</a:t>
            </a:fld>
            <a:endParaRPr lang="en-US"/>
          </a:p>
        </p:txBody>
      </p:sp>
    </p:spTree>
    <p:extLst>
      <p:ext uri="{BB962C8B-B14F-4D97-AF65-F5344CB8AC3E}">
        <p14:creationId xmlns:p14="http://schemas.microsoft.com/office/powerpoint/2010/main" val="26075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7CA0B-0644-7B49-82F0-0B3A87EC503E}" type="slidenum">
              <a:rPr lang="en-US" smtClean="0"/>
              <a:t>1</a:t>
            </a:fld>
            <a:endParaRPr lang="en-US"/>
          </a:p>
        </p:txBody>
      </p:sp>
    </p:spTree>
    <p:extLst>
      <p:ext uri="{BB962C8B-B14F-4D97-AF65-F5344CB8AC3E}">
        <p14:creationId xmlns:p14="http://schemas.microsoft.com/office/powerpoint/2010/main" val="150569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fld id="{7143BBED-518B-41AD-B6BD-E9C623672AA6}" type="slidenum">
              <a:rPr lang="en-US" smtClean="0"/>
              <a:t>2</a:t>
            </a:fld>
            <a:endParaRPr lang="en-US"/>
          </a:p>
        </p:txBody>
      </p:sp>
    </p:spTree>
    <p:extLst>
      <p:ext uri="{BB962C8B-B14F-4D97-AF65-F5344CB8AC3E}">
        <p14:creationId xmlns:p14="http://schemas.microsoft.com/office/powerpoint/2010/main" val="427344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BBED-518B-41AD-B6BD-E9C623672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042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youtube.com/user/Railinc1" TargetMode="External"/><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twitter.com/railinc" TargetMode="External"/><Relationship Id="rId5" Type="http://schemas.openxmlformats.org/officeDocument/2006/relationships/image" Target="../media/image5.jpg"/><Relationship Id="rId10" Type="http://schemas.openxmlformats.org/officeDocument/2006/relationships/image" Target="../media/image8.tiff"/><Relationship Id="rId4" Type="http://schemas.openxmlformats.org/officeDocument/2006/relationships/hyperlink" Target="http://www.linkedin.com/company/railinc" TargetMode="External"/><Relationship Id="rId9"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4987" y="1127134"/>
            <a:ext cx="6667702" cy="2553313"/>
          </a:xfrm>
        </p:spPr>
        <p:txBody>
          <a:bodyPr anchor="b"/>
          <a:lstStyle>
            <a:lvl1pPr algn="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5144987" y="3943918"/>
            <a:ext cx="6667702" cy="976393"/>
          </a:xfrm>
        </p:spPr>
        <p:txBody>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6424" y="421134"/>
            <a:ext cx="2806265" cy="489023"/>
          </a:xfrm>
          <a:prstGeom prst="rect">
            <a:avLst/>
          </a:prstGeom>
        </p:spPr>
      </p:pic>
      <p:sp>
        <p:nvSpPr>
          <p:cNvPr id="8" name="Date Placeholder 3"/>
          <p:cNvSpPr>
            <a:spLocks noGrp="1"/>
          </p:cNvSpPr>
          <p:nvPr>
            <p:ph type="dt" sz="half" idx="10"/>
          </p:nvPr>
        </p:nvSpPr>
        <p:spPr>
          <a:xfrm>
            <a:off x="9755822" y="5386412"/>
            <a:ext cx="2056866" cy="365125"/>
          </a:xfrm>
          <a:prstGeom prst="rect">
            <a:avLst/>
          </a:prstGeom>
        </p:spPr>
        <p:txBody>
          <a:bodyPr/>
          <a:lstStyle>
            <a:lvl1pPr algn="r">
              <a:defRPr>
                <a:solidFill>
                  <a:schemeClr val="bg1"/>
                </a:solidFill>
                <a:latin typeface="Arial" charset="0"/>
                <a:ea typeface="Arial" charset="0"/>
                <a:cs typeface="Arial" charset="0"/>
              </a:defRPr>
            </a:lvl1pPr>
          </a:lstStyle>
          <a:p>
            <a:endParaRPr lang="en-US" dirty="0">
              <a:solidFill>
                <a:prstClr val="white"/>
              </a:solidFill>
            </a:endParaRPr>
          </a:p>
        </p:txBody>
      </p:sp>
      <p:sp>
        <p:nvSpPr>
          <p:cNvPr id="9" name="Footer Placeholder 4"/>
          <p:cNvSpPr>
            <a:spLocks noGrp="1"/>
          </p:cNvSpPr>
          <p:nvPr>
            <p:ph type="ftr" sz="quarter" idx="11"/>
          </p:nvPr>
        </p:nvSpPr>
        <p:spPr>
          <a:xfrm>
            <a:off x="8727393" y="6253088"/>
            <a:ext cx="3085296" cy="365125"/>
          </a:xfrm>
        </p:spPr>
        <p:txBody>
          <a:bodyPr/>
          <a:lstStyle>
            <a:lvl1pPr algn="r">
              <a:defRPr>
                <a:solidFill>
                  <a:schemeClr val="bg1">
                    <a:alpha val="49000"/>
                  </a:schemeClr>
                </a:solidFill>
              </a:defRPr>
            </a:lvl1pPr>
          </a:lstStyle>
          <a:p>
            <a:r>
              <a:rPr lang="en-US" dirty="0">
                <a:solidFill>
                  <a:prstClr val="white">
                    <a:alpha val="49000"/>
                  </a:prstClr>
                </a:solidFill>
              </a:rPr>
              <a:t>© 2017 </a:t>
            </a:r>
            <a:r>
              <a:rPr lang="en-US" dirty="0" err="1">
                <a:solidFill>
                  <a:prstClr val="white">
                    <a:alpha val="49000"/>
                  </a:prstClr>
                </a:solidFill>
              </a:rPr>
              <a:t>Railinc</a:t>
            </a:r>
            <a:r>
              <a:rPr lang="en-US" dirty="0">
                <a:solidFill>
                  <a:prstClr val="white">
                    <a:alpha val="49000"/>
                  </a:prstClr>
                </a:solidFill>
              </a:rPr>
              <a:t>. All Rights Reserved.</a:t>
            </a:r>
          </a:p>
        </p:txBody>
      </p:sp>
      <p:cxnSp>
        <p:nvCxnSpPr>
          <p:cNvPr id="10" name="Straight Connector 9"/>
          <p:cNvCxnSpPr/>
          <p:nvPr userDrawn="1"/>
        </p:nvCxnSpPr>
        <p:spPr>
          <a:xfrm flipH="1">
            <a:off x="8836347" y="5257349"/>
            <a:ext cx="2976341" cy="0"/>
          </a:xfrm>
          <a:prstGeom prst="line">
            <a:avLst/>
          </a:prstGeom>
          <a:ln w="50800">
            <a:solidFill>
              <a:srgbClr val="C412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0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242858"/>
            <a:ext cx="12188825" cy="161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144987" y="620513"/>
            <a:ext cx="6667702" cy="2553313"/>
          </a:xfrm>
        </p:spPr>
        <p:txBody>
          <a:bodyPr anchor="b"/>
          <a:lstStyle>
            <a:lvl1pPr algn="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5144987" y="3437295"/>
            <a:ext cx="6667702" cy="976393"/>
          </a:xfrm>
        </p:spPr>
        <p:txBody>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7763" y="5584039"/>
            <a:ext cx="1957886" cy="341184"/>
          </a:xfrm>
          <a:prstGeom prst="rect">
            <a:avLst/>
          </a:prstGeom>
        </p:spPr>
      </p:pic>
      <p:grpSp>
        <p:nvGrpSpPr>
          <p:cNvPr id="17" name="Group 16"/>
          <p:cNvGrpSpPr/>
          <p:nvPr userDrawn="1"/>
        </p:nvGrpSpPr>
        <p:grpSpPr>
          <a:xfrm>
            <a:off x="7398781" y="6238069"/>
            <a:ext cx="4481621" cy="375546"/>
            <a:chOff x="4146898" y="6238069"/>
            <a:chExt cx="4482786" cy="375546"/>
          </a:xfrm>
        </p:grpSpPr>
        <p:pic>
          <p:nvPicPr>
            <p:cNvPr id="18" name="Picture 17">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7536" y="6240590"/>
              <a:ext cx="352409" cy="370956"/>
            </a:xfrm>
            <a:prstGeom prst="rect">
              <a:avLst/>
            </a:prstGeom>
          </p:spPr>
        </p:pic>
        <p:pic>
          <p:nvPicPr>
            <p:cNvPr id="19" name="Picture 18">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46898" y="6238069"/>
              <a:ext cx="352409" cy="370956"/>
            </a:xfrm>
            <a:prstGeom prst="rect">
              <a:avLst/>
            </a:prstGeom>
          </p:spPr>
        </p:pic>
        <p:pic>
          <p:nvPicPr>
            <p:cNvPr id="25" name="Picture 24">
              <a:hlinkClick r:id="rId8"/>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30387" y="6242659"/>
              <a:ext cx="352409" cy="370956"/>
            </a:xfrm>
            <a:prstGeom prst="rect">
              <a:avLst/>
            </a:prstGeom>
          </p:spPr>
        </p:pic>
        <p:sp>
          <p:nvSpPr>
            <p:cNvPr id="26" name="Footer Placeholder 4"/>
            <p:cNvSpPr txBox="1">
              <a:spLocks/>
            </p:cNvSpPr>
            <p:nvPr userDrawn="1"/>
          </p:nvSpPr>
          <p:spPr>
            <a:xfrm>
              <a:off x="4507664" y="6266407"/>
              <a:ext cx="750574"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a:t>
              </a:r>
              <a:endParaRPr lang="en-US" sz="1000" dirty="0">
                <a:solidFill>
                  <a:prstClr val="white"/>
                </a:solidFill>
              </a:endParaRPr>
            </a:p>
          </p:txBody>
        </p:sp>
        <p:sp>
          <p:nvSpPr>
            <p:cNvPr id="27" name="Footer Placeholder 4"/>
            <p:cNvSpPr txBox="1">
              <a:spLocks/>
            </p:cNvSpPr>
            <p:nvPr userDrawn="1"/>
          </p:nvSpPr>
          <p:spPr>
            <a:xfrm>
              <a:off x="5623650" y="6266407"/>
              <a:ext cx="750574"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a:t>
              </a:r>
              <a:endParaRPr lang="en-US" sz="1000" dirty="0">
                <a:solidFill>
                  <a:prstClr val="white"/>
                </a:solidFill>
              </a:endParaRPr>
            </a:p>
          </p:txBody>
        </p:sp>
        <p:sp>
          <p:nvSpPr>
            <p:cNvPr id="28" name="Footer Placeholder 4"/>
            <p:cNvSpPr txBox="1">
              <a:spLocks/>
            </p:cNvSpPr>
            <p:nvPr userDrawn="1"/>
          </p:nvSpPr>
          <p:spPr>
            <a:xfrm>
              <a:off x="6592236" y="6266407"/>
              <a:ext cx="586726"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/railinc1</a:t>
              </a:r>
              <a:endParaRPr lang="en-US" sz="1000" dirty="0">
                <a:solidFill>
                  <a:prstClr val="white"/>
                </a:solidFill>
              </a:endParaRPr>
            </a:p>
          </p:txBody>
        </p:sp>
        <p:pic>
          <p:nvPicPr>
            <p:cNvPr id="29" name="Picture 28"/>
            <p:cNvPicPr>
              <a:picLocks noChangeAspect="1"/>
            </p:cNvPicPr>
            <p:nvPr userDrawn="1"/>
          </p:nvPicPr>
          <p:blipFill>
            <a:blip r:embed="rId10"/>
            <a:stretch>
              <a:fillRect/>
            </a:stretch>
          </p:blipFill>
          <p:spPr>
            <a:xfrm>
              <a:off x="7222494" y="6238069"/>
              <a:ext cx="356616" cy="375385"/>
            </a:xfrm>
            <a:prstGeom prst="rect">
              <a:avLst/>
            </a:prstGeom>
          </p:spPr>
        </p:pic>
        <p:sp>
          <p:nvSpPr>
            <p:cNvPr id="30" name="Footer Placeholder 4"/>
            <p:cNvSpPr txBox="1">
              <a:spLocks/>
            </p:cNvSpPr>
            <p:nvPr userDrawn="1"/>
          </p:nvSpPr>
          <p:spPr>
            <a:xfrm>
              <a:off x="7568158" y="6266407"/>
              <a:ext cx="1061526"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 www.railinc.com</a:t>
              </a:r>
              <a:endParaRPr lang="en-US" sz="1000" dirty="0">
                <a:solidFill>
                  <a:prstClr val="white"/>
                </a:solidFill>
              </a:endParaRPr>
            </a:p>
          </p:txBody>
        </p:sp>
      </p:grpSp>
      <p:sp>
        <p:nvSpPr>
          <p:cNvPr id="31" name="Footer Placeholder 4"/>
          <p:cNvSpPr>
            <a:spLocks noGrp="1"/>
          </p:cNvSpPr>
          <p:nvPr>
            <p:ph type="ftr" sz="quarter" idx="11"/>
          </p:nvPr>
        </p:nvSpPr>
        <p:spPr>
          <a:xfrm>
            <a:off x="357095" y="6370641"/>
            <a:ext cx="4113728" cy="365125"/>
          </a:xfrm>
        </p:spPr>
        <p:txBody>
          <a:bodyPr/>
          <a:lstStyle>
            <a:lvl1pPr>
              <a:defRPr>
                <a:solidFill>
                  <a:schemeClr val="bg1"/>
                </a:solidFill>
              </a:defRPr>
            </a:lvl1pPr>
          </a:lstStyle>
          <a:p>
            <a:r>
              <a:rPr lang="en-US">
                <a:solidFill>
                  <a:prstClr val="white"/>
                </a:solidFill>
              </a:rPr>
              <a:t>© 2017 </a:t>
            </a:r>
            <a:r>
              <a:rPr lang="en-US" dirty="0" err="1">
                <a:solidFill>
                  <a:prstClr val="white"/>
                </a:solidFill>
              </a:rPr>
              <a:t>Railinc</a:t>
            </a:r>
            <a:r>
              <a:rPr lang="en-US" dirty="0">
                <a:solidFill>
                  <a:prstClr val="white"/>
                </a:solidFill>
              </a:rPr>
              <a:t>. All Rights Reserved.</a:t>
            </a:r>
          </a:p>
        </p:txBody>
      </p:sp>
    </p:spTree>
    <p:extLst>
      <p:ext uri="{BB962C8B-B14F-4D97-AF65-F5344CB8AC3E}">
        <p14:creationId xmlns:p14="http://schemas.microsoft.com/office/powerpoint/2010/main" val="25209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
        <p:nvSpPr>
          <p:cNvPr id="8" name="Title Placeholder 1"/>
          <p:cNvSpPr>
            <a:spLocks noGrp="1"/>
          </p:cNvSpPr>
          <p:nvPr>
            <p:ph type="title"/>
          </p:nvPr>
        </p:nvSpPr>
        <p:spPr>
          <a:xfrm>
            <a:off x="357095" y="265113"/>
            <a:ext cx="9342318" cy="103674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Text Placeholder 2"/>
          <p:cNvSpPr>
            <a:spLocks noGrp="1"/>
          </p:cNvSpPr>
          <p:nvPr>
            <p:ph idx="1"/>
          </p:nvPr>
        </p:nvSpPr>
        <p:spPr>
          <a:xfrm>
            <a:off x="357097" y="1456841"/>
            <a:ext cx="11455591" cy="4786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41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idx="1" hasCustomPrompt="1"/>
          </p:nvPr>
        </p:nvSpPr>
        <p:spPr>
          <a:xfrm>
            <a:off x="357097" y="356262"/>
            <a:ext cx="11455591" cy="5887378"/>
          </a:xfrm>
          <a:prstGeom prst="rect">
            <a:avLst/>
          </a:prstGeom>
        </p:spPr>
        <p:txBody>
          <a:bodyPr vert="horz" lIns="91440" tIns="45720" rIns="91440" bIns="45720" rtlCol="0">
            <a:normAutofit/>
          </a:bodyPr>
          <a:lstStyle>
            <a:lvl1pPr marL="0" indent="0">
              <a:buNone/>
              <a:defRPr sz="2400"/>
            </a:lvl1pPr>
          </a:lstStyle>
          <a:p>
            <a:pPr lvl="0"/>
            <a:r>
              <a:rPr lang="en-US" dirty="0"/>
              <a:t>This slide is for large charts or graphics that will not fit on the standard branded slide. Please use Arial font for any text and for all text within charts/graphics.</a:t>
            </a:r>
          </a:p>
        </p:txBody>
      </p:sp>
    </p:spTree>
    <p:extLst>
      <p:ext uri="{BB962C8B-B14F-4D97-AF65-F5344CB8AC3E}">
        <p14:creationId xmlns:p14="http://schemas.microsoft.com/office/powerpoint/2010/main" val="137261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3372" y="950324"/>
            <a:ext cx="5069316" cy="2852737"/>
          </a:xfrm>
        </p:spPr>
        <p:txBody>
          <a:bodyPr anchor="b">
            <a:normAutofit/>
          </a:bodyPr>
          <a:lstStyle>
            <a:lvl1pPr algn="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3372" y="3830049"/>
            <a:ext cx="5069316"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rPr>
              <a:t>© 2017 </a:t>
            </a:r>
            <a:r>
              <a:rPr lang="en-US" dirty="0" err="1">
                <a:solidFill>
                  <a:prstClr val="white"/>
                </a:solidFill>
              </a:rPr>
              <a:t>Railinc</a:t>
            </a:r>
            <a:r>
              <a:rPr lang="en-US" dirty="0">
                <a:solidFill>
                  <a:prstClr val="white"/>
                </a:solidFill>
              </a:rPr>
              <a:t>.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5E75278-DEC8-D64C-B26A-6140DF323EBC}"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6426" y="5605927"/>
            <a:ext cx="2806261" cy="489023"/>
          </a:xfrm>
          <a:prstGeom prst="rect">
            <a:avLst/>
          </a:prstGeom>
        </p:spPr>
      </p:pic>
    </p:spTree>
    <p:extLst>
      <p:ext uri="{BB962C8B-B14F-4D97-AF65-F5344CB8AC3E}">
        <p14:creationId xmlns:p14="http://schemas.microsoft.com/office/powerpoint/2010/main" val="186570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95" y="265113"/>
            <a:ext cx="9357813" cy="1036746"/>
          </a:xfrm>
        </p:spPr>
        <p:txBody>
          <a:bodyPr/>
          <a:lstStyle/>
          <a:p>
            <a:r>
              <a:rPr lang="en-US"/>
              <a:t>Click to edit Master title style</a:t>
            </a:r>
          </a:p>
        </p:txBody>
      </p:sp>
      <p:sp>
        <p:nvSpPr>
          <p:cNvPr id="3" name="Content Placeholder 2"/>
          <p:cNvSpPr>
            <a:spLocks noGrp="1"/>
          </p:cNvSpPr>
          <p:nvPr>
            <p:ph sz="half" idx="1"/>
          </p:nvPr>
        </p:nvSpPr>
        <p:spPr>
          <a:xfrm>
            <a:off x="357098" y="1456266"/>
            <a:ext cx="5661137" cy="4737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4" y="1456266"/>
            <a:ext cx="5642093" cy="4737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7" name="Slide Number Placeholder 6"/>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Tree>
    <p:extLst>
      <p:ext uri="{BB962C8B-B14F-4D97-AF65-F5344CB8AC3E}">
        <p14:creationId xmlns:p14="http://schemas.microsoft.com/office/powerpoint/2010/main" val="86257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097" y="1500189"/>
            <a:ext cx="563891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097" y="2324103"/>
            <a:ext cx="5638919"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4" y="1500189"/>
            <a:ext cx="56420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4" y="2324103"/>
            <a:ext cx="5642093"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9" name="Slide Number Placeholder 8"/>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
        <p:nvSpPr>
          <p:cNvPr id="10" name="Title 1"/>
          <p:cNvSpPr>
            <a:spLocks noGrp="1"/>
          </p:cNvSpPr>
          <p:nvPr>
            <p:ph type="title"/>
          </p:nvPr>
        </p:nvSpPr>
        <p:spPr>
          <a:xfrm>
            <a:off x="357095" y="265113"/>
            <a:ext cx="9357813" cy="1036746"/>
          </a:xfrm>
        </p:spPr>
        <p:txBody>
          <a:bodyPr/>
          <a:lstStyle/>
          <a:p>
            <a:r>
              <a:rPr lang="en-US"/>
              <a:t>Click to edit Master title style</a:t>
            </a:r>
          </a:p>
        </p:txBody>
      </p:sp>
    </p:spTree>
    <p:extLst>
      <p:ext uri="{BB962C8B-B14F-4D97-AF65-F5344CB8AC3E}">
        <p14:creationId xmlns:p14="http://schemas.microsoft.com/office/powerpoint/2010/main" val="44652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095" y="265113"/>
            <a:ext cx="9311329" cy="1036746"/>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5" name="Slide Number Placeholder 4"/>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Tree>
    <p:extLst>
      <p:ext uri="{BB962C8B-B14F-4D97-AF65-F5344CB8AC3E}">
        <p14:creationId xmlns:p14="http://schemas.microsoft.com/office/powerpoint/2010/main" val="26185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4" name="Slide Number Placeholder 3"/>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
        <p:nvSpPr>
          <p:cNvPr id="5" name="Text Placeholder 2"/>
          <p:cNvSpPr>
            <a:spLocks noGrp="1"/>
          </p:cNvSpPr>
          <p:nvPr>
            <p:ph idx="1" hasCustomPrompt="1"/>
          </p:nvPr>
        </p:nvSpPr>
        <p:spPr>
          <a:xfrm>
            <a:off x="357097" y="356262"/>
            <a:ext cx="11455591" cy="5887378"/>
          </a:xfrm>
          <a:prstGeom prst="rect">
            <a:avLst/>
          </a:prstGeom>
        </p:spPr>
        <p:txBody>
          <a:bodyPr vert="horz" lIns="91440" tIns="45720" rIns="91440" bIns="45720" rtlCol="0">
            <a:normAutofit/>
          </a:bodyPr>
          <a:lstStyle>
            <a:lvl1pPr marL="0" indent="0">
              <a:buNone/>
              <a:defRPr sz="2400"/>
            </a:lvl1pPr>
          </a:lstStyle>
          <a:p>
            <a:pPr lvl="0"/>
            <a:r>
              <a:rPr lang="en-US" dirty="0"/>
              <a:t>This slide is for large charts or graphics that will not fit on the standard branded slide. Please use Arial font for any text and for all text within charts/graphics.</a:t>
            </a:r>
          </a:p>
        </p:txBody>
      </p:sp>
    </p:spTree>
    <p:extLst>
      <p:ext uri="{BB962C8B-B14F-4D97-AF65-F5344CB8AC3E}">
        <p14:creationId xmlns:p14="http://schemas.microsoft.com/office/powerpoint/2010/main" val="254567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097" y="265113"/>
            <a:ext cx="8713105" cy="103674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7097" y="1456841"/>
            <a:ext cx="11455591" cy="4786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57095" y="6370641"/>
            <a:ext cx="4113728" cy="365125"/>
          </a:xfrm>
          <a:prstGeom prst="rect">
            <a:avLst/>
          </a:prstGeom>
        </p:spPr>
        <p:txBody>
          <a:bodyPr vert="horz" lIns="91440" tIns="45720" rIns="91440" bIns="45720" rtlCol="0" anchor="ctr"/>
          <a:lstStyle>
            <a:lvl1pPr algn="l">
              <a:defRPr sz="800">
                <a:solidFill>
                  <a:schemeClr val="tx1">
                    <a:tint val="75000"/>
                  </a:schemeClr>
                </a:solidFill>
                <a:latin typeface="Arial" charset="0"/>
                <a:ea typeface="Arial" charset="0"/>
                <a:cs typeface="Arial" charset="0"/>
              </a:defRPr>
            </a:lvl1p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9070201" y="6370641"/>
            <a:ext cx="2742486" cy="365125"/>
          </a:xfrm>
          <a:prstGeom prst="rect">
            <a:avLst/>
          </a:prstGeom>
        </p:spPr>
        <p:txBody>
          <a:bodyPr vert="horz" lIns="91440" tIns="45720" rIns="91440" bIns="45720" rtlCol="0" anchor="ctr"/>
          <a:lstStyle>
            <a:lvl1pPr algn="r">
              <a:defRPr sz="800">
                <a:solidFill>
                  <a:schemeClr val="tx1">
                    <a:tint val="75000"/>
                  </a:schemeClr>
                </a:solidFill>
                <a:latin typeface="Arial" charset="0"/>
                <a:ea typeface="Arial" charset="0"/>
                <a:cs typeface="Arial" charset="0"/>
              </a:defRPr>
            </a:lvl1p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97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200" b="1" kern="1200">
          <a:solidFill>
            <a:srgbClr val="C41230"/>
          </a:solidFill>
          <a:latin typeface="Arial" charset="0"/>
          <a:ea typeface="Arial" charset="0"/>
          <a:cs typeface="Arial" charset="0"/>
        </a:defRPr>
      </a:lvl1pPr>
    </p:titleStyle>
    <p:bodyStyle>
      <a:lvl1pPr marL="182563" indent="-182563" algn="l" defTabSz="914400" rtl="0" eaLnBrk="1" latinLnBrk="0" hangingPunct="1">
        <a:lnSpc>
          <a:spcPct val="90000"/>
        </a:lnSpc>
        <a:spcBef>
          <a:spcPts val="1000"/>
        </a:spcBef>
        <a:buFont typeface="Arial"/>
        <a:buChar char="•"/>
        <a:tabLst/>
        <a:defRPr sz="2800" kern="1200">
          <a:solidFill>
            <a:schemeClr val="tx1"/>
          </a:solidFill>
          <a:latin typeface="Arial" charset="0"/>
          <a:ea typeface="Arial" charset="0"/>
          <a:cs typeface="Arial" charset="0"/>
        </a:defRPr>
      </a:lvl1pPr>
      <a:lvl2pPr marL="635000" indent="-177800" algn="l" defTabSz="914400" rtl="0" eaLnBrk="1" latinLnBrk="0" hangingPunct="1">
        <a:lnSpc>
          <a:spcPct val="90000"/>
        </a:lnSpc>
        <a:spcBef>
          <a:spcPts val="500"/>
        </a:spcBef>
        <a:buFont typeface="Arial"/>
        <a:buChar char="•"/>
        <a:tabLst/>
        <a:defRPr sz="2400" kern="1200">
          <a:solidFill>
            <a:schemeClr val="tx1"/>
          </a:solidFill>
          <a:latin typeface="Arial" charset="0"/>
          <a:ea typeface="Arial" charset="0"/>
          <a:cs typeface="Arial" charset="0"/>
        </a:defRPr>
      </a:lvl2pPr>
      <a:lvl3pPr marL="1085850" indent="-171450" algn="l" defTabSz="914400" rtl="0" eaLnBrk="1" latinLnBrk="0" hangingPunct="1">
        <a:lnSpc>
          <a:spcPct val="90000"/>
        </a:lnSpc>
        <a:spcBef>
          <a:spcPts val="500"/>
        </a:spcBef>
        <a:buFont typeface="Arial"/>
        <a:buChar char="•"/>
        <a:tabLst/>
        <a:defRPr sz="2000" kern="1200">
          <a:solidFill>
            <a:schemeClr val="tx1"/>
          </a:solidFill>
          <a:latin typeface="Arial" charset="0"/>
          <a:ea typeface="Arial" charset="0"/>
          <a:cs typeface="Arial" charset="0"/>
        </a:defRPr>
      </a:lvl3pPr>
      <a:lvl4pPr marL="1552575" indent="-180975"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4pPr>
      <a:lvl5pPr marL="2005013" indent="-176213"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railinc.com/rportal/car-hire-rate-negotiation-self-servi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CHRNSS Default Rates</a:t>
            </a:r>
          </a:p>
        </p:txBody>
      </p:sp>
      <p:sp>
        <p:nvSpPr>
          <p:cNvPr id="3" name="Subtitle 2"/>
          <p:cNvSpPr>
            <a:spLocks noGrp="1"/>
          </p:cNvSpPr>
          <p:nvPr>
            <p:ph type="subTitle" idx="1"/>
          </p:nvPr>
        </p:nvSpPr>
        <p:spPr/>
        <p:txBody>
          <a:bodyPr/>
          <a:lstStyle/>
          <a:p>
            <a:r>
              <a:rPr lang="en-US" dirty="0"/>
              <a:t>ACACSO Conference </a:t>
            </a:r>
          </a:p>
        </p:txBody>
      </p:sp>
      <p:sp>
        <p:nvSpPr>
          <p:cNvPr id="5" name="Date Placeholder 4"/>
          <p:cNvSpPr>
            <a:spLocks noGrp="1"/>
          </p:cNvSpPr>
          <p:nvPr>
            <p:ph type="dt" sz="half" idx="10"/>
          </p:nvPr>
        </p:nvSpPr>
        <p:spPr/>
        <p:txBody>
          <a:bodyPr/>
          <a:lstStyle/>
          <a:p>
            <a:r>
              <a:rPr lang="en-US" dirty="0"/>
              <a:t>May 10, 2019</a:t>
            </a:r>
          </a:p>
        </p:txBody>
      </p:sp>
      <p:sp>
        <p:nvSpPr>
          <p:cNvPr id="8" name="Footer Placeholder 7"/>
          <p:cNvSpPr>
            <a:spLocks noGrp="1"/>
          </p:cNvSpPr>
          <p:nvPr>
            <p:ph type="ftr" sz="quarter" idx="11"/>
          </p:nvPr>
        </p:nvSpPr>
        <p:spPr/>
        <p:txBody>
          <a:bodyPr/>
          <a:lstStyle/>
          <a:p>
            <a:r>
              <a:rPr lang="en-US"/>
              <a:t>© 2017 Railinc. All Rights Reserved.</a:t>
            </a:r>
            <a:endParaRPr lang="en-US" dirty="0"/>
          </a:p>
        </p:txBody>
      </p:sp>
    </p:spTree>
    <p:extLst>
      <p:ext uri="{BB962C8B-B14F-4D97-AF65-F5344CB8AC3E}">
        <p14:creationId xmlns:p14="http://schemas.microsoft.com/office/powerpoint/2010/main" val="243772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10</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Example:	</a:t>
            </a:r>
            <a:br>
              <a:rPr lang="en-US" dirty="0"/>
            </a:br>
            <a:endParaRPr lang="en-US" dirty="0"/>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lstStyle/>
          <a:p>
            <a:r>
              <a:rPr lang="en-US" dirty="0"/>
              <a:t>DERF 123999 is added to Umler on 4/30/2019 with a car type code of C114.</a:t>
            </a:r>
          </a:p>
          <a:p>
            <a:pPr marL="0" indent="0">
              <a:buNone/>
            </a:pPr>
            <a:endParaRPr lang="en-US" dirty="0"/>
          </a:p>
          <a:p>
            <a:r>
              <a:rPr lang="en-US" dirty="0"/>
              <a:t>The default rate table from Quarter1 of 2019 will be used to determine the default rate for the car. </a:t>
            </a:r>
          </a:p>
          <a:p>
            <a:endParaRPr lang="en-US" dirty="0"/>
          </a:p>
          <a:p>
            <a:r>
              <a:rPr lang="en-US" dirty="0"/>
              <a:t>The car type code will be used to lookup the correct rate from the table. </a:t>
            </a:r>
          </a:p>
        </p:txBody>
      </p:sp>
    </p:spTree>
    <p:extLst>
      <p:ext uri="{BB962C8B-B14F-4D97-AF65-F5344CB8AC3E}">
        <p14:creationId xmlns:p14="http://schemas.microsoft.com/office/powerpoint/2010/main" val="100734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11</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Example:	</a:t>
            </a:r>
            <a:br>
              <a:rPr lang="en-US" dirty="0"/>
            </a:br>
            <a:endParaRPr lang="en-US" dirty="0"/>
          </a:p>
        </p:txBody>
      </p:sp>
      <p:graphicFrame>
        <p:nvGraphicFramePr>
          <p:cNvPr id="7" name="Content Placeholder 6">
            <a:extLst>
              <a:ext uri="{FF2B5EF4-FFF2-40B4-BE49-F238E27FC236}">
                <a16:creationId xmlns:a16="http://schemas.microsoft.com/office/drawing/2014/main" xmlns="" id="{00BEF78B-E8AA-4D92-B5B7-D4FBE5DB2FF1}"/>
              </a:ext>
            </a:extLst>
          </p:cNvPr>
          <p:cNvGraphicFramePr>
            <a:graphicFrameLocks noGrp="1"/>
          </p:cNvGraphicFramePr>
          <p:nvPr>
            <p:ph idx="1"/>
            <p:extLst>
              <p:ext uri="{D42A27DB-BD31-4B8C-83A1-F6EECF244321}">
                <p14:modId xmlns:p14="http://schemas.microsoft.com/office/powerpoint/2010/main" val="4290000427"/>
              </p:ext>
            </p:extLst>
          </p:nvPr>
        </p:nvGraphicFramePr>
        <p:xfrm>
          <a:off x="608012" y="1371599"/>
          <a:ext cx="10896600" cy="4999044"/>
        </p:xfrm>
        <a:graphic>
          <a:graphicData uri="http://schemas.openxmlformats.org/drawingml/2006/table">
            <a:tbl>
              <a:tblPr>
                <a:tableStyleId>{5C22544A-7EE6-4342-B048-85BDC9FD1C3A}</a:tableStyleId>
              </a:tblPr>
              <a:tblGrid>
                <a:gridCol w="1362075">
                  <a:extLst>
                    <a:ext uri="{9D8B030D-6E8A-4147-A177-3AD203B41FA5}">
                      <a16:colId xmlns:a16="http://schemas.microsoft.com/office/drawing/2014/main" xmlns="" val="396471627"/>
                    </a:ext>
                  </a:extLst>
                </a:gridCol>
                <a:gridCol w="1362075">
                  <a:extLst>
                    <a:ext uri="{9D8B030D-6E8A-4147-A177-3AD203B41FA5}">
                      <a16:colId xmlns:a16="http://schemas.microsoft.com/office/drawing/2014/main" xmlns="" val="1845690134"/>
                    </a:ext>
                  </a:extLst>
                </a:gridCol>
                <a:gridCol w="1362075">
                  <a:extLst>
                    <a:ext uri="{9D8B030D-6E8A-4147-A177-3AD203B41FA5}">
                      <a16:colId xmlns:a16="http://schemas.microsoft.com/office/drawing/2014/main" xmlns="" val="2120512241"/>
                    </a:ext>
                  </a:extLst>
                </a:gridCol>
                <a:gridCol w="1362075">
                  <a:extLst>
                    <a:ext uri="{9D8B030D-6E8A-4147-A177-3AD203B41FA5}">
                      <a16:colId xmlns:a16="http://schemas.microsoft.com/office/drawing/2014/main" xmlns="" val="1842243355"/>
                    </a:ext>
                  </a:extLst>
                </a:gridCol>
                <a:gridCol w="1362075">
                  <a:extLst>
                    <a:ext uri="{9D8B030D-6E8A-4147-A177-3AD203B41FA5}">
                      <a16:colId xmlns:a16="http://schemas.microsoft.com/office/drawing/2014/main" xmlns="" val="79042270"/>
                    </a:ext>
                  </a:extLst>
                </a:gridCol>
                <a:gridCol w="1362075">
                  <a:extLst>
                    <a:ext uri="{9D8B030D-6E8A-4147-A177-3AD203B41FA5}">
                      <a16:colId xmlns:a16="http://schemas.microsoft.com/office/drawing/2014/main" xmlns="" val="3336438889"/>
                    </a:ext>
                  </a:extLst>
                </a:gridCol>
                <a:gridCol w="1362075">
                  <a:extLst>
                    <a:ext uri="{9D8B030D-6E8A-4147-A177-3AD203B41FA5}">
                      <a16:colId xmlns:a16="http://schemas.microsoft.com/office/drawing/2014/main" xmlns="" val="190020462"/>
                    </a:ext>
                  </a:extLst>
                </a:gridCol>
                <a:gridCol w="1362075">
                  <a:extLst>
                    <a:ext uri="{9D8B030D-6E8A-4147-A177-3AD203B41FA5}">
                      <a16:colId xmlns:a16="http://schemas.microsoft.com/office/drawing/2014/main" xmlns="" val="3282249608"/>
                    </a:ext>
                  </a:extLst>
                </a:gridCol>
              </a:tblGrid>
              <a:tr h="416587">
                <a:tc gridSpan="8">
                  <a:txBody>
                    <a:bodyPr/>
                    <a:lstStyle/>
                    <a:p>
                      <a:pPr algn="ctr" fontAlgn="b"/>
                      <a:r>
                        <a:rPr lang="en-US" sz="1100" u="none" strike="noStrike">
                          <a:effectLst/>
                        </a:rPr>
                        <a:t>CAR HIRE DEPRESCRIPTION DEFAULT RATES</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93813322"/>
                  </a:ext>
                </a:extLst>
              </a:tr>
              <a:tr h="416587">
                <a:tc gridSpan="8">
                  <a:txBody>
                    <a:bodyPr/>
                    <a:lstStyle/>
                    <a:p>
                      <a:pPr algn="ctr" fontAlgn="b"/>
                      <a:r>
                        <a:rPr lang="en-US" sz="1000" u="none" strike="noStrike" dirty="0">
                          <a:effectLst/>
                        </a:rPr>
                        <a:t>QUARTER START 01/01/2019  QUARTER END 03/31/2019</a:t>
                      </a:r>
                      <a:endParaRPr lang="en-US" sz="1000" b="1"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10044961"/>
                  </a:ext>
                </a:extLst>
              </a:tr>
              <a:tr h="416587">
                <a:tc>
                  <a:txBody>
                    <a:bodyPr/>
                    <a:lstStyle/>
                    <a:p>
                      <a:pPr algn="ctr" fontAlgn="b"/>
                      <a:r>
                        <a:rPr lang="en-US" sz="1000" u="none" strike="noStrike">
                          <a:effectLst/>
                        </a:rPr>
                        <a:t>CAR</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LOADED</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LOADED</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LOADED</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EMPTY</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EMPTY</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EMPTY</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NEG</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4089210765"/>
                  </a:ext>
                </a:extLst>
              </a:tr>
              <a:tr h="416587">
                <a:tc>
                  <a:txBody>
                    <a:bodyPr/>
                    <a:lstStyle/>
                    <a:p>
                      <a:pPr algn="ctr" fontAlgn="b"/>
                      <a:r>
                        <a:rPr lang="en-US" sz="1000" u="none" strike="noStrike">
                          <a:effectLst/>
                        </a:rPr>
                        <a:t>TYPE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CH</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MR</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AR</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CH</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MR</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AR</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PRE</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243413880"/>
                  </a:ext>
                </a:extLst>
              </a:tr>
              <a:tr h="416587">
                <a:tc>
                  <a:txBody>
                    <a:bodyPr/>
                    <a:lstStyle/>
                    <a:p>
                      <a:pPr algn="ctr" fontAlgn="b"/>
                      <a:r>
                        <a:rPr lang="en-US" sz="1000" u="none" strike="noStrike">
                          <a:effectLst/>
                        </a:rPr>
                        <a:t>CODE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RATE</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IND</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94427517"/>
                  </a:ext>
                </a:extLst>
              </a:tr>
              <a:tr h="416587">
                <a:tc>
                  <a:txBody>
                    <a:bodyPr/>
                    <a:lstStyle/>
                    <a:p>
                      <a:pPr algn="l" fontAlgn="t"/>
                      <a:r>
                        <a:rPr lang="en-US" sz="1100" u="none" strike="noStrike">
                          <a:effectLst/>
                        </a:rPr>
                        <a:t>C</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0.060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735796181"/>
                  </a:ext>
                </a:extLst>
              </a:tr>
              <a:tr h="416587">
                <a:tc>
                  <a:txBody>
                    <a:bodyPr/>
                    <a:lstStyle/>
                    <a:p>
                      <a:pPr algn="l" fontAlgn="t"/>
                      <a:r>
                        <a:rPr lang="en-US" sz="1100" u="none" strike="noStrike">
                          <a:effectLst/>
                        </a:rPr>
                        <a:t>C1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0.062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69382548"/>
                  </a:ext>
                </a:extLst>
              </a:tr>
              <a:tr h="416587">
                <a:tc>
                  <a:txBody>
                    <a:bodyPr/>
                    <a:lstStyle/>
                    <a:p>
                      <a:pPr algn="l" fontAlgn="t"/>
                      <a:r>
                        <a:rPr lang="en-US" sz="1100" u="none" strike="noStrike">
                          <a:effectLst/>
                        </a:rPr>
                        <a:t>C11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0.062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295125212"/>
                  </a:ext>
                </a:extLst>
              </a:tr>
              <a:tr h="416587">
                <a:tc>
                  <a:txBody>
                    <a:bodyPr/>
                    <a:lstStyle/>
                    <a:p>
                      <a:pPr algn="l" fontAlgn="t"/>
                      <a:r>
                        <a:rPr lang="en-US" sz="1100" u="none" strike="noStrike">
                          <a:effectLst/>
                        </a:rPr>
                        <a:t>C111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0.400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0.400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537787024"/>
                  </a:ext>
                </a:extLst>
              </a:tr>
              <a:tr h="416587">
                <a:tc>
                  <a:txBody>
                    <a:bodyPr/>
                    <a:lstStyle/>
                    <a:p>
                      <a:pPr algn="l" fontAlgn="t"/>
                      <a:r>
                        <a:rPr lang="en-US" sz="1100" u="none" strike="noStrike">
                          <a:effectLst/>
                        </a:rPr>
                        <a:t>C112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0.077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0.077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27093932"/>
                  </a:ext>
                </a:extLst>
              </a:tr>
              <a:tr h="416587">
                <a:tc>
                  <a:txBody>
                    <a:bodyPr/>
                    <a:lstStyle/>
                    <a:p>
                      <a:pPr algn="l" fontAlgn="t"/>
                      <a:r>
                        <a:rPr lang="en-US" sz="1100" u="none" strike="noStrike">
                          <a:effectLst/>
                        </a:rPr>
                        <a:t>C113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0.290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0.062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64336217"/>
                  </a:ext>
                </a:extLst>
              </a:tr>
              <a:tr h="416587">
                <a:tc>
                  <a:txBody>
                    <a:bodyPr/>
                    <a:lstStyle/>
                    <a:p>
                      <a:pPr algn="l" fontAlgn="t"/>
                      <a:r>
                        <a:rPr lang="en-US" sz="1100" u="none" strike="noStrike">
                          <a:effectLst/>
                          <a:highlight>
                            <a:srgbClr val="FFFF00"/>
                          </a:highlight>
                        </a:rPr>
                        <a:t>C114</a:t>
                      </a:r>
                      <a:endParaRPr lang="en-US" sz="1100" b="0" i="0" u="none" strike="noStrike">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0.540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0.068</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0.000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0.540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0.068</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r" fontAlgn="t"/>
                      <a:r>
                        <a:rPr lang="en-US" sz="1100" u="none" strike="noStrike" dirty="0">
                          <a:effectLst/>
                          <a:highlight>
                            <a:srgbClr val="FFFF00"/>
                          </a:highlight>
                        </a:rPr>
                        <a:t>0.000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tc>
                <a:tc>
                  <a:txBody>
                    <a:bodyPr/>
                    <a:lstStyle/>
                    <a:p>
                      <a:pPr algn="ctr" fontAlgn="ctr"/>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86126150"/>
                  </a:ext>
                </a:extLst>
              </a:tr>
            </a:tbl>
          </a:graphicData>
        </a:graphic>
      </p:graphicFrame>
    </p:spTree>
    <p:extLst>
      <p:ext uri="{BB962C8B-B14F-4D97-AF65-F5344CB8AC3E}">
        <p14:creationId xmlns:p14="http://schemas.microsoft.com/office/powerpoint/2010/main" val="190808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12</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RSI Discussion</a:t>
            </a:r>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lstStyle/>
          <a:p>
            <a:r>
              <a:rPr lang="en-US" dirty="0"/>
              <a:t>RSI has proposed that a new methodology should be used to create the default rate table. </a:t>
            </a:r>
          </a:p>
          <a:p>
            <a:r>
              <a:rPr lang="en-US" dirty="0"/>
              <a:t>It was suggested to use an average rate instead of the lowest negotiated rate. </a:t>
            </a:r>
          </a:p>
          <a:p>
            <a:r>
              <a:rPr lang="en-US" dirty="0"/>
              <a:t>This proposal has been brought to the EAC Car Hire Rates, Process and Procedures Task Force.</a:t>
            </a:r>
          </a:p>
          <a:p>
            <a:r>
              <a:rPr lang="en-US" dirty="0"/>
              <a:t>The Task Force has not made any recommendations to EAC </a:t>
            </a:r>
          </a:p>
        </p:txBody>
      </p:sp>
    </p:spTree>
    <p:extLst>
      <p:ext uri="{BB962C8B-B14F-4D97-AF65-F5344CB8AC3E}">
        <p14:creationId xmlns:p14="http://schemas.microsoft.com/office/powerpoint/2010/main" val="158080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57571" y="2045415"/>
            <a:ext cx="6933198" cy="714698"/>
          </a:xfrm>
        </p:spPr>
        <p:txBody>
          <a:bodyPr>
            <a:noAutofit/>
          </a:bodyPr>
          <a:lstStyle/>
          <a:p>
            <a:r>
              <a:rPr lang="en-US" sz="4400" i="1" dirty="0"/>
              <a:t>Railinc Keeps You Moving.</a:t>
            </a:r>
          </a:p>
        </p:txBody>
      </p:sp>
      <p:sp>
        <p:nvSpPr>
          <p:cNvPr id="4" name="Footer Placeholder 4"/>
          <p:cNvSpPr>
            <a:spLocks noGrp="1"/>
          </p:cNvSpPr>
          <p:nvPr>
            <p:ph type="ftr" sz="quarter" idx="11"/>
          </p:nvPr>
        </p:nvSpPr>
        <p:spPr>
          <a:xfrm>
            <a:off x="357095" y="6370639"/>
            <a:ext cx="4113728" cy="365125"/>
          </a:xfrm>
        </p:spPr>
        <p:txBody>
          <a:bodyPr/>
          <a:lstStyle>
            <a:lvl1pPr>
              <a:defRPr>
                <a:solidFill>
                  <a:schemeClr val="bg1"/>
                </a:solidFill>
              </a:defRPr>
            </a:lvl1pPr>
          </a:lstStyle>
          <a:p>
            <a:r>
              <a:rPr lang="en-US" dirty="0"/>
              <a:t>© 2017 Railinc. All Rights Reserved.</a:t>
            </a:r>
          </a:p>
        </p:txBody>
      </p:sp>
      <p:sp>
        <p:nvSpPr>
          <p:cNvPr id="6" name="TextBox 5"/>
          <p:cNvSpPr txBox="1"/>
          <p:nvPr/>
        </p:nvSpPr>
        <p:spPr>
          <a:xfrm>
            <a:off x="5484812" y="3241963"/>
            <a:ext cx="6375362" cy="1200329"/>
          </a:xfrm>
          <a:prstGeom prst="rect">
            <a:avLst/>
          </a:prstGeom>
          <a:noFill/>
        </p:spPr>
        <p:txBody>
          <a:bodyPr wrap="square" rtlCol="0">
            <a:spAutoFit/>
          </a:bodyPr>
          <a:lstStyle/>
          <a:p>
            <a:pPr algn="r"/>
            <a:r>
              <a:rPr lang="en-US" b="1" dirty="0">
                <a:latin typeface="Arial" charset="0"/>
                <a:ea typeface="Arial" charset="0"/>
                <a:cs typeface="Arial" charset="0"/>
              </a:rPr>
              <a:t>Mark Aldenderfer</a:t>
            </a:r>
          </a:p>
          <a:p>
            <a:pPr algn="r"/>
            <a:r>
              <a:rPr lang="en-US" b="1" dirty="0">
                <a:latin typeface="Arial" charset="0"/>
                <a:ea typeface="Arial" charset="0"/>
                <a:cs typeface="Arial" charset="0"/>
              </a:rPr>
              <a:t>Product Manager -  Asset Utilization and Compensation</a:t>
            </a:r>
          </a:p>
          <a:p>
            <a:pPr algn="r"/>
            <a:r>
              <a:rPr lang="en-US" b="1" dirty="0">
                <a:latin typeface="Arial" charset="0"/>
                <a:ea typeface="Arial" charset="0"/>
                <a:cs typeface="Arial" charset="0"/>
              </a:rPr>
              <a:t>Phone 919-651-5239</a:t>
            </a:r>
          </a:p>
          <a:p>
            <a:pPr algn="r"/>
            <a:r>
              <a:rPr lang="en-US" b="1" dirty="0">
                <a:latin typeface="Arial" charset="0"/>
                <a:ea typeface="Arial" charset="0"/>
                <a:cs typeface="Arial" charset="0"/>
              </a:rPr>
              <a:t>Email: Mark.Aldenderfer@railinc.com</a:t>
            </a:r>
          </a:p>
        </p:txBody>
      </p:sp>
      <p:cxnSp>
        <p:nvCxnSpPr>
          <p:cNvPr id="7" name="Straight Connector 6"/>
          <p:cNvCxnSpPr/>
          <p:nvPr/>
        </p:nvCxnSpPr>
        <p:spPr>
          <a:xfrm flipH="1">
            <a:off x="8836345" y="2989162"/>
            <a:ext cx="2976341" cy="0"/>
          </a:xfrm>
          <a:prstGeom prst="line">
            <a:avLst/>
          </a:prstGeom>
          <a:ln w="50800">
            <a:solidFill>
              <a:srgbClr val="C412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2</a:t>
            </a:fld>
            <a:endParaRPr lang="en-US"/>
          </a:p>
        </p:txBody>
      </p:sp>
      <p:sp>
        <p:nvSpPr>
          <p:cNvPr id="2" name="Title 1"/>
          <p:cNvSpPr>
            <a:spLocks noGrp="1"/>
          </p:cNvSpPr>
          <p:nvPr>
            <p:ph type="title"/>
          </p:nvPr>
        </p:nvSpPr>
        <p:spPr/>
        <p:txBody>
          <a:bodyPr/>
          <a:lstStyle/>
          <a:p>
            <a:r>
              <a:rPr lang="en-US" dirty="0"/>
              <a:t>Today’s Agenda </a:t>
            </a:r>
          </a:p>
        </p:txBody>
      </p:sp>
      <p:sp>
        <p:nvSpPr>
          <p:cNvPr id="3" name="Content Placeholder 2"/>
          <p:cNvSpPr>
            <a:spLocks noGrp="1"/>
          </p:cNvSpPr>
          <p:nvPr>
            <p:ph idx="1"/>
          </p:nvPr>
        </p:nvSpPr>
        <p:spPr/>
        <p:txBody>
          <a:bodyPr/>
          <a:lstStyle/>
          <a:p>
            <a:endParaRPr lang="en-US" dirty="0"/>
          </a:p>
          <a:p>
            <a:r>
              <a:rPr lang="en-US" dirty="0"/>
              <a:t>Default Rate Table Definition </a:t>
            </a:r>
          </a:p>
          <a:p>
            <a:r>
              <a:rPr lang="en-US" dirty="0"/>
              <a:t>What triggers the setting of a default rate</a:t>
            </a:r>
          </a:p>
          <a:p>
            <a:r>
              <a:rPr lang="en-US" dirty="0"/>
              <a:t>How is a Default Rate Determined</a:t>
            </a:r>
          </a:p>
          <a:p>
            <a:r>
              <a:rPr lang="en-US" dirty="0"/>
              <a:t>RSI Discussion</a:t>
            </a:r>
          </a:p>
          <a:p>
            <a:r>
              <a:rPr lang="en-US" dirty="0"/>
              <a:t>Questions</a:t>
            </a:r>
          </a:p>
          <a:p>
            <a:pPr marL="0" indent="0">
              <a:buNone/>
            </a:pPr>
            <a:endParaRPr lang="en-US" dirty="0"/>
          </a:p>
          <a:p>
            <a:endParaRPr lang="en-US" dirty="0"/>
          </a:p>
        </p:txBody>
      </p:sp>
    </p:spTree>
    <p:extLst>
      <p:ext uri="{BB962C8B-B14F-4D97-AF65-F5344CB8AC3E}">
        <p14:creationId xmlns:p14="http://schemas.microsoft.com/office/powerpoint/2010/main" val="355283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Default Rate Table</a:t>
            </a:r>
          </a:p>
        </p:txBody>
      </p:sp>
      <p:sp>
        <p:nvSpPr>
          <p:cNvPr id="9" name="Text Placeholder 8"/>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3</a:t>
            </a:fld>
            <a:endParaRPr lang="en-US"/>
          </a:p>
        </p:txBody>
      </p:sp>
    </p:spTree>
    <p:extLst>
      <p:ext uri="{BB962C8B-B14F-4D97-AF65-F5344CB8AC3E}">
        <p14:creationId xmlns:p14="http://schemas.microsoft.com/office/powerpoint/2010/main" val="381768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rPr>
              <a:t>© 2017 Railinc. All Rights Reserved.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2" name="Title 1"/>
          <p:cNvSpPr>
            <a:spLocks noGrp="1"/>
          </p:cNvSpPr>
          <p:nvPr>
            <p:ph type="title"/>
          </p:nvPr>
        </p:nvSpPr>
        <p:spPr/>
        <p:txBody>
          <a:bodyPr>
            <a:normAutofit/>
          </a:bodyPr>
          <a:lstStyle/>
          <a:p>
            <a:r>
              <a:rPr lang="en-US" dirty="0"/>
              <a:t>Definition of Default Rate Table</a:t>
            </a:r>
            <a:br>
              <a:rPr lang="en-US" dirty="0"/>
            </a:br>
            <a:endParaRPr lang="en-US" dirty="0"/>
          </a:p>
        </p:txBody>
      </p:sp>
      <p:sp>
        <p:nvSpPr>
          <p:cNvPr id="3" name="Content Placeholder 2"/>
          <p:cNvSpPr>
            <a:spLocks noGrp="1"/>
          </p:cNvSpPr>
          <p:nvPr>
            <p:ph idx="1"/>
          </p:nvPr>
        </p:nvSpPr>
        <p:spPr/>
        <p:txBody>
          <a:bodyPr>
            <a:normAutofit/>
          </a:bodyPr>
          <a:lstStyle/>
          <a:p>
            <a:r>
              <a:rPr lang="en-US" dirty="0"/>
              <a:t>Default car hire rates are assigned to market rate cars and apply in the absence of a negotiated or </a:t>
            </a:r>
            <a:r>
              <a:rPr lang="en-US"/>
              <a:t>arbitrated rate </a:t>
            </a:r>
            <a:r>
              <a:rPr lang="en-US" dirty="0"/>
              <a:t>between the owner and user. </a:t>
            </a:r>
          </a:p>
          <a:p>
            <a:endParaRPr lang="en-US" dirty="0"/>
          </a:p>
          <a:p>
            <a:r>
              <a:rPr lang="en-US" dirty="0"/>
              <a:t>The default rate table is only used for Railroad marked cars built or rebuilt after December 31, 1992 or private cars that are changing to Railroad reporting marks for the first time. </a:t>
            </a:r>
          </a:p>
          <a:p>
            <a:endParaRPr lang="en-US" dirty="0"/>
          </a:p>
          <a:p>
            <a:r>
              <a:rPr lang="en-US" dirty="0"/>
              <a:t>The default rate table is available at no cost from the Railinc website: </a:t>
            </a:r>
          </a:p>
          <a:p>
            <a:pPr marL="0" indent="0">
              <a:buNone/>
            </a:pPr>
            <a:r>
              <a:rPr lang="en-US" dirty="0">
                <a:hlinkClick r:id="rId3"/>
              </a:rPr>
              <a:t>https://www.railinc.com/rportal/car-hire-rate-negotiation-self-service</a:t>
            </a:r>
            <a:endParaRPr lang="en-US" dirty="0"/>
          </a:p>
          <a:p>
            <a:pPr marL="0" indent="0">
              <a:buNone/>
            </a:pPr>
            <a:endParaRPr lang="en-US" dirty="0"/>
          </a:p>
        </p:txBody>
      </p:sp>
    </p:spTree>
    <p:extLst>
      <p:ext uri="{BB962C8B-B14F-4D97-AF65-F5344CB8AC3E}">
        <p14:creationId xmlns:p14="http://schemas.microsoft.com/office/powerpoint/2010/main" val="309216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triggers the setting of a default rate</a:t>
            </a:r>
          </a:p>
        </p:txBody>
      </p:sp>
      <p:sp>
        <p:nvSpPr>
          <p:cNvPr id="9" name="Text Placeholder 8"/>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5</a:t>
            </a:fld>
            <a:endParaRPr lang="en-US"/>
          </a:p>
        </p:txBody>
      </p:sp>
    </p:spTree>
    <p:extLst>
      <p:ext uri="{BB962C8B-B14F-4D97-AF65-F5344CB8AC3E}">
        <p14:creationId xmlns:p14="http://schemas.microsoft.com/office/powerpoint/2010/main" val="140293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6</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What triggers the setting of a default rate</a:t>
            </a:r>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normAutofit lnSpcReduction="10000"/>
          </a:bodyPr>
          <a:lstStyle/>
          <a:p>
            <a:r>
              <a:rPr lang="en-US" dirty="0"/>
              <a:t>When a car is added to Umler as a newly built car or is pre-registered a default rate is assigned and will appear in the CHARM file the following month. </a:t>
            </a:r>
          </a:p>
          <a:p>
            <a:r>
              <a:rPr lang="en-US" dirty="0"/>
              <a:t>Except for specific cases once a default rate is applied to a car it will remain with the car for the life of the car. </a:t>
            </a:r>
          </a:p>
          <a:p>
            <a:pPr lvl="1"/>
            <a:r>
              <a:rPr lang="en-US" dirty="0"/>
              <a:t>Cars added to Umler after July 31, 2000 will have an additional check when the first movements are reported to check to see if the original Car Type Code is the same. If the Car Type Code is different a new default rate is applied as the current default rate. </a:t>
            </a:r>
          </a:p>
          <a:p>
            <a:pPr lvl="1"/>
            <a:r>
              <a:rPr lang="en-US" dirty="0"/>
              <a:t>Cars added to Umler after July 1, 2005 will have an additional check to determine if there are movements within 18 months of Built date. If no movements are reported the default rate will reset until movements are reported.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62496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Default Rate Determined</a:t>
            </a:r>
          </a:p>
        </p:txBody>
      </p:sp>
      <p:sp>
        <p:nvSpPr>
          <p:cNvPr id="9" name="Text Placeholder 8"/>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7</a:t>
            </a:fld>
            <a:endParaRPr lang="en-US"/>
          </a:p>
        </p:txBody>
      </p:sp>
    </p:spTree>
    <p:extLst>
      <p:ext uri="{BB962C8B-B14F-4D97-AF65-F5344CB8AC3E}">
        <p14:creationId xmlns:p14="http://schemas.microsoft.com/office/powerpoint/2010/main" val="344836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8</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How is a Default Rate Determined</a:t>
            </a:r>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lstStyle/>
          <a:p>
            <a:r>
              <a:rPr lang="en-US" dirty="0"/>
              <a:t>The default rate table is determined by using all negotiations that are active in the previous quarter on market cars. </a:t>
            </a:r>
          </a:p>
          <a:p>
            <a:endParaRPr lang="en-US" dirty="0"/>
          </a:p>
          <a:p>
            <a:r>
              <a:rPr lang="en-US" dirty="0"/>
              <a:t>Rates are considered negotiated if they are market rates or spot market rates and were put in place without the use of the auto-concur mechanism.</a:t>
            </a:r>
          </a:p>
          <a:p>
            <a:endParaRPr lang="en-US" dirty="0"/>
          </a:p>
        </p:txBody>
      </p:sp>
    </p:spTree>
    <p:extLst>
      <p:ext uri="{BB962C8B-B14F-4D97-AF65-F5344CB8AC3E}">
        <p14:creationId xmlns:p14="http://schemas.microsoft.com/office/powerpoint/2010/main" val="367023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9</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How is a Default Rate Determined</a:t>
            </a:r>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lstStyle/>
          <a:p>
            <a:r>
              <a:rPr lang="en-US" dirty="0"/>
              <a:t>The default rate table contains the lowest negotiated positive loaded hourly rate and the mileage rate associated with that rate. </a:t>
            </a:r>
          </a:p>
          <a:p>
            <a:endParaRPr lang="en-US" dirty="0"/>
          </a:p>
          <a:p>
            <a:r>
              <a:rPr lang="en-US" dirty="0"/>
              <a:t>The default rate table contains the lowest negotiated positive empty hourly rate and the mileage rate associated with that rate.</a:t>
            </a:r>
          </a:p>
          <a:p>
            <a:pPr marL="457200" lvl="1" indent="0">
              <a:buNone/>
            </a:pPr>
            <a:endParaRPr lang="en-US" dirty="0"/>
          </a:p>
          <a:p>
            <a:pPr marL="457200" lvl="1" indent="0">
              <a:buNone/>
            </a:pPr>
            <a:r>
              <a:rPr lang="en-US" dirty="0"/>
              <a:t>Note: This means that the loaded and empty rates can be determined using different negotiations. </a:t>
            </a:r>
          </a:p>
        </p:txBody>
      </p:sp>
    </p:spTree>
    <p:extLst>
      <p:ext uri="{BB962C8B-B14F-4D97-AF65-F5344CB8AC3E}">
        <p14:creationId xmlns:p14="http://schemas.microsoft.com/office/powerpoint/2010/main" val="3635156970"/>
      </p:ext>
    </p:extLst>
  </p:cSld>
  <p:clrMapOvr>
    <a:masterClrMapping/>
  </p:clrMapOvr>
</p:sld>
</file>

<file path=ppt/theme/theme1.xml><?xml version="1.0" encoding="utf-8"?>
<a:theme xmlns:a="http://schemas.openxmlformats.org/drawingml/2006/main" name="RailIinc_Coporate_PPT-template_wide--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lIinc_Coporate_PPT-template_wide" id="{2B06C35F-705B-E24F-8178-C7C3CCCDABAD}" vid="{4FB9EBD2-9ADD-7645-89C3-6439B0BD45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10589</TotalTime>
  <Words>729</Words>
  <Application>Microsoft Office PowerPoint</Application>
  <PresentationFormat>Custom</PresentationFormat>
  <Paragraphs>165</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RailIinc_Coporate_PPT-template_wide--FINAL</vt:lpstr>
      <vt:lpstr>CHRNSS Default Rates</vt:lpstr>
      <vt:lpstr>Today’s Agenda </vt:lpstr>
      <vt:lpstr>Definition of Default Rate Table</vt:lpstr>
      <vt:lpstr>Definition of Default Rate Table </vt:lpstr>
      <vt:lpstr>What triggers the setting of a default rate</vt:lpstr>
      <vt:lpstr>What triggers the setting of a default rate</vt:lpstr>
      <vt:lpstr>How is a Default Rate Determined</vt:lpstr>
      <vt:lpstr>How is a Default Rate Determined</vt:lpstr>
      <vt:lpstr>How is a Default Rate Determined</vt:lpstr>
      <vt:lpstr>Example:  </vt:lpstr>
      <vt:lpstr>Example:  </vt:lpstr>
      <vt:lpstr>RSI Discussion</vt:lpstr>
      <vt:lpstr>PowerPoint Presentation</vt:lpstr>
    </vt:vector>
  </TitlesOfParts>
  <Company>Railinc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Loading Authority (OT-5)</dc:title>
  <dc:creator>Reece, Donielle</dc:creator>
  <cp:lastModifiedBy>Hancock, Kelley-Jo</cp:lastModifiedBy>
  <cp:revision>93</cp:revision>
  <dcterms:created xsi:type="dcterms:W3CDTF">2017-10-11T19:31:36Z</dcterms:created>
  <dcterms:modified xsi:type="dcterms:W3CDTF">2019-05-06T23:33:11Z</dcterms:modified>
</cp:coreProperties>
</file>