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09" r:id="rId2"/>
    <p:sldId id="335" r:id="rId3"/>
    <p:sldId id="522" r:id="rId4"/>
    <p:sldId id="551" r:id="rId5"/>
    <p:sldId id="552" r:id="rId6"/>
    <p:sldId id="557" r:id="rId7"/>
    <p:sldId id="561" r:id="rId8"/>
    <p:sldId id="524" r:id="rId9"/>
    <p:sldId id="525" r:id="rId10"/>
    <p:sldId id="526" r:id="rId11"/>
    <p:sldId id="560" r:id="rId12"/>
    <p:sldId id="563" r:id="rId13"/>
    <p:sldId id="567" r:id="rId14"/>
    <p:sldId id="568" r:id="rId15"/>
    <p:sldId id="566" r:id="rId16"/>
    <p:sldId id="564" r:id="rId17"/>
    <p:sldId id="565" r:id="rId18"/>
    <p:sldId id="570" r:id="rId19"/>
    <p:sldId id="549" r:id="rId20"/>
    <p:sldId id="569" r:id="rId21"/>
    <p:sldId id="571" r:id="rId22"/>
    <p:sldId id="327"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1A823A"/>
    <a:srgbClr val="118B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9878" autoAdjust="0"/>
  </p:normalViewPr>
  <p:slideViewPr>
    <p:cSldViewPr>
      <p:cViewPr varScale="1">
        <p:scale>
          <a:sx n="76" d="100"/>
          <a:sy n="76" d="100"/>
        </p:scale>
        <p:origin x="1236" y="84"/>
      </p:cViewPr>
      <p:guideLst>
        <p:guide orient="horz" pos="2160"/>
        <p:guide pos="2880"/>
      </p:guideLst>
    </p:cSldViewPr>
  </p:slideViewPr>
  <p:outlineViewPr>
    <p:cViewPr>
      <p:scale>
        <a:sx n="33" d="100"/>
        <a:sy n="33" d="100"/>
      </p:scale>
      <p:origin x="0" y="2023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824996-4795-4B60-B367-7F1EFF1BB5E3}" type="doc">
      <dgm:prSet loTypeId="urn:microsoft.com/office/officeart/2005/8/layout/gear1" loCatId="cycle" qsTypeId="urn:microsoft.com/office/officeart/2005/8/quickstyle/simple1" qsCatId="simple" csTypeId="urn:microsoft.com/office/officeart/2005/8/colors/accent1_2" csCatId="accent1" phldr="1"/>
      <dgm:spPr/>
    </dgm:pt>
    <dgm:pt modelId="{E5DFAEBB-8F49-415F-AFB5-F5EED50EA23D}" type="pres">
      <dgm:prSet presAssocID="{C2824996-4795-4B60-B367-7F1EFF1BB5E3}" presName="composite" presStyleCnt="0">
        <dgm:presLayoutVars>
          <dgm:chMax val="3"/>
          <dgm:animLvl val="lvl"/>
          <dgm:resizeHandles val="exact"/>
        </dgm:presLayoutVars>
      </dgm:prSet>
      <dgm:spPr/>
    </dgm:pt>
  </dgm:ptLst>
  <dgm:cxnLst>
    <dgm:cxn modelId="{36CAA2C8-CD17-48AC-91F8-87B122D29875}" type="presOf" srcId="{C2824996-4795-4B60-B367-7F1EFF1BB5E3}" destId="{E5DFAEBB-8F49-415F-AFB5-F5EED50EA23D}" srcOrd="0"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86767EBC-6B3E-4D65-BE78-29E0B1B9EE05}" type="datetimeFigureOut">
              <a:rPr lang="en-US" smtClean="0"/>
              <a:pPr/>
              <a:t>5/14/2015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3C6D61E-D651-4D25-BFDA-EBC4CB811954}" type="slidenum">
              <a:rPr lang="en-US" smtClean="0"/>
              <a:pPr/>
              <a:t>‹#›</a:t>
            </a:fld>
            <a:endParaRPr lang="en-US"/>
          </a:p>
        </p:txBody>
      </p:sp>
    </p:spTree>
    <p:extLst>
      <p:ext uri="{BB962C8B-B14F-4D97-AF65-F5344CB8AC3E}">
        <p14:creationId xmlns:p14="http://schemas.microsoft.com/office/powerpoint/2010/main" val="3114833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92238CE0-CB9F-4718-BC4B-322DB5C918DB}" type="datetimeFigureOut">
              <a:rPr lang="en-US"/>
              <a:pPr>
                <a:defRPr/>
              </a:pPr>
              <a:t>5/14/2015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E4A2F7E1-C4B4-4B1C-898D-9FBDCD911BB6}" type="slidenum">
              <a:rPr lang="en-US"/>
              <a:pPr>
                <a:defRPr/>
              </a:pPr>
              <a:t>‹#›</a:t>
            </a:fld>
            <a:endParaRPr lang="en-US" dirty="0"/>
          </a:p>
        </p:txBody>
      </p:sp>
    </p:spTree>
    <p:extLst>
      <p:ext uri="{BB962C8B-B14F-4D97-AF65-F5344CB8AC3E}">
        <p14:creationId xmlns:p14="http://schemas.microsoft.com/office/powerpoint/2010/main" val="12235788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8" descr="title 3.jpg"/>
          <p:cNvPicPr>
            <a:picLocks noChangeAspect="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0" y="1371600"/>
            <a:ext cx="7772400" cy="1470025"/>
          </a:xfrm>
        </p:spPr>
        <p:txBody>
          <a:bodyPr/>
          <a:lstStyle>
            <a:lvl1pPr>
              <a:defRPr baseline="0">
                <a:solidFill>
                  <a:schemeClr val="tx1"/>
                </a:solidFill>
                <a:latin typeface="Arial Unicode MS" pitchFamily="34" charset="-128"/>
                <a:ea typeface="Arial Unicode MS" pitchFamily="34" charset="-128"/>
                <a:cs typeface="Arial Unicode MS" pitchFamily="34" charset="-128"/>
              </a:defRPr>
            </a:lvl1pPr>
          </a:lstStyle>
          <a:p>
            <a:r>
              <a:rPr lang="en-US" smtClean="0"/>
              <a:t>Click to edit Master title style</a:t>
            </a:r>
            <a:endParaRPr lang="en-US" dirty="0" smtClean="0"/>
          </a:p>
        </p:txBody>
      </p:sp>
      <p:sp>
        <p:nvSpPr>
          <p:cNvPr id="3" name="Subtitle 2"/>
          <p:cNvSpPr>
            <a:spLocks noGrp="1"/>
          </p:cNvSpPr>
          <p:nvPr>
            <p:ph type="subTitle" idx="1"/>
          </p:nvPr>
        </p:nvSpPr>
        <p:spPr>
          <a:xfrm>
            <a:off x="0" y="2971800"/>
            <a:ext cx="6400800" cy="1752600"/>
          </a:xfrm>
        </p:spPr>
        <p:txBody>
          <a:bodyPr/>
          <a:lstStyle>
            <a:lvl1pPr marL="0" indent="0" algn="l">
              <a:buNone/>
              <a:defRPr sz="2400">
                <a:solidFill>
                  <a:schemeClr val="tx1">
                    <a:tint val="75000"/>
                  </a:schemeClr>
                </a:solidFill>
                <a:latin typeface="Arial Unicode MS" pitchFamily="34" charset="-128"/>
                <a:ea typeface="Arial Unicode MS" pitchFamily="34" charset="-128"/>
                <a:cs typeface="Arial Unicode MS" pitchFamily="34" charset="-128"/>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sp>
        <p:nvSpPr>
          <p:cNvPr id="5" name="Date Placeholder 3"/>
          <p:cNvSpPr>
            <a:spLocks noGrp="1"/>
          </p:cNvSpPr>
          <p:nvPr>
            <p:ph type="dt" sz="half" idx="10"/>
          </p:nvPr>
        </p:nvSpPr>
        <p:spPr/>
        <p:txBody>
          <a:bodyPr/>
          <a:lstStyle>
            <a:lvl1pPr>
              <a:defRPr/>
            </a:lvl1pPr>
          </a:lstStyle>
          <a:p>
            <a:pPr>
              <a:defRPr/>
            </a:pPr>
            <a:fld id="{750C5B46-64EC-401E-9983-BAF7B1289C2D}" type="datetimeFigureOut">
              <a:rPr lang="en-US"/>
              <a:pPr>
                <a:defRPr/>
              </a:pPr>
              <a:t>5/14/2015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F47809D-62CD-4A6A-BD40-F69C4B40581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1CAFD2-2BA2-467B-9742-61B901592291}" type="datetimeFigureOut">
              <a:rPr lang="en-US"/>
              <a:pPr>
                <a:defRPr/>
              </a:pPr>
              <a:t>5/14/2015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9B62F67-F5EA-4544-95B2-924665FF42F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E3E341-DFA6-4CCF-BBD2-309D73E7F8C4}" type="datetimeFigureOut">
              <a:rPr lang="en-US"/>
              <a:pPr>
                <a:defRPr/>
              </a:pPr>
              <a:t>5/14/2015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189B25-7866-4D06-9503-8482142C617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Content Placeholder 2"/>
          <p:cNvSpPr>
            <a:spLocks noGrp="1"/>
          </p:cNvSpPr>
          <p:nvPr>
            <p:ph sz="half" idx="1"/>
          </p:nvPr>
        </p:nvSpPr>
        <p:spPr>
          <a:xfrm>
            <a:off x="152400" y="1447800"/>
            <a:ext cx="88392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06E4FFC-22C4-4313-9F3E-6C407B622C8B}" type="datetimeFigureOut">
              <a:rPr lang="en-US"/>
              <a:pPr>
                <a:defRPr/>
              </a:pPr>
              <a:t>5/14/2015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089EC9-0B1E-498F-8A8E-F58E837887A4}"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ABD9D6F-7702-46E0-9718-CB0650CB3E40}" type="datetimeFigureOut">
              <a:rPr lang="en-US"/>
              <a:pPr>
                <a:defRPr/>
              </a:pPr>
              <a:t>5/14/2015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9BBF046-6385-4354-B345-770A80DBBFD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a:xfrm>
            <a:off x="3124200" y="6400800"/>
            <a:ext cx="2895600" cy="365125"/>
          </a:xfrm>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3A2D15D-3D60-40EB-A498-B639943C6D4B}" type="datetimeFigureOut">
              <a:rPr lang="en-US"/>
              <a:pPr>
                <a:defRPr/>
              </a:pPr>
              <a:t>5/14/2015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A8D7B2D3-D651-444B-A548-3A6E36C9C18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85EB1D7-BDE7-488C-A05E-F9561DA4AE71}" type="datetimeFigureOut">
              <a:rPr lang="en-US"/>
              <a:pPr>
                <a:defRPr/>
              </a:pPr>
              <a:t>5/14/2015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C78D164-F4DC-4AE8-9192-47463F79317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5DB1D92-7824-44AB-8B97-78BEB7E3406B}" type="datetimeFigureOut">
              <a:rPr lang="en-US"/>
              <a:pPr>
                <a:defRPr/>
              </a:pPr>
              <a:t>5/14/2015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DE5ECB8-823B-4B0C-9D66-B64DC83FD37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BEC20CF-B73F-445B-A794-7D144071F741}" type="datetimeFigureOut">
              <a:rPr lang="en-US"/>
              <a:pPr>
                <a:defRPr/>
              </a:pPr>
              <a:t>5/14/2015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AB61B6E-EA83-42A1-B1B4-B55D736FAF7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3272893-F093-48BD-9583-26E4A366414B}" type="datetimeFigureOut">
              <a:rPr lang="en-US"/>
              <a:pPr>
                <a:defRPr/>
              </a:pPr>
              <a:t>5/14/2015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2C9BE1-BE34-48AE-9B9F-1CE875FBC5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314" name="Picture 7" descr="background 4.jpg"/>
          <p:cNvPicPr>
            <a:picLocks noChangeAspect="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
        <p:nvSpPr>
          <p:cNvPr id="13315" name="Title Placeholder 1"/>
          <p:cNvSpPr>
            <a:spLocks noGrp="1"/>
          </p:cNvSpPr>
          <p:nvPr>
            <p:ph type="title"/>
          </p:nvPr>
        </p:nvSpPr>
        <p:spPr bwMode="auto">
          <a:xfrm>
            <a:off x="152400" y="152400"/>
            <a:ext cx="8534400" cy="10207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6" name="Text Placeholder 2"/>
          <p:cNvSpPr>
            <a:spLocks noGrp="1"/>
          </p:cNvSpPr>
          <p:nvPr>
            <p:ph type="body" idx="1"/>
          </p:nvPr>
        </p:nvSpPr>
        <p:spPr bwMode="auto">
          <a:xfrm>
            <a:off x="152400" y="1447800"/>
            <a:ext cx="85344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5798356-3F35-478C-B048-A0B710560B63}" type="datetimeFigureOut">
              <a:rPr lang="en-US"/>
              <a:pPr>
                <a:defRPr/>
              </a:pPr>
              <a:t>5/14/2015</a:t>
            </a:fld>
            <a:endParaRPr lang="en-US" dirty="0"/>
          </a:p>
        </p:txBody>
      </p:sp>
      <p:sp>
        <p:nvSpPr>
          <p:cNvPr id="5" name="Footer Placeholder 4"/>
          <p:cNvSpPr>
            <a:spLocks noGrp="1"/>
          </p:cNvSpPr>
          <p:nvPr>
            <p:ph type="ftr" sz="quarter" idx="3"/>
          </p:nvPr>
        </p:nvSpPr>
        <p:spPr>
          <a:xfrm>
            <a:off x="0" y="6356350"/>
            <a:ext cx="7239000" cy="365125"/>
          </a:xfrm>
          <a:prstGeom prst="rect">
            <a:avLst/>
          </a:prstGeom>
          <a:solidFill>
            <a:schemeClr val="tx1">
              <a:lumMod val="95000"/>
              <a:lumOff val="5000"/>
            </a:schemeClr>
          </a:solidFill>
        </p:spPr>
        <p:txBody>
          <a:bodyPr vert="horz" lIns="91440" tIns="45720" rIns="91440" bIns="45720" rtlCol="0" anchor="ctr"/>
          <a:lstStyle>
            <a:lvl1pPr algn="ctr" fontAlgn="auto">
              <a:spcBef>
                <a:spcPts val="0"/>
              </a:spcBef>
              <a:spcAft>
                <a:spcPts val="0"/>
              </a:spcAft>
              <a:defRPr sz="1400" b="1">
                <a:solidFill>
                  <a:srgbClr val="C00000"/>
                </a:solidFill>
                <a:latin typeface="Arial" pitchFamily="34" charset="0"/>
                <a:cs typeface="Arial" pitchFamily="34" charset="0"/>
              </a:defRPr>
            </a:lvl1pPr>
          </a:lstStyle>
          <a:p>
            <a:pPr>
              <a:defRPr/>
            </a:pPr>
            <a:r>
              <a:rPr lang="en-US" dirty="0"/>
              <a:t>INSERT TEXT HERE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47BAE1B-91FA-480F-8675-4E39CF4598C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txStyles>
    <p:titleStyle>
      <a:lvl1pPr algn="l" rtl="0" eaLnBrk="1" fontAlgn="base" hangingPunct="1">
        <a:spcBef>
          <a:spcPct val="0"/>
        </a:spcBef>
        <a:spcAft>
          <a:spcPct val="0"/>
        </a:spcAft>
        <a:defRPr sz="3600" b="1" kern="1200">
          <a:solidFill>
            <a:schemeClr val="bg1"/>
          </a:solidFill>
          <a:latin typeface="Arial" pitchFamily="34" charset="0"/>
          <a:ea typeface="Arial Unicode MS" pitchFamily="34" charset="-128"/>
          <a:cs typeface="Arial" pitchFamily="34" charset="0"/>
        </a:defRPr>
      </a:lvl1pPr>
      <a:lvl2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2pPr>
      <a:lvl3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3pPr>
      <a:lvl4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4pPr>
      <a:lvl5pPr algn="l" rtl="0" eaLnBrk="1" fontAlgn="base" hangingPunct="1">
        <a:spcBef>
          <a:spcPct val="0"/>
        </a:spcBef>
        <a:spcAft>
          <a:spcPct val="0"/>
        </a:spcAft>
        <a:defRPr sz="3600" b="1">
          <a:solidFill>
            <a:schemeClr val="bg1"/>
          </a:solidFill>
          <a:latin typeface="Arial" charset="0"/>
          <a:ea typeface="Arial Unicode MS" pitchFamily="34" charset="-128"/>
          <a:cs typeface="Arial" charset="0"/>
        </a:defRPr>
      </a:lvl5pPr>
      <a:lvl6pPr marL="457200" algn="l" rtl="0" eaLnBrk="1" fontAlgn="base" hangingPunct="1">
        <a:spcBef>
          <a:spcPct val="0"/>
        </a:spcBef>
        <a:spcAft>
          <a:spcPct val="0"/>
        </a:spcAft>
        <a:defRPr sz="4400">
          <a:solidFill>
            <a:schemeClr val="bg1"/>
          </a:solidFill>
          <a:latin typeface="Calibri" pitchFamily="34" charset="0"/>
        </a:defRPr>
      </a:lvl6pPr>
      <a:lvl7pPr marL="914400" algn="l" rtl="0" eaLnBrk="1" fontAlgn="base" hangingPunct="1">
        <a:spcBef>
          <a:spcPct val="0"/>
        </a:spcBef>
        <a:spcAft>
          <a:spcPct val="0"/>
        </a:spcAft>
        <a:defRPr sz="4400">
          <a:solidFill>
            <a:schemeClr val="bg1"/>
          </a:solidFill>
          <a:latin typeface="Calibri" pitchFamily="34" charset="0"/>
        </a:defRPr>
      </a:lvl7pPr>
      <a:lvl8pPr marL="1371600" algn="l" rtl="0" eaLnBrk="1" fontAlgn="base" hangingPunct="1">
        <a:spcBef>
          <a:spcPct val="0"/>
        </a:spcBef>
        <a:spcAft>
          <a:spcPct val="0"/>
        </a:spcAft>
        <a:defRPr sz="4400">
          <a:solidFill>
            <a:schemeClr val="bg1"/>
          </a:solidFill>
          <a:latin typeface="Calibri" pitchFamily="34" charset="0"/>
        </a:defRPr>
      </a:lvl8pPr>
      <a:lvl9pPr marL="1828800" algn="l" rtl="0" eaLnBrk="1" fontAlgn="base" hangingPunct="1">
        <a:spcBef>
          <a:spcPct val="0"/>
        </a:spcBef>
        <a:spcAft>
          <a:spcPct val="0"/>
        </a:spcAft>
        <a:defRPr sz="4400">
          <a:solidFill>
            <a:schemeClr val="bg1"/>
          </a:solidFill>
          <a:latin typeface="Calibri" pitchFamily="34" charset="0"/>
        </a:defRPr>
      </a:lvl9pPr>
    </p:titleStyle>
    <p:bodyStyle>
      <a:lvl1pPr marL="342900" indent="-342900" algn="l" rtl="0" eaLnBrk="1" fontAlgn="base" hangingPunct="1">
        <a:spcBef>
          <a:spcPct val="20000"/>
        </a:spcBef>
        <a:spcAft>
          <a:spcPct val="0"/>
        </a:spcAft>
        <a:buClr>
          <a:srgbClr val="C00000"/>
        </a:buClr>
        <a:buFont typeface="Arial" charset="0"/>
        <a:buChar char="•"/>
        <a:defRPr sz="2800" kern="1200">
          <a:solidFill>
            <a:schemeClr val="tx1"/>
          </a:solidFill>
          <a:latin typeface="Arial Unicode MS" pitchFamily="34" charset="-128"/>
          <a:ea typeface="Arial Unicode MS" pitchFamily="34" charset="-128"/>
          <a:cs typeface="Arial Unicode MS" pitchFamily="34" charset="-128"/>
        </a:defRPr>
      </a:lvl1pPr>
      <a:lvl2pPr marL="742950" indent="-285750" algn="l" rtl="0" eaLnBrk="1" fontAlgn="base" hangingPunct="1">
        <a:spcBef>
          <a:spcPct val="20000"/>
        </a:spcBef>
        <a:spcAft>
          <a:spcPct val="0"/>
        </a:spcAft>
        <a:buClr>
          <a:srgbClr val="0070C0"/>
        </a:buClr>
        <a:buFont typeface="Arial" charset="0"/>
        <a:buChar char="–"/>
        <a:defRPr sz="2400" kern="1200">
          <a:solidFill>
            <a:schemeClr val="tx1"/>
          </a:solidFill>
          <a:latin typeface="Arial Unicode MS" pitchFamily="34" charset="-128"/>
          <a:ea typeface="Arial Unicode MS" pitchFamily="34" charset="-128"/>
          <a:cs typeface="Arial Unicode MS" pitchFamily="34" charset="-128"/>
        </a:defRPr>
      </a:lvl2pPr>
      <a:lvl3pPr marL="1143000" indent="-228600" algn="l" rtl="0" eaLnBrk="1" fontAlgn="base" hangingPunct="1">
        <a:spcBef>
          <a:spcPct val="20000"/>
        </a:spcBef>
        <a:spcAft>
          <a:spcPct val="0"/>
        </a:spcAft>
        <a:buClr>
          <a:srgbClr val="1A823A"/>
        </a:buClr>
        <a:buFont typeface="Arial" charset="0"/>
        <a:buChar char="•"/>
        <a:defRPr sz="2000" kern="1200">
          <a:solidFill>
            <a:schemeClr val="tx1"/>
          </a:solidFill>
          <a:latin typeface="Arial Unicode MS" pitchFamily="34" charset="-128"/>
          <a:ea typeface="Arial Unicode MS" pitchFamily="34" charset="-128"/>
          <a:cs typeface="Arial Unicode MS" pitchFamily="34" charset="-128"/>
        </a:defRPr>
      </a:lvl3pPr>
      <a:lvl4pPr marL="1600200" indent="-228600" algn="l" rtl="0" eaLnBrk="1" fontAlgn="base" hangingPunct="1">
        <a:spcBef>
          <a:spcPct val="20000"/>
        </a:spcBef>
        <a:spcAft>
          <a:spcPct val="0"/>
        </a:spcAft>
        <a:buClr>
          <a:srgbClr val="948A54"/>
        </a:buClr>
        <a:buFont typeface="Arial" charset="0"/>
        <a:buChar char="–"/>
        <a:defRPr kern="1200">
          <a:solidFill>
            <a:schemeClr val="tx1"/>
          </a:solidFill>
          <a:latin typeface="Arial Unicode MS" pitchFamily="34" charset="-128"/>
          <a:ea typeface="Arial Unicode MS" pitchFamily="34" charset="-128"/>
          <a:cs typeface="Arial Unicode MS" pitchFamily="34" charset="-128"/>
        </a:defRPr>
      </a:lvl4pPr>
      <a:lvl5pPr marL="2057400" indent="-228600" algn="l" rtl="0" eaLnBrk="1" fontAlgn="base" hangingPunct="1">
        <a:spcBef>
          <a:spcPct val="20000"/>
        </a:spcBef>
        <a:spcAft>
          <a:spcPct val="0"/>
        </a:spcAft>
        <a:buClr>
          <a:srgbClr val="7F7F7F"/>
        </a:buClr>
        <a:buFont typeface="Arial" charset="0"/>
        <a:buChar char="»"/>
        <a:defRPr kern="1200">
          <a:solidFill>
            <a:schemeClr val="tx1"/>
          </a:solidFill>
          <a:latin typeface="Arial Unicode MS" pitchFamily="34" charset="-128"/>
          <a:ea typeface="Arial Unicode MS" pitchFamily="34" charset="-128"/>
          <a:cs typeface="Arial Unicode MS" pitchFamily="34" charset="-12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railinc.com/rportal/alf_docs/Circulars/OT-10.pdf"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09800"/>
            <a:ext cx="7772400" cy="2133600"/>
          </a:xfrm>
        </p:spPr>
        <p:txBody>
          <a:bodyPr/>
          <a:lstStyle/>
          <a:p>
            <a:r>
              <a:rPr lang="en-US" sz="4800" dirty="0" smtClean="0"/>
              <a:t>Special Car Order 90 </a:t>
            </a:r>
            <a:br>
              <a:rPr lang="en-US" sz="4800" dirty="0" smtClean="0"/>
            </a:br>
            <a:r>
              <a:rPr lang="en-US" sz="3200" dirty="0" smtClean="0"/>
              <a:t>Update and Upcoming Changes</a:t>
            </a:r>
            <a:r>
              <a:rPr lang="en-US" dirty="0" smtClean="0"/>
              <a:t/>
            </a:r>
            <a:br>
              <a:rPr lang="en-US" dirty="0" smtClean="0"/>
            </a:br>
            <a:endParaRPr lang="en-US" dirty="0"/>
          </a:p>
        </p:txBody>
      </p:sp>
      <p:sp>
        <p:nvSpPr>
          <p:cNvPr id="3" name="Subtitle 2"/>
          <p:cNvSpPr>
            <a:spLocks noGrp="1"/>
          </p:cNvSpPr>
          <p:nvPr>
            <p:ph type="subTitle" idx="1"/>
          </p:nvPr>
        </p:nvSpPr>
        <p:spPr>
          <a:xfrm>
            <a:off x="381000" y="4038600"/>
            <a:ext cx="6400800" cy="1752600"/>
          </a:xfrm>
        </p:spPr>
        <p:txBody>
          <a:bodyPr/>
          <a:lstStyle/>
          <a:p>
            <a:endParaRPr lang="en-US" dirty="0" smtClean="0"/>
          </a:p>
          <a:p>
            <a:r>
              <a:rPr lang="en-US" dirty="0" smtClean="0"/>
              <a:t>May 15, 2015</a:t>
            </a:r>
            <a:endParaRPr lang="en-US" dirty="0"/>
          </a:p>
        </p:txBody>
      </p:sp>
    </p:spTree>
    <p:extLst>
      <p:ext uri="{BB962C8B-B14F-4D97-AF65-F5344CB8AC3E}">
        <p14:creationId xmlns:p14="http://schemas.microsoft.com/office/powerpoint/2010/main" val="1910850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CSR 2</a:t>
            </a:r>
            <a:br>
              <a:rPr lang="en-US" dirty="0" smtClean="0"/>
            </a:br>
            <a:r>
              <a:rPr lang="en-US" sz="2800" dirty="0" smtClean="0"/>
              <a:t>Empty Foreign Cars </a:t>
            </a:r>
            <a:r>
              <a:rPr lang="en-US" sz="2800" u="sng" dirty="0" smtClean="0"/>
              <a:t>Not Needed </a:t>
            </a:r>
            <a:r>
              <a:rPr lang="en-US" sz="2800" dirty="0" smtClean="0"/>
              <a:t>For Loading</a:t>
            </a:r>
            <a:endParaRPr lang="en-US" sz="2800" dirty="0"/>
          </a:p>
        </p:txBody>
      </p:sp>
      <p:sp>
        <p:nvSpPr>
          <p:cNvPr id="3" name="Content Placeholder 2"/>
          <p:cNvSpPr>
            <a:spLocks noGrp="1"/>
          </p:cNvSpPr>
          <p:nvPr>
            <p:ph sz="half" idx="1"/>
          </p:nvPr>
        </p:nvSpPr>
        <p:spPr>
          <a:xfrm>
            <a:off x="228600" y="1600200"/>
            <a:ext cx="4191000" cy="4495799"/>
          </a:xfrm>
        </p:spPr>
        <p:txBody>
          <a:bodyPr/>
          <a:lstStyle/>
          <a:p>
            <a:pPr>
              <a:buNone/>
            </a:pPr>
            <a:r>
              <a:rPr lang="en-US" sz="3600" b="1" dirty="0" smtClean="0">
                <a:solidFill>
                  <a:schemeClr val="accent2">
                    <a:lumMod val="75000"/>
                  </a:schemeClr>
                </a:solidFill>
                <a:effectLst>
                  <a:outerShdw blurRad="31750" dist="25400" dir="5400000" algn="tl" rotWithShape="0">
                    <a:srgbClr val="000000">
                      <a:alpha val="25000"/>
                    </a:srgbClr>
                  </a:outerShdw>
                </a:effectLst>
              </a:rPr>
              <a:t>Scope:</a:t>
            </a:r>
          </a:p>
          <a:p>
            <a:pPr lvl="1">
              <a:buNone/>
            </a:pPr>
            <a:r>
              <a:rPr lang="en-US" sz="2800" dirty="0" smtClean="0"/>
              <a:t>Fall back rule when freight cars are not covered under a Car Service Directive or Special Car Order</a:t>
            </a:r>
            <a:endParaRPr lang="en-US" sz="2000" dirty="0" smtClean="0"/>
          </a:p>
          <a:p>
            <a:endParaRPr lang="en-US" dirty="0"/>
          </a:p>
        </p:txBody>
      </p:sp>
      <p:sp>
        <p:nvSpPr>
          <p:cNvPr id="5" name="Content Placeholder 4"/>
          <p:cNvSpPr>
            <a:spLocks noGrp="1"/>
          </p:cNvSpPr>
          <p:nvPr>
            <p:ph sz="half" idx="2"/>
          </p:nvPr>
        </p:nvSpPr>
        <p:spPr/>
        <p:txBody>
          <a:bodyPr/>
          <a:lstStyle/>
          <a:p>
            <a:pPr>
              <a:lnSpc>
                <a:spcPct val="90000"/>
              </a:lnSpc>
              <a:spcBef>
                <a:spcPts val="400"/>
              </a:spcBef>
              <a:buNone/>
              <a:defRPr/>
            </a:pPr>
            <a:r>
              <a:rPr lang="en-US" sz="3600" b="1" dirty="0" smtClean="0">
                <a:solidFill>
                  <a:schemeClr val="accent2">
                    <a:lumMod val="75000"/>
                  </a:schemeClr>
                </a:solidFill>
                <a:effectLst>
                  <a:outerShdw blurRad="31750" dist="25400" dir="5400000" algn="tl" rotWithShape="0">
                    <a:srgbClr val="000000">
                      <a:alpha val="25000"/>
                    </a:srgbClr>
                  </a:outerShdw>
                </a:effectLst>
              </a:rPr>
              <a:t>Purpose:</a:t>
            </a:r>
          </a:p>
          <a:p>
            <a:pPr marL="365760" indent="-256032" fontAlgn="auto">
              <a:lnSpc>
                <a:spcPct val="90000"/>
              </a:lnSpc>
              <a:spcAft>
                <a:spcPts val="0"/>
              </a:spcAft>
              <a:buNone/>
              <a:defRPr/>
            </a:pPr>
            <a:r>
              <a:rPr lang="en-US" dirty="0" smtClean="0"/>
              <a:t>	Promotes return of empty freight cars to car owners without the need to gain permission from other railroads to accept empty cars moving to the owning road </a:t>
            </a:r>
          </a:p>
          <a:p>
            <a:endParaRPr lang="en-US" dirty="0"/>
          </a:p>
        </p:txBody>
      </p:sp>
    </p:spTree>
    <p:extLst>
      <p:ext uri="{BB962C8B-B14F-4D97-AF65-F5344CB8AC3E}">
        <p14:creationId xmlns:p14="http://schemas.microsoft.com/office/powerpoint/2010/main" val="3814426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0"/>
            <a:ext cx="7772400" cy="1828800"/>
          </a:xfrm>
        </p:spPr>
        <p:txBody>
          <a:bodyPr/>
          <a:lstStyle/>
          <a:p>
            <a:r>
              <a:rPr lang="en-US" dirty="0" smtClean="0"/>
              <a:t/>
            </a:r>
            <a:br>
              <a:rPr lang="en-US" dirty="0" smtClean="0"/>
            </a:br>
            <a:r>
              <a:rPr lang="en-US" dirty="0" smtClean="0"/>
              <a:t>Special Car Order 90 Defined</a:t>
            </a:r>
            <a:endParaRPr lang="en-US" i="1" dirty="0"/>
          </a:p>
        </p:txBody>
      </p:sp>
    </p:spTree>
    <p:extLst>
      <p:ext uri="{BB962C8B-B14F-4D97-AF65-F5344CB8AC3E}">
        <p14:creationId xmlns:p14="http://schemas.microsoft.com/office/powerpoint/2010/main" val="4400710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dirty="0" smtClean="0"/>
              <a:t> </a:t>
            </a:r>
            <a:r>
              <a:rPr lang="en-US" sz="3200" i="1" dirty="0" smtClean="0"/>
              <a:t>General Information</a:t>
            </a:r>
            <a:endParaRPr lang="en-US" sz="3200" i="1" dirty="0"/>
          </a:p>
        </p:txBody>
      </p:sp>
      <p:sp>
        <p:nvSpPr>
          <p:cNvPr id="6" name="Content Placeholder 5"/>
          <p:cNvSpPr>
            <a:spLocks noGrp="1"/>
          </p:cNvSpPr>
          <p:nvPr>
            <p:ph sz="half" idx="1"/>
          </p:nvPr>
        </p:nvSpPr>
        <p:spPr>
          <a:xfrm>
            <a:off x="76200" y="1524000"/>
            <a:ext cx="8915400" cy="4648200"/>
          </a:xfrm>
        </p:spPr>
        <p:txBody>
          <a:bodyPr/>
          <a:lstStyle/>
          <a:p>
            <a:r>
              <a:rPr lang="en-US" sz="2400" dirty="0" smtClean="0"/>
              <a:t>Addresses the need to move surplus, indirect connection railroad cars to the home railroad without incurring the time or costs involved with moving them empty in reverse of prior loaded shipments.</a:t>
            </a:r>
          </a:p>
          <a:p>
            <a:endParaRPr lang="en-US" sz="1600" dirty="0" smtClean="0"/>
          </a:p>
          <a:p>
            <a:r>
              <a:rPr lang="en-US" sz="2400" dirty="0" smtClean="0"/>
              <a:t>Interchange Outlets are maintained in a table by Railinc and are intended to evenly distribute obligations among carriers.</a:t>
            </a:r>
          </a:p>
          <a:p>
            <a:endParaRPr lang="en-US" sz="1600" dirty="0" smtClean="0"/>
          </a:p>
          <a:p>
            <a:r>
              <a:rPr lang="en-US" sz="2400" dirty="0" smtClean="0"/>
              <a:t>Transportation Codes and Transportation Condition Codes that are generated by certain movement events are passed to railroads through Umler and used for distribution decisions.  </a:t>
            </a:r>
          </a:p>
          <a:p>
            <a:pPr marL="0" indent="0">
              <a:buNone/>
            </a:pPr>
            <a:r>
              <a:rPr lang="en-US" sz="2400" dirty="0"/>
              <a:t> </a:t>
            </a:r>
            <a:r>
              <a:rPr lang="en-US" sz="2400" dirty="0" smtClean="0"/>
              <a:t>    </a:t>
            </a:r>
            <a:r>
              <a:rPr lang="en-US" sz="2000" dirty="0" smtClean="0"/>
              <a:t>(</a:t>
            </a:r>
            <a:r>
              <a:rPr lang="en-US" sz="2000" i="1" dirty="0" smtClean="0">
                <a:solidFill>
                  <a:schemeClr val="accent2">
                    <a:lumMod val="75000"/>
                  </a:schemeClr>
                </a:solidFill>
              </a:rPr>
              <a:t>EC, EP, EJ, ER, T, TU, TO</a:t>
            </a:r>
            <a:r>
              <a:rPr lang="en-US" sz="2000" dirty="0" smtClean="0"/>
              <a:t>)</a:t>
            </a:r>
            <a:endParaRPr lang="en-US" sz="2000" dirty="0"/>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4269821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sz="3200" i="1" dirty="0"/>
              <a:t>the Equipment Covered</a:t>
            </a:r>
          </a:p>
        </p:txBody>
      </p:sp>
      <p:sp>
        <p:nvSpPr>
          <p:cNvPr id="6" name="Content Placeholder 5"/>
          <p:cNvSpPr>
            <a:spLocks noGrp="1"/>
          </p:cNvSpPr>
          <p:nvPr>
            <p:ph sz="half" idx="1"/>
          </p:nvPr>
        </p:nvSpPr>
        <p:spPr>
          <a:xfrm>
            <a:off x="76200" y="1524000"/>
            <a:ext cx="8915400" cy="4648200"/>
          </a:xfrm>
        </p:spPr>
        <p:txBody>
          <a:bodyPr/>
          <a:lstStyle/>
          <a:p>
            <a:r>
              <a:rPr lang="en-US" sz="3200" dirty="0" smtClean="0"/>
              <a:t>SCO90 has been expanded since 1953 to cover additional equipment types</a:t>
            </a:r>
          </a:p>
          <a:p>
            <a:pPr lvl="1"/>
            <a:r>
              <a:rPr lang="en-US" sz="2000" dirty="0" smtClean="0"/>
              <a:t>Boxcars      (RB, RBL, RP, RPL, LC, LU, XL, XLI, XM, XP, XPI)</a:t>
            </a:r>
          </a:p>
          <a:p>
            <a:pPr lvl="1"/>
            <a:r>
              <a:rPr lang="en-US" sz="2000" dirty="0" smtClean="0"/>
              <a:t>Flats           (FB, FBC, FBS, FC, FCA, FDC, FL, FM </a:t>
            </a:r>
            <a:r>
              <a:rPr lang="en-US" sz="1600" i="1" dirty="0" smtClean="0"/>
              <a:t>4 axle</a:t>
            </a:r>
            <a:r>
              <a:rPr lang="en-US" sz="2000" dirty="0"/>
              <a:t>, </a:t>
            </a:r>
            <a:r>
              <a:rPr lang="en-US" sz="2000" dirty="0" smtClean="0"/>
              <a:t>FMS)</a:t>
            </a:r>
            <a:endParaRPr lang="en-US" sz="2000" dirty="0"/>
          </a:p>
          <a:p>
            <a:pPr lvl="1"/>
            <a:r>
              <a:rPr lang="en-US" sz="2000" dirty="0" smtClean="0"/>
              <a:t>Gondolas    (GB, GBR, GBS, GBSR, GS, GSS, GWS, LG)</a:t>
            </a:r>
          </a:p>
          <a:p>
            <a:endParaRPr lang="en-US" sz="1600" dirty="0" smtClean="0"/>
          </a:p>
          <a:p>
            <a:r>
              <a:rPr lang="en-US" sz="3200" dirty="0"/>
              <a:t>Some notable </a:t>
            </a:r>
            <a:r>
              <a:rPr lang="en-US" sz="3200" dirty="0" smtClean="0"/>
              <a:t>exclusions include </a:t>
            </a:r>
          </a:p>
          <a:p>
            <a:pPr lvl="1"/>
            <a:r>
              <a:rPr lang="en-US" sz="2000" dirty="0" smtClean="0"/>
              <a:t>Hoppers    </a:t>
            </a:r>
            <a:endParaRPr lang="en-US" sz="2000" dirty="0"/>
          </a:p>
          <a:p>
            <a:pPr lvl="1"/>
            <a:r>
              <a:rPr lang="en-US" sz="2000" dirty="0"/>
              <a:t>Multilevels</a:t>
            </a:r>
          </a:p>
          <a:p>
            <a:pPr lvl="1"/>
            <a:r>
              <a:rPr lang="en-US" sz="2000" dirty="0" smtClean="0"/>
              <a:t>Tanks</a:t>
            </a:r>
          </a:p>
          <a:p>
            <a:pPr lvl="1"/>
            <a:r>
              <a:rPr lang="en-US" sz="2000" dirty="0" smtClean="0"/>
              <a:t>Certain Heavy Duty Flats and Gondolas </a:t>
            </a:r>
            <a:endParaRPr lang="en-US" sz="2000" dirty="0"/>
          </a:p>
          <a:p>
            <a:pPr lvl="1"/>
            <a:endParaRPr lang="en-US" dirty="0"/>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5262792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sz="3200" i="1" dirty="0"/>
              <a:t>the </a:t>
            </a:r>
            <a:r>
              <a:rPr lang="en-US" sz="3200" i="1" dirty="0" smtClean="0"/>
              <a:t>Distribution Decision</a:t>
            </a:r>
            <a:endParaRPr lang="en-US" sz="3200" i="1" dirty="0"/>
          </a:p>
        </p:txBody>
      </p:sp>
      <p:sp>
        <p:nvSpPr>
          <p:cNvPr id="6" name="Content Placeholder 5"/>
          <p:cNvSpPr>
            <a:spLocks noGrp="1"/>
          </p:cNvSpPr>
          <p:nvPr>
            <p:ph sz="half" idx="1"/>
          </p:nvPr>
        </p:nvSpPr>
        <p:spPr>
          <a:xfrm>
            <a:off x="76200" y="1524000"/>
            <a:ext cx="8915400" cy="4648200"/>
          </a:xfrm>
        </p:spPr>
        <p:txBody>
          <a:bodyPr/>
          <a:lstStyle/>
          <a:p>
            <a:r>
              <a:rPr lang="en-US" sz="2400" dirty="0"/>
              <a:t>W</a:t>
            </a:r>
            <a:r>
              <a:rPr lang="en-US" sz="2400" dirty="0" smtClean="0"/>
              <a:t>hen the owning or leasing railroad </a:t>
            </a:r>
            <a:r>
              <a:rPr lang="en-US" sz="2400" b="1" i="1" dirty="0" smtClean="0"/>
              <a:t>participated</a:t>
            </a:r>
            <a:r>
              <a:rPr lang="en-US" sz="2400" dirty="0" smtClean="0"/>
              <a:t>  in the prior loaded shipment</a:t>
            </a:r>
          </a:p>
          <a:p>
            <a:pPr lvl="1"/>
            <a:r>
              <a:rPr lang="en-US" sz="1800" i="1" dirty="0" smtClean="0"/>
              <a:t>Direct Connects </a:t>
            </a:r>
            <a:r>
              <a:rPr lang="en-US" sz="1800" dirty="0" smtClean="0"/>
              <a:t>can forward empty to the leasing or owning road at any junction. (exceptions for a switching road).</a:t>
            </a:r>
          </a:p>
          <a:p>
            <a:pPr lvl="1"/>
            <a:r>
              <a:rPr lang="en-US" sz="1800" i="1" dirty="0" smtClean="0"/>
              <a:t>Indirect Connects </a:t>
            </a:r>
            <a:r>
              <a:rPr lang="en-US" sz="1800" dirty="0" smtClean="0"/>
              <a:t>can return the car reverse of prior loaded shipment.</a:t>
            </a:r>
            <a:endParaRPr lang="en-US" sz="1800" dirty="0"/>
          </a:p>
          <a:p>
            <a:endParaRPr lang="en-US" sz="1600" dirty="0" smtClean="0"/>
          </a:p>
          <a:p>
            <a:r>
              <a:rPr lang="en-US" sz="2400" dirty="0"/>
              <a:t>When the owning or leasing railroad </a:t>
            </a:r>
            <a:r>
              <a:rPr lang="en-US" sz="2400" b="1" i="1" dirty="0"/>
              <a:t>did NOT participate </a:t>
            </a:r>
            <a:r>
              <a:rPr lang="en-US" sz="2400" b="1" i="1" dirty="0" smtClean="0"/>
              <a:t> </a:t>
            </a:r>
            <a:r>
              <a:rPr lang="en-US" sz="2400" dirty="0" smtClean="0"/>
              <a:t>in </a:t>
            </a:r>
            <a:r>
              <a:rPr lang="en-US" sz="2400" dirty="0"/>
              <a:t>the prior loaded shipment</a:t>
            </a:r>
          </a:p>
          <a:p>
            <a:pPr lvl="1"/>
            <a:r>
              <a:rPr lang="en-US" sz="1800" i="1" dirty="0"/>
              <a:t>Direct </a:t>
            </a:r>
            <a:r>
              <a:rPr lang="en-US" sz="1800" i="1" dirty="0" smtClean="0"/>
              <a:t>Connects </a:t>
            </a:r>
            <a:r>
              <a:rPr lang="en-US" sz="1800" dirty="0"/>
              <a:t>can forward empty to the leasing or owning road at any </a:t>
            </a:r>
            <a:r>
              <a:rPr lang="en-US" sz="1800" dirty="0" smtClean="0"/>
              <a:t>junction or to the road where originally received under load if that road is also a Direct Connect with the owning or leasing road.</a:t>
            </a:r>
            <a:endParaRPr lang="en-US" sz="1800" dirty="0"/>
          </a:p>
          <a:p>
            <a:pPr lvl="1"/>
            <a:r>
              <a:rPr lang="en-US" sz="1800" i="1" dirty="0"/>
              <a:t>Indirect </a:t>
            </a:r>
            <a:r>
              <a:rPr lang="en-US" sz="1800" i="1" dirty="0" smtClean="0"/>
              <a:t>Connects </a:t>
            </a:r>
            <a:r>
              <a:rPr lang="en-US" sz="1800" dirty="0" smtClean="0"/>
              <a:t>shall use their designated SCO90 outlet to forward the car empty towards the leasing or owning road or return the car reverse of prior loaded shipment if no SCO90 outlets are provided.</a:t>
            </a:r>
            <a:endParaRPr lang="en-US" sz="1800" dirty="0"/>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2236324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0"/>
            <a:ext cx="7772400" cy="1828800"/>
          </a:xfrm>
        </p:spPr>
        <p:txBody>
          <a:bodyPr/>
          <a:lstStyle/>
          <a:p>
            <a:r>
              <a:rPr lang="en-US" dirty="0" smtClean="0"/>
              <a:t/>
            </a:r>
            <a:br>
              <a:rPr lang="en-US" dirty="0" smtClean="0"/>
            </a:br>
            <a:r>
              <a:rPr lang="en-US" dirty="0" smtClean="0"/>
              <a:t>How Special Car Order 90 Interacts with Car Service Directives</a:t>
            </a:r>
            <a:endParaRPr lang="en-US" i="1" dirty="0"/>
          </a:p>
        </p:txBody>
      </p:sp>
    </p:spTree>
    <p:extLst>
      <p:ext uri="{BB962C8B-B14F-4D97-AF65-F5344CB8AC3E}">
        <p14:creationId xmlns:p14="http://schemas.microsoft.com/office/powerpoint/2010/main" val="34233398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dirty="0" smtClean="0"/>
              <a:t> </a:t>
            </a:r>
            <a:r>
              <a:rPr lang="en-US" sz="3200" i="1" dirty="0"/>
              <a:t>Directives That Utilize SCO90 </a:t>
            </a:r>
          </a:p>
        </p:txBody>
      </p:sp>
      <p:sp>
        <p:nvSpPr>
          <p:cNvPr id="6" name="Content Placeholder 5"/>
          <p:cNvSpPr>
            <a:spLocks noGrp="1"/>
          </p:cNvSpPr>
          <p:nvPr>
            <p:ph sz="half" idx="1"/>
          </p:nvPr>
        </p:nvSpPr>
        <p:spPr>
          <a:xfrm>
            <a:off x="76200" y="1295400"/>
            <a:ext cx="8915400" cy="4876800"/>
          </a:xfrm>
        </p:spPr>
        <p:txBody>
          <a:bodyPr/>
          <a:lstStyle/>
          <a:p>
            <a:r>
              <a:rPr lang="en-US" dirty="0" smtClean="0"/>
              <a:t>Car Service Directive 145</a:t>
            </a:r>
          </a:p>
          <a:p>
            <a:pPr lvl="1"/>
            <a:r>
              <a:rPr lang="en-US" sz="2000" dirty="0" smtClean="0"/>
              <a:t>Applies to railroad </a:t>
            </a:r>
            <a:r>
              <a:rPr lang="en-US" sz="2000" i="1" dirty="0" smtClean="0"/>
              <a:t>controlled</a:t>
            </a:r>
            <a:r>
              <a:rPr lang="en-US" sz="2000" dirty="0" smtClean="0"/>
              <a:t> cars assigned to shippers, agent, commodity, or national boxcar pools </a:t>
            </a:r>
          </a:p>
          <a:p>
            <a:pPr lvl="1"/>
            <a:r>
              <a:rPr lang="en-US" sz="2000" dirty="0" smtClean="0"/>
              <a:t>Covers most Boxcars, Flats, Gondolas, Open Hoppers, Multilevels, and Tanks </a:t>
            </a:r>
            <a:endParaRPr lang="en-US" sz="1600" dirty="0" smtClean="0"/>
          </a:p>
          <a:p>
            <a:r>
              <a:rPr lang="en-US" dirty="0"/>
              <a:t>Car Service Directive 150</a:t>
            </a:r>
          </a:p>
          <a:p>
            <a:pPr lvl="1"/>
            <a:r>
              <a:rPr lang="en-US" sz="2000" dirty="0" smtClean="0"/>
              <a:t>Applies to railroad </a:t>
            </a:r>
            <a:r>
              <a:rPr lang="en-US" sz="2000" i="1" dirty="0" smtClean="0"/>
              <a:t>marked</a:t>
            </a:r>
            <a:r>
              <a:rPr lang="en-US" sz="2000" dirty="0" smtClean="0"/>
              <a:t> cars that are NOT assigned in pools    </a:t>
            </a:r>
            <a:endParaRPr lang="en-US" sz="2000" dirty="0"/>
          </a:p>
          <a:p>
            <a:pPr lvl="1"/>
            <a:r>
              <a:rPr lang="en-US" sz="2000" dirty="0"/>
              <a:t>Covers most Boxcars, Flats, Gondolas, Open Hoppers, Multilevels, and Tanks </a:t>
            </a:r>
            <a:endParaRPr lang="en-US" sz="1600" dirty="0"/>
          </a:p>
          <a:p>
            <a:r>
              <a:rPr lang="en-US" dirty="0"/>
              <a:t>Car Service Directive 175</a:t>
            </a:r>
          </a:p>
          <a:p>
            <a:pPr lvl="1"/>
            <a:r>
              <a:rPr lang="en-US" sz="2000" dirty="0"/>
              <a:t>Applies to all </a:t>
            </a:r>
            <a:r>
              <a:rPr lang="en-US" sz="2000" dirty="0" smtClean="0"/>
              <a:t>railroad cars assigned into O type pools (for lease termination, program, or reassignment)</a:t>
            </a:r>
            <a:endParaRPr lang="en-US" sz="2000" dirty="0"/>
          </a:p>
          <a:p>
            <a:pPr lvl="1"/>
            <a:endParaRPr lang="en-US" dirty="0"/>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211453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a:t>Special Car Order 90</a:t>
            </a:r>
            <a:r>
              <a:rPr lang="en-US" dirty="0" smtClean="0"/>
              <a:t/>
            </a:r>
            <a:br>
              <a:rPr lang="en-US" dirty="0" smtClean="0"/>
            </a:br>
            <a:r>
              <a:rPr lang="en-US" dirty="0" smtClean="0"/>
              <a:t> </a:t>
            </a:r>
            <a:r>
              <a:rPr lang="en-US" sz="3200" i="1" dirty="0"/>
              <a:t>Transportation Codes and Directives</a:t>
            </a:r>
          </a:p>
        </p:txBody>
      </p:sp>
      <p:sp>
        <p:nvSpPr>
          <p:cNvPr id="6" name="Content Placeholder 5"/>
          <p:cNvSpPr>
            <a:spLocks noGrp="1"/>
          </p:cNvSpPr>
          <p:nvPr>
            <p:ph sz="half" idx="1"/>
          </p:nvPr>
        </p:nvSpPr>
        <p:spPr>
          <a:xfrm>
            <a:off x="76200" y="1295400"/>
            <a:ext cx="8915400" cy="4953000"/>
          </a:xfrm>
        </p:spPr>
        <p:txBody>
          <a:bodyPr/>
          <a:lstStyle/>
          <a:p>
            <a:r>
              <a:rPr lang="en-US" sz="2400" dirty="0" smtClean="0"/>
              <a:t>Car Service Directive 145</a:t>
            </a:r>
          </a:p>
          <a:p>
            <a:pPr lvl="1"/>
            <a:r>
              <a:rPr lang="en-US" sz="1800" dirty="0"/>
              <a:t>Assigned cars with C, P, J, or R transportation codes are handled empty under provisions in CSD145</a:t>
            </a:r>
          </a:p>
          <a:p>
            <a:pPr lvl="1"/>
            <a:r>
              <a:rPr lang="en-US" sz="1800" dirty="0" smtClean="0"/>
              <a:t>Assigned cars covered by SCO90 with transportation condition codes of </a:t>
            </a:r>
            <a:r>
              <a:rPr lang="en-US" sz="1800" dirty="0" smtClean="0">
                <a:solidFill>
                  <a:schemeClr val="accent2">
                    <a:lumMod val="75000"/>
                  </a:schemeClr>
                </a:solidFill>
              </a:rPr>
              <a:t>EC</a:t>
            </a:r>
            <a:r>
              <a:rPr lang="en-US" sz="1800" dirty="0" smtClean="0"/>
              <a:t>, </a:t>
            </a:r>
            <a:r>
              <a:rPr lang="en-US" sz="1800" dirty="0" smtClean="0">
                <a:solidFill>
                  <a:schemeClr val="accent2">
                    <a:lumMod val="75000"/>
                  </a:schemeClr>
                </a:solidFill>
              </a:rPr>
              <a:t>EP</a:t>
            </a:r>
            <a:r>
              <a:rPr lang="en-US" sz="1800" dirty="0" smtClean="0"/>
              <a:t>, </a:t>
            </a:r>
            <a:r>
              <a:rPr lang="en-US" sz="1800" dirty="0" smtClean="0">
                <a:solidFill>
                  <a:schemeClr val="accent2">
                    <a:lumMod val="75000"/>
                  </a:schemeClr>
                </a:solidFill>
              </a:rPr>
              <a:t>EJ</a:t>
            </a:r>
            <a:r>
              <a:rPr lang="en-US" sz="1800" dirty="0" smtClean="0"/>
              <a:t>, or </a:t>
            </a:r>
            <a:r>
              <a:rPr lang="en-US" sz="1800" dirty="0" smtClean="0">
                <a:solidFill>
                  <a:schemeClr val="accent2">
                    <a:lumMod val="75000"/>
                  </a:schemeClr>
                </a:solidFill>
              </a:rPr>
              <a:t>ER</a:t>
            </a:r>
            <a:r>
              <a:rPr lang="en-US" sz="1800" dirty="0" smtClean="0"/>
              <a:t> can be handled under provisions in SCO90</a:t>
            </a:r>
          </a:p>
          <a:p>
            <a:r>
              <a:rPr lang="en-US" sz="2400" dirty="0" smtClean="0"/>
              <a:t>Car </a:t>
            </a:r>
            <a:r>
              <a:rPr lang="en-US" sz="2400" dirty="0"/>
              <a:t>Service Directive 150</a:t>
            </a:r>
          </a:p>
          <a:p>
            <a:pPr lvl="1"/>
            <a:r>
              <a:rPr lang="en-US" sz="1800" dirty="0"/>
              <a:t>Unassigned cars NOT covered by SCO90 with transportation codes of U or ‘blank’ are handled empty under provisions in CSD150 or Rule 2</a:t>
            </a:r>
          </a:p>
          <a:p>
            <a:pPr lvl="1"/>
            <a:r>
              <a:rPr lang="en-US" sz="1800" dirty="0" smtClean="0"/>
              <a:t>Unassigned cars covered by SCO90 with transportation codes of </a:t>
            </a:r>
            <a:r>
              <a:rPr lang="en-US" sz="1800" dirty="0" smtClean="0">
                <a:solidFill>
                  <a:schemeClr val="accent2">
                    <a:lumMod val="75000"/>
                  </a:schemeClr>
                </a:solidFill>
              </a:rPr>
              <a:t>Blank</a:t>
            </a:r>
            <a:r>
              <a:rPr lang="en-US" sz="1800" dirty="0" smtClean="0"/>
              <a:t>, </a:t>
            </a:r>
            <a:r>
              <a:rPr lang="en-US" sz="1800" dirty="0" smtClean="0">
                <a:solidFill>
                  <a:schemeClr val="accent2">
                    <a:lumMod val="75000"/>
                  </a:schemeClr>
                </a:solidFill>
              </a:rPr>
              <a:t>T</a:t>
            </a:r>
            <a:r>
              <a:rPr lang="en-US" sz="1800" dirty="0" smtClean="0"/>
              <a:t>, </a:t>
            </a:r>
            <a:r>
              <a:rPr lang="en-US" sz="1800" dirty="0" smtClean="0">
                <a:solidFill>
                  <a:schemeClr val="accent2">
                    <a:lumMod val="75000"/>
                  </a:schemeClr>
                </a:solidFill>
              </a:rPr>
              <a:t>U</a:t>
            </a:r>
            <a:r>
              <a:rPr lang="en-US" sz="1800" dirty="0" smtClean="0"/>
              <a:t>, or </a:t>
            </a:r>
            <a:r>
              <a:rPr lang="en-US" sz="1800" dirty="0" smtClean="0">
                <a:solidFill>
                  <a:schemeClr val="accent2">
                    <a:lumMod val="75000"/>
                  </a:schemeClr>
                </a:solidFill>
              </a:rPr>
              <a:t>TU</a:t>
            </a:r>
            <a:r>
              <a:rPr lang="en-US" sz="1800" dirty="0" smtClean="0"/>
              <a:t> can be handled under provisions in SCO90</a:t>
            </a:r>
            <a:endParaRPr lang="en-US" sz="1800" dirty="0"/>
          </a:p>
          <a:p>
            <a:r>
              <a:rPr lang="en-US" sz="2400" dirty="0" smtClean="0"/>
              <a:t>Car </a:t>
            </a:r>
            <a:r>
              <a:rPr lang="en-US" sz="2400" dirty="0"/>
              <a:t>Service Directive 175</a:t>
            </a:r>
          </a:p>
          <a:p>
            <a:pPr lvl="1"/>
            <a:r>
              <a:rPr lang="en-US" sz="1800" dirty="0"/>
              <a:t>Assigned cars with a transportation code of O are handled empty under provisions in CSD175.</a:t>
            </a:r>
          </a:p>
          <a:p>
            <a:pPr lvl="1"/>
            <a:r>
              <a:rPr lang="en-US" sz="1800" dirty="0" smtClean="0"/>
              <a:t>Assigned cars with a transportation code of </a:t>
            </a:r>
            <a:r>
              <a:rPr lang="en-US" sz="1800" dirty="0" smtClean="0">
                <a:solidFill>
                  <a:schemeClr val="accent2">
                    <a:lumMod val="75000"/>
                  </a:schemeClr>
                </a:solidFill>
              </a:rPr>
              <a:t>TO</a:t>
            </a:r>
            <a:r>
              <a:rPr lang="en-US" sz="1800" dirty="0" smtClean="0"/>
              <a:t> can be handled under provisions in SCO90</a:t>
            </a:r>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1308856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a:t>Special Car Order 90</a:t>
            </a:r>
            <a:r>
              <a:rPr lang="en-US" dirty="0" smtClean="0"/>
              <a:t/>
            </a:r>
            <a:br>
              <a:rPr lang="en-US" dirty="0" smtClean="0"/>
            </a:br>
            <a:r>
              <a:rPr lang="en-US" dirty="0" smtClean="0"/>
              <a:t> </a:t>
            </a:r>
            <a:r>
              <a:rPr lang="en-US" sz="3200" i="1" dirty="0"/>
              <a:t>Example </a:t>
            </a:r>
            <a:r>
              <a:rPr lang="en-US" sz="3200" i="1" dirty="0" smtClean="0"/>
              <a:t>Use of Transportation Codes</a:t>
            </a:r>
            <a:endParaRPr lang="en-US" sz="3200" i="1" dirty="0"/>
          </a:p>
        </p:txBody>
      </p:sp>
      <p:graphicFrame>
        <p:nvGraphicFramePr>
          <p:cNvPr id="5" name="Table 4"/>
          <p:cNvGraphicFramePr>
            <a:graphicFrameLocks noGrp="1"/>
          </p:cNvGraphicFramePr>
          <p:nvPr>
            <p:extLst>
              <p:ext uri="{D42A27DB-BD31-4B8C-83A1-F6EECF244321}">
                <p14:modId xmlns:p14="http://schemas.microsoft.com/office/powerpoint/2010/main" val="397685437"/>
              </p:ext>
            </p:extLst>
          </p:nvPr>
        </p:nvGraphicFramePr>
        <p:xfrm>
          <a:off x="304800" y="1397000"/>
          <a:ext cx="8686799" cy="4602480"/>
        </p:xfrm>
        <a:graphic>
          <a:graphicData uri="http://schemas.openxmlformats.org/drawingml/2006/table">
            <a:tbl>
              <a:tblPr firstRow="1" bandRow="1">
                <a:tableStyleId>{5C22544A-7EE6-4342-B048-85BDC9FD1C3A}</a:tableStyleId>
              </a:tblPr>
              <a:tblGrid>
                <a:gridCol w="1219200"/>
                <a:gridCol w="1097278"/>
                <a:gridCol w="3017522"/>
                <a:gridCol w="1470659"/>
                <a:gridCol w="1882140"/>
              </a:tblGrid>
              <a:tr h="370840">
                <a:tc>
                  <a:txBody>
                    <a:bodyPr/>
                    <a:lstStyle/>
                    <a:p>
                      <a:pPr algn="ctr"/>
                      <a:r>
                        <a:rPr lang="en-US" sz="1600" dirty="0" smtClean="0"/>
                        <a:t>Assigned or Unassigned</a:t>
                      </a:r>
                      <a:endParaRPr lang="en-US" sz="1600" dirty="0"/>
                    </a:p>
                  </a:txBody>
                  <a:tcPr/>
                </a:tc>
                <a:tc>
                  <a:txBody>
                    <a:bodyPr/>
                    <a:lstStyle/>
                    <a:p>
                      <a:pPr algn="ctr"/>
                      <a:r>
                        <a:rPr lang="en-US" sz="1600" dirty="0" smtClean="0"/>
                        <a:t>Applicable</a:t>
                      </a:r>
                      <a:r>
                        <a:rPr lang="en-US" sz="1600" baseline="0" dirty="0" smtClean="0"/>
                        <a:t> Car Service Directive</a:t>
                      </a:r>
                      <a:endParaRPr lang="en-US" sz="1600" dirty="0"/>
                    </a:p>
                  </a:txBody>
                  <a:tcPr/>
                </a:tc>
                <a:tc>
                  <a:txBody>
                    <a:bodyPr/>
                    <a:lstStyle/>
                    <a:p>
                      <a:pPr algn="ctr"/>
                      <a:r>
                        <a:rPr lang="en-US" sz="1600" dirty="0" smtClean="0"/>
                        <a:t>Loading Scenario For</a:t>
                      </a:r>
                      <a:r>
                        <a:rPr lang="en-US" sz="1600" baseline="0" dirty="0" smtClean="0"/>
                        <a:t> A Car That Qualifies for SCO90</a:t>
                      </a:r>
                      <a:endParaRPr lang="en-US" sz="1600" dirty="0"/>
                    </a:p>
                  </a:txBody>
                  <a:tcPr/>
                </a:tc>
                <a:tc>
                  <a:txBody>
                    <a:bodyPr/>
                    <a:lstStyle/>
                    <a:p>
                      <a:pPr algn="ctr"/>
                      <a:r>
                        <a:rPr lang="en-US" sz="1600" dirty="0" smtClean="0"/>
                        <a:t>Transportation Code /</a:t>
                      </a:r>
                      <a:r>
                        <a:rPr lang="en-US" sz="1600" baseline="0" dirty="0" smtClean="0"/>
                        <a:t> Condition Code</a:t>
                      </a:r>
                      <a:endParaRPr lang="en-US" sz="1600" dirty="0"/>
                    </a:p>
                  </a:txBody>
                  <a:tcPr/>
                </a:tc>
                <a:tc>
                  <a:txBody>
                    <a:bodyPr/>
                    <a:lstStyle/>
                    <a:p>
                      <a:pPr algn="ctr"/>
                      <a:r>
                        <a:rPr lang="en-US" sz="1600" dirty="0" smtClean="0"/>
                        <a:t>Typical</a:t>
                      </a:r>
                      <a:r>
                        <a:rPr lang="en-US" sz="1600" baseline="0" dirty="0" smtClean="0"/>
                        <a:t> </a:t>
                      </a:r>
                      <a:r>
                        <a:rPr lang="en-US" sz="1600" dirty="0" smtClean="0"/>
                        <a:t>Empty Handling</a:t>
                      </a:r>
                      <a:r>
                        <a:rPr lang="en-US" sz="1600" baseline="0" dirty="0" smtClean="0"/>
                        <a:t> Option for Road B</a:t>
                      </a:r>
                      <a:endParaRPr lang="en-US" sz="1600" dirty="0"/>
                    </a:p>
                  </a:txBody>
                  <a:tcPr/>
                </a:tc>
              </a:tr>
              <a:tr h="370840">
                <a:tc>
                  <a:txBody>
                    <a:bodyPr/>
                    <a:lstStyle/>
                    <a:p>
                      <a:pPr algn="ctr"/>
                      <a:r>
                        <a:rPr lang="en-US" sz="1600" dirty="0" smtClean="0"/>
                        <a:t>Assigned</a:t>
                      </a:r>
                      <a:endParaRPr lang="en-US" sz="1600" dirty="0"/>
                    </a:p>
                  </a:txBody>
                  <a:tcPr/>
                </a:tc>
                <a:tc>
                  <a:txBody>
                    <a:bodyPr/>
                    <a:lstStyle/>
                    <a:p>
                      <a:pPr algn="ctr"/>
                      <a:r>
                        <a:rPr lang="en-US" sz="1600" dirty="0" smtClean="0"/>
                        <a:t>CSD145</a:t>
                      </a:r>
                      <a:endParaRPr lang="en-US" sz="1600" dirty="0"/>
                    </a:p>
                  </a:txBody>
                  <a:tcPr/>
                </a:tc>
                <a:tc>
                  <a:txBody>
                    <a:bodyPr/>
                    <a:lstStyle/>
                    <a:p>
                      <a:r>
                        <a:rPr lang="en-US" sz="1600" dirty="0" smtClean="0"/>
                        <a:t>Road A is</a:t>
                      </a:r>
                      <a:r>
                        <a:rPr lang="en-US" sz="1600" baseline="0" dirty="0" smtClean="0"/>
                        <a:t> the pool operator for a car that is loaded by Road A to Road B</a:t>
                      </a:r>
                      <a:endParaRPr lang="en-US" sz="1600" dirty="0"/>
                    </a:p>
                  </a:txBody>
                  <a:tcPr/>
                </a:tc>
                <a:tc>
                  <a:txBody>
                    <a:bodyPr/>
                    <a:lstStyle/>
                    <a:p>
                      <a:pPr algn="ctr"/>
                      <a:r>
                        <a:rPr lang="en-US" sz="1600" dirty="0" smtClean="0"/>
                        <a:t>C, P, R </a:t>
                      </a:r>
                      <a:endParaRPr lang="en-US" sz="1600" dirty="0"/>
                    </a:p>
                  </a:txBody>
                  <a:tcPr/>
                </a:tc>
                <a:tc>
                  <a:txBody>
                    <a:bodyPr/>
                    <a:lstStyle/>
                    <a:p>
                      <a:r>
                        <a:rPr lang="en-US" sz="1600" dirty="0" smtClean="0"/>
                        <a:t>Empty reverse</a:t>
                      </a:r>
                      <a:r>
                        <a:rPr lang="en-US" sz="1600" baseline="0" dirty="0" smtClean="0"/>
                        <a:t> of prior loaded shipment</a:t>
                      </a:r>
                      <a:endParaRPr lang="en-US" sz="1600" dirty="0"/>
                    </a:p>
                  </a:txBody>
                  <a:tcPr/>
                </a:tc>
              </a:tr>
              <a:tr h="370840">
                <a:tc>
                  <a:txBody>
                    <a:bodyPr/>
                    <a:lstStyle/>
                    <a:p>
                      <a:pPr algn="ctr"/>
                      <a:r>
                        <a:rPr lang="en-US" sz="1600" dirty="0" smtClean="0"/>
                        <a:t>Assigned</a:t>
                      </a:r>
                      <a:endParaRPr lang="en-US" sz="1600" dirty="0"/>
                    </a:p>
                  </a:txBody>
                  <a:tcPr/>
                </a:tc>
                <a:tc>
                  <a:txBody>
                    <a:bodyPr/>
                    <a:lstStyle/>
                    <a:p>
                      <a:pPr algn="ctr"/>
                      <a:r>
                        <a:rPr lang="en-US" sz="1600" dirty="0" smtClean="0"/>
                        <a:t>CSD145</a:t>
                      </a:r>
                      <a:endParaRPr lang="en-US" sz="1600" dirty="0"/>
                    </a:p>
                  </a:txBody>
                  <a:tcPr/>
                </a:tc>
                <a:tc>
                  <a:txBody>
                    <a:bodyPr/>
                    <a:lstStyle/>
                    <a:p>
                      <a:r>
                        <a:rPr lang="en-US" sz="1600" dirty="0" smtClean="0"/>
                        <a:t>Road A is the pool operator for a car that is loaded by Road C to Road B</a:t>
                      </a:r>
                      <a:endParaRPr lang="en-US" sz="1600" dirty="0"/>
                    </a:p>
                  </a:txBody>
                  <a:tcPr/>
                </a:tc>
                <a:tc>
                  <a:txBody>
                    <a:bodyPr/>
                    <a:lstStyle/>
                    <a:p>
                      <a:pPr algn="ctr"/>
                      <a:r>
                        <a:rPr lang="en-US" sz="1600" dirty="0" smtClean="0"/>
                        <a:t>EC, EP, ER</a:t>
                      </a:r>
                      <a:endParaRPr lang="en-US" sz="1600" dirty="0"/>
                    </a:p>
                  </a:txBody>
                  <a:tcPr/>
                </a:tc>
                <a:tc>
                  <a:txBody>
                    <a:bodyPr/>
                    <a:lstStyle/>
                    <a:p>
                      <a:r>
                        <a:rPr lang="en-US" sz="1600" dirty="0" smtClean="0"/>
                        <a:t>Forward</a:t>
                      </a:r>
                      <a:r>
                        <a:rPr lang="en-US" sz="1600" baseline="0" dirty="0" smtClean="0"/>
                        <a:t> to Road A via SCO90 else reverse route</a:t>
                      </a:r>
                      <a:endParaRPr lang="en-US" sz="1600" dirty="0"/>
                    </a:p>
                  </a:txBody>
                  <a:tcPr/>
                </a:tc>
              </a:tr>
              <a:tr h="370840">
                <a:tc>
                  <a:txBody>
                    <a:bodyPr/>
                    <a:lstStyle/>
                    <a:p>
                      <a:pPr algn="ctr"/>
                      <a:r>
                        <a:rPr lang="en-US" sz="1600" dirty="0" smtClean="0"/>
                        <a:t>Unassigned</a:t>
                      </a:r>
                      <a:endParaRPr lang="en-US" sz="1600" dirty="0"/>
                    </a:p>
                  </a:txBody>
                  <a:tcPr/>
                </a:tc>
                <a:tc>
                  <a:txBody>
                    <a:bodyPr/>
                    <a:lstStyle/>
                    <a:p>
                      <a:pPr algn="ctr"/>
                      <a:r>
                        <a:rPr lang="en-US" sz="1600" dirty="0" smtClean="0"/>
                        <a:t>CSD150</a:t>
                      </a:r>
                      <a:endParaRPr lang="en-US" sz="1600" dirty="0"/>
                    </a:p>
                  </a:txBody>
                  <a:tcPr/>
                </a:tc>
                <a:tc>
                  <a:txBody>
                    <a:bodyPr/>
                    <a:lstStyle/>
                    <a:p>
                      <a:r>
                        <a:rPr lang="en-US" sz="1600" dirty="0" smtClean="0"/>
                        <a:t>Road A is the home road for a car that is loaded by Road A to Road B</a:t>
                      </a:r>
                      <a:endParaRPr lang="en-US" sz="1600" dirty="0"/>
                    </a:p>
                  </a:txBody>
                  <a:tcPr/>
                </a:tc>
                <a:tc>
                  <a:txBody>
                    <a:bodyPr/>
                    <a:lstStyle/>
                    <a:p>
                      <a:pPr algn="ctr"/>
                      <a:r>
                        <a:rPr lang="en-US" sz="1600" dirty="0" smtClean="0"/>
                        <a:t>U</a:t>
                      </a:r>
                      <a:endParaRPr lang="en-US" sz="1600" dirty="0"/>
                    </a:p>
                  </a:txBody>
                  <a:tcPr/>
                </a:tc>
                <a:tc>
                  <a:txBody>
                    <a:bodyPr/>
                    <a:lstStyle/>
                    <a:p>
                      <a:r>
                        <a:rPr lang="en-US" sz="1600" dirty="0" smtClean="0"/>
                        <a:t>Load to home road</a:t>
                      </a:r>
                      <a:r>
                        <a:rPr lang="en-US" sz="1600" baseline="0" dirty="0" smtClean="0"/>
                        <a:t> or return </a:t>
                      </a:r>
                      <a:r>
                        <a:rPr lang="en-US" sz="1600" dirty="0" smtClean="0"/>
                        <a:t>empty to home road</a:t>
                      </a:r>
                      <a:endParaRPr lang="en-US" sz="1600" dirty="0"/>
                    </a:p>
                  </a:txBody>
                  <a:tcPr/>
                </a:tc>
              </a:tr>
              <a:tr h="370840">
                <a:tc>
                  <a:txBody>
                    <a:bodyPr/>
                    <a:lstStyle/>
                    <a:p>
                      <a:pPr algn="ctr"/>
                      <a:r>
                        <a:rPr lang="en-US" sz="1600" dirty="0" smtClean="0"/>
                        <a:t>Unassigned</a:t>
                      </a:r>
                      <a:endParaRPr lang="en-US" sz="1600" dirty="0"/>
                    </a:p>
                  </a:txBody>
                  <a:tcPr/>
                </a:tc>
                <a:tc>
                  <a:txBody>
                    <a:bodyPr/>
                    <a:lstStyle/>
                    <a:p>
                      <a:pPr algn="ctr"/>
                      <a:r>
                        <a:rPr lang="en-US" sz="1600" dirty="0" smtClean="0"/>
                        <a:t>CSD150</a:t>
                      </a:r>
                      <a:endParaRPr lang="en-US" sz="1600" dirty="0"/>
                    </a:p>
                  </a:txBody>
                  <a:tcPr/>
                </a:tc>
                <a:tc>
                  <a:txBody>
                    <a:bodyPr/>
                    <a:lstStyle/>
                    <a:p>
                      <a:r>
                        <a:rPr lang="en-US" sz="1600" dirty="0" smtClean="0"/>
                        <a:t>Road A is the home road for a car that is loaded by Road C to Road B</a:t>
                      </a:r>
                      <a:endParaRPr lang="en-US" sz="1600" dirty="0"/>
                    </a:p>
                  </a:txBody>
                  <a:tcPr/>
                </a:tc>
                <a:tc>
                  <a:txBody>
                    <a:bodyPr/>
                    <a:lstStyle/>
                    <a:p>
                      <a:pPr algn="ctr"/>
                      <a:r>
                        <a:rPr lang="en-US" sz="1600" dirty="0" smtClean="0"/>
                        <a:t>TU</a:t>
                      </a:r>
                      <a:endParaRPr lang="en-US" sz="1600" dirty="0"/>
                    </a:p>
                  </a:txBody>
                  <a:tcPr/>
                </a:tc>
                <a:tc>
                  <a:txBody>
                    <a:bodyPr/>
                    <a:lstStyle/>
                    <a:p>
                      <a:r>
                        <a:rPr lang="en-US" sz="1600" dirty="0" smtClean="0"/>
                        <a:t>Load to home road or forward to</a:t>
                      </a:r>
                      <a:r>
                        <a:rPr lang="en-US" sz="1600" baseline="0" dirty="0" smtClean="0"/>
                        <a:t> road A via SCO90 else reverse route</a:t>
                      </a:r>
                      <a:endParaRPr lang="en-US" sz="1600" dirty="0"/>
                    </a:p>
                  </a:txBody>
                  <a:tcPr/>
                </a:tc>
              </a:tr>
            </a:tbl>
          </a:graphicData>
        </a:graphic>
      </p:graphicFrame>
    </p:spTree>
    <p:extLst>
      <p:ext uri="{BB962C8B-B14F-4D97-AF65-F5344CB8AC3E}">
        <p14:creationId xmlns:p14="http://schemas.microsoft.com/office/powerpoint/2010/main" val="1911041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sz="3200" i="1" dirty="0"/>
              <a:t>A Drive Wheel to Reduce Costs</a:t>
            </a:r>
          </a:p>
        </p:txBody>
      </p:sp>
      <p:graphicFrame>
        <p:nvGraphicFramePr>
          <p:cNvPr id="7" name="Diagram 6"/>
          <p:cNvGraphicFramePr/>
          <p:nvPr>
            <p:extLst>
              <p:ext uri="{D42A27DB-BD31-4B8C-83A1-F6EECF244321}">
                <p14:modId xmlns:p14="http://schemas.microsoft.com/office/powerpoint/2010/main" val="4127612057"/>
              </p:ext>
            </p:extLst>
          </p:nvPr>
        </p:nvGraphicFramePr>
        <p:xfrm>
          <a:off x="762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p:cNvGrpSpPr/>
          <p:nvPr/>
        </p:nvGrpSpPr>
        <p:grpSpPr>
          <a:xfrm>
            <a:off x="3629350" y="1295400"/>
            <a:ext cx="1625600" cy="1473200"/>
            <a:chOff x="2441251" y="481383"/>
            <a:chExt cx="1625600" cy="1625600"/>
          </a:xfrm>
        </p:grpSpPr>
        <p:sp>
          <p:nvSpPr>
            <p:cNvPr id="9" name="Shape 8"/>
            <p:cNvSpPr/>
            <p:nvPr/>
          </p:nvSpPr>
          <p:spPr>
            <a:xfrm>
              <a:off x="2441251" y="481383"/>
              <a:ext cx="1625600" cy="1625600"/>
            </a:xfrm>
            <a:prstGeom prst="gear6">
              <a:avLst/>
            </a:prstGeom>
            <a:solidFill>
              <a:schemeClr val="bg1">
                <a:lumMod val="75000"/>
              </a:schemeClr>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Shape 4"/>
            <p:cNvSpPr/>
            <p:nvPr/>
          </p:nvSpPr>
          <p:spPr>
            <a:xfrm>
              <a:off x="2898451" y="893106"/>
              <a:ext cx="807100" cy="8021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8420" tIns="58420" rIns="58420" bIns="58420" numCol="1" spcCol="1270" anchor="ctr" anchorCtr="0">
              <a:noAutofit/>
            </a:bodyPr>
            <a:lstStyle/>
            <a:p>
              <a:pPr lvl="0" algn="ctr" defTabSz="2044700">
                <a:lnSpc>
                  <a:spcPct val="90000"/>
                </a:lnSpc>
                <a:spcBef>
                  <a:spcPct val="0"/>
                </a:spcBef>
                <a:spcAft>
                  <a:spcPct val="35000"/>
                </a:spcAft>
              </a:pPr>
              <a:r>
                <a:rPr lang="en-US" sz="1600" b="1" kern="1200" dirty="0" smtClean="0">
                  <a:solidFill>
                    <a:schemeClr val="tx1"/>
                  </a:solidFill>
                </a:rPr>
                <a:t>CSD145</a:t>
              </a:r>
              <a:endParaRPr lang="en-US" sz="1600" b="1" kern="1200" dirty="0">
                <a:solidFill>
                  <a:schemeClr val="tx1"/>
                </a:solidFill>
              </a:endParaRPr>
            </a:p>
          </p:txBody>
        </p:sp>
      </p:grpSp>
      <p:grpSp>
        <p:nvGrpSpPr>
          <p:cNvPr id="11" name="Group 10"/>
          <p:cNvGrpSpPr/>
          <p:nvPr/>
        </p:nvGrpSpPr>
        <p:grpSpPr>
          <a:xfrm>
            <a:off x="1827676" y="2174536"/>
            <a:ext cx="3131352" cy="3200399"/>
            <a:chOff x="2749142" y="1352832"/>
            <a:chExt cx="1625600" cy="1625600"/>
          </a:xfrm>
        </p:grpSpPr>
        <p:sp>
          <p:nvSpPr>
            <p:cNvPr id="12" name="Shape 11"/>
            <p:cNvSpPr/>
            <p:nvPr/>
          </p:nvSpPr>
          <p:spPr>
            <a:xfrm>
              <a:off x="2749142" y="1352832"/>
              <a:ext cx="1625600" cy="1625600"/>
            </a:xfrm>
            <a:prstGeom prst="gear6">
              <a:avLst/>
            </a:prstGeom>
            <a:solidFill>
              <a:schemeClr val="bg1">
                <a:lumMod val="75000"/>
              </a:schemeClr>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Shape 4"/>
            <p:cNvSpPr/>
            <p:nvPr/>
          </p:nvSpPr>
          <p:spPr>
            <a:xfrm>
              <a:off x="3158392" y="1764555"/>
              <a:ext cx="807100" cy="8021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8420" tIns="58420" rIns="58420" bIns="58420" numCol="1" spcCol="1270" anchor="ctr" anchorCtr="0">
              <a:noAutofit/>
            </a:bodyPr>
            <a:lstStyle/>
            <a:p>
              <a:pPr lvl="0" algn="ctr" defTabSz="2044700">
                <a:lnSpc>
                  <a:spcPct val="90000"/>
                </a:lnSpc>
                <a:spcBef>
                  <a:spcPct val="0"/>
                </a:spcBef>
                <a:spcAft>
                  <a:spcPct val="35000"/>
                </a:spcAft>
              </a:pPr>
              <a:r>
                <a:rPr lang="en-US" sz="4000" b="1" dirty="0" smtClean="0">
                  <a:solidFill>
                    <a:schemeClr val="tx1"/>
                  </a:solidFill>
                </a:rPr>
                <a:t>SCO90</a:t>
              </a:r>
              <a:endParaRPr lang="en-US" sz="4000" b="1" kern="1200" dirty="0">
                <a:solidFill>
                  <a:schemeClr val="tx1"/>
                </a:solidFill>
              </a:endParaRPr>
            </a:p>
          </p:txBody>
        </p:sp>
      </p:grpSp>
      <p:grpSp>
        <p:nvGrpSpPr>
          <p:cNvPr id="14" name="Group 13"/>
          <p:cNvGrpSpPr/>
          <p:nvPr/>
        </p:nvGrpSpPr>
        <p:grpSpPr>
          <a:xfrm>
            <a:off x="533400" y="2985115"/>
            <a:ext cx="1625600" cy="1579240"/>
            <a:chOff x="1905001" y="1541761"/>
            <a:chExt cx="1625600" cy="1625600"/>
          </a:xfrm>
        </p:grpSpPr>
        <p:sp>
          <p:nvSpPr>
            <p:cNvPr id="15" name="Shape 14"/>
            <p:cNvSpPr/>
            <p:nvPr/>
          </p:nvSpPr>
          <p:spPr>
            <a:xfrm>
              <a:off x="1905001" y="1541761"/>
              <a:ext cx="1625600" cy="1625600"/>
            </a:xfrm>
            <a:prstGeom prst="gear6">
              <a:avLst/>
            </a:prstGeom>
            <a:solidFill>
              <a:schemeClr val="bg1">
                <a:lumMod val="75000"/>
              </a:schemeClr>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Shape 4"/>
            <p:cNvSpPr/>
            <p:nvPr/>
          </p:nvSpPr>
          <p:spPr>
            <a:xfrm>
              <a:off x="2314251" y="2011929"/>
              <a:ext cx="807100" cy="8021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8420" tIns="58420" rIns="58420" bIns="58420" numCol="1" spcCol="1270" anchor="ctr" anchorCtr="0">
              <a:noAutofit/>
            </a:bodyPr>
            <a:lstStyle/>
            <a:p>
              <a:pPr lvl="0" algn="ctr" defTabSz="2044700">
                <a:lnSpc>
                  <a:spcPct val="90000"/>
                </a:lnSpc>
                <a:spcBef>
                  <a:spcPct val="0"/>
                </a:spcBef>
                <a:spcAft>
                  <a:spcPct val="35000"/>
                </a:spcAft>
              </a:pPr>
              <a:r>
                <a:rPr lang="en-US" sz="1600" b="1" kern="1200" dirty="0" smtClean="0">
                  <a:solidFill>
                    <a:schemeClr val="tx1"/>
                  </a:solidFill>
                </a:rPr>
                <a:t>CSD150</a:t>
              </a:r>
              <a:endParaRPr lang="en-US" sz="1600" b="1" kern="1200" dirty="0">
                <a:solidFill>
                  <a:schemeClr val="tx1"/>
                </a:solidFill>
              </a:endParaRPr>
            </a:p>
          </p:txBody>
        </p:sp>
      </p:grpSp>
      <p:grpSp>
        <p:nvGrpSpPr>
          <p:cNvPr id="17" name="Group 16"/>
          <p:cNvGrpSpPr/>
          <p:nvPr/>
        </p:nvGrpSpPr>
        <p:grpSpPr>
          <a:xfrm>
            <a:off x="3578441" y="4724400"/>
            <a:ext cx="1625600" cy="1509447"/>
            <a:chOff x="1905001" y="1600206"/>
            <a:chExt cx="1625600" cy="1625600"/>
          </a:xfrm>
        </p:grpSpPr>
        <p:sp>
          <p:nvSpPr>
            <p:cNvPr id="18" name="Shape 17"/>
            <p:cNvSpPr/>
            <p:nvPr/>
          </p:nvSpPr>
          <p:spPr>
            <a:xfrm>
              <a:off x="1905001" y="1600206"/>
              <a:ext cx="1625600" cy="1625600"/>
            </a:xfrm>
            <a:prstGeom prst="gear6">
              <a:avLst/>
            </a:prstGeom>
            <a:solidFill>
              <a:schemeClr val="bg1">
                <a:lumMod val="75000"/>
              </a:schemeClr>
            </a:solidFill>
            <a:ln>
              <a:solidFill>
                <a:schemeClr val="tx1"/>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Shape 4"/>
            <p:cNvSpPr/>
            <p:nvPr/>
          </p:nvSpPr>
          <p:spPr>
            <a:xfrm>
              <a:off x="2314251" y="2011929"/>
              <a:ext cx="807100" cy="80215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8420" tIns="58420" rIns="58420" bIns="58420" numCol="1" spcCol="1270" anchor="ctr" anchorCtr="0">
              <a:noAutofit/>
            </a:bodyPr>
            <a:lstStyle/>
            <a:p>
              <a:pPr lvl="0" algn="ctr" defTabSz="2044700">
                <a:lnSpc>
                  <a:spcPct val="90000"/>
                </a:lnSpc>
                <a:spcBef>
                  <a:spcPct val="0"/>
                </a:spcBef>
                <a:spcAft>
                  <a:spcPct val="35000"/>
                </a:spcAft>
              </a:pPr>
              <a:r>
                <a:rPr lang="en-US" sz="1600" b="1" kern="1200" dirty="0" smtClean="0">
                  <a:solidFill>
                    <a:schemeClr val="tx1"/>
                  </a:solidFill>
                </a:rPr>
                <a:t>CSD175</a:t>
              </a:r>
              <a:endParaRPr lang="en-US" sz="1600" b="1" kern="1200" dirty="0">
                <a:solidFill>
                  <a:schemeClr val="tx1"/>
                </a:solidFill>
              </a:endParaRPr>
            </a:p>
          </p:txBody>
        </p:sp>
      </p:grpSp>
      <p:sp>
        <p:nvSpPr>
          <p:cNvPr id="3" name="TextBox 2"/>
          <p:cNvSpPr txBox="1"/>
          <p:nvPr/>
        </p:nvSpPr>
        <p:spPr>
          <a:xfrm>
            <a:off x="5204041" y="2625363"/>
            <a:ext cx="3958135" cy="1938992"/>
          </a:xfrm>
          <a:prstGeom prst="rect">
            <a:avLst/>
          </a:prstGeom>
          <a:noFill/>
        </p:spPr>
        <p:txBody>
          <a:bodyPr wrap="none" rtlCol="0">
            <a:spAutoFit/>
          </a:bodyPr>
          <a:lstStyle/>
          <a:p>
            <a:r>
              <a:rPr lang="en-US" sz="2400" b="1" i="1" dirty="0" smtClean="0">
                <a:solidFill>
                  <a:schemeClr val="accent2">
                    <a:lumMod val="75000"/>
                  </a:schemeClr>
                </a:solidFill>
              </a:rPr>
              <a:t>Cars of indirect connect</a:t>
            </a:r>
          </a:p>
          <a:p>
            <a:r>
              <a:rPr lang="en-US" sz="2400" b="1" i="1" dirty="0">
                <a:solidFill>
                  <a:schemeClr val="accent2">
                    <a:lumMod val="75000"/>
                  </a:schemeClr>
                </a:solidFill>
              </a:rPr>
              <a:t>t</a:t>
            </a:r>
            <a:r>
              <a:rPr lang="en-US" sz="2400" b="1" i="1" dirty="0" smtClean="0">
                <a:solidFill>
                  <a:schemeClr val="accent2">
                    <a:lumMod val="75000"/>
                  </a:schemeClr>
                </a:solidFill>
              </a:rPr>
              <a:t>hat are loaded by other </a:t>
            </a:r>
          </a:p>
          <a:p>
            <a:r>
              <a:rPr lang="en-US" sz="2400" b="1" i="1" dirty="0">
                <a:solidFill>
                  <a:schemeClr val="accent2">
                    <a:lumMod val="75000"/>
                  </a:schemeClr>
                </a:solidFill>
              </a:rPr>
              <a:t>t</a:t>
            </a:r>
            <a:r>
              <a:rPr lang="en-US" sz="2400" b="1" i="1" dirty="0" smtClean="0">
                <a:solidFill>
                  <a:schemeClr val="accent2">
                    <a:lumMod val="75000"/>
                  </a:schemeClr>
                </a:solidFill>
              </a:rPr>
              <a:t>han the Controlling Road</a:t>
            </a:r>
          </a:p>
          <a:p>
            <a:r>
              <a:rPr lang="en-US" sz="2400" b="1" i="1" dirty="0" smtClean="0">
                <a:solidFill>
                  <a:schemeClr val="accent2">
                    <a:lumMod val="75000"/>
                  </a:schemeClr>
                </a:solidFill>
              </a:rPr>
              <a:t>are ensured to have a </a:t>
            </a:r>
          </a:p>
          <a:p>
            <a:r>
              <a:rPr lang="en-US" sz="2400" b="1" i="1" dirty="0" smtClean="0">
                <a:solidFill>
                  <a:schemeClr val="accent2">
                    <a:lumMod val="75000"/>
                  </a:schemeClr>
                </a:solidFill>
              </a:rPr>
              <a:t>path home.</a:t>
            </a:r>
            <a:endParaRPr lang="en-US" sz="2400" b="1" i="1" dirty="0">
              <a:solidFill>
                <a:schemeClr val="accent2">
                  <a:lumMod val="75000"/>
                </a:schemeClr>
              </a:solidFill>
            </a:endParaRPr>
          </a:p>
        </p:txBody>
      </p:sp>
    </p:spTree>
    <p:extLst>
      <p:ext uri="{BB962C8B-B14F-4D97-AF65-F5344CB8AC3E}">
        <p14:creationId xmlns:p14="http://schemas.microsoft.com/office/powerpoint/2010/main" val="2260783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0-#ppt_h/2"/>
                                          </p:val>
                                        </p:tav>
                                        <p:tav tm="100000">
                                          <p:val>
                                            <p:strVal val="#ppt_y"/>
                                          </p:val>
                                        </p:tav>
                                      </p:tavLst>
                                    </p:anim>
                                  </p:childTnLst>
                                </p:cTn>
                              </p:par>
                              <p:par>
                                <p:cTn id="9" presetID="8" presetClass="emph" presetSubtype="0" repeatCount="indefinite" fill="hold" nodeType="withEffect">
                                  <p:stCondLst>
                                    <p:cond delay="0"/>
                                  </p:stCondLst>
                                  <p:childTnLst>
                                    <p:animRot by="21600000">
                                      <p:cBhvr>
                                        <p:cTn id="10" dur="5000" fill="hold"/>
                                        <p:tgtEl>
                                          <p:spTgt spid="11"/>
                                        </p:tgtEl>
                                        <p:attrNameLst>
                                          <p:attrName>r</p:attrName>
                                        </p:attrNameLst>
                                      </p:cBhvr>
                                    </p:animRot>
                                  </p:childTnLst>
                                </p:cTn>
                              </p:par>
                              <p:par>
                                <p:cTn id="11" presetID="2" presetClass="entr" presetSubtype="1"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2000" fill="hold"/>
                                        <p:tgtEl>
                                          <p:spTgt spid="8"/>
                                        </p:tgtEl>
                                        <p:attrNameLst>
                                          <p:attrName>ppt_x</p:attrName>
                                        </p:attrNameLst>
                                      </p:cBhvr>
                                      <p:tavLst>
                                        <p:tav tm="0">
                                          <p:val>
                                            <p:strVal val="#ppt_x"/>
                                          </p:val>
                                        </p:tav>
                                        <p:tav tm="100000">
                                          <p:val>
                                            <p:strVal val="#ppt_x"/>
                                          </p:val>
                                        </p:tav>
                                      </p:tavLst>
                                    </p:anim>
                                    <p:anim calcmode="lin" valueType="num">
                                      <p:cBhvr additive="base">
                                        <p:cTn id="14" dur="2000" fill="hold"/>
                                        <p:tgtEl>
                                          <p:spTgt spid="8"/>
                                        </p:tgtEl>
                                        <p:attrNameLst>
                                          <p:attrName>ppt_y</p:attrName>
                                        </p:attrNameLst>
                                      </p:cBhvr>
                                      <p:tavLst>
                                        <p:tav tm="0">
                                          <p:val>
                                            <p:strVal val="0-#ppt_h/2"/>
                                          </p:val>
                                        </p:tav>
                                        <p:tav tm="100000">
                                          <p:val>
                                            <p:strVal val="#ppt_y"/>
                                          </p:val>
                                        </p:tav>
                                      </p:tavLst>
                                    </p:anim>
                                  </p:childTnLst>
                                </p:cTn>
                              </p:par>
                              <p:par>
                                <p:cTn id="15" presetID="8" presetClass="emph" presetSubtype="0" repeatCount="indefinite" fill="hold" nodeType="withEffect">
                                  <p:stCondLst>
                                    <p:cond delay="0"/>
                                  </p:stCondLst>
                                  <p:childTnLst>
                                    <p:animRot by="-21600000">
                                      <p:cBhvr>
                                        <p:cTn id="16" dur="5000" fill="hold"/>
                                        <p:tgtEl>
                                          <p:spTgt spid="8"/>
                                        </p:tgtEl>
                                        <p:attrNameLst>
                                          <p:attrName>r</p:attrName>
                                        </p:attrNameLst>
                                      </p:cBhvr>
                                    </p:animRot>
                                  </p:childTnLst>
                                </p:cTn>
                              </p:par>
                              <p:par>
                                <p:cTn id="17" presetID="2" presetClass="entr" presetSubtype="1"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2000" fill="hold"/>
                                        <p:tgtEl>
                                          <p:spTgt spid="14"/>
                                        </p:tgtEl>
                                        <p:attrNameLst>
                                          <p:attrName>ppt_x</p:attrName>
                                        </p:attrNameLst>
                                      </p:cBhvr>
                                      <p:tavLst>
                                        <p:tav tm="0">
                                          <p:val>
                                            <p:strVal val="#ppt_x"/>
                                          </p:val>
                                        </p:tav>
                                        <p:tav tm="100000">
                                          <p:val>
                                            <p:strVal val="#ppt_x"/>
                                          </p:val>
                                        </p:tav>
                                      </p:tavLst>
                                    </p:anim>
                                    <p:anim calcmode="lin" valueType="num">
                                      <p:cBhvr additive="base">
                                        <p:cTn id="20" dur="2000" fill="hold"/>
                                        <p:tgtEl>
                                          <p:spTgt spid="14"/>
                                        </p:tgtEl>
                                        <p:attrNameLst>
                                          <p:attrName>ppt_y</p:attrName>
                                        </p:attrNameLst>
                                      </p:cBhvr>
                                      <p:tavLst>
                                        <p:tav tm="0">
                                          <p:val>
                                            <p:strVal val="0-#ppt_h/2"/>
                                          </p:val>
                                        </p:tav>
                                        <p:tav tm="100000">
                                          <p:val>
                                            <p:strVal val="#ppt_y"/>
                                          </p:val>
                                        </p:tav>
                                      </p:tavLst>
                                    </p:anim>
                                  </p:childTnLst>
                                </p:cTn>
                              </p:par>
                              <p:par>
                                <p:cTn id="21" presetID="8" presetClass="emph" presetSubtype="0" repeatCount="indefinite" fill="hold" nodeType="withEffect">
                                  <p:stCondLst>
                                    <p:cond delay="0"/>
                                  </p:stCondLst>
                                  <p:childTnLst>
                                    <p:animRot by="-21600000">
                                      <p:cBhvr>
                                        <p:cTn id="22" dur="5000" fill="hold"/>
                                        <p:tgtEl>
                                          <p:spTgt spid="14"/>
                                        </p:tgtEl>
                                        <p:attrNameLst>
                                          <p:attrName>r</p:attrName>
                                        </p:attrNameLst>
                                      </p:cBhvr>
                                    </p:animRot>
                                  </p:childTnLst>
                                </p:cTn>
                              </p:par>
                              <p:par>
                                <p:cTn id="23" presetID="2" presetClass="entr" presetSubtype="1"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2000" fill="hold"/>
                                        <p:tgtEl>
                                          <p:spTgt spid="17"/>
                                        </p:tgtEl>
                                        <p:attrNameLst>
                                          <p:attrName>ppt_x</p:attrName>
                                        </p:attrNameLst>
                                      </p:cBhvr>
                                      <p:tavLst>
                                        <p:tav tm="0">
                                          <p:val>
                                            <p:strVal val="#ppt_x"/>
                                          </p:val>
                                        </p:tav>
                                        <p:tav tm="100000">
                                          <p:val>
                                            <p:strVal val="#ppt_x"/>
                                          </p:val>
                                        </p:tav>
                                      </p:tavLst>
                                    </p:anim>
                                    <p:anim calcmode="lin" valueType="num">
                                      <p:cBhvr additive="base">
                                        <p:cTn id="26" dur="2000" fill="hold"/>
                                        <p:tgtEl>
                                          <p:spTgt spid="17"/>
                                        </p:tgtEl>
                                        <p:attrNameLst>
                                          <p:attrName>ppt_y</p:attrName>
                                        </p:attrNameLst>
                                      </p:cBhvr>
                                      <p:tavLst>
                                        <p:tav tm="0">
                                          <p:val>
                                            <p:strVal val="0-#ppt_h/2"/>
                                          </p:val>
                                        </p:tav>
                                        <p:tav tm="100000">
                                          <p:val>
                                            <p:strVal val="#ppt_y"/>
                                          </p:val>
                                        </p:tav>
                                      </p:tavLst>
                                    </p:anim>
                                  </p:childTnLst>
                                </p:cTn>
                              </p:par>
                              <p:par>
                                <p:cTn id="27" presetID="8" presetClass="emph" presetSubtype="0" repeatCount="indefinite" fill="hold" nodeType="withEffect">
                                  <p:stCondLst>
                                    <p:cond delay="0"/>
                                  </p:stCondLst>
                                  <p:childTnLst>
                                    <p:animRot by="-21600000">
                                      <p:cBhvr>
                                        <p:cTn id="28" dur="5000" fill="hold"/>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4000" dirty="0" smtClean="0"/>
              <a:t>Presentation Agenda</a:t>
            </a:r>
            <a:br>
              <a:rPr lang="en-US" sz="4000" dirty="0" smtClean="0"/>
            </a:br>
            <a:r>
              <a:rPr lang="en-US" sz="4000" dirty="0" smtClean="0"/>
              <a:t>: </a:t>
            </a:r>
            <a:endParaRPr lang="en-US" sz="4000" dirty="0"/>
          </a:p>
        </p:txBody>
      </p:sp>
      <p:sp>
        <p:nvSpPr>
          <p:cNvPr id="3" name="Content Placeholder 2"/>
          <p:cNvSpPr>
            <a:spLocks noGrp="1"/>
          </p:cNvSpPr>
          <p:nvPr>
            <p:ph idx="1"/>
          </p:nvPr>
        </p:nvSpPr>
        <p:spPr>
          <a:xfrm>
            <a:off x="152400" y="1600200"/>
            <a:ext cx="8839200" cy="4495800"/>
          </a:xfrm>
        </p:spPr>
        <p:txBody>
          <a:bodyPr>
            <a:normAutofit/>
          </a:bodyPr>
          <a:lstStyle/>
          <a:p>
            <a:pPr marL="571500" lvl="1" indent="-571500">
              <a:lnSpc>
                <a:spcPct val="150000"/>
              </a:lnSpc>
              <a:buClr>
                <a:srgbClr val="C00000"/>
              </a:buClr>
              <a:buSzPct val="68000"/>
              <a:buFont typeface="+mj-lt"/>
              <a:buAutoNum type="romanUcPeriod"/>
              <a:defRPr/>
            </a:pPr>
            <a:r>
              <a:rPr lang="en-US" sz="3200" dirty="0" smtClean="0"/>
              <a:t>Brief Car </a:t>
            </a:r>
            <a:r>
              <a:rPr lang="en-US" sz="3200" dirty="0"/>
              <a:t>Service </a:t>
            </a:r>
            <a:r>
              <a:rPr lang="en-US" sz="3200" dirty="0" smtClean="0"/>
              <a:t>Rules History</a:t>
            </a:r>
            <a:endParaRPr lang="en-US" sz="3200" dirty="0"/>
          </a:p>
          <a:p>
            <a:pPr marL="571500" lvl="1" indent="-571500">
              <a:lnSpc>
                <a:spcPct val="150000"/>
              </a:lnSpc>
              <a:buClr>
                <a:srgbClr val="C00000"/>
              </a:buClr>
              <a:buSzPct val="68000"/>
              <a:buFont typeface="+mj-lt"/>
              <a:buAutoNum type="romanUcPeriod"/>
              <a:defRPr/>
            </a:pPr>
            <a:r>
              <a:rPr lang="en-US" sz="3200" dirty="0" smtClean="0"/>
              <a:t>Special Car Order 90 Defined</a:t>
            </a:r>
          </a:p>
          <a:p>
            <a:pPr marL="571500" lvl="1" indent="-571500">
              <a:lnSpc>
                <a:spcPct val="150000"/>
              </a:lnSpc>
              <a:buClr>
                <a:srgbClr val="C00000"/>
              </a:buClr>
              <a:buSzPct val="68000"/>
              <a:buFont typeface="+mj-lt"/>
              <a:buAutoNum type="romanUcPeriod"/>
              <a:defRPr/>
            </a:pPr>
            <a:r>
              <a:rPr lang="en-US" sz="3200" dirty="0" smtClean="0"/>
              <a:t>How SCO90 Interacts with Directives</a:t>
            </a:r>
          </a:p>
          <a:p>
            <a:pPr marL="571500" lvl="1" indent="-571500">
              <a:lnSpc>
                <a:spcPct val="150000"/>
              </a:lnSpc>
              <a:buClr>
                <a:srgbClr val="C00000"/>
              </a:buClr>
              <a:buSzPct val="68000"/>
              <a:buFont typeface="+mj-lt"/>
              <a:buAutoNum type="romanUcPeriod"/>
              <a:defRPr/>
            </a:pPr>
            <a:r>
              <a:rPr lang="en-US" sz="3200" dirty="0" smtClean="0"/>
              <a:t>Upcoming Changes</a:t>
            </a:r>
          </a:p>
          <a:p>
            <a:pPr marL="0" lvl="1" indent="0">
              <a:lnSpc>
                <a:spcPct val="150000"/>
              </a:lnSpc>
              <a:buClr>
                <a:srgbClr val="C00000"/>
              </a:buClr>
              <a:buSzPct val="68000"/>
              <a:buNone/>
              <a:defRPr/>
            </a:pPr>
            <a:endParaRPr lang="en-US" sz="3200" dirty="0"/>
          </a:p>
          <a:p>
            <a:pPr marL="971550" lvl="2" indent="-571500">
              <a:lnSpc>
                <a:spcPct val="150000"/>
              </a:lnSpc>
              <a:buClr>
                <a:srgbClr val="C00000"/>
              </a:buClr>
              <a:buSzPct val="68000"/>
              <a:buNone/>
              <a:defRPr/>
            </a:pPr>
            <a:endParaRPr lang="en-US" dirty="0" smtClean="0"/>
          </a:p>
          <a:p>
            <a:pPr marL="571500" lvl="1" indent="-571500">
              <a:lnSpc>
                <a:spcPct val="150000"/>
              </a:lnSpc>
              <a:buClr>
                <a:srgbClr val="C00000"/>
              </a:buClr>
              <a:buSzPct val="68000"/>
              <a:buFont typeface="+mj-lt"/>
              <a:buAutoNum type="romanUcPeriod"/>
              <a:defRPr/>
            </a:pPr>
            <a:endParaRPr lang="en-US" dirty="0" smtClean="0"/>
          </a:p>
          <a:p>
            <a:pPr marL="571500" lvl="1" indent="-571500">
              <a:lnSpc>
                <a:spcPct val="150000"/>
              </a:lnSpc>
              <a:buClr>
                <a:srgbClr val="C00000"/>
              </a:buClr>
              <a:buSzPct val="68000"/>
              <a:buFont typeface="+mj-lt"/>
              <a:buAutoNum type="romanUcPeriod"/>
              <a:defRPr/>
            </a:pPr>
            <a:endParaRPr lang="en-US" sz="3000"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0"/>
            <a:ext cx="7772400" cy="1828800"/>
          </a:xfrm>
        </p:spPr>
        <p:txBody>
          <a:bodyPr/>
          <a:lstStyle/>
          <a:p>
            <a:r>
              <a:rPr lang="en-US" dirty="0" smtClean="0"/>
              <a:t/>
            </a:r>
            <a:br>
              <a:rPr lang="en-US" dirty="0" smtClean="0"/>
            </a:br>
            <a:r>
              <a:rPr lang="en-US" dirty="0" smtClean="0"/>
              <a:t>Some Upcoming Changes</a:t>
            </a:r>
            <a:endParaRPr lang="en-US" i="1" dirty="0"/>
          </a:p>
        </p:txBody>
      </p:sp>
    </p:spTree>
    <p:extLst>
      <p:ext uri="{BB962C8B-B14F-4D97-AF65-F5344CB8AC3E}">
        <p14:creationId xmlns:p14="http://schemas.microsoft.com/office/powerpoint/2010/main" val="5491890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Special Car Order 90</a:t>
            </a:r>
            <a:br>
              <a:rPr lang="en-US" dirty="0" smtClean="0"/>
            </a:br>
            <a:r>
              <a:rPr lang="en-US" dirty="0" smtClean="0"/>
              <a:t> </a:t>
            </a:r>
            <a:r>
              <a:rPr lang="en-US" sz="3200" i="1" dirty="0"/>
              <a:t>Changes Effective June 1 </a:t>
            </a:r>
          </a:p>
        </p:txBody>
      </p:sp>
      <p:sp>
        <p:nvSpPr>
          <p:cNvPr id="6" name="Content Placeholder 5"/>
          <p:cNvSpPr>
            <a:spLocks noGrp="1"/>
          </p:cNvSpPr>
          <p:nvPr>
            <p:ph sz="half" idx="1"/>
          </p:nvPr>
        </p:nvSpPr>
        <p:spPr>
          <a:xfrm>
            <a:off x="76200" y="1219200"/>
            <a:ext cx="8915400" cy="5029200"/>
          </a:xfrm>
        </p:spPr>
        <p:txBody>
          <a:bodyPr/>
          <a:lstStyle/>
          <a:p>
            <a:r>
              <a:rPr lang="en-US" dirty="0" smtClean="0"/>
              <a:t>CSD145</a:t>
            </a:r>
          </a:p>
          <a:p>
            <a:pPr lvl="1">
              <a:buClr>
                <a:schemeClr val="accent2">
                  <a:lumMod val="75000"/>
                </a:schemeClr>
              </a:buClr>
            </a:pPr>
            <a:r>
              <a:rPr lang="en-US" sz="2200" dirty="0" smtClean="0"/>
              <a:t>Add paragraph that states cars carrying an E transportation code will be covered under SCO90</a:t>
            </a:r>
          </a:p>
          <a:p>
            <a:r>
              <a:rPr lang="en-US" dirty="0" smtClean="0"/>
              <a:t>SCO90</a:t>
            </a:r>
            <a:endParaRPr lang="en-US" dirty="0"/>
          </a:p>
          <a:p>
            <a:pPr lvl="1">
              <a:buClr>
                <a:schemeClr val="accent2">
                  <a:lumMod val="75000"/>
                </a:schemeClr>
              </a:buClr>
            </a:pPr>
            <a:r>
              <a:rPr lang="en-US" sz="2200" dirty="0" smtClean="0"/>
              <a:t>References to Home Road or Leasing Road are being replaced with the term “Controlling Railroad” </a:t>
            </a:r>
            <a:endParaRPr lang="en-US" sz="2200" dirty="0"/>
          </a:p>
          <a:p>
            <a:pPr lvl="1">
              <a:buClr>
                <a:schemeClr val="accent2">
                  <a:lumMod val="75000"/>
                </a:schemeClr>
              </a:buClr>
            </a:pPr>
            <a:r>
              <a:rPr lang="en-US" sz="2200" dirty="0" smtClean="0"/>
              <a:t>Controlling Railroad for cars carrying a T or E transportation code are defined as:</a:t>
            </a:r>
          </a:p>
          <a:p>
            <a:pPr lvl="2">
              <a:buClr>
                <a:schemeClr val="accent2">
                  <a:lumMod val="75000"/>
                </a:schemeClr>
              </a:buClr>
              <a:buFont typeface="Arial" panose="020B0604020202020204" pitchFamily="34" charset="0"/>
              <a:buChar char="•"/>
            </a:pPr>
            <a:r>
              <a:rPr lang="en-US" dirty="0" smtClean="0"/>
              <a:t>For assigned cars, the Pool Operating Road as defined by the first three digits of the pool number</a:t>
            </a:r>
          </a:p>
          <a:p>
            <a:pPr lvl="2">
              <a:buClr>
                <a:schemeClr val="accent2">
                  <a:lumMod val="75000"/>
                </a:schemeClr>
              </a:buClr>
              <a:buFont typeface="Arial" panose="020B0604020202020204" pitchFamily="34" charset="0"/>
              <a:buChar char="•"/>
            </a:pPr>
            <a:r>
              <a:rPr lang="en-US" dirty="0" smtClean="0"/>
              <a:t>For unassigned railroad cars, the Leasing Road as shown in Umler</a:t>
            </a:r>
          </a:p>
          <a:p>
            <a:pPr lvl="2">
              <a:buClr>
                <a:schemeClr val="accent2">
                  <a:lumMod val="75000"/>
                </a:schemeClr>
              </a:buClr>
              <a:buFont typeface="Arial" panose="020B0604020202020204" pitchFamily="34" charset="0"/>
              <a:buChar char="•"/>
            </a:pPr>
            <a:r>
              <a:rPr lang="en-US" dirty="0" smtClean="0"/>
              <a:t>For unassigned and non-leased railroad cars, the Road that owns the stenciled mark on the car </a:t>
            </a:r>
          </a:p>
          <a:p>
            <a:pPr lvl="1"/>
            <a:endParaRPr lang="en-US" dirty="0"/>
          </a:p>
          <a:p>
            <a:endParaRPr lang="en-US" sz="12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38441700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71600"/>
            <a:ext cx="7772400" cy="3581400"/>
          </a:xfrm>
        </p:spPr>
        <p:txBody>
          <a:bodyPr/>
          <a:lstStyle/>
          <a:p>
            <a:pPr algn="ctr"/>
            <a:r>
              <a:rPr lang="en-US" dirty="0" smtClean="0"/>
              <a:t>Questions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752600"/>
            <a:ext cx="7772400" cy="1828800"/>
          </a:xfrm>
        </p:spPr>
        <p:txBody>
          <a:bodyPr/>
          <a:lstStyle/>
          <a:p>
            <a:r>
              <a:rPr lang="en-US" dirty="0" smtClean="0"/>
              <a:t/>
            </a:r>
            <a:br>
              <a:rPr lang="en-US" dirty="0" smtClean="0"/>
            </a:br>
            <a:r>
              <a:rPr lang="en-US" dirty="0" smtClean="0"/>
              <a:t>Brief Car Service Rules History</a:t>
            </a:r>
            <a:endParaRPr lang="en-US" dirty="0"/>
          </a:p>
        </p:txBody>
      </p:sp>
    </p:spTree>
    <p:extLst>
      <p:ext uri="{BB962C8B-B14F-4D97-AF65-F5344CB8AC3E}">
        <p14:creationId xmlns:p14="http://schemas.microsoft.com/office/powerpoint/2010/main" val="2208941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Car Service Rule History</a:t>
            </a:r>
            <a:br>
              <a:rPr lang="en-US" dirty="0" smtClean="0"/>
            </a:br>
            <a:r>
              <a:rPr lang="en-US" sz="2800" dirty="0" smtClean="0"/>
              <a:t>The Early Years - Interchanges</a:t>
            </a:r>
            <a:endParaRPr lang="en-US" sz="2800" dirty="0"/>
          </a:p>
        </p:txBody>
      </p:sp>
      <p:sp>
        <p:nvSpPr>
          <p:cNvPr id="6" name="Content Placeholder 5"/>
          <p:cNvSpPr>
            <a:spLocks noGrp="1"/>
          </p:cNvSpPr>
          <p:nvPr>
            <p:ph sz="half" idx="1"/>
          </p:nvPr>
        </p:nvSpPr>
        <p:spPr>
          <a:xfrm>
            <a:off x="76200" y="1371600"/>
            <a:ext cx="8915400" cy="4648200"/>
          </a:xfrm>
        </p:spPr>
        <p:txBody>
          <a:bodyPr/>
          <a:lstStyle/>
          <a:p>
            <a:r>
              <a:rPr lang="en-US" sz="2400" dirty="0" smtClean="0"/>
              <a:t>In early years, railroads did not permit their cars to leave their own tracks.  The lading was trans-loaded at interchange.</a:t>
            </a:r>
          </a:p>
          <a:p>
            <a:endParaRPr lang="en-US" sz="800" dirty="0" smtClean="0"/>
          </a:p>
          <a:p>
            <a:r>
              <a:rPr lang="en-US" sz="2400" dirty="0"/>
              <a:t>T</a:t>
            </a:r>
            <a:r>
              <a:rPr lang="en-US" sz="2400" dirty="0" smtClean="0"/>
              <a:t>his practice was gradually abandoned in the interest of improving service and efficiencies. </a:t>
            </a:r>
          </a:p>
          <a:p>
            <a:endParaRPr lang="en-US" sz="800" dirty="0" smtClean="0"/>
          </a:p>
          <a:p>
            <a:r>
              <a:rPr lang="en-US" sz="2400" dirty="0" smtClean="0"/>
              <a:t>In 1893, the ARA published the first car service rules known as the </a:t>
            </a:r>
            <a:r>
              <a:rPr lang="en-US" sz="2400" i="1" dirty="0" smtClean="0"/>
              <a:t>Rules to Prevent Misuse and Diversion of Freight Cars</a:t>
            </a:r>
          </a:p>
          <a:p>
            <a:pPr>
              <a:buClr>
                <a:schemeClr val="bg1"/>
              </a:buClr>
            </a:pPr>
            <a:r>
              <a:rPr lang="en-US" sz="800" dirty="0" smtClean="0"/>
              <a:t> </a:t>
            </a:r>
          </a:p>
          <a:p>
            <a:r>
              <a:rPr lang="en-US" sz="2400" dirty="0" smtClean="0"/>
              <a:t>In 1900 the rules were modified and called the </a:t>
            </a:r>
            <a:r>
              <a:rPr lang="en-US" sz="2400" i="1" dirty="0" smtClean="0"/>
              <a:t>Code of Car Service</a:t>
            </a:r>
            <a:r>
              <a:rPr lang="en-US" sz="2400" dirty="0" smtClean="0"/>
              <a:t> rules. By 1910, there were four rules in effect.</a:t>
            </a:r>
          </a:p>
          <a:p>
            <a:endParaRPr lang="en-US" sz="800" dirty="0" smtClean="0"/>
          </a:p>
          <a:p>
            <a:r>
              <a:rPr lang="en-US" sz="2400" dirty="0" smtClean="0"/>
              <a:t>In 1911, the Interstate Commerce Commission mandated the interchange of equipment.</a:t>
            </a:r>
          </a:p>
          <a:p>
            <a:pPr marL="0" indent="0">
              <a:buNone/>
            </a:pPr>
            <a:endParaRPr lang="en-US" dirty="0" smtClean="0"/>
          </a:p>
          <a:p>
            <a:endParaRPr lang="en-US" sz="1000" dirty="0" smtClean="0"/>
          </a:p>
          <a:p>
            <a:pPr marL="0" indent="0">
              <a:buNone/>
            </a:pPr>
            <a:endParaRPr lang="en-US" sz="1000" dirty="0" smtClean="0"/>
          </a:p>
          <a:p>
            <a:endParaRPr lang="en-US" sz="1000" dirty="0"/>
          </a:p>
          <a:p>
            <a:endParaRPr lang="en-US" dirty="0" smtClean="0"/>
          </a:p>
          <a:p>
            <a:endParaRPr lang="en-US" sz="1000" dirty="0" smtClean="0"/>
          </a:p>
          <a:p>
            <a:endParaRPr lang="en-US" sz="1000" dirty="0" smtClean="0"/>
          </a:p>
        </p:txBody>
      </p:sp>
    </p:spTree>
    <p:extLst>
      <p:ext uri="{BB962C8B-B14F-4D97-AF65-F5344CB8AC3E}">
        <p14:creationId xmlns:p14="http://schemas.microsoft.com/office/powerpoint/2010/main" val="3345312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Car Service Rule History</a:t>
            </a:r>
            <a:br>
              <a:rPr lang="en-US" dirty="0" smtClean="0"/>
            </a:br>
            <a:r>
              <a:rPr lang="en-US" sz="2800" dirty="0" smtClean="0"/>
              <a:t>First Four Rules</a:t>
            </a:r>
            <a:endParaRPr lang="en-US" sz="2800" dirty="0"/>
          </a:p>
        </p:txBody>
      </p:sp>
      <p:sp>
        <p:nvSpPr>
          <p:cNvPr id="6" name="Content Placeholder 5"/>
          <p:cNvSpPr>
            <a:spLocks noGrp="1"/>
          </p:cNvSpPr>
          <p:nvPr>
            <p:ph sz="half" idx="1"/>
          </p:nvPr>
        </p:nvSpPr>
        <p:spPr>
          <a:xfrm>
            <a:off x="31812" y="1447800"/>
            <a:ext cx="8991600" cy="4648200"/>
          </a:xfrm>
        </p:spPr>
        <p:txBody>
          <a:bodyPr/>
          <a:lstStyle/>
          <a:p>
            <a:pPr marL="0" indent="0">
              <a:buNone/>
            </a:pPr>
            <a:endParaRPr lang="en-US" sz="800" dirty="0" smtClean="0"/>
          </a:p>
          <a:p>
            <a:pPr>
              <a:buFont typeface="Arial" panose="020B0604020202020204" pitchFamily="34" charset="0"/>
              <a:buChar char="•"/>
            </a:pPr>
            <a:r>
              <a:rPr lang="en-US" dirty="0" smtClean="0"/>
              <a:t>Rule 1 – Prompt return of cars not needed for loading</a:t>
            </a:r>
          </a:p>
          <a:p>
            <a:pPr lvl="1">
              <a:buClr>
                <a:schemeClr val="tx2">
                  <a:lumMod val="60000"/>
                  <a:lumOff val="40000"/>
                </a:schemeClr>
              </a:buClr>
              <a:buFont typeface="Arial" panose="020B0604020202020204" pitchFamily="34" charset="0"/>
              <a:buChar char="‒"/>
            </a:pPr>
            <a:r>
              <a:rPr lang="en-US" sz="2000" dirty="0" smtClean="0"/>
              <a:t>From 1920 to 1967, system cars prohibited in off-line loading if foreign cars were available.</a:t>
            </a:r>
          </a:p>
          <a:p>
            <a:pPr>
              <a:buFont typeface="Arial" panose="020B0604020202020204" pitchFamily="34" charset="0"/>
              <a:buChar char="•"/>
            </a:pPr>
            <a:endParaRPr lang="en-US" sz="1600" dirty="0" smtClean="0"/>
          </a:p>
          <a:p>
            <a:pPr>
              <a:buFont typeface="Arial" panose="020B0604020202020204" pitchFamily="34" charset="0"/>
              <a:buChar char="•"/>
            </a:pPr>
            <a:r>
              <a:rPr lang="en-US" dirty="0" smtClean="0"/>
              <a:t>Rule </a:t>
            </a:r>
            <a:r>
              <a:rPr lang="en-US" dirty="0"/>
              <a:t>2 – Returning of loaded </a:t>
            </a:r>
            <a:r>
              <a:rPr lang="en-US" dirty="0" smtClean="0"/>
              <a:t>cars</a:t>
            </a:r>
          </a:p>
          <a:p>
            <a:pPr>
              <a:buFont typeface="Arial" panose="020B0604020202020204" pitchFamily="34" charset="0"/>
              <a:buChar char="•"/>
            </a:pPr>
            <a:endParaRPr lang="en-US" sz="1600" dirty="0" smtClean="0"/>
          </a:p>
          <a:p>
            <a:pPr>
              <a:buFont typeface="Arial" panose="020B0604020202020204" pitchFamily="34" charset="0"/>
              <a:buChar char="•"/>
            </a:pPr>
            <a:r>
              <a:rPr lang="en-US" dirty="0"/>
              <a:t>Rule 3 – Returning of Empty </a:t>
            </a:r>
            <a:r>
              <a:rPr lang="en-US" dirty="0" smtClean="0"/>
              <a:t>Cars</a:t>
            </a:r>
          </a:p>
          <a:p>
            <a:pPr lvl="1">
              <a:buClr>
                <a:schemeClr val="tx2">
                  <a:lumMod val="60000"/>
                  <a:lumOff val="40000"/>
                </a:schemeClr>
              </a:buClr>
              <a:buFont typeface="Arial" panose="020B0604020202020204" pitchFamily="34" charset="0"/>
              <a:buChar char="‒"/>
            </a:pPr>
            <a:r>
              <a:rPr lang="en-US" sz="2000" dirty="0"/>
              <a:t>When necessary to short route a car home, both owner and bridge road must consent and the move </a:t>
            </a:r>
            <a:r>
              <a:rPr lang="en-US" sz="2000" dirty="0" smtClean="0"/>
              <a:t>was </a:t>
            </a:r>
            <a:r>
              <a:rPr lang="en-US" sz="2000" dirty="0"/>
              <a:t>chargeable at </a:t>
            </a:r>
            <a:r>
              <a:rPr lang="en-US" sz="2000" dirty="0">
                <a:solidFill>
                  <a:schemeClr val="accent2">
                    <a:lumMod val="75000"/>
                  </a:schemeClr>
                </a:solidFill>
              </a:rPr>
              <a:t>$.025 per mile </a:t>
            </a:r>
          </a:p>
          <a:p>
            <a:pPr>
              <a:buFont typeface="Arial" panose="020B0604020202020204" pitchFamily="34" charset="0"/>
              <a:buChar char="•"/>
            </a:pPr>
            <a:endParaRPr lang="en-US" sz="1600" dirty="0"/>
          </a:p>
          <a:p>
            <a:pPr>
              <a:buFont typeface="Arial" panose="020B0604020202020204" pitchFamily="34" charset="0"/>
              <a:buChar char="•"/>
            </a:pPr>
            <a:r>
              <a:rPr lang="en-US" dirty="0"/>
              <a:t>Rule 4 – </a:t>
            </a:r>
            <a:r>
              <a:rPr lang="en-US" dirty="0" smtClean="0"/>
              <a:t>Cars </a:t>
            </a:r>
            <a:r>
              <a:rPr lang="en-US" dirty="0"/>
              <a:t>handled in switching service</a:t>
            </a:r>
          </a:p>
          <a:p>
            <a:pPr>
              <a:buFont typeface="Arial" panose="020B0604020202020204" pitchFamily="34" charset="0"/>
              <a:buChar char="•"/>
            </a:pPr>
            <a:endParaRPr lang="en-US" sz="2400" dirty="0"/>
          </a:p>
          <a:p>
            <a:pPr>
              <a:buFont typeface="Arial" panose="020B0604020202020204" pitchFamily="34" charset="0"/>
              <a:buChar char="•"/>
            </a:pPr>
            <a:endParaRPr lang="en-US" sz="2400" dirty="0"/>
          </a:p>
          <a:p>
            <a:pPr>
              <a:buFont typeface="Arial" panose="020B0604020202020204" pitchFamily="34" charset="0"/>
              <a:buChar char="•"/>
            </a:pPr>
            <a:endParaRPr lang="en-US" sz="2400" dirty="0" smtClean="0"/>
          </a:p>
          <a:p>
            <a:pPr>
              <a:buFont typeface="Wingdings" panose="05000000000000000000" pitchFamily="2" charset="2"/>
              <a:buChar char="§"/>
            </a:pPr>
            <a:endParaRPr lang="en-US" sz="800" dirty="0" smtClean="0"/>
          </a:p>
          <a:p>
            <a:pPr>
              <a:buFont typeface="Wingdings" panose="05000000000000000000" pitchFamily="2" charset="2"/>
              <a:buChar char="§"/>
            </a:pPr>
            <a:endParaRPr lang="en-US" sz="800" dirty="0" smtClean="0"/>
          </a:p>
          <a:p>
            <a:pPr>
              <a:buFont typeface="Wingdings" panose="05000000000000000000" pitchFamily="2" charset="2"/>
              <a:buChar char="§"/>
            </a:pPr>
            <a:endParaRPr lang="en-US" dirty="0" smtClean="0"/>
          </a:p>
          <a:p>
            <a:endParaRPr lang="en-US" sz="1000" dirty="0" smtClean="0"/>
          </a:p>
          <a:p>
            <a:pPr marL="0" indent="0">
              <a:buNone/>
            </a:pPr>
            <a:endParaRPr lang="en-US" sz="1000" dirty="0" smtClean="0"/>
          </a:p>
          <a:p>
            <a:endParaRPr lang="en-US" sz="1000" dirty="0"/>
          </a:p>
          <a:p>
            <a:endParaRPr lang="en-US" dirty="0" smtClean="0"/>
          </a:p>
          <a:p>
            <a:endParaRPr lang="en-US" sz="1000" dirty="0" smtClean="0"/>
          </a:p>
          <a:p>
            <a:endParaRPr lang="en-US" sz="1000" dirty="0" smtClean="0"/>
          </a:p>
        </p:txBody>
      </p:sp>
    </p:spTree>
    <p:extLst>
      <p:ext uri="{BB962C8B-B14F-4D97-AF65-F5344CB8AC3E}">
        <p14:creationId xmlns:p14="http://schemas.microsoft.com/office/powerpoint/2010/main" val="30938193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Car Service Rule History</a:t>
            </a:r>
            <a:br>
              <a:rPr lang="en-US" dirty="0" smtClean="0"/>
            </a:br>
            <a:r>
              <a:rPr lang="en-US" sz="2800" dirty="0" smtClean="0"/>
              <a:t>The First World War Years</a:t>
            </a:r>
            <a:endParaRPr lang="en-US" sz="2800" dirty="0"/>
          </a:p>
        </p:txBody>
      </p:sp>
      <p:sp>
        <p:nvSpPr>
          <p:cNvPr id="6" name="Content Placeholder 5"/>
          <p:cNvSpPr>
            <a:spLocks noGrp="1"/>
          </p:cNvSpPr>
          <p:nvPr>
            <p:ph sz="half" idx="1"/>
          </p:nvPr>
        </p:nvSpPr>
        <p:spPr>
          <a:xfrm>
            <a:off x="76200" y="1371600"/>
            <a:ext cx="8915400" cy="4876800"/>
          </a:xfrm>
        </p:spPr>
        <p:txBody>
          <a:bodyPr/>
          <a:lstStyle/>
          <a:p>
            <a:pPr marL="0" indent="0">
              <a:buNone/>
            </a:pPr>
            <a:endParaRPr lang="en-US" sz="800" dirty="0" smtClean="0"/>
          </a:p>
          <a:p>
            <a:r>
              <a:rPr lang="en-US" sz="2400" dirty="0"/>
              <a:t>1916 issues with car </a:t>
            </a:r>
            <a:r>
              <a:rPr lang="en-US" sz="2400" dirty="0" smtClean="0"/>
              <a:t>supply intensified </a:t>
            </a:r>
          </a:p>
          <a:p>
            <a:endParaRPr lang="en-US" sz="800" dirty="0" smtClean="0"/>
          </a:p>
          <a:p>
            <a:r>
              <a:rPr lang="en-US" sz="2400" dirty="0" smtClean="0"/>
              <a:t>1917 a group of representatives where organized to work with the ICC to address car supply and service complaints</a:t>
            </a:r>
          </a:p>
          <a:p>
            <a:endParaRPr lang="en-US" sz="800" dirty="0" smtClean="0"/>
          </a:p>
          <a:p>
            <a:r>
              <a:rPr lang="en-US" sz="2400" dirty="0" smtClean="0"/>
              <a:t>The group became known as the </a:t>
            </a:r>
            <a:r>
              <a:rPr lang="en-US" sz="2400" i="1" dirty="0" smtClean="0"/>
              <a:t>Commission on Car Service </a:t>
            </a:r>
            <a:r>
              <a:rPr lang="en-US" sz="2400" dirty="0" smtClean="0"/>
              <a:t>and actually served from January 1919 to March 1920 when the government operated railroads</a:t>
            </a:r>
          </a:p>
          <a:p>
            <a:endParaRPr lang="en-US" sz="800" dirty="0" smtClean="0"/>
          </a:p>
          <a:p>
            <a:r>
              <a:rPr lang="en-US" sz="2400" dirty="0" smtClean="0"/>
              <a:t>This group became the </a:t>
            </a:r>
            <a:r>
              <a:rPr lang="en-US" sz="2400" i="1" dirty="0" smtClean="0"/>
              <a:t>Customer Service Division </a:t>
            </a:r>
            <a:r>
              <a:rPr lang="en-US" sz="2400" dirty="0" smtClean="0"/>
              <a:t>(CSD)</a:t>
            </a:r>
            <a:r>
              <a:rPr lang="en-US" sz="2400" i="1" dirty="0" smtClean="0"/>
              <a:t> </a:t>
            </a:r>
            <a:r>
              <a:rPr lang="en-US" sz="2400" dirty="0" smtClean="0"/>
              <a:t>of the ARA following the war with authority to issue directions in matters of car service and distribution</a:t>
            </a:r>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3560892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020763"/>
          </a:xfrm>
        </p:spPr>
        <p:txBody>
          <a:bodyPr/>
          <a:lstStyle/>
          <a:p>
            <a:r>
              <a:rPr lang="en-US" dirty="0" smtClean="0"/>
              <a:t>Car Service Rule History</a:t>
            </a:r>
            <a:br>
              <a:rPr lang="en-US" dirty="0" smtClean="0"/>
            </a:br>
            <a:r>
              <a:rPr lang="en-US" sz="2800" dirty="0" smtClean="0"/>
              <a:t>SCO90 and Transportation Codes </a:t>
            </a:r>
            <a:endParaRPr lang="en-US" sz="2800" dirty="0"/>
          </a:p>
        </p:txBody>
      </p:sp>
      <p:sp>
        <p:nvSpPr>
          <p:cNvPr id="6" name="Content Placeholder 5"/>
          <p:cNvSpPr>
            <a:spLocks noGrp="1"/>
          </p:cNvSpPr>
          <p:nvPr>
            <p:ph sz="half" idx="1"/>
          </p:nvPr>
        </p:nvSpPr>
        <p:spPr>
          <a:xfrm>
            <a:off x="76200" y="1524000"/>
            <a:ext cx="8915400" cy="4572000"/>
          </a:xfrm>
        </p:spPr>
        <p:txBody>
          <a:bodyPr/>
          <a:lstStyle/>
          <a:p>
            <a:r>
              <a:rPr lang="en-US" sz="2400" dirty="0" smtClean="0"/>
              <a:t>July 1953, the CSD issued </a:t>
            </a:r>
            <a:r>
              <a:rPr lang="en-US" sz="2400" i="1" dirty="0" smtClean="0"/>
              <a:t>Special Car Order 90</a:t>
            </a:r>
            <a:r>
              <a:rPr lang="en-US" sz="2400" dirty="0" smtClean="0"/>
              <a:t> for handling empty, plain boxcars.</a:t>
            </a:r>
          </a:p>
          <a:p>
            <a:pPr lvl="1"/>
            <a:r>
              <a:rPr lang="en-US" sz="2000" dirty="0"/>
              <a:t>Established a set of interchange outlets for indirect connecting roads to get surplus </a:t>
            </a:r>
            <a:r>
              <a:rPr lang="en-US" sz="2000" dirty="0" smtClean="0"/>
              <a:t>foreign boxcars </a:t>
            </a:r>
            <a:r>
              <a:rPr lang="en-US" sz="2000" dirty="0"/>
              <a:t>home.</a:t>
            </a:r>
          </a:p>
          <a:p>
            <a:endParaRPr lang="en-US" sz="800" dirty="0" smtClean="0"/>
          </a:p>
          <a:p>
            <a:r>
              <a:rPr lang="en-US" sz="2400" dirty="0" smtClean="0"/>
              <a:t>In 1986, railroads agreed to utilize transportation codes to guide empty movement for all general service and unassigned, special equipped cars between indirect connecting carriers </a:t>
            </a:r>
          </a:p>
          <a:p>
            <a:endParaRPr lang="en-US" sz="1200" dirty="0"/>
          </a:p>
          <a:p>
            <a:pPr lvl="1"/>
            <a:r>
              <a:rPr lang="en-US" sz="2000" dirty="0" smtClean="0">
                <a:solidFill>
                  <a:schemeClr val="accent2">
                    <a:lumMod val="75000"/>
                  </a:schemeClr>
                </a:solidFill>
              </a:rPr>
              <a:t>T</a:t>
            </a:r>
            <a:r>
              <a:rPr lang="en-US" sz="2000" dirty="0" smtClean="0"/>
              <a:t> transportation code for unassigned cars</a:t>
            </a:r>
          </a:p>
          <a:p>
            <a:pPr lvl="1"/>
            <a:r>
              <a:rPr lang="en-US" sz="2000" dirty="0" smtClean="0">
                <a:solidFill>
                  <a:schemeClr val="accent2">
                    <a:lumMod val="75000"/>
                  </a:schemeClr>
                </a:solidFill>
              </a:rPr>
              <a:t>E</a:t>
            </a:r>
            <a:r>
              <a:rPr lang="en-US" sz="2000" dirty="0" smtClean="0"/>
              <a:t> transportation code for assigned cars</a:t>
            </a:r>
            <a:endParaRPr lang="en-US" sz="2000" dirty="0"/>
          </a:p>
          <a:p>
            <a:endParaRPr lang="en-US" sz="2400" dirty="0" smtClean="0"/>
          </a:p>
          <a:p>
            <a:endParaRPr lang="en-US" sz="800" dirty="0" smtClean="0"/>
          </a:p>
          <a:p>
            <a:pPr marL="0" indent="0">
              <a:buNone/>
            </a:pPr>
            <a:endParaRPr lang="en-US" sz="2400" dirty="0"/>
          </a:p>
          <a:p>
            <a:endParaRPr lang="en-US" sz="2400" dirty="0"/>
          </a:p>
          <a:p>
            <a:endParaRPr lang="en-US" sz="2400" dirty="0"/>
          </a:p>
          <a:p>
            <a:endParaRPr lang="en-US" sz="2400" dirty="0"/>
          </a:p>
          <a:p>
            <a:endParaRPr lang="en-US" sz="1000" dirty="0" smtClean="0"/>
          </a:p>
        </p:txBody>
      </p:sp>
    </p:spTree>
    <p:extLst>
      <p:ext uri="{BB962C8B-B14F-4D97-AF65-F5344CB8AC3E}">
        <p14:creationId xmlns:p14="http://schemas.microsoft.com/office/powerpoint/2010/main" val="2095584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 Service Rules</a:t>
            </a:r>
            <a:br>
              <a:rPr lang="en-US" dirty="0" smtClean="0"/>
            </a:br>
            <a:r>
              <a:rPr lang="en-US" sz="2800" dirty="0" smtClean="0"/>
              <a:t>Reference Information</a:t>
            </a:r>
            <a:endParaRPr lang="en-US" sz="2800" dirty="0"/>
          </a:p>
        </p:txBody>
      </p:sp>
      <p:sp>
        <p:nvSpPr>
          <p:cNvPr id="3" name="Content Placeholder 2"/>
          <p:cNvSpPr>
            <a:spLocks noGrp="1"/>
          </p:cNvSpPr>
          <p:nvPr>
            <p:ph sz="half" idx="1"/>
          </p:nvPr>
        </p:nvSpPr>
        <p:spPr>
          <a:xfrm>
            <a:off x="228600" y="1600200"/>
            <a:ext cx="4191000" cy="4495799"/>
          </a:xfrm>
        </p:spPr>
        <p:txBody>
          <a:bodyPr/>
          <a:lstStyle/>
          <a:p>
            <a:pPr>
              <a:buNone/>
            </a:pPr>
            <a:r>
              <a:rPr lang="en-US" sz="2000" b="1" dirty="0" smtClean="0"/>
              <a:t>Circular OT-10</a:t>
            </a:r>
          </a:p>
          <a:p>
            <a:pPr>
              <a:buNone/>
            </a:pPr>
            <a:r>
              <a:rPr lang="en-US" sz="2000" dirty="0" smtClean="0"/>
              <a:t>Contains all of the Car Service Rules, Special Directives, and other important information regarding the movement of empty cars</a:t>
            </a:r>
          </a:p>
          <a:p>
            <a:pPr>
              <a:buNone/>
            </a:pPr>
            <a:endParaRPr lang="en-US" sz="2000" dirty="0" smtClean="0"/>
          </a:p>
          <a:p>
            <a:pPr>
              <a:buNone/>
            </a:pPr>
            <a:r>
              <a:rPr lang="en-US" sz="2000" dirty="0" smtClean="0"/>
              <a:t>  Copy can be found at</a:t>
            </a:r>
          </a:p>
          <a:p>
            <a:pPr>
              <a:buNone/>
            </a:pPr>
            <a:r>
              <a:rPr lang="en-US" sz="2000" dirty="0" smtClean="0">
                <a:hlinkClick r:id="rId2"/>
              </a:rPr>
              <a:t>https://www.railinc.com/rportal/alf_docs/Circulars/OT-10.pdf</a:t>
            </a:r>
            <a:endParaRPr lang="en-US" sz="2000" dirty="0" smtClean="0"/>
          </a:p>
          <a:p>
            <a:pPr>
              <a:buNone/>
            </a:pPr>
            <a:endParaRPr lang="en-US" sz="2000" dirty="0" smtClean="0"/>
          </a:p>
          <a:p>
            <a:endParaRPr lang="en-US" dirty="0"/>
          </a:p>
        </p:txBody>
      </p:sp>
      <p:pic>
        <p:nvPicPr>
          <p:cNvPr id="3074" name="Picture 2"/>
          <p:cNvPicPr>
            <a:picLocks noGrp="1" noChangeAspect="1" noChangeArrowheads="1"/>
          </p:cNvPicPr>
          <p:nvPr>
            <p:ph sz="half" idx="2"/>
          </p:nvPr>
        </p:nvPicPr>
        <p:blipFill>
          <a:blip r:embed="rId3" cstate="print"/>
          <a:srcRect/>
          <a:stretch>
            <a:fillRect/>
          </a:stretch>
        </p:blipFill>
        <p:spPr bwMode="auto">
          <a:xfrm>
            <a:off x="4648200" y="2057400"/>
            <a:ext cx="4038600" cy="3175615"/>
          </a:xfrm>
          <a:prstGeom prst="rect">
            <a:avLst/>
          </a:prstGeom>
          <a:noFill/>
          <a:ln w="9525">
            <a:noFill/>
            <a:miter lim="800000"/>
            <a:headEnd/>
            <a:tailEnd/>
          </a:ln>
        </p:spPr>
      </p:pic>
    </p:spTree>
    <p:extLst>
      <p:ext uri="{BB962C8B-B14F-4D97-AF65-F5344CB8AC3E}">
        <p14:creationId xmlns:p14="http://schemas.microsoft.com/office/powerpoint/2010/main" val="40980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CSR 1</a:t>
            </a:r>
            <a:br>
              <a:rPr lang="en-US" dirty="0" smtClean="0"/>
            </a:br>
            <a:r>
              <a:rPr lang="en-US" sz="2800" dirty="0" smtClean="0"/>
              <a:t>Loading of Empty Foreign Cars</a:t>
            </a:r>
            <a:endParaRPr lang="en-US" sz="2800" dirty="0"/>
          </a:p>
        </p:txBody>
      </p:sp>
      <p:sp>
        <p:nvSpPr>
          <p:cNvPr id="3" name="Content Placeholder 2"/>
          <p:cNvSpPr>
            <a:spLocks noGrp="1"/>
          </p:cNvSpPr>
          <p:nvPr>
            <p:ph sz="half" idx="1"/>
          </p:nvPr>
        </p:nvSpPr>
        <p:spPr>
          <a:xfrm>
            <a:off x="228600" y="1600200"/>
            <a:ext cx="4191000" cy="4495799"/>
          </a:xfrm>
        </p:spPr>
        <p:txBody>
          <a:bodyPr/>
          <a:lstStyle/>
          <a:p>
            <a:pPr>
              <a:buNone/>
            </a:pPr>
            <a:r>
              <a:rPr lang="en-US" sz="3600" b="1" dirty="0" smtClean="0">
                <a:solidFill>
                  <a:schemeClr val="accent2">
                    <a:lumMod val="75000"/>
                  </a:schemeClr>
                </a:solidFill>
                <a:effectLst>
                  <a:outerShdw blurRad="31750" dist="25400" dir="5400000" algn="tl" rotWithShape="0">
                    <a:srgbClr val="000000">
                      <a:alpha val="25000"/>
                    </a:srgbClr>
                  </a:outerShdw>
                </a:effectLst>
              </a:rPr>
              <a:t>Scope:</a:t>
            </a:r>
          </a:p>
          <a:p>
            <a:pPr lvl="1">
              <a:buNone/>
            </a:pPr>
            <a:r>
              <a:rPr lang="en-US" sz="2800" dirty="0" smtClean="0"/>
              <a:t>To maximize utilization</a:t>
            </a:r>
          </a:p>
          <a:p>
            <a:pPr>
              <a:buNone/>
            </a:pPr>
            <a:endParaRPr lang="en-US" sz="2000" dirty="0" smtClean="0"/>
          </a:p>
          <a:p>
            <a:endParaRPr lang="en-US" dirty="0"/>
          </a:p>
        </p:txBody>
      </p:sp>
      <p:sp>
        <p:nvSpPr>
          <p:cNvPr id="5" name="Content Placeholder 4"/>
          <p:cNvSpPr>
            <a:spLocks noGrp="1"/>
          </p:cNvSpPr>
          <p:nvPr>
            <p:ph sz="half" idx="2"/>
          </p:nvPr>
        </p:nvSpPr>
        <p:spPr>
          <a:xfrm>
            <a:off x="4343400" y="1524000"/>
            <a:ext cx="4038600" cy="4525963"/>
          </a:xfrm>
        </p:spPr>
        <p:txBody>
          <a:bodyPr/>
          <a:lstStyle/>
          <a:p>
            <a:pPr>
              <a:lnSpc>
                <a:spcPct val="90000"/>
              </a:lnSpc>
              <a:spcBef>
                <a:spcPts val="400"/>
              </a:spcBef>
              <a:buNone/>
              <a:defRPr/>
            </a:pPr>
            <a:r>
              <a:rPr lang="en-US" sz="3600" b="1" dirty="0" smtClean="0">
                <a:solidFill>
                  <a:schemeClr val="accent2">
                    <a:lumMod val="75000"/>
                  </a:schemeClr>
                </a:solidFill>
                <a:effectLst>
                  <a:outerShdw blurRad="31750" dist="25400" dir="5400000" algn="tl" rotWithShape="0">
                    <a:srgbClr val="000000">
                      <a:alpha val="25000"/>
                    </a:srgbClr>
                  </a:outerShdw>
                </a:effectLst>
              </a:rPr>
              <a:t>Purpose:</a:t>
            </a:r>
          </a:p>
          <a:p>
            <a:pPr marL="365760" indent="-256032" fontAlgn="auto">
              <a:lnSpc>
                <a:spcPct val="90000"/>
              </a:lnSpc>
              <a:spcAft>
                <a:spcPts val="0"/>
              </a:spcAft>
              <a:buNone/>
              <a:defRPr/>
            </a:pPr>
            <a:r>
              <a:rPr lang="en-US" dirty="0" smtClean="0"/>
              <a:t>	Unless Covered by a Car Service order or directive, (or special provisions) this rule allows for loading or reloading foreign cars without the need to contact the car owner  </a:t>
            </a:r>
          </a:p>
          <a:p>
            <a:endParaRPr lang="en-US" dirty="0"/>
          </a:p>
        </p:txBody>
      </p:sp>
    </p:spTree>
    <p:extLst>
      <p:ext uri="{BB962C8B-B14F-4D97-AF65-F5344CB8AC3E}">
        <p14:creationId xmlns:p14="http://schemas.microsoft.com/office/powerpoint/2010/main" val="1210830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Analyst meeting_investor relations exampl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Analyst meeting_investor relations examples</Template>
  <TotalTime>9188</TotalTime>
  <Words>1290</Words>
  <Application>Microsoft Office PowerPoint</Application>
  <PresentationFormat>On-screen Show (4:3)</PresentationFormat>
  <Paragraphs>222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 Unicode MS</vt:lpstr>
      <vt:lpstr>Arial</vt:lpstr>
      <vt:lpstr>Calibri</vt:lpstr>
      <vt:lpstr>Wingdings</vt:lpstr>
      <vt:lpstr>Analyst meeting_investor relations examples</vt:lpstr>
      <vt:lpstr>Special Car Order 90  Update and Upcoming Changes </vt:lpstr>
      <vt:lpstr> Presentation Agenda : </vt:lpstr>
      <vt:lpstr> Brief Car Service Rules History</vt:lpstr>
      <vt:lpstr>Car Service Rule History The Early Years - Interchanges</vt:lpstr>
      <vt:lpstr>Car Service Rule History First Four Rules</vt:lpstr>
      <vt:lpstr>Car Service Rule History The First World War Years</vt:lpstr>
      <vt:lpstr>Car Service Rule History SCO90 and Transportation Codes </vt:lpstr>
      <vt:lpstr>Car Service Rules Reference Information</vt:lpstr>
      <vt:lpstr>CSR 1 Loading of Empty Foreign Cars</vt:lpstr>
      <vt:lpstr>CSR 2 Empty Foreign Cars Not Needed For Loading</vt:lpstr>
      <vt:lpstr> Special Car Order 90 Defined</vt:lpstr>
      <vt:lpstr>Special Car Order 90  General Information</vt:lpstr>
      <vt:lpstr>Special Car Order 90 the Equipment Covered</vt:lpstr>
      <vt:lpstr>Special Car Order 90 the Distribution Decision</vt:lpstr>
      <vt:lpstr> How Special Car Order 90 Interacts with Car Service Directives</vt:lpstr>
      <vt:lpstr>Special Car Order 90  Directives That Utilize SCO90 </vt:lpstr>
      <vt:lpstr>Special Car Order 90  Transportation Codes and Directives</vt:lpstr>
      <vt:lpstr>Special Car Order 90  Example Use of Transportation Codes</vt:lpstr>
      <vt:lpstr>Special Car Order 90 A Drive Wheel to Reduce Costs</vt:lpstr>
      <vt:lpstr> Some Upcoming Changes</vt:lpstr>
      <vt:lpstr>Special Car Order 90  Changes Effective June 1 </vt:lpstr>
      <vt:lpstr>Questions ?</vt:lpstr>
    </vt:vector>
  </TitlesOfParts>
  <Company>Norfolk Southern Corp.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Style Guide</dc:title>
  <dc:creator>Rush Bailey</dc:creator>
  <cp:lastModifiedBy>Hancock, Kelley-Jo</cp:lastModifiedBy>
  <cp:revision>563</cp:revision>
  <cp:lastPrinted>2013-01-14T20:53:24Z</cp:lastPrinted>
  <dcterms:created xsi:type="dcterms:W3CDTF">2010-02-23T16:43:50Z</dcterms:created>
  <dcterms:modified xsi:type="dcterms:W3CDTF">2015-05-14T13:01:05Z</dcterms:modified>
</cp:coreProperties>
</file>