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handoutMasterIdLst>
    <p:handoutMasterId r:id="rId21"/>
  </p:handoutMasterIdLst>
  <p:sldIdLst>
    <p:sldId id="291" r:id="rId2"/>
    <p:sldId id="289" r:id="rId3"/>
    <p:sldId id="308" r:id="rId4"/>
    <p:sldId id="310" r:id="rId5"/>
    <p:sldId id="309" r:id="rId6"/>
    <p:sldId id="311" r:id="rId7"/>
    <p:sldId id="320" r:id="rId8"/>
    <p:sldId id="321" r:id="rId9"/>
    <p:sldId id="322" r:id="rId10"/>
    <p:sldId id="323" r:id="rId11"/>
    <p:sldId id="324" r:id="rId12"/>
    <p:sldId id="325" r:id="rId13"/>
    <p:sldId id="314" r:id="rId14"/>
    <p:sldId id="326" r:id="rId15"/>
    <p:sldId id="327" r:id="rId16"/>
    <p:sldId id="328" r:id="rId17"/>
    <p:sldId id="329" r:id="rId18"/>
    <p:sldId id="307" r:id="rId19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798" y="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D015EB35-0B28-47BE-A32D-A374B30B740E}" type="datetimeFigureOut">
              <a:rPr lang="en-US" smtClean="0"/>
              <a:t>11/7/2014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1B308BBA-4523-4DE9-BAA6-B52EC4DC8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1295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EEF907E0-1A73-4BF6-A7D3-62BB943D09A4}" type="datetimeFigureOut">
              <a:rPr lang="en-US" smtClean="0"/>
              <a:t>11/7/2014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2DDED9CA-EFFC-4FA0-9982-7BD4EE55A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5815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0866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2796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35656" y="69390"/>
            <a:ext cx="1643579" cy="365125"/>
          </a:xfrm>
          <a:prstGeom prst="rect">
            <a:avLst/>
          </a:prstGeom>
        </p:spPr>
        <p:txBody>
          <a:bodyPr/>
          <a:lstStyle/>
          <a:p>
            <a:fld id="{2A59EA1A-D0CB-1046-B21F-221640F963E8}" type="datetime1">
              <a:rPr lang="en-US" smtClean="0">
                <a:solidFill>
                  <a:prstClr val="white"/>
                </a:solidFill>
              </a:rPr>
              <a:pPr/>
              <a:t>11/7/2014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0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85189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85189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281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975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488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8320" y="846626"/>
            <a:ext cx="8375651" cy="119297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4918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04918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4220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0216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41931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202169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841931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68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0049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094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63138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63138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</a:t>
            </a:r>
            <a:r>
              <a:rPr lang="en-US" dirty="0" err="1" smtClean="0"/>
              <a:t>levela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025188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5656" y="69390"/>
            <a:ext cx="1643579" cy="365125"/>
          </a:xfrm>
          <a:prstGeom prst="rect">
            <a:avLst/>
          </a:prstGeom>
        </p:spPr>
        <p:txBody>
          <a:bodyPr/>
          <a:lstStyle/>
          <a:p>
            <a:fld id="{59133EC1-6D56-5D43-A3F6-DF1C5C3FFD20}" type="datetime1">
              <a:rPr lang="en-US" smtClean="0">
                <a:solidFill>
                  <a:prstClr val="white"/>
                </a:solidFill>
              </a:rPr>
              <a:pPr/>
              <a:t>11/7/2014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991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5656" y="69390"/>
            <a:ext cx="1643579" cy="365125"/>
          </a:xfrm>
          <a:prstGeom prst="rect">
            <a:avLst/>
          </a:prstGeom>
        </p:spPr>
        <p:txBody>
          <a:bodyPr/>
          <a:lstStyle/>
          <a:p>
            <a:fld id="{1F221583-7359-B745-BA55-CA4CB50D7475}" type="datetime1">
              <a:rPr lang="en-US" smtClean="0">
                <a:solidFill>
                  <a:prstClr val="white"/>
                </a:solidFill>
              </a:rPr>
              <a:pPr/>
              <a:t>11/7/2014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9520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20"/>
          <p:cNvSpPr>
            <a:spLocks noChangeArrowheads="1"/>
          </p:cNvSpPr>
          <p:nvPr userDrawn="1"/>
        </p:nvSpPr>
        <p:spPr bwMode="auto">
          <a:xfrm>
            <a:off x="0" y="0"/>
            <a:ext cx="9145588" cy="490538"/>
          </a:xfrm>
          <a:prstGeom prst="rect">
            <a:avLst/>
          </a:prstGeom>
          <a:solidFill>
            <a:srgbClr val="9F09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TextBox 7"/>
          <p:cNvSpPr txBox="1">
            <a:spLocks noChangeArrowheads="1"/>
          </p:cNvSpPr>
          <p:nvPr userDrawn="1"/>
        </p:nvSpPr>
        <p:spPr bwMode="auto">
          <a:xfrm>
            <a:off x="311150" y="131763"/>
            <a:ext cx="53149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defTabSz="457200"/>
            <a:r>
              <a:rPr lang="en-US" sz="1200" b="1" dirty="0">
                <a:solidFill>
                  <a:prstClr val="white"/>
                </a:solidFill>
                <a:latin typeface="Helvetica" charset="0"/>
                <a:cs typeface="Helvetica Light" charset="0"/>
              </a:rPr>
              <a:t>RAILINC</a:t>
            </a:r>
            <a:r>
              <a:rPr lang="en-US" sz="1200" dirty="0">
                <a:solidFill>
                  <a:prstClr val="white"/>
                </a:solidFill>
                <a:latin typeface="Helvetica" charset="0"/>
                <a:cs typeface="Helvetica Light" charset="0"/>
              </a:rPr>
              <a:t>   </a:t>
            </a:r>
            <a:r>
              <a:rPr lang="en-US" sz="1200" dirty="0" smtClean="0">
                <a:solidFill>
                  <a:prstClr val="white"/>
                </a:solidFill>
                <a:latin typeface="Helvetica" charset="0"/>
                <a:cs typeface="Helvetica Light" charset="0"/>
              </a:rPr>
              <a:t>I     ACACSO</a:t>
            </a:r>
            <a:r>
              <a:rPr lang="en-US" sz="1200" baseline="0" dirty="0" smtClean="0">
                <a:solidFill>
                  <a:prstClr val="white"/>
                </a:solidFill>
                <a:latin typeface="Helvetica" charset="0"/>
                <a:cs typeface="Helvetica Light" charset="0"/>
              </a:rPr>
              <a:t> 2014</a:t>
            </a:r>
            <a:endParaRPr lang="en-US" sz="1200" dirty="0">
              <a:solidFill>
                <a:prstClr val="white"/>
              </a:solidFill>
              <a:latin typeface="Helvetica" charset="0"/>
              <a:cs typeface="Helvetica Light" charset="0"/>
            </a:endParaRPr>
          </a:p>
        </p:txBody>
      </p:sp>
      <p:pic>
        <p:nvPicPr>
          <p:cNvPr id="9" name="Picture 24" descr="BottomBand_White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6091238"/>
            <a:ext cx="9142412" cy="766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25"/>
          <p:cNvSpPr>
            <a:spLocks noChangeArrowheads="1"/>
          </p:cNvSpPr>
          <p:nvPr userDrawn="1"/>
        </p:nvSpPr>
        <p:spPr bwMode="auto">
          <a:xfrm>
            <a:off x="8394700" y="6213475"/>
            <a:ext cx="749300" cy="292100"/>
          </a:xfrm>
          <a:prstGeom prst="rect">
            <a:avLst/>
          </a:prstGeom>
          <a:solidFill>
            <a:srgbClr val="9F09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Rectangle 27"/>
          <p:cNvSpPr>
            <a:spLocks noChangeArrowheads="1"/>
          </p:cNvSpPr>
          <p:nvPr userDrawn="1"/>
        </p:nvSpPr>
        <p:spPr bwMode="auto">
          <a:xfrm>
            <a:off x="1588" y="490538"/>
            <a:ext cx="9144000" cy="5384800"/>
          </a:xfrm>
          <a:prstGeom prst="rect">
            <a:avLst/>
          </a:prstGeom>
          <a:solidFill>
            <a:srgbClr val="DCDDD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Title 1"/>
          <p:cNvSpPr>
            <a:spLocks/>
          </p:cNvSpPr>
          <p:nvPr userDrawn="1"/>
        </p:nvSpPr>
        <p:spPr bwMode="auto">
          <a:xfrm>
            <a:off x="-252413" y="414338"/>
            <a:ext cx="9648826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defTabSz="457200" eaLnBrk="0" hangingPunct="0"/>
            <a:r>
              <a:rPr lang="en-US" sz="800" dirty="0">
                <a:solidFill>
                  <a:srgbClr val="6A6A6A"/>
                </a:solidFill>
                <a:latin typeface="Helvetica" charset="0"/>
              </a:rPr>
              <a:t>+ + + + + + + + + + + + + + + + + + + + + + + + + + + + + + + + + + + + + + + + + + + + + +  + + + + + + + + + + + + + +  + + + + + + + + + + + + + + + + + + + + + + + + + + + + + + + + + + + + + + + + + + + </a:t>
            </a:r>
          </a:p>
        </p:txBody>
      </p:sp>
      <p:sp>
        <p:nvSpPr>
          <p:cNvPr id="13" name="Title 1"/>
          <p:cNvSpPr>
            <a:spLocks/>
          </p:cNvSpPr>
          <p:nvPr userDrawn="1"/>
        </p:nvSpPr>
        <p:spPr bwMode="auto">
          <a:xfrm>
            <a:off x="-252413" y="5811838"/>
            <a:ext cx="9648826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defTabSz="457200" eaLnBrk="0" hangingPunct="0"/>
            <a:r>
              <a:rPr lang="en-US" sz="800" dirty="0">
                <a:solidFill>
                  <a:srgbClr val="6A6A6A"/>
                </a:solidFill>
                <a:latin typeface="Helvetica" charset="0"/>
              </a:rPr>
              <a:t>+ + + + + + + + + + + + + + + + + + + + + + + + + + + + + + + + + + + + + + + + + + + + + +  + + + + + + + + + + + + + +  + + + + + + + + + + + + + + + + + + + + + + + + + + + + + + + + + + + + + + + + + + +</a:t>
            </a: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2662" y="846626"/>
            <a:ext cx="8375651" cy="11929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5491" y="2039602"/>
            <a:ext cx="8426967" cy="40865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35656" y="6148131"/>
            <a:ext cx="16564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defTabSz="457200"/>
            <a:fld id="{799CD883-C747-E24C-A571-B44F9B83C299}" type="slidenum">
              <a:rPr lang="en-US" smtClean="0"/>
              <a:pPr defTabSz="45720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3867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ftr="0"/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rgbClr val="AB1127"/>
          </a:solidFill>
          <a:latin typeface="Helvetica"/>
          <a:ea typeface="+mj-ea"/>
          <a:cs typeface="Helvetica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Helvetica"/>
          <a:ea typeface="+mn-ea"/>
          <a:cs typeface="Helvetica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Helvetica"/>
          <a:ea typeface="+mn-ea"/>
          <a:cs typeface="Helvetica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Helvetica"/>
          <a:ea typeface="+mn-ea"/>
          <a:cs typeface="Helvetica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+mj-lt"/>
              </a:rPr>
              <a:t>DDCT and How it Affects Car Hire</a:t>
            </a:r>
            <a:endParaRPr lang="en-US" dirty="0">
              <a:latin typeface="+mj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latin typeface="+mn-lt"/>
              </a:rPr>
              <a:t>Mark Aldenderfer</a:t>
            </a:r>
          </a:p>
          <a:p>
            <a:r>
              <a:rPr lang="en-US" dirty="0" smtClean="0">
                <a:latin typeface="+mn-lt"/>
              </a:rPr>
              <a:t>ACACSO</a:t>
            </a:r>
          </a:p>
          <a:p>
            <a:r>
              <a:rPr lang="en-US" dirty="0" smtClean="0">
                <a:latin typeface="+mn-lt"/>
              </a:rPr>
              <a:t>November 11, 2014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4061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j-lt"/>
              </a:rPr>
              <a:t>Review of DDCT </a:t>
            </a:r>
            <a:r>
              <a:rPr lang="en-US" dirty="0" smtClean="0">
                <a:latin typeface="+mj-lt"/>
              </a:rPr>
              <a:t>1/108 </a:t>
            </a:r>
            <a:r>
              <a:rPr lang="en-US" dirty="0">
                <a:latin typeface="+mj-lt"/>
              </a:rPr>
              <a:t>Incident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+mn-lt"/>
              </a:rPr>
              <a:t>DDCT 108,1 Incident corresponds to Car Hire Rule 8</a:t>
            </a:r>
          </a:p>
          <a:p>
            <a:pPr lvl="1"/>
            <a:r>
              <a:rPr lang="en-US" dirty="0" smtClean="0">
                <a:latin typeface="+mn-lt"/>
              </a:rPr>
              <a:t>Rule 8 – Reclaim for Defective Equipment-Owner’s Responsibility </a:t>
            </a:r>
          </a:p>
          <a:p>
            <a:r>
              <a:rPr lang="en-US" dirty="0" smtClean="0">
                <a:latin typeface="+mn-lt"/>
              </a:rPr>
              <a:t>LCS will use special road marks to move car hire to and from the car owner</a:t>
            </a:r>
          </a:p>
          <a:p>
            <a:pPr lvl="1"/>
            <a:r>
              <a:rPr lang="en-US" dirty="0" smtClean="0">
                <a:latin typeface="+mn-lt"/>
              </a:rPr>
              <a:t>DSP8,SHP8 and DEAD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4702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375651" cy="1192975"/>
          </a:xfrm>
        </p:spPr>
        <p:txBody>
          <a:bodyPr/>
          <a:lstStyle/>
          <a:p>
            <a:r>
              <a:rPr lang="en-US" dirty="0" smtClean="0">
                <a:latin typeface="+mj-lt"/>
              </a:rPr>
              <a:t>Key Events for Incident 1/108</a:t>
            </a:r>
            <a:endParaRPr lang="en-US" dirty="0">
              <a:latin typeface="+mj-lt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9229958"/>
              </p:ext>
            </p:extLst>
          </p:nvPr>
        </p:nvGraphicFramePr>
        <p:xfrm>
          <a:off x="304800" y="1371600"/>
          <a:ext cx="8686800" cy="4150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66141"/>
                <a:gridCol w="1364968"/>
                <a:gridCol w="1307891"/>
                <a:gridCol w="1447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Description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From Road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 Road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Impacts Car Hire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Incident 108 is Created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Handling Carrier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Handling</a:t>
                      </a:r>
                      <a:r>
                        <a:rPr lang="en-US" sz="1600" baseline="0" dirty="0" smtClean="0"/>
                        <a:t> Carrier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No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Disposition Requested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Handing Carrier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DSP8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Yes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Disposition</a:t>
                      </a:r>
                      <a:r>
                        <a:rPr lang="en-US" sz="1600" baseline="0" dirty="0" smtClean="0"/>
                        <a:t> Provided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DSP8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DSP8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No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Equipment</a:t>
                      </a:r>
                      <a:r>
                        <a:rPr lang="en-US" sz="1600" baseline="0" dirty="0" smtClean="0"/>
                        <a:t> Interchanged to Intermediate Carrier – Disposition Provided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DSP8 </a:t>
                      </a:r>
                      <a:r>
                        <a:rPr lang="en-US" sz="1600" dirty="0" err="1" smtClean="0"/>
                        <a:t>FromRoad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ToRoad</a:t>
                      </a:r>
                      <a:r>
                        <a:rPr lang="en-US" sz="1600" dirty="0" smtClean="0"/>
                        <a:t>                </a:t>
                      </a:r>
                      <a:r>
                        <a:rPr lang="en-US" sz="1600" baseline="0" dirty="0" smtClean="0"/>
                        <a:t>                  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FromRoad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ToRoad</a:t>
                      </a:r>
                      <a:r>
                        <a:rPr lang="en-US" sz="1600" baseline="0" dirty="0" smtClean="0"/>
                        <a:t>  DSP8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Yes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Equipment</a:t>
                      </a:r>
                      <a:r>
                        <a:rPr lang="en-US" sz="1600" baseline="0" dirty="0" smtClean="0"/>
                        <a:t> Interchanged to Intermediate Carrier – Disposition Not Provided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Handling Carrier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Intermediate</a:t>
                      </a:r>
                      <a:r>
                        <a:rPr lang="en-US" sz="1600" baseline="0" dirty="0" smtClean="0"/>
                        <a:t> Carrier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Yes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Intermediate Carrier has the</a:t>
                      </a:r>
                      <a:r>
                        <a:rPr lang="en-US" sz="1600" baseline="0" dirty="0" smtClean="0"/>
                        <a:t> Equipment for longer than 720 Hours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DSP8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Intermediate Carrier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Yes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1212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533400"/>
            <a:ext cx="8375651" cy="1192975"/>
          </a:xfrm>
        </p:spPr>
        <p:txBody>
          <a:bodyPr/>
          <a:lstStyle/>
          <a:p>
            <a:r>
              <a:rPr lang="en-US" dirty="0" smtClean="0">
                <a:latin typeface="+mj-lt"/>
              </a:rPr>
              <a:t>Key Events for Incident 1/108</a:t>
            </a:r>
            <a:endParaRPr lang="en-US" dirty="0">
              <a:latin typeface="+mj-lt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84008403"/>
              </p:ext>
            </p:extLst>
          </p:nvPr>
        </p:nvGraphicFramePr>
        <p:xfrm>
          <a:off x="304800" y="1524000"/>
          <a:ext cx="8401051" cy="3327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66141"/>
                <a:gridCol w="1364968"/>
                <a:gridCol w="1234971"/>
                <a:gridCol w="1234971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Description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From Road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 Road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Impacts Car Hire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Equipment is reported</a:t>
                      </a:r>
                      <a:r>
                        <a:rPr lang="en-US" sz="1600" baseline="0" dirty="0" smtClean="0"/>
                        <a:t> at SHOP, in Owner’s Account 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DSP8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SHP8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No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Equipment is reported</a:t>
                      </a:r>
                      <a:r>
                        <a:rPr lang="en-US" sz="1600" baseline="0" dirty="0" smtClean="0"/>
                        <a:t> at SHOP, in Carrier’s Account 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Handling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dirty="0" smtClean="0"/>
                        <a:t>Carrier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SHP8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Yes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Equipment</a:t>
                      </a:r>
                      <a:r>
                        <a:rPr lang="en-US" sz="1600" baseline="0" dirty="0" smtClean="0"/>
                        <a:t> is Released from SHOP By ER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SHP8               HC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HC                 DSP8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No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Equipment</a:t>
                      </a:r>
                      <a:r>
                        <a:rPr lang="en-US" sz="1600" baseline="0" dirty="0" smtClean="0"/>
                        <a:t> is Release from SHOP through DDCT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SHP8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Handling Carrier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Yes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aseline="0" dirty="0" smtClean="0"/>
                        <a:t>Equipment is marked as repaired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SHP7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Handling Carrier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Yes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04800" y="5029200"/>
            <a:ext cx="838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If at anytime the Load/Empty Status changes twice LCS will resume and Car Hire will placed into the current handling carriers account</a:t>
            </a:r>
          </a:p>
        </p:txBody>
      </p:sp>
    </p:spTree>
    <p:extLst>
      <p:ext uri="{BB962C8B-B14F-4D97-AF65-F5344CB8AC3E}">
        <p14:creationId xmlns:p14="http://schemas.microsoft.com/office/powerpoint/2010/main" val="1170641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+mj-lt"/>
              </a:rPr>
              <a:t>DDCT Ending Events</a:t>
            </a:r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latin typeface="+mn-lt"/>
              </a:rPr>
              <a:t>Equipment Owner removes the Equipment from Final DDCT Incident</a:t>
            </a:r>
          </a:p>
          <a:p>
            <a:r>
              <a:rPr lang="en-US" sz="2800" dirty="0" smtClean="0">
                <a:latin typeface="+mn-lt"/>
              </a:rPr>
              <a:t>Equipment is marked as Repaired</a:t>
            </a:r>
          </a:p>
          <a:p>
            <a:r>
              <a:rPr lang="en-US" sz="2800" dirty="0" smtClean="0">
                <a:latin typeface="+mn-lt"/>
              </a:rPr>
              <a:t>L/E Changes Twice from first entered Incident</a:t>
            </a:r>
          </a:p>
          <a:p>
            <a:r>
              <a:rPr lang="en-US" sz="2800" dirty="0" smtClean="0">
                <a:latin typeface="+mn-lt"/>
              </a:rPr>
              <a:t>Settlement is Accepted</a:t>
            </a:r>
          </a:p>
          <a:p>
            <a:r>
              <a:rPr lang="en-US" sz="2800" dirty="0" smtClean="0">
                <a:latin typeface="+mn-lt"/>
              </a:rPr>
              <a:t>Equipment Owner decides to Dismantle the Equipment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7689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+mj-lt"/>
              </a:rPr>
              <a:t>DDCT Truck Hunting </a:t>
            </a:r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+mn-lt"/>
              </a:rPr>
              <a:t>Truck Hunting Alerts will be able to automatically create DDCT Rule 1 Incidents</a:t>
            </a:r>
          </a:p>
          <a:p>
            <a:pPr lvl="1"/>
            <a:r>
              <a:rPr lang="en-US" dirty="0" smtClean="0">
                <a:latin typeface="+mn-lt"/>
              </a:rPr>
              <a:t>Alert on Empty Car, DDCT will wait for the next Loaded movement to open Incident</a:t>
            </a:r>
          </a:p>
          <a:p>
            <a:pPr lvl="1"/>
            <a:r>
              <a:rPr lang="en-US" dirty="0" smtClean="0">
                <a:latin typeface="+mn-lt"/>
              </a:rPr>
              <a:t>Alert on Loaded Car, DDCT will wait for the next Loaded movement after the car is emptied</a:t>
            </a:r>
            <a:endParaRPr lang="en-US" dirty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1399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j-lt"/>
              </a:rPr>
              <a:t>DDCT Truck Hunting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+mn-lt"/>
              </a:rPr>
              <a:t>Truck Hunting Incidents will be treated as a normal Rule 1 Incident once the car is shown empty</a:t>
            </a:r>
          </a:p>
          <a:p>
            <a:pPr lvl="1"/>
            <a:r>
              <a:rPr lang="en-US" dirty="0" smtClean="0">
                <a:latin typeface="+mn-lt"/>
              </a:rPr>
              <a:t>DDCT LCS will not move Car Hire into owner’s account while the car is loaded</a:t>
            </a:r>
          </a:p>
          <a:p>
            <a:pPr lvl="1"/>
            <a:r>
              <a:rPr lang="en-US" dirty="0" smtClean="0">
                <a:latin typeface="+mn-lt"/>
              </a:rPr>
              <a:t>If Dispo has not been provided when car is shown empty car hire will remain with handling carrier</a:t>
            </a:r>
            <a:endParaRPr lang="en-US" dirty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9355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375651" cy="1192975"/>
          </a:xfrm>
        </p:spPr>
        <p:txBody>
          <a:bodyPr/>
          <a:lstStyle/>
          <a:p>
            <a:r>
              <a:rPr lang="en-US" dirty="0">
                <a:latin typeface="+mj-lt"/>
              </a:rPr>
              <a:t>DDCT Truck Hunting 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5134237"/>
              </p:ext>
            </p:extLst>
          </p:nvPr>
        </p:nvGraphicFramePr>
        <p:xfrm>
          <a:off x="228600" y="1295401"/>
          <a:ext cx="8686800" cy="43434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3124200"/>
                <a:gridCol w="990600"/>
                <a:gridCol w="3352800"/>
              </a:tblGrid>
              <a:tr h="394855">
                <a:tc gridSpan="2"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THD Alert on Loaded Car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THD Alert on Empty Car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94855">
                <a:tc>
                  <a:txBody>
                    <a:bodyPr/>
                    <a:lstStyle/>
                    <a:p>
                      <a:r>
                        <a:rPr lang="en-US" dirty="0" smtClean="0"/>
                        <a:t>Loaded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THD Alert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Empty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THD</a:t>
                      </a:r>
                      <a:r>
                        <a:rPr lang="en-US" baseline="0" dirty="0" smtClean="0"/>
                        <a:t> Alert </a:t>
                      </a:r>
                      <a:endParaRPr lang="en-US" dirty="0"/>
                    </a:p>
                  </a:txBody>
                  <a:tcPr/>
                </a:tc>
              </a:tr>
              <a:tr h="394855">
                <a:tc>
                  <a:txBody>
                    <a:bodyPr/>
                    <a:lstStyle/>
                    <a:p>
                      <a:r>
                        <a:rPr lang="en-US" dirty="0" smtClean="0"/>
                        <a:t>Loaded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Empty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94855">
                <a:tc>
                  <a:txBody>
                    <a:bodyPr/>
                    <a:lstStyle/>
                    <a:p>
                      <a:r>
                        <a:rPr lang="en-US" dirty="0" smtClean="0"/>
                        <a:t>Empty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Empty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94855">
                <a:tc>
                  <a:txBody>
                    <a:bodyPr/>
                    <a:lstStyle/>
                    <a:p>
                      <a:r>
                        <a:rPr lang="en-US" dirty="0" smtClean="0"/>
                        <a:t>Empty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Empty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94855">
                <a:tc>
                  <a:txBody>
                    <a:bodyPr/>
                    <a:lstStyle/>
                    <a:p>
                      <a:r>
                        <a:rPr lang="en-US" dirty="0" smtClean="0"/>
                        <a:t>Empty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Loaded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DDCT Incident Opened</a:t>
                      </a:r>
                      <a:endParaRPr lang="en-US" dirty="0"/>
                    </a:p>
                  </a:txBody>
                  <a:tcPr/>
                </a:tc>
              </a:tr>
              <a:tr h="394855">
                <a:tc>
                  <a:txBody>
                    <a:bodyPr/>
                    <a:lstStyle/>
                    <a:p>
                      <a:r>
                        <a:rPr lang="en-US" dirty="0" smtClean="0"/>
                        <a:t>Loaded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DDCT</a:t>
                      </a:r>
                      <a:r>
                        <a:rPr lang="en-US" baseline="0" dirty="0" smtClean="0"/>
                        <a:t> Incident Opened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Loaded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94855">
                <a:tc>
                  <a:txBody>
                    <a:bodyPr/>
                    <a:lstStyle/>
                    <a:p>
                      <a:r>
                        <a:rPr lang="en-US" dirty="0" smtClean="0"/>
                        <a:t>Loaded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Loaded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94855">
                <a:tc>
                  <a:txBody>
                    <a:bodyPr/>
                    <a:lstStyle/>
                    <a:p>
                      <a:r>
                        <a:rPr lang="en-US" dirty="0" smtClean="0"/>
                        <a:t>Loaded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Loaded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94855">
                <a:tc>
                  <a:txBody>
                    <a:bodyPr/>
                    <a:lstStyle/>
                    <a:p>
                      <a:r>
                        <a:rPr lang="en-US" dirty="0" smtClean="0"/>
                        <a:t>Empty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Car Hire moved to DSP8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Empty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Car Hire Moved</a:t>
                      </a:r>
                      <a:r>
                        <a:rPr lang="en-US" baseline="0" dirty="0" smtClean="0"/>
                        <a:t> to DSP8</a:t>
                      </a:r>
                      <a:endParaRPr lang="en-US" dirty="0"/>
                    </a:p>
                  </a:txBody>
                  <a:tcPr/>
                </a:tc>
              </a:tr>
              <a:tr h="394855">
                <a:tc>
                  <a:txBody>
                    <a:bodyPr/>
                    <a:lstStyle/>
                    <a:p>
                      <a:r>
                        <a:rPr lang="en-US" dirty="0" smtClean="0"/>
                        <a:t>Empty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Empty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4315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375651" cy="1192975"/>
          </a:xfrm>
        </p:spPr>
        <p:txBody>
          <a:bodyPr/>
          <a:lstStyle/>
          <a:p>
            <a:r>
              <a:rPr lang="en-US" dirty="0" smtClean="0">
                <a:latin typeface="+mj-lt"/>
              </a:rPr>
              <a:t>Key Events for Truck Hunting</a:t>
            </a:r>
            <a:endParaRPr lang="en-US" dirty="0">
              <a:latin typeface="+mj-lt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7391790"/>
              </p:ext>
            </p:extLst>
          </p:nvPr>
        </p:nvGraphicFramePr>
        <p:xfrm>
          <a:off x="304800" y="1371600"/>
          <a:ext cx="8686800" cy="311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66141"/>
                <a:gridCol w="1364968"/>
                <a:gridCol w="1307891"/>
                <a:gridCol w="1447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Description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From Road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 Road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Impacts Car Hire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Truck Hunting Incident Created when Equipment is Loaded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Handling Carrier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Handing Carrier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No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Disposition is Requested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DSP8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DSP8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No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Disposition</a:t>
                      </a:r>
                      <a:r>
                        <a:rPr lang="en-US" sz="1600" baseline="0" dirty="0" smtClean="0"/>
                        <a:t> Provided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DSP8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DSP8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No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Equipment is shown as Empty through event reporting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Handing Carrier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DSP8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Yes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Equipment is shown as Loaded through</a:t>
                      </a:r>
                      <a:r>
                        <a:rPr lang="en-US" sz="1600" baseline="0" dirty="0" smtClean="0"/>
                        <a:t> event reporting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DSP8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Handing Carrier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Yes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04800" y="4572000"/>
            <a:ext cx="8382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If at anytime the Load/Empty Status changes </a:t>
            </a:r>
            <a:r>
              <a:rPr lang="en-US" dirty="0" smtClean="0"/>
              <a:t>three times </a:t>
            </a:r>
            <a:r>
              <a:rPr lang="en-US" dirty="0"/>
              <a:t>LCS will resume and Car Hire will placed into the current handling carriers </a:t>
            </a:r>
            <a:r>
              <a:rPr lang="en-US" dirty="0" smtClean="0"/>
              <a:t>account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Once Equipment is shown Empty Trucking Hunting is treated as a Rule 1/108 Incident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2982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i="1" dirty="0" smtClean="0">
                <a:latin typeface="+mn-lt"/>
              </a:rPr>
              <a:t>Questions?</a:t>
            </a:r>
            <a:endParaRPr lang="en-US" sz="4000" i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>
                <a:latin typeface="+mn-lt"/>
              </a:rPr>
              <a:pPr/>
              <a:t>18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6922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846626"/>
            <a:ext cx="8267313" cy="1192975"/>
          </a:xfrm>
        </p:spPr>
        <p:txBody>
          <a:bodyPr>
            <a:normAutofit/>
          </a:bodyPr>
          <a:lstStyle/>
          <a:p>
            <a:r>
              <a:rPr lang="en-US" i="1" dirty="0" smtClean="0">
                <a:latin typeface="+mj-lt"/>
              </a:rPr>
              <a:t>Today’s agenda</a:t>
            </a:r>
            <a:endParaRPr lang="en-US" i="1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039603"/>
            <a:ext cx="8331458" cy="3751598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+mn-lt"/>
              </a:rPr>
              <a:t>Background of DDCT</a:t>
            </a:r>
          </a:p>
          <a:p>
            <a:r>
              <a:rPr lang="en-US" dirty="0" smtClean="0">
                <a:latin typeface="+mn-lt"/>
              </a:rPr>
              <a:t>Review of DDCT 107 Incident</a:t>
            </a:r>
          </a:p>
          <a:p>
            <a:r>
              <a:rPr lang="en-US" dirty="0" smtClean="0">
                <a:latin typeface="+mn-lt"/>
              </a:rPr>
              <a:t>Review of DDCT 1/108 Incident</a:t>
            </a:r>
          </a:p>
          <a:p>
            <a:r>
              <a:rPr lang="en-US" dirty="0" smtClean="0">
                <a:latin typeface="+mn-lt"/>
              </a:rPr>
              <a:t>Review of DDCT Truck Hunting Incident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5868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762000"/>
            <a:ext cx="8375651" cy="1192975"/>
          </a:xfrm>
        </p:spPr>
        <p:txBody>
          <a:bodyPr/>
          <a:lstStyle/>
          <a:p>
            <a:r>
              <a:rPr lang="en-US" dirty="0" smtClean="0">
                <a:latin typeface="+mj-lt"/>
              </a:rPr>
              <a:t>DDCT Background</a:t>
            </a:r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>
                <a:latin typeface="+mn-lt"/>
              </a:rPr>
              <a:t>January 1, 2011 </a:t>
            </a:r>
            <a:r>
              <a:rPr lang="en-US" dirty="0" smtClean="0">
                <a:latin typeface="+mn-lt"/>
              </a:rPr>
              <a:t>the updated </a:t>
            </a:r>
            <a:r>
              <a:rPr lang="en-US" dirty="0">
                <a:latin typeface="+mn-lt"/>
              </a:rPr>
              <a:t>Car Hire Rules 7 and 8 </a:t>
            </a:r>
            <a:r>
              <a:rPr lang="en-US" dirty="0" smtClean="0">
                <a:latin typeface="+mn-lt"/>
              </a:rPr>
              <a:t>became active</a:t>
            </a:r>
            <a:endParaRPr lang="en-US" dirty="0">
              <a:latin typeface="+mn-lt"/>
            </a:endParaRPr>
          </a:p>
          <a:p>
            <a:r>
              <a:rPr lang="en-US" dirty="0">
                <a:latin typeface="+mn-lt"/>
              </a:rPr>
              <a:t>The updated rules eliminate the need to create reclaims for </a:t>
            </a:r>
            <a:r>
              <a:rPr lang="en-US" dirty="0" smtClean="0">
                <a:latin typeface="+mn-lt"/>
              </a:rPr>
              <a:t>Car Hire Rules </a:t>
            </a:r>
            <a:r>
              <a:rPr lang="en-US" dirty="0">
                <a:latin typeface="+mn-lt"/>
              </a:rPr>
              <a:t>7 and </a:t>
            </a:r>
            <a:r>
              <a:rPr lang="en-US" dirty="0" smtClean="0">
                <a:latin typeface="+mn-lt"/>
              </a:rPr>
              <a:t>8</a:t>
            </a:r>
            <a:endParaRPr lang="en-US" dirty="0">
              <a:latin typeface="+mn-lt"/>
            </a:endParaRPr>
          </a:p>
          <a:p>
            <a:r>
              <a:rPr lang="en-US" dirty="0">
                <a:latin typeface="+mn-lt"/>
              </a:rPr>
              <a:t>The rules reference special road marks that will be       used to show car hire with the equipment owner or  that the equipment is to be dismantled</a:t>
            </a:r>
          </a:p>
          <a:p>
            <a:pPr lvl="1"/>
            <a:r>
              <a:rPr lang="en-US" dirty="0">
                <a:latin typeface="+mn-lt"/>
              </a:rPr>
              <a:t>DSP7,DVR7,DSP8,SHP7,SHP8 and DEAD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5736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+mj-lt"/>
              </a:rPr>
              <a:t>Review of DDCT 107 Incident </a:t>
            </a:r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latin typeface="+mn-lt"/>
              </a:rPr>
              <a:t>A 107 incident is for equipment that has been damaged by the handling carrier </a:t>
            </a:r>
          </a:p>
          <a:p>
            <a:r>
              <a:rPr lang="en-US" dirty="0" smtClean="0">
                <a:latin typeface="+mn-lt"/>
              </a:rPr>
              <a:t>The damaging carrier will be responsible for Car Hire unless:</a:t>
            </a:r>
          </a:p>
          <a:p>
            <a:pPr lvl="1"/>
            <a:r>
              <a:rPr lang="en-US" dirty="0" smtClean="0">
                <a:latin typeface="+mn-lt"/>
              </a:rPr>
              <a:t>The car is interchanged to an intermediate carrier</a:t>
            </a:r>
          </a:p>
          <a:p>
            <a:pPr lvl="1"/>
            <a:r>
              <a:rPr lang="en-US" dirty="0" smtClean="0">
                <a:latin typeface="+mn-lt"/>
              </a:rPr>
              <a:t>The car is reported at a SHOP</a:t>
            </a:r>
          </a:p>
          <a:p>
            <a:pPr lvl="1"/>
            <a:r>
              <a:rPr lang="en-US" dirty="0" smtClean="0">
                <a:latin typeface="+mn-lt"/>
              </a:rPr>
              <a:t>The car owner does not provide disposition within 15 days of the request</a:t>
            </a:r>
          </a:p>
          <a:p>
            <a:pPr marL="0" indent="0">
              <a:buNone/>
            </a:pPr>
            <a:endParaRPr lang="en-US" dirty="0" smtClean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7611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j-lt"/>
              </a:rPr>
              <a:t>Review of DDCT 107 Incident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000" dirty="0" smtClean="0">
                <a:latin typeface="+mn-lt"/>
              </a:rPr>
              <a:t>DDCT 107 Incident corresponds to Car Hire Rule 7</a:t>
            </a:r>
          </a:p>
          <a:p>
            <a:pPr lvl="1"/>
            <a:r>
              <a:rPr lang="en-US" sz="3000" dirty="0" smtClean="0">
                <a:latin typeface="+mn-lt"/>
              </a:rPr>
              <a:t>Rule 7 – Reclaim for Damaged Equipment-Handling Line Responsibility </a:t>
            </a:r>
          </a:p>
          <a:p>
            <a:r>
              <a:rPr lang="en-US" sz="3000" dirty="0" smtClean="0">
                <a:latin typeface="+mn-lt"/>
              </a:rPr>
              <a:t>LCS will use special road marks to move car hire to and from the car owner</a:t>
            </a:r>
          </a:p>
          <a:p>
            <a:pPr lvl="1"/>
            <a:r>
              <a:rPr lang="en-US" sz="3000" dirty="0" smtClean="0">
                <a:latin typeface="+mn-lt"/>
              </a:rPr>
              <a:t>DSP7,DVR7,SHP7 and DEAD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332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533400"/>
            <a:ext cx="8375651" cy="1192975"/>
          </a:xfrm>
        </p:spPr>
        <p:txBody>
          <a:bodyPr/>
          <a:lstStyle/>
          <a:p>
            <a:r>
              <a:rPr lang="en-US" dirty="0" smtClean="0">
                <a:latin typeface="+mj-lt"/>
              </a:rPr>
              <a:t>Key Events for Incident 107</a:t>
            </a:r>
            <a:endParaRPr lang="en-US" dirty="0">
              <a:latin typeface="+mj-lt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1999749"/>
              </p:ext>
            </p:extLst>
          </p:nvPr>
        </p:nvGraphicFramePr>
        <p:xfrm>
          <a:off x="304800" y="1524000"/>
          <a:ext cx="8401051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66141"/>
                <a:gridCol w="1364968"/>
                <a:gridCol w="1234971"/>
                <a:gridCol w="1234971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Description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From Road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 Road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Impacts Car Hire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Incident 107 is Created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Damaging Carrier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Damaging Carrier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Settlement</a:t>
                      </a:r>
                      <a:r>
                        <a:rPr lang="en-US" baseline="0" dirty="0" smtClean="0"/>
                        <a:t> Value</a:t>
                      </a:r>
                      <a:r>
                        <a:rPr lang="en-US" dirty="0" smtClean="0"/>
                        <a:t>/Disposition Requested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Damaging Carrier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Damaging Carrier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15 has</a:t>
                      </a:r>
                      <a:r>
                        <a:rPr lang="en-US" baseline="0" dirty="0" smtClean="0"/>
                        <a:t> passed from Request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Damaging Carrier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DVR7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Settlement Value/Disposition is</a:t>
                      </a:r>
                      <a:r>
                        <a:rPr lang="en-US" baseline="0" dirty="0" smtClean="0"/>
                        <a:t> Provided – Equipment is still on Damaging Carrier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DVR7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Damaging Carrier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Settlement</a:t>
                      </a:r>
                      <a:r>
                        <a:rPr lang="en-US" baseline="0" dirty="0" smtClean="0"/>
                        <a:t> Value/Disposition is Provided within 15 days of Request – Equipment is still on Damaging Carrier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Car</a:t>
                      </a:r>
                      <a:r>
                        <a:rPr lang="en-US" baseline="0" dirty="0" smtClean="0"/>
                        <a:t> Owner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Car Owner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3163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533400"/>
            <a:ext cx="8375651" cy="1192975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+mj-lt"/>
              </a:rPr>
              <a:t>Key Events for Incident 107</a:t>
            </a:r>
            <a:endParaRPr lang="en-US" dirty="0">
              <a:latin typeface="+mj-lt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8636753"/>
              </p:ext>
            </p:extLst>
          </p:nvPr>
        </p:nvGraphicFramePr>
        <p:xfrm>
          <a:off x="304800" y="1524000"/>
          <a:ext cx="8401051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5800"/>
                <a:gridCol w="1447800"/>
                <a:gridCol w="1447800"/>
                <a:gridCol w="1009651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Description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From Road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 Road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Impacts Car Hire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Equipment is Interchanged from Damaging</a:t>
                      </a:r>
                      <a:r>
                        <a:rPr lang="en-US" baseline="0" dirty="0" smtClean="0"/>
                        <a:t> Carrier to Intermediate Carrier – Disposition has been provided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Intermediate Carrier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DSP7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/>
                </a:tc>
              </a:tr>
              <a:tr h="88392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Equipment is Interchanged from Damaging</a:t>
                      </a:r>
                      <a:r>
                        <a:rPr lang="en-US" baseline="0" dirty="0" smtClean="0"/>
                        <a:t> Carrier to Intermediate Carrier – Disposition has NOT been provided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Damaging Carrier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Intermediate Carrier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Settlement</a:t>
                      </a:r>
                      <a:r>
                        <a:rPr lang="en-US" baseline="0" dirty="0" smtClean="0"/>
                        <a:t> Value/Disposition is Provided within 15 days of Request – Equipment is on Intermediate Carrier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Intermediate Carrier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DSP7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Settlement</a:t>
                      </a:r>
                      <a:r>
                        <a:rPr lang="en-US" baseline="0" dirty="0" smtClean="0"/>
                        <a:t> is accepted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HC or DSP7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DSP7 then to DEAD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0636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533400"/>
            <a:ext cx="8375651" cy="1192975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+mj-lt"/>
              </a:rPr>
              <a:t>Key Events for Incident 107</a:t>
            </a:r>
            <a:endParaRPr lang="en-US" dirty="0">
              <a:latin typeface="+mj-lt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6761836"/>
              </p:ext>
            </p:extLst>
          </p:nvPr>
        </p:nvGraphicFramePr>
        <p:xfrm>
          <a:off x="304800" y="1600200"/>
          <a:ext cx="8401051" cy="2804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5800"/>
                <a:gridCol w="1447800"/>
                <a:gridCol w="1447800"/>
                <a:gridCol w="1009651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Description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From Road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 Road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Impacts Car Hire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Equipment is reported</a:t>
                      </a:r>
                      <a:r>
                        <a:rPr lang="en-US" baseline="0" dirty="0" smtClean="0"/>
                        <a:t> at SHOP, in Owner’s Account 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DSP7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SHP7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US" dirty="0"/>
                    </a:p>
                  </a:txBody>
                  <a:tcPr/>
                </a:tc>
              </a:tr>
              <a:tr h="883920">
                <a:tc>
                  <a:txBody>
                    <a:bodyPr/>
                    <a:lstStyle/>
                    <a:p>
                      <a:r>
                        <a:rPr lang="en-US" dirty="0" smtClean="0"/>
                        <a:t>Equipment is reported</a:t>
                      </a:r>
                      <a:r>
                        <a:rPr lang="en-US" baseline="0" dirty="0" smtClean="0"/>
                        <a:t> at SHOP, in Carrier’s Account 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Handling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Carrier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SHP7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Equipment is marked as repaired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SHP7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Handling Carrier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04800" y="4572000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If at anytime the Load/Empty Status changes twice LCS will resume and Car Hire will placed into the current handling carriers account</a:t>
            </a:r>
          </a:p>
        </p:txBody>
      </p:sp>
    </p:spTree>
    <p:extLst>
      <p:ext uri="{BB962C8B-B14F-4D97-AF65-F5344CB8AC3E}">
        <p14:creationId xmlns:p14="http://schemas.microsoft.com/office/powerpoint/2010/main" val="1398360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609600"/>
            <a:ext cx="8375651" cy="1192975"/>
          </a:xfrm>
        </p:spPr>
        <p:txBody>
          <a:bodyPr/>
          <a:lstStyle/>
          <a:p>
            <a:r>
              <a:rPr lang="en-US" dirty="0" smtClean="0">
                <a:latin typeface="+mj-lt"/>
              </a:rPr>
              <a:t>Review of DDCT 1/108 Incident </a:t>
            </a:r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52600"/>
            <a:ext cx="8426967" cy="4086561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+mn-lt"/>
              </a:rPr>
              <a:t>A 108 incident is for equipment that has Car Mark Owner responsible defects </a:t>
            </a:r>
          </a:p>
          <a:p>
            <a:r>
              <a:rPr lang="en-US" dirty="0" smtClean="0">
                <a:latin typeface="+mn-lt"/>
              </a:rPr>
              <a:t>The Car Mark Owner will be responsible for Car Hire unless:</a:t>
            </a:r>
          </a:p>
          <a:p>
            <a:pPr lvl="1"/>
            <a:r>
              <a:rPr lang="en-US" dirty="0" smtClean="0">
                <a:latin typeface="+mn-lt"/>
              </a:rPr>
              <a:t>The equipment has remained on the handling carrier for more than 720 hours</a:t>
            </a:r>
          </a:p>
          <a:p>
            <a:pPr lvl="1"/>
            <a:r>
              <a:rPr lang="en-US" dirty="0" smtClean="0">
                <a:latin typeface="+mn-lt"/>
              </a:rPr>
              <a:t>The equipment has remained on the intermediate carrier for more than 720 hours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6377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26241</TotalTime>
  <Words>995</Words>
  <Application>Microsoft Office PowerPoint</Application>
  <PresentationFormat>On-screen Show (4:3)</PresentationFormat>
  <Paragraphs>243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1_Office Theme</vt:lpstr>
      <vt:lpstr>DDCT and How it Affects Car Hire</vt:lpstr>
      <vt:lpstr>Today’s agenda</vt:lpstr>
      <vt:lpstr>DDCT Background</vt:lpstr>
      <vt:lpstr>Review of DDCT 107 Incident </vt:lpstr>
      <vt:lpstr>Review of DDCT 107 Incident </vt:lpstr>
      <vt:lpstr>Key Events for Incident 107</vt:lpstr>
      <vt:lpstr>Key Events for Incident 107</vt:lpstr>
      <vt:lpstr>Key Events for Incident 107</vt:lpstr>
      <vt:lpstr>Review of DDCT 1/108 Incident </vt:lpstr>
      <vt:lpstr>Review of DDCT 1/108 Incident </vt:lpstr>
      <vt:lpstr>Key Events for Incident 1/108</vt:lpstr>
      <vt:lpstr>Key Events for Incident 1/108</vt:lpstr>
      <vt:lpstr>DDCT Ending Events</vt:lpstr>
      <vt:lpstr>DDCT Truck Hunting </vt:lpstr>
      <vt:lpstr>DDCT Truck Hunting </vt:lpstr>
      <vt:lpstr>DDCT Truck Hunting </vt:lpstr>
      <vt:lpstr>Key Events for Truck Hunting</vt:lpstr>
      <vt:lpstr>Questions?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Gunther, Joanne</dc:creator>
  <cp:lastModifiedBy>Hancock, Kelley-Jo</cp:lastModifiedBy>
  <cp:revision>142</cp:revision>
  <cp:lastPrinted>2012-09-12T18:52:52Z</cp:lastPrinted>
  <dcterms:created xsi:type="dcterms:W3CDTF">2012-02-21T18:19:11Z</dcterms:created>
  <dcterms:modified xsi:type="dcterms:W3CDTF">2014-11-07T23:10:50Z</dcterms:modified>
</cp:coreProperties>
</file>