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9" r:id="rId7"/>
    <p:sldId id="262" r:id="rId8"/>
    <p:sldId id="264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512" y="-264"/>
      </p:cViewPr>
      <p:guideLst>
        <p:guide orient="horz" pos="57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81FE5-F85A-C141-A05D-C2E4B1DD155F}" type="datetime5">
              <a:rPr lang="en-US" smtClean="0"/>
              <a:t>7-Nov-13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A919-DE03-AA40-BCC2-2849E39CE2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559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C61B9-E95B-D440-8F24-9A61FB73FF97}" type="datetime5">
              <a:rPr lang="en-US" smtClean="0"/>
              <a:t>7-Nov-13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FFFC5-62BD-8A4D-92AA-B44F13122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866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EC61B9-E95B-D440-8F24-9A61FB73FF97}" type="datetime5">
              <a:rPr lang="en-US" smtClean="0"/>
              <a:t>7-Nov-13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FFFC5-62BD-8A4D-92AA-B44F131228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1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TX_PPT2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310" y="2880213"/>
            <a:ext cx="4444890" cy="184396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6310" y="4829224"/>
            <a:ext cx="4444890" cy="106529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352" y="1954581"/>
            <a:ext cx="161493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435685" y="6356350"/>
            <a:ext cx="3901278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b="0" i="1" u="none" strike="noStrike" baseline="0" smtClean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57906"/>
            <a:ext cx="7772400" cy="2618770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906"/>
            <a:ext cx="4038600" cy="4868258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57905"/>
            <a:ext cx="4041648" cy="48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3133"/>
            <a:ext cx="5920014" cy="948905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905"/>
            <a:ext cx="4040188" cy="9518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57905"/>
            <a:ext cx="4041775" cy="9518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665754"/>
            <a:ext cx="6054724" cy="3977715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49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6475" y="27216"/>
            <a:ext cx="5975169" cy="1047536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TX_PPT2-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3133"/>
            <a:ext cx="5920014" cy="948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9596"/>
            <a:ext cx="8229600" cy="486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82287" y="8902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2625" indent="-28575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defTabSz="1087438" rtl="0" eaLnBrk="1" latinLnBrk="0" hangingPunct="1">
        <a:spcBef>
          <a:spcPct val="20000"/>
        </a:spcBef>
        <a:buClr>
          <a:srgbClr val="FF6600"/>
        </a:buClr>
        <a:buSzPct val="110000"/>
        <a:buFont typeface="Arial"/>
        <a:buChar char="•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363663" indent="-228600" algn="l" defTabSz="1087438" rtl="0" eaLnBrk="1" latinLnBrk="0" hangingPunct="1">
        <a:spcBef>
          <a:spcPct val="20000"/>
        </a:spcBef>
        <a:buClr>
          <a:srgbClr val="FF6600"/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604963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10000"/>
        <a:buFont typeface="Arial"/>
        <a:buChar char="•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1836738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charset="2"/>
        <a:buChar char="§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7641" y="1702665"/>
            <a:ext cx="4444890" cy="1843961"/>
          </a:xfrm>
        </p:spPr>
        <p:txBody>
          <a:bodyPr/>
          <a:lstStyle/>
          <a:p>
            <a:r>
              <a:rPr lang="en-US" sz="3400" dirty="0" smtClean="0"/>
              <a:t>GATX Corporation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7284" y="3651676"/>
            <a:ext cx="4444890" cy="1065292"/>
          </a:xfrm>
        </p:spPr>
        <p:txBody>
          <a:bodyPr>
            <a:normAutofit/>
          </a:bodyPr>
          <a:lstStyle/>
          <a:p>
            <a:r>
              <a:rPr lang="en-US" sz="2100" dirty="0" smtClean="0"/>
              <a:t>ACACSO- Rule 22 TAG Update</a:t>
            </a:r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5157284" y="2258740"/>
            <a:ext cx="2891342" cy="4849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Nov 2013- Atlanta, GA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157284" y="6356350"/>
            <a:ext cx="3986716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000" b="0" i="1" u="none" strike="noStrike" baseline="0" smtClean="0"/>
            </a:lvl1pPr>
          </a:lstStyle>
          <a:p>
            <a:r>
              <a:rPr lang="en-US" sz="1000" b="0" i="1" u="none" strike="noStrike" baseline="0" dirty="0" smtClean="0">
                <a:solidFill>
                  <a:srgbClr val="131313"/>
                </a:solidFill>
                <a:latin typeface="Arial-ItalicMT"/>
              </a:rPr>
              <a:t> Presenter: Chauncey</a:t>
            </a:r>
            <a:r>
              <a:rPr lang="en-US" sz="1000" b="0" i="1" u="none" strike="noStrike" dirty="0" smtClean="0">
                <a:solidFill>
                  <a:srgbClr val="131313"/>
                </a:solidFill>
                <a:latin typeface="Arial-ItalicMT"/>
              </a:rPr>
              <a:t> Fallen- Manager Transportation Services</a:t>
            </a:r>
          </a:p>
          <a:p>
            <a:r>
              <a:rPr lang="en-US" dirty="0" smtClean="0">
                <a:solidFill>
                  <a:srgbClr val="131313"/>
                </a:solidFill>
                <a:latin typeface="Arial-ItalicMT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1731" y="15695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ACACSO UPDATE CHR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9596"/>
            <a:ext cx="8820150" cy="50967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Overview- CHR 22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EAC’s Multi-Level TAG Recap- CHR 22- YTD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EAC’s Multi-Level TAG Recommendation- CHR 22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EAC’s Multi-Level TAG Update- Five (5) Options- CHR 22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EAC’s Multi-Level TAG Recommendation- CHR 22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Questions?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Overview- CHR 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" y="1343025"/>
            <a:ext cx="8934450" cy="857250"/>
          </a:xfrm>
        </p:spPr>
        <p:txBody>
          <a:bodyPr anchor="t"/>
          <a:lstStyle/>
          <a:p>
            <a:pPr algn="l"/>
            <a:r>
              <a:rPr lang="en-US" sz="1600" dirty="0">
                <a:latin typeface="+mn-lt"/>
              </a:rPr>
              <a:t>Car Hire Rule 22 allows reclaim on assigned </a:t>
            </a:r>
            <a:r>
              <a:rPr lang="en-US" sz="1600" dirty="0" smtClean="0">
                <a:latin typeface="+mn-lt"/>
              </a:rPr>
              <a:t>cars (specific shipper and national customer pools) while </a:t>
            </a:r>
            <a:r>
              <a:rPr lang="en-US" sz="1600" dirty="0">
                <a:latin typeface="+mn-lt"/>
              </a:rPr>
              <a:t>they are empty and idle</a:t>
            </a:r>
            <a:r>
              <a:rPr lang="en-US" sz="1600" dirty="0" smtClean="0">
                <a:latin typeface="+mn-lt"/>
              </a:rPr>
              <a:t>. </a:t>
            </a:r>
            <a:r>
              <a:rPr lang="en-US" sz="1600" dirty="0">
                <a:latin typeface="+mn-lt"/>
              </a:rPr>
              <a:t>There are basically two kinds of Rule 22 reclaims.  Reclaim is allowed for cars that are </a:t>
            </a:r>
            <a:r>
              <a:rPr lang="en-US" sz="1600" u="sng" dirty="0">
                <a:latin typeface="+mn-lt"/>
              </a:rPr>
              <a:t>at the loading</a:t>
            </a:r>
            <a:r>
              <a:rPr lang="en-US" sz="1600" dirty="0">
                <a:latin typeface="+mn-lt"/>
              </a:rPr>
              <a:t> point and on cars that are </a:t>
            </a:r>
            <a:r>
              <a:rPr lang="en-US" sz="1600" u="sng" dirty="0">
                <a:latin typeface="+mn-lt"/>
              </a:rPr>
              <a:t>held short</a:t>
            </a:r>
            <a:r>
              <a:rPr lang="en-US" sz="1600" dirty="0">
                <a:latin typeface="+mn-lt"/>
              </a:rPr>
              <a:t> of the loading point</a:t>
            </a:r>
            <a:r>
              <a:rPr lang="en-US" sz="16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6725" y="2457450"/>
            <a:ext cx="4041648" cy="421944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Rule 222 Reclaims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“At </a:t>
            </a:r>
            <a:r>
              <a:rPr lang="en-US" sz="2000" dirty="0">
                <a:latin typeface="+mn-lt"/>
              </a:rPr>
              <a:t>the Loading Point”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Non-National &amp; </a:t>
            </a:r>
            <a:r>
              <a:rPr lang="en-US" sz="2000" dirty="0">
                <a:latin typeface="+mn-lt"/>
              </a:rPr>
              <a:t>National Pool provision, </a:t>
            </a:r>
            <a:r>
              <a:rPr lang="en-US" sz="2000" dirty="0" smtClean="0">
                <a:latin typeface="+mn-lt"/>
              </a:rPr>
              <a:t>per </a:t>
            </a:r>
            <a:r>
              <a:rPr lang="en-US" sz="2000" dirty="0">
                <a:latin typeface="+mn-lt"/>
              </a:rPr>
              <a:t>Car Service  Rule 16.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Start/End reclaim time- </a:t>
            </a:r>
            <a:r>
              <a:rPr lang="en-US" sz="2000" dirty="0" smtClean="0">
                <a:latin typeface="+mn-lt"/>
              </a:rPr>
              <a:t>      from date/hour of arrival at the loading point until demurrage free time starts (placement) or until car is released loaded. 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58868" y="2457450"/>
            <a:ext cx="4041648" cy="421900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Rule 224 Reclaims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“Held </a:t>
            </a:r>
            <a:r>
              <a:rPr lang="en-US" sz="2000" dirty="0">
                <a:latin typeface="+mn-lt"/>
              </a:rPr>
              <a:t>Shorts”- Holding point short of the loading </a:t>
            </a:r>
            <a:r>
              <a:rPr lang="en-US" sz="2000" dirty="0" smtClean="0">
                <a:latin typeface="+mn-lt"/>
              </a:rPr>
              <a:t>point.</a:t>
            </a:r>
            <a:endParaRPr lang="en-US" sz="200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Non-National &amp; National Pool provision, per Car </a:t>
            </a:r>
            <a:r>
              <a:rPr lang="en-US" sz="2000" dirty="0" smtClean="0">
                <a:latin typeface="+mn-lt"/>
              </a:rPr>
              <a:t>Service </a:t>
            </a:r>
            <a:r>
              <a:rPr lang="en-US" sz="2000" dirty="0">
                <a:latin typeface="+mn-lt"/>
              </a:rPr>
              <a:t>Rule </a:t>
            </a:r>
            <a:r>
              <a:rPr lang="en-US" sz="2000" dirty="0" smtClean="0">
                <a:latin typeface="+mn-lt"/>
              </a:rPr>
              <a:t>16.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Start/end reclaim time- from the time of arrival at the holding point (in excess of 24 hours) until car leaves the holding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EAC’s Multi-Level TAG Recap- </a:t>
            </a:r>
            <a:r>
              <a:rPr lang="en-US" dirty="0"/>
              <a:t>CHR </a:t>
            </a:r>
            <a:r>
              <a:rPr lang="en-US" dirty="0" smtClean="0"/>
              <a:t>22- YTD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259596"/>
            <a:ext cx="8934450" cy="518883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EAC 2012 Goal Recommendation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−"/>
            </a:pPr>
            <a:r>
              <a:rPr lang="en-US" sz="1800" dirty="0" smtClean="0">
                <a:latin typeface="+mn-lt"/>
              </a:rPr>
              <a:t>Study of CHR 22- ways to standardize and centralize the process</a:t>
            </a:r>
          </a:p>
          <a:p>
            <a:pPr marL="628650" lvl="2" indent="0">
              <a:lnSpc>
                <a:spcPct val="110000"/>
              </a:lnSpc>
              <a:buNone/>
            </a:pPr>
            <a:r>
              <a:rPr lang="en-US" sz="1800" dirty="0" smtClean="0">
                <a:latin typeface="+mn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EAC commission Multi-Level TAG (Sep 2012) to include review and recommendation of EAC’s goal for CHR 22.</a:t>
            </a:r>
          </a:p>
          <a:p>
            <a:pPr marL="1025525" lvl="1" indent="-342900">
              <a:buFont typeface="Arial" pitchFamily="34" charset="0"/>
              <a:buChar char="−"/>
            </a:pPr>
            <a:r>
              <a:rPr lang="en-US" sz="1800" dirty="0" smtClean="0">
                <a:latin typeface="+mn-lt"/>
              </a:rPr>
              <a:t>First meeting Oct 2012- Determined to request Industry input on this issue- i.e. ACACSO.</a:t>
            </a:r>
          </a:p>
          <a:p>
            <a:pPr lvl="1" indent="0">
              <a:buNone/>
            </a:pPr>
            <a:endParaRPr lang="en-US" sz="1800" dirty="0" smtClean="0">
              <a:latin typeface="+mn-lt"/>
            </a:endParaRPr>
          </a:p>
          <a:p>
            <a:pPr marL="1025525" lvl="1" indent="-342900">
              <a:spcBef>
                <a:spcPts val="0"/>
              </a:spcBef>
              <a:buFont typeface="Arial" pitchFamily="34" charset="0"/>
              <a:buChar char="−"/>
            </a:pPr>
            <a:r>
              <a:rPr lang="en-US" sz="1800" dirty="0" smtClean="0">
                <a:latin typeface="+mn-lt"/>
              </a:rPr>
              <a:t>Second meeting Jan 2013- Reviewed Industry feedback from ACACSO to formulate viable options to be considered by the TAG.</a:t>
            </a:r>
          </a:p>
          <a:p>
            <a:pPr lvl="1" indent="0">
              <a:spcBef>
                <a:spcPts val="0"/>
              </a:spcBef>
              <a:buNone/>
            </a:pPr>
            <a:endParaRPr lang="en-US" sz="1800" dirty="0" smtClean="0">
              <a:latin typeface="+mn-lt"/>
            </a:endParaRPr>
          </a:p>
          <a:p>
            <a:pPr marL="1025525" lvl="1" indent="-342900">
              <a:spcBef>
                <a:spcPts val="0"/>
              </a:spcBef>
              <a:buFont typeface="Arial" pitchFamily="34" charset="0"/>
              <a:buChar char="−"/>
            </a:pPr>
            <a:r>
              <a:rPr lang="en-US" sz="1800" dirty="0" smtClean="0">
                <a:latin typeface="+mn-lt"/>
              </a:rPr>
              <a:t>Third meeting April 2013- </a:t>
            </a:r>
            <a:r>
              <a:rPr lang="en-US" sz="1800" dirty="0"/>
              <a:t>Five (5) options </a:t>
            </a:r>
            <a:r>
              <a:rPr lang="en-US" sz="1800" dirty="0" smtClean="0"/>
              <a:t>were identified for review in </a:t>
            </a:r>
            <a:r>
              <a:rPr lang="en-US" sz="1800" dirty="0"/>
              <a:t>relation to only Multi-Level railcars. </a:t>
            </a:r>
            <a:r>
              <a:rPr lang="en-US" sz="1800" dirty="0" smtClean="0"/>
              <a:t>Each option was assigned </a:t>
            </a:r>
            <a:r>
              <a:rPr lang="en-US" sz="1800" dirty="0"/>
              <a:t>to </a:t>
            </a:r>
            <a:r>
              <a:rPr lang="en-US" sz="1800" dirty="0" smtClean="0"/>
              <a:t>a specific </a:t>
            </a:r>
            <a:r>
              <a:rPr lang="en-US" sz="1800" dirty="0"/>
              <a:t>TAG </a:t>
            </a:r>
            <a:r>
              <a:rPr lang="en-US" sz="1800" dirty="0" smtClean="0"/>
              <a:t>member </a:t>
            </a:r>
            <a:r>
              <a:rPr lang="en-US" sz="1800" dirty="0"/>
              <a:t>for research and reporting at the TAG’s next </a:t>
            </a:r>
            <a:r>
              <a:rPr lang="en-US" sz="1800" dirty="0" smtClean="0"/>
              <a:t>meeting. </a:t>
            </a:r>
            <a:endParaRPr lang="en-US" sz="1800" dirty="0"/>
          </a:p>
          <a:p>
            <a:pPr lvl="1" indent="0">
              <a:spcBef>
                <a:spcPts val="0"/>
              </a:spcBef>
              <a:buNone/>
            </a:pPr>
            <a:r>
              <a:rPr lang="en-US" sz="1800" dirty="0" smtClean="0">
                <a:latin typeface="+mn-lt"/>
              </a:rPr>
              <a:t>   </a:t>
            </a:r>
          </a:p>
          <a:p>
            <a:pPr marL="1025525" lvl="1" indent="-342900">
              <a:spcBef>
                <a:spcPts val="0"/>
              </a:spcBef>
              <a:buFont typeface="Arial" pitchFamily="34" charset="0"/>
              <a:buChar char="−"/>
            </a:pPr>
            <a:r>
              <a:rPr lang="en-US" sz="1800" dirty="0" smtClean="0">
                <a:latin typeface="+mn-lt"/>
              </a:rPr>
              <a:t>Fourth meeting August 2013- TAG members presented and reviewed the Pro’s/Con’s of the 5 options and determined a recommendation to the EAC.</a:t>
            </a:r>
          </a:p>
          <a:p>
            <a:pPr lvl="1" indent="0">
              <a:spcBef>
                <a:spcPts val="0"/>
              </a:spcBef>
              <a:buNone/>
            </a:pPr>
            <a:endParaRPr lang="en-US" sz="18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968375" lvl="1">
              <a:spcBef>
                <a:spcPts val="0"/>
              </a:spcBef>
              <a:buFont typeface="Arial" pitchFamily="34" charset="0"/>
              <a:buChar char="−"/>
            </a:pPr>
            <a:endParaRPr lang="en-US" sz="1600" dirty="0" smtClean="0">
              <a:latin typeface="+mn-lt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1025525" lvl="1" indent="-342900">
              <a:spcBef>
                <a:spcPts val="0"/>
              </a:spcBef>
              <a:buFont typeface="Arial" pitchFamily="34" charset="0"/>
              <a:buChar char="−"/>
            </a:pPr>
            <a:endParaRPr lang="en-US" sz="1600" dirty="0" smtClean="0"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lvl="1">
              <a:buFont typeface="Arial" pitchFamily="34" charset="0"/>
              <a:buChar char="−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EAC’s Multi-Level TAG </a:t>
            </a:r>
            <a:r>
              <a:rPr lang="en-US" dirty="0" smtClean="0"/>
              <a:t>Update- Five (5) Options- </a:t>
            </a:r>
            <a:r>
              <a:rPr lang="en-US" dirty="0"/>
              <a:t>CHR 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259596"/>
            <a:ext cx="8839200" cy="5096754"/>
          </a:xfrm>
        </p:spPr>
        <p:txBody>
          <a:bodyPr>
            <a:normAutofit/>
          </a:bodyPr>
          <a:lstStyle/>
          <a:p>
            <a:pPr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Five (5) Options reviewed for CHR 22 (Multi-Level Cars Only)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Leaving CHR 22 as is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Eliminating the multi-level fleet from CHR 22 application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Implementing a 48 hour maximum reclaim (CAP)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Allowing reclaim only during specific time frames (i.e. shutdowns)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Allowing reclaim after a minimum number of hours</a:t>
            </a:r>
          </a:p>
          <a:p>
            <a:pPr marL="396875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EAC’s Multi-Level TAG </a:t>
            </a:r>
            <a:r>
              <a:rPr lang="en-US" dirty="0" smtClean="0"/>
              <a:t>Recommendation- </a:t>
            </a:r>
            <a:r>
              <a:rPr lang="en-US" dirty="0"/>
              <a:t>CHR 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Recommendation to EAC- September 2013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/>
              <a:t>No unanimous consensus- issue tabled until 2014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/>
              <a:t>Allow additional time to accurately assess impact of new distribution rules enacted by the Reload Steering Committee for Multi-level railcars. 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/>
              <a:t>Leave CHR 22 as is (for now)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endParaRPr lang="en-US" sz="1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Centralized Car Hire TAG has recommended that centralizing and automating CHR 22 as a RSPWC 2015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&amp;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TX Corporation 2013 Template">
  <a:themeElements>
    <a:clrScheme name="GATX COLORS 2012">
      <a:dk1>
        <a:sysClr val="windowText" lastClr="000000"/>
      </a:dk1>
      <a:lt1>
        <a:sysClr val="window" lastClr="FFFFFF"/>
      </a:lt1>
      <a:dk2>
        <a:srgbClr val="003A6D"/>
      </a:dk2>
      <a:lt2>
        <a:srgbClr val="E4E9EF"/>
      </a:lt2>
      <a:accent1>
        <a:srgbClr val="003A6D"/>
      </a:accent1>
      <a:accent2>
        <a:srgbClr val="98CAE2"/>
      </a:accent2>
      <a:accent3>
        <a:srgbClr val="1776B2"/>
      </a:accent3>
      <a:accent4>
        <a:srgbClr val="44688A"/>
      </a:accent4>
      <a:accent5>
        <a:srgbClr val="959595"/>
      </a:accent5>
      <a:accent6>
        <a:srgbClr val="000000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5FC3F2B02B64D8ED7E5460EEAF27A" ma:contentTypeVersion="2" ma:contentTypeDescription="Create a new document." ma:contentTypeScope="" ma:versionID="986939967ea0c1b73ba88cdfcefa8738">
  <xsd:schema xmlns:xsd="http://www.w3.org/2001/XMLSchema" xmlns:xs="http://www.w3.org/2001/XMLSchema" xmlns:p="http://schemas.microsoft.com/office/2006/metadata/properties" xmlns:ns1="http://schemas.microsoft.com/sharepoint/v3" xmlns:ns2="b3f9c5bc-7eea-434e-8ee5-728c53388eee" xmlns:ns3="1e14a470-dace-4f5d-9e72-e77d1738311a" targetNamespace="http://schemas.microsoft.com/office/2006/metadata/properties" ma:root="true" ma:fieldsID="6c79b18e9bd8b04b99d9b9c228c1fe3e" ns1:_="" ns2:_="" ns3:_="">
    <xsd:import namespace="http://schemas.microsoft.com/sharepoint/v3"/>
    <xsd:import namespace="b3f9c5bc-7eea-434e-8ee5-728c53388eee"/>
    <xsd:import namespace="1e14a470-dace-4f5d-9e72-e77d1738311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ectio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9c5bc-7eea-434e-8ee5-728c53388eee" elementFormDefault="qualified">
    <xsd:import namespace="http://schemas.microsoft.com/office/2006/documentManagement/types"/>
    <xsd:import namespace="http://schemas.microsoft.com/office/infopath/2007/PartnerControls"/>
    <xsd:element name="Section" ma:index="10" nillable="true" ma:displayName="Section" ma:internalName="Sec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4a470-dace-4f5d-9e72-e77d1738311a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b3f9c5bc-7eea-434e-8ee5-728c53388eee" xsi:nil="true"/>
    <PublishingExpirationDate xmlns="http://schemas.microsoft.com/sharepoint/v3" xsi:nil="true"/>
    <PublishingStartDate xmlns="http://schemas.microsoft.com/sharepoint/v3" xsi:nil="true"/>
    <_dlc_DocId xmlns="1e14a470-dace-4f5d-9e72-e77d1738311a">HKDEQUF2FSQ5-9-145</_dlc_DocId>
    <_dlc_DocIdUrl xmlns="1e14a470-dace-4f5d-9e72-e77d1738311a">
      <Url>http://isite.gatx.net/_layouts/DocIdRedir.aspx?ID=HKDEQUF2FSQ5-9-145</Url>
      <Description>HKDEQUF2FSQ5-9-145</Description>
    </_dlc_DocIdUrl>
  </documentManagement>
</p:properties>
</file>

<file path=customXml/itemProps1.xml><?xml version="1.0" encoding="utf-8"?>
<ds:datastoreItem xmlns:ds="http://schemas.openxmlformats.org/officeDocument/2006/customXml" ds:itemID="{528F270B-D96C-4272-AFB3-6F58D7115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f9c5bc-7eea-434e-8ee5-728c53388eee"/>
    <ds:schemaRef ds:uri="1e14a470-dace-4f5d-9e72-e77d17383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03888-82A8-47DF-972A-4E0680E133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3282803-AD44-4EFB-8172-4E1A072DAC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7E8EE35-1B80-41E1-98D2-4A13A7569C87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1e14a470-dace-4f5d-9e72-e77d1738311a"/>
    <ds:schemaRef ds:uri="http://schemas.microsoft.com/sharepoint/v3"/>
    <ds:schemaRef ds:uri="b3f9c5bc-7eea-434e-8ee5-728c53388ee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GATX Corporation 2013 Template</Template>
  <TotalTime>786</TotalTime>
  <Words>508</Words>
  <Application>Microsoft Office PowerPoint</Application>
  <PresentationFormat>On-screen Show (4:3)</PresentationFormat>
  <Paragraphs>71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GATX Corporation 2013 Template</vt:lpstr>
      <vt:lpstr>GATX Corporation</vt:lpstr>
      <vt:lpstr>ACACSO UPDATE CHR 22</vt:lpstr>
      <vt:lpstr>Overview- CHR 22</vt:lpstr>
      <vt:lpstr>EAC’s Multi-Level TAG Recap- CHR 22- YTD </vt:lpstr>
      <vt:lpstr>EAC’s Multi-Level TAG Update- Five (5) Options- CHR 22</vt:lpstr>
      <vt:lpstr>EAC’s Multi-Level TAG Recommendation- CHR 22</vt:lpstr>
      <vt:lpstr>Questions?</vt:lpstr>
    </vt:vector>
  </TitlesOfParts>
  <Company>GATX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GATX Corporation</dc:title>
  <dc:creator>GATX</dc:creator>
  <cp:lastModifiedBy>Hancock, Kelley-Jo</cp:lastModifiedBy>
  <cp:revision>74</cp:revision>
  <cp:lastPrinted>2012-03-13T14:57:31Z</cp:lastPrinted>
  <dcterms:created xsi:type="dcterms:W3CDTF">2013-03-15T19:41:29Z</dcterms:created>
  <dcterms:modified xsi:type="dcterms:W3CDTF">2013-11-07T22:10:30Z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0x0101002685FC3F2B02B64D8ED7E5460EEAF27A</vt:lpwstr>
  </property>
  <property fmtid="{D5CDD505-2E9C-101B-9397-08002B2CF9AE}" pid="3" name="_dlc_DocIdItemGuid">
    <vt:lpwstr>bacc52ed-715f-4239-90e6-38353d82c1ec</vt:lpwstr>
  </property>
</Properties>
</file>