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91" r:id="rId2"/>
    <p:sldId id="289" r:id="rId3"/>
    <p:sldId id="298" r:id="rId4"/>
    <p:sldId id="299" r:id="rId5"/>
    <p:sldId id="292" r:id="rId6"/>
    <p:sldId id="294" r:id="rId7"/>
    <p:sldId id="295" r:id="rId8"/>
    <p:sldId id="296" r:id="rId9"/>
    <p:sldId id="297" r:id="rId10"/>
    <p:sldId id="293" r:id="rId1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308" y="-2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92BCDF-BD7D-4678-AE69-60AABD1EF41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AA0CB34-F946-48C6-86E4-1EF5EB902E08}">
      <dgm:prSet phldrT="[Text]"/>
      <dgm:spPr/>
      <dgm:t>
        <a:bodyPr/>
        <a:lstStyle/>
        <a:p>
          <a:r>
            <a:rPr lang="en-US" dirty="0" smtClean="0"/>
            <a:t>Asset Health Strategic Initiative</a:t>
          </a:r>
          <a:endParaRPr lang="en-US" dirty="0"/>
        </a:p>
      </dgm:t>
    </dgm:pt>
    <dgm:pt modelId="{048709D1-050C-406E-9A15-58DFBC9A98D6}" type="parTrans" cxnId="{333453F6-00AE-4961-9DBA-BE4735110A08}">
      <dgm:prSet/>
      <dgm:spPr/>
      <dgm:t>
        <a:bodyPr/>
        <a:lstStyle/>
        <a:p>
          <a:endParaRPr lang="en-US"/>
        </a:p>
      </dgm:t>
    </dgm:pt>
    <dgm:pt modelId="{54B5B9BD-B41E-48D1-B2B3-6DFAF525B178}" type="sibTrans" cxnId="{333453F6-00AE-4961-9DBA-BE4735110A08}">
      <dgm:prSet/>
      <dgm:spPr/>
      <dgm:t>
        <a:bodyPr/>
        <a:lstStyle/>
        <a:p>
          <a:endParaRPr lang="en-US"/>
        </a:p>
      </dgm:t>
    </dgm:pt>
    <dgm:pt modelId="{E20DFF98-4920-4012-9D8B-C42A645A6480}">
      <dgm:prSet phldrT="[Text]"/>
      <dgm:spPr/>
      <dgm:t>
        <a:bodyPr/>
        <a:lstStyle/>
        <a:p>
          <a:r>
            <a:rPr lang="en-US" dirty="0" smtClean="0"/>
            <a:t>Address the rail network challenges related to asset health to help maximize the returns on local investments through pursuit of the following specific targets: Reduce Mechanical Service Interruptions, Improve Inspection Quality, and Increase Yard and Shop Efficiency.</a:t>
          </a:r>
          <a:endParaRPr lang="en-US" dirty="0"/>
        </a:p>
      </dgm:t>
    </dgm:pt>
    <dgm:pt modelId="{310C8010-DA2C-475C-92E3-4AED90451F55}" type="parTrans" cxnId="{1025DBE2-F6C9-4C7E-914B-F7EE7F7B0955}">
      <dgm:prSet/>
      <dgm:spPr/>
      <dgm:t>
        <a:bodyPr/>
        <a:lstStyle/>
        <a:p>
          <a:endParaRPr lang="en-US"/>
        </a:p>
      </dgm:t>
    </dgm:pt>
    <dgm:pt modelId="{8F7BDA9A-4577-4577-902D-5FB967209091}" type="sibTrans" cxnId="{1025DBE2-F6C9-4C7E-914B-F7EE7F7B0955}">
      <dgm:prSet/>
      <dgm:spPr/>
      <dgm:t>
        <a:bodyPr/>
        <a:lstStyle/>
        <a:p>
          <a:endParaRPr lang="en-US"/>
        </a:p>
      </dgm:t>
    </dgm:pt>
    <dgm:pt modelId="{43994393-4AB3-45A5-BE61-46E92DBBBE76}">
      <dgm:prSet phldrT="[Text]"/>
      <dgm:spPr/>
      <dgm:t>
        <a:bodyPr/>
        <a:lstStyle/>
        <a:p>
          <a:r>
            <a:rPr lang="en-US" dirty="0" smtClean="0"/>
            <a:t>Centralized Car Hire</a:t>
          </a:r>
          <a:endParaRPr lang="en-US" dirty="0"/>
        </a:p>
      </dgm:t>
    </dgm:pt>
    <dgm:pt modelId="{3ECCF199-2252-4E4F-B167-22975D9726C4}" type="parTrans" cxnId="{5D28D704-A7E2-4C7C-8071-C7C78D303168}">
      <dgm:prSet/>
      <dgm:spPr/>
      <dgm:t>
        <a:bodyPr/>
        <a:lstStyle/>
        <a:p>
          <a:endParaRPr lang="en-US"/>
        </a:p>
      </dgm:t>
    </dgm:pt>
    <dgm:pt modelId="{A6D7228C-9B08-41F1-9B98-50976CAF2F91}" type="sibTrans" cxnId="{5D28D704-A7E2-4C7C-8071-C7C78D303168}">
      <dgm:prSet/>
      <dgm:spPr/>
      <dgm:t>
        <a:bodyPr/>
        <a:lstStyle/>
        <a:p>
          <a:endParaRPr lang="en-US"/>
        </a:p>
      </dgm:t>
    </dgm:pt>
    <dgm:pt modelId="{ED0BF84B-E719-4DA8-9B49-F870E6910947}">
      <dgm:prSet phldrT="[Text]"/>
      <dgm:spPr/>
      <dgm:t>
        <a:bodyPr/>
        <a:lstStyle/>
        <a:p>
          <a:r>
            <a:rPr lang="en-US" dirty="0" smtClean="0"/>
            <a:t>Reduce and avoid costs incurred and to be incurred by railroads and other industry stakeholders to process car hire payables and receivables. Employ process simplification, automation, and centralization of functions and avoidance of the cost of mainframe system replacement.</a:t>
          </a:r>
          <a:endParaRPr lang="en-US" dirty="0"/>
        </a:p>
      </dgm:t>
    </dgm:pt>
    <dgm:pt modelId="{7932E7F2-28EB-4BE8-BBC4-E4C3F7D051FA}" type="parTrans" cxnId="{62681D9B-E38C-4D37-BB9E-62210218A6AC}">
      <dgm:prSet/>
      <dgm:spPr/>
      <dgm:t>
        <a:bodyPr/>
        <a:lstStyle/>
        <a:p>
          <a:endParaRPr lang="en-US"/>
        </a:p>
      </dgm:t>
    </dgm:pt>
    <dgm:pt modelId="{4489C0E9-1679-4AB8-8724-DDEBAA06A21B}" type="sibTrans" cxnId="{62681D9B-E38C-4D37-BB9E-62210218A6AC}">
      <dgm:prSet/>
      <dgm:spPr/>
      <dgm:t>
        <a:bodyPr/>
        <a:lstStyle/>
        <a:p>
          <a:endParaRPr lang="en-US"/>
        </a:p>
      </dgm:t>
    </dgm:pt>
    <dgm:pt modelId="{37EB0810-7152-4F8D-8BF7-EC52127FC9BB}">
      <dgm:prSet phldrT="[Text]"/>
      <dgm:spPr/>
      <dgm:t>
        <a:bodyPr/>
        <a:lstStyle/>
        <a:p>
          <a:r>
            <a:rPr lang="en-US" dirty="0" smtClean="0"/>
            <a:t>Gateway Services</a:t>
          </a:r>
          <a:endParaRPr lang="en-US" dirty="0"/>
        </a:p>
      </dgm:t>
    </dgm:pt>
    <dgm:pt modelId="{4FA4FF67-65FF-41EF-A383-3B616CE91640}" type="parTrans" cxnId="{1B039A96-1611-4F5D-88BB-FDF8459EFF77}">
      <dgm:prSet/>
      <dgm:spPr/>
      <dgm:t>
        <a:bodyPr/>
        <a:lstStyle/>
        <a:p>
          <a:endParaRPr lang="en-US"/>
        </a:p>
      </dgm:t>
    </dgm:pt>
    <dgm:pt modelId="{418BF80D-6795-422D-9B6B-6FB3AE305931}" type="sibTrans" cxnId="{1B039A96-1611-4F5D-88BB-FDF8459EFF77}">
      <dgm:prSet/>
      <dgm:spPr/>
      <dgm:t>
        <a:bodyPr/>
        <a:lstStyle/>
        <a:p>
          <a:endParaRPr lang="en-US"/>
        </a:p>
      </dgm:t>
    </dgm:pt>
    <dgm:pt modelId="{0531E777-3FEF-49DD-AB92-0B821656D17E}">
      <dgm:prSet phldrT="[Text]"/>
      <dgm:spPr/>
      <dgm:t>
        <a:bodyPr/>
        <a:lstStyle/>
        <a:p>
          <a:r>
            <a:rPr lang="en-US" dirty="0" smtClean="0"/>
            <a:t>Rail operations personnel overseeing gateways need improved tools to increase velocity. Provide gateway personnel actionable information within appropriate planning horizons to anticipate upcoming conditions and enable mitigation of disruptions.</a:t>
          </a:r>
          <a:endParaRPr lang="en-US" dirty="0"/>
        </a:p>
      </dgm:t>
    </dgm:pt>
    <dgm:pt modelId="{17B533C5-46B8-45B6-99B5-926239849B5C}" type="parTrans" cxnId="{BFAC6FB1-49F6-49A2-B61A-6D82791AEC25}">
      <dgm:prSet/>
      <dgm:spPr/>
      <dgm:t>
        <a:bodyPr/>
        <a:lstStyle/>
        <a:p>
          <a:endParaRPr lang="en-US"/>
        </a:p>
      </dgm:t>
    </dgm:pt>
    <dgm:pt modelId="{F1CE9ED5-DADA-466A-A4EB-503B1848FFE2}" type="sibTrans" cxnId="{BFAC6FB1-49F6-49A2-B61A-6D82791AEC25}">
      <dgm:prSet/>
      <dgm:spPr/>
      <dgm:t>
        <a:bodyPr/>
        <a:lstStyle/>
        <a:p>
          <a:endParaRPr lang="en-US"/>
        </a:p>
      </dgm:t>
    </dgm:pt>
    <dgm:pt modelId="{A59AA10A-B2A2-4D4E-8192-65DC034D68B3}" type="pres">
      <dgm:prSet presAssocID="{2892BCDF-BD7D-4678-AE69-60AABD1EF41E}" presName="Name0" presStyleCnt="0">
        <dgm:presLayoutVars>
          <dgm:dir/>
          <dgm:animLvl val="lvl"/>
          <dgm:resizeHandles val="exact"/>
        </dgm:presLayoutVars>
      </dgm:prSet>
      <dgm:spPr/>
      <dgm:t>
        <a:bodyPr/>
        <a:lstStyle/>
        <a:p>
          <a:endParaRPr lang="en-US"/>
        </a:p>
      </dgm:t>
    </dgm:pt>
    <dgm:pt modelId="{2CAB6940-425B-4C80-B68D-9D6C60A6292C}" type="pres">
      <dgm:prSet presAssocID="{BAA0CB34-F946-48C6-86E4-1EF5EB902E08}" presName="linNode" presStyleCnt="0"/>
      <dgm:spPr/>
    </dgm:pt>
    <dgm:pt modelId="{D9AE299A-8B86-42B4-A0D8-009A823D93C3}" type="pres">
      <dgm:prSet presAssocID="{BAA0CB34-F946-48C6-86E4-1EF5EB902E08}" presName="parentText" presStyleLbl="node1" presStyleIdx="0" presStyleCnt="3">
        <dgm:presLayoutVars>
          <dgm:chMax val="1"/>
          <dgm:bulletEnabled val="1"/>
        </dgm:presLayoutVars>
      </dgm:prSet>
      <dgm:spPr/>
      <dgm:t>
        <a:bodyPr/>
        <a:lstStyle/>
        <a:p>
          <a:endParaRPr lang="en-US"/>
        </a:p>
      </dgm:t>
    </dgm:pt>
    <dgm:pt modelId="{DC3DD043-4961-4192-BD0D-26615BAA9BCC}" type="pres">
      <dgm:prSet presAssocID="{BAA0CB34-F946-48C6-86E4-1EF5EB902E08}" presName="descendantText" presStyleLbl="alignAccFollowNode1" presStyleIdx="0" presStyleCnt="3">
        <dgm:presLayoutVars>
          <dgm:bulletEnabled val="1"/>
        </dgm:presLayoutVars>
      </dgm:prSet>
      <dgm:spPr/>
      <dgm:t>
        <a:bodyPr/>
        <a:lstStyle/>
        <a:p>
          <a:endParaRPr lang="en-US"/>
        </a:p>
      </dgm:t>
    </dgm:pt>
    <dgm:pt modelId="{F0FA536C-4830-4E47-A5F4-85A6D33BF10A}" type="pres">
      <dgm:prSet presAssocID="{54B5B9BD-B41E-48D1-B2B3-6DFAF525B178}" presName="sp" presStyleCnt="0"/>
      <dgm:spPr/>
    </dgm:pt>
    <dgm:pt modelId="{FBF5AB05-21CB-4002-BDC5-8F2013CCCDAA}" type="pres">
      <dgm:prSet presAssocID="{43994393-4AB3-45A5-BE61-46E92DBBBE76}" presName="linNode" presStyleCnt="0"/>
      <dgm:spPr/>
    </dgm:pt>
    <dgm:pt modelId="{A11504AC-CE22-4222-968F-E56B483E0273}" type="pres">
      <dgm:prSet presAssocID="{43994393-4AB3-45A5-BE61-46E92DBBBE76}" presName="parentText" presStyleLbl="node1" presStyleIdx="1" presStyleCnt="3">
        <dgm:presLayoutVars>
          <dgm:chMax val="1"/>
          <dgm:bulletEnabled val="1"/>
        </dgm:presLayoutVars>
      </dgm:prSet>
      <dgm:spPr/>
      <dgm:t>
        <a:bodyPr/>
        <a:lstStyle/>
        <a:p>
          <a:endParaRPr lang="en-US"/>
        </a:p>
      </dgm:t>
    </dgm:pt>
    <dgm:pt modelId="{6BB05809-2BB2-4A5B-8E95-D97CFD434D6B}" type="pres">
      <dgm:prSet presAssocID="{43994393-4AB3-45A5-BE61-46E92DBBBE76}" presName="descendantText" presStyleLbl="alignAccFollowNode1" presStyleIdx="1" presStyleCnt="3">
        <dgm:presLayoutVars>
          <dgm:bulletEnabled val="1"/>
        </dgm:presLayoutVars>
      </dgm:prSet>
      <dgm:spPr/>
      <dgm:t>
        <a:bodyPr/>
        <a:lstStyle/>
        <a:p>
          <a:endParaRPr lang="en-US"/>
        </a:p>
      </dgm:t>
    </dgm:pt>
    <dgm:pt modelId="{57D2A930-0398-4E6F-807E-196BC0162FF0}" type="pres">
      <dgm:prSet presAssocID="{A6D7228C-9B08-41F1-9B98-50976CAF2F91}" presName="sp" presStyleCnt="0"/>
      <dgm:spPr/>
    </dgm:pt>
    <dgm:pt modelId="{2F68E208-AA91-4269-9C74-365198853006}" type="pres">
      <dgm:prSet presAssocID="{37EB0810-7152-4F8D-8BF7-EC52127FC9BB}" presName="linNode" presStyleCnt="0"/>
      <dgm:spPr/>
    </dgm:pt>
    <dgm:pt modelId="{723CBE55-1F95-4D5F-8C6A-146C54778086}" type="pres">
      <dgm:prSet presAssocID="{37EB0810-7152-4F8D-8BF7-EC52127FC9BB}" presName="parentText" presStyleLbl="node1" presStyleIdx="2" presStyleCnt="3">
        <dgm:presLayoutVars>
          <dgm:chMax val="1"/>
          <dgm:bulletEnabled val="1"/>
        </dgm:presLayoutVars>
      </dgm:prSet>
      <dgm:spPr/>
      <dgm:t>
        <a:bodyPr/>
        <a:lstStyle/>
        <a:p>
          <a:endParaRPr lang="en-US"/>
        </a:p>
      </dgm:t>
    </dgm:pt>
    <dgm:pt modelId="{ADB4113F-0C41-417C-BD09-D46960F783AE}" type="pres">
      <dgm:prSet presAssocID="{37EB0810-7152-4F8D-8BF7-EC52127FC9BB}" presName="descendantText" presStyleLbl="alignAccFollowNode1" presStyleIdx="2" presStyleCnt="3">
        <dgm:presLayoutVars>
          <dgm:bulletEnabled val="1"/>
        </dgm:presLayoutVars>
      </dgm:prSet>
      <dgm:spPr/>
      <dgm:t>
        <a:bodyPr/>
        <a:lstStyle/>
        <a:p>
          <a:endParaRPr lang="en-US"/>
        </a:p>
      </dgm:t>
    </dgm:pt>
  </dgm:ptLst>
  <dgm:cxnLst>
    <dgm:cxn modelId="{25944E4B-2D18-4C10-9564-9B627E281A0C}" type="presOf" srcId="{43994393-4AB3-45A5-BE61-46E92DBBBE76}" destId="{A11504AC-CE22-4222-968F-E56B483E0273}" srcOrd="0" destOrd="0" presId="urn:microsoft.com/office/officeart/2005/8/layout/vList5"/>
    <dgm:cxn modelId="{333453F6-00AE-4961-9DBA-BE4735110A08}" srcId="{2892BCDF-BD7D-4678-AE69-60AABD1EF41E}" destId="{BAA0CB34-F946-48C6-86E4-1EF5EB902E08}" srcOrd="0" destOrd="0" parTransId="{048709D1-050C-406E-9A15-58DFBC9A98D6}" sibTransId="{54B5B9BD-B41E-48D1-B2B3-6DFAF525B178}"/>
    <dgm:cxn modelId="{5897B90C-02BB-410C-B339-B0676FFA5076}" type="presOf" srcId="{37EB0810-7152-4F8D-8BF7-EC52127FC9BB}" destId="{723CBE55-1F95-4D5F-8C6A-146C54778086}" srcOrd="0" destOrd="0" presId="urn:microsoft.com/office/officeart/2005/8/layout/vList5"/>
    <dgm:cxn modelId="{BFAC6FB1-49F6-49A2-B61A-6D82791AEC25}" srcId="{37EB0810-7152-4F8D-8BF7-EC52127FC9BB}" destId="{0531E777-3FEF-49DD-AB92-0B821656D17E}" srcOrd="0" destOrd="0" parTransId="{17B533C5-46B8-45B6-99B5-926239849B5C}" sibTransId="{F1CE9ED5-DADA-466A-A4EB-503B1848FFE2}"/>
    <dgm:cxn modelId="{5D28D704-A7E2-4C7C-8071-C7C78D303168}" srcId="{2892BCDF-BD7D-4678-AE69-60AABD1EF41E}" destId="{43994393-4AB3-45A5-BE61-46E92DBBBE76}" srcOrd="1" destOrd="0" parTransId="{3ECCF199-2252-4E4F-B167-22975D9726C4}" sibTransId="{A6D7228C-9B08-41F1-9B98-50976CAF2F91}"/>
    <dgm:cxn modelId="{94838B65-D361-418B-B159-57848A2F8DDD}" type="presOf" srcId="{E20DFF98-4920-4012-9D8B-C42A645A6480}" destId="{DC3DD043-4961-4192-BD0D-26615BAA9BCC}" srcOrd="0" destOrd="0" presId="urn:microsoft.com/office/officeart/2005/8/layout/vList5"/>
    <dgm:cxn modelId="{1025DBE2-F6C9-4C7E-914B-F7EE7F7B0955}" srcId="{BAA0CB34-F946-48C6-86E4-1EF5EB902E08}" destId="{E20DFF98-4920-4012-9D8B-C42A645A6480}" srcOrd="0" destOrd="0" parTransId="{310C8010-DA2C-475C-92E3-4AED90451F55}" sibTransId="{8F7BDA9A-4577-4577-902D-5FB967209091}"/>
    <dgm:cxn modelId="{1B039A96-1611-4F5D-88BB-FDF8459EFF77}" srcId="{2892BCDF-BD7D-4678-AE69-60AABD1EF41E}" destId="{37EB0810-7152-4F8D-8BF7-EC52127FC9BB}" srcOrd="2" destOrd="0" parTransId="{4FA4FF67-65FF-41EF-A383-3B616CE91640}" sibTransId="{418BF80D-6795-422D-9B6B-6FB3AE305931}"/>
    <dgm:cxn modelId="{B236793C-7BA7-4F65-91C2-983919E033C7}" type="presOf" srcId="{BAA0CB34-F946-48C6-86E4-1EF5EB902E08}" destId="{D9AE299A-8B86-42B4-A0D8-009A823D93C3}" srcOrd="0" destOrd="0" presId="urn:microsoft.com/office/officeart/2005/8/layout/vList5"/>
    <dgm:cxn modelId="{6C29468B-11C9-459C-979B-CBCE3E70DF33}" type="presOf" srcId="{0531E777-3FEF-49DD-AB92-0B821656D17E}" destId="{ADB4113F-0C41-417C-BD09-D46960F783AE}" srcOrd="0" destOrd="0" presId="urn:microsoft.com/office/officeart/2005/8/layout/vList5"/>
    <dgm:cxn modelId="{62681D9B-E38C-4D37-BB9E-62210218A6AC}" srcId="{43994393-4AB3-45A5-BE61-46E92DBBBE76}" destId="{ED0BF84B-E719-4DA8-9B49-F870E6910947}" srcOrd="0" destOrd="0" parTransId="{7932E7F2-28EB-4BE8-BBC4-E4C3F7D051FA}" sibTransId="{4489C0E9-1679-4AB8-8724-DDEBAA06A21B}"/>
    <dgm:cxn modelId="{791CE1DD-2120-41C2-9FE4-E6A7987ADE1F}" type="presOf" srcId="{ED0BF84B-E719-4DA8-9B49-F870E6910947}" destId="{6BB05809-2BB2-4A5B-8E95-D97CFD434D6B}" srcOrd="0" destOrd="0" presId="urn:microsoft.com/office/officeart/2005/8/layout/vList5"/>
    <dgm:cxn modelId="{94B55923-01B4-4A39-B530-1A27E36F8F7C}" type="presOf" srcId="{2892BCDF-BD7D-4678-AE69-60AABD1EF41E}" destId="{A59AA10A-B2A2-4D4E-8192-65DC034D68B3}" srcOrd="0" destOrd="0" presId="urn:microsoft.com/office/officeart/2005/8/layout/vList5"/>
    <dgm:cxn modelId="{C38C09C5-C14C-4AAE-B6F6-D3ECF1F78D1E}" type="presParOf" srcId="{A59AA10A-B2A2-4D4E-8192-65DC034D68B3}" destId="{2CAB6940-425B-4C80-B68D-9D6C60A6292C}" srcOrd="0" destOrd="0" presId="urn:microsoft.com/office/officeart/2005/8/layout/vList5"/>
    <dgm:cxn modelId="{2BB016A6-06D1-4AEA-8B78-C5D7CB3C0F92}" type="presParOf" srcId="{2CAB6940-425B-4C80-B68D-9D6C60A6292C}" destId="{D9AE299A-8B86-42B4-A0D8-009A823D93C3}" srcOrd="0" destOrd="0" presId="urn:microsoft.com/office/officeart/2005/8/layout/vList5"/>
    <dgm:cxn modelId="{440958C6-1167-447E-B207-86556603E5D8}" type="presParOf" srcId="{2CAB6940-425B-4C80-B68D-9D6C60A6292C}" destId="{DC3DD043-4961-4192-BD0D-26615BAA9BCC}" srcOrd="1" destOrd="0" presId="urn:microsoft.com/office/officeart/2005/8/layout/vList5"/>
    <dgm:cxn modelId="{D7077F58-E01C-436C-AE47-D99528B010D1}" type="presParOf" srcId="{A59AA10A-B2A2-4D4E-8192-65DC034D68B3}" destId="{F0FA536C-4830-4E47-A5F4-85A6D33BF10A}" srcOrd="1" destOrd="0" presId="urn:microsoft.com/office/officeart/2005/8/layout/vList5"/>
    <dgm:cxn modelId="{43D195F8-0A8A-406D-A5DD-453813A0719C}" type="presParOf" srcId="{A59AA10A-B2A2-4D4E-8192-65DC034D68B3}" destId="{FBF5AB05-21CB-4002-BDC5-8F2013CCCDAA}" srcOrd="2" destOrd="0" presId="urn:microsoft.com/office/officeart/2005/8/layout/vList5"/>
    <dgm:cxn modelId="{766C4E16-D56D-4146-877B-8C39CC2A0927}" type="presParOf" srcId="{FBF5AB05-21CB-4002-BDC5-8F2013CCCDAA}" destId="{A11504AC-CE22-4222-968F-E56B483E0273}" srcOrd="0" destOrd="0" presId="urn:microsoft.com/office/officeart/2005/8/layout/vList5"/>
    <dgm:cxn modelId="{B84ADFEA-B0A0-4E9F-AD6A-4BD30333913D}" type="presParOf" srcId="{FBF5AB05-21CB-4002-BDC5-8F2013CCCDAA}" destId="{6BB05809-2BB2-4A5B-8E95-D97CFD434D6B}" srcOrd="1" destOrd="0" presId="urn:microsoft.com/office/officeart/2005/8/layout/vList5"/>
    <dgm:cxn modelId="{4CD13C42-3467-4A46-A416-FBF9D9CFB7C1}" type="presParOf" srcId="{A59AA10A-B2A2-4D4E-8192-65DC034D68B3}" destId="{57D2A930-0398-4E6F-807E-196BC0162FF0}" srcOrd="3" destOrd="0" presId="urn:microsoft.com/office/officeart/2005/8/layout/vList5"/>
    <dgm:cxn modelId="{4DCE811D-72B9-42F0-9476-A8EDFB44E6C8}" type="presParOf" srcId="{A59AA10A-B2A2-4D4E-8192-65DC034D68B3}" destId="{2F68E208-AA91-4269-9C74-365198853006}" srcOrd="4" destOrd="0" presId="urn:microsoft.com/office/officeart/2005/8/layout/vList5"/>
    <dgm:cxn modelId="{F26642E1-46C8-42AF-B304-D83043B28B1E}" type="presParOf" srcId="{2F68E208-AA91-4269-9C74-365198853006}" destId="{723CBE55-1F95-4D5F-8C6A-146C54778086}" srcOrd="0" destOrd="0" presId="urn:microsoft.com/office/officeart/2005/8/layout/vList5"/>
    <dgm:cxn modelId="{7640E69D-3C71-484D-8876-D87C047F1056}" type="presParOf" srcId="{2F68E208-AA91-4269-9C74-365198853006}" destId="{ADB4113F-0C41-417C-BD09-D46960F783AE}"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3DD043-4961-4192-BD0D-26615BAA9BCC}">
      <dsp:nvSpPr>
        <dsp:cNvPr id="0" name=""/>
        <dsp:cNvSpPr/>
      </dsp:nvSpPr>
      <dsp:spPr>
        <a:xfrm rot="5400000">
          <a:off x="4710683" y="-1888553"/>
          <a:ext cx="838200" cy="482803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Address the rail network challenges related to asset health to help maximize the returns on local investments through pursuit of the following specific targets: Reduce Mechanical Service Interruptions, Improve Inspection Quality, and Increase Yard and Shop Efficiency.</a:t>
          </a:r>
          <a:endParaRPr lang="en-US" sz="1200" kern="1200" dirty="0"/>
        </a:p>
      </dsp:txBody>
      <dsp:txXfrm rot="-5400000">
        <a:off x="2715767" y="147281"/>
        <a:ext cx="4787114" cy="756364"/>
      </dsp:txXfrm>
    </dsp:sp>
    <dsp:sp modelId="{D9AE299A-8B86-42B4-A0D8-009A823D93C3}">
      <dsp:nvSpPr>
        <dsp:cNvPr id="0" name=""/>
        <dsp:cNvSpPr/>
      </dsp:nvSpPr>
      <dsp:spPr>
        <a:xfrm>
          <a:off x="0" y="1587"/>
          <a:ext cx="2715768" cy="10477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en-US" sz="2600" kern="1200" dirty="0" smtClean="0"/>
            <a:t>Asset Health Strategic Initiative</a:t>
          </a:r>
          <a:endParaRPr lang="en-US" sz="2600" kern="1200" dirty="0"/>
        </a:p>
      </dsp:txBody>
      <dsp:txXfrm>
        <a:off x="51147" y="52734"/>
        <a:ext cx="2613474" cy="945456"/>
      </dsp:txXfrm>
    </dsp:sp>
    <dsp:sp modelId="{6BB05809-2BB2-4A5B-8E95-D97CFD434D6B}">
      <dsp:nvSpPr>
        <dsp:cNvPr id="0" name=""/>
        <dsp:cNvSpPr/>
      </dsp:nvSpPr>
      <dsp:spPr>
        <a:xfrm rot="5400000">
          <a:off x="4710684" y="-788416"/>
          <a:ext cx="838200" cy="482803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Reduce and avoid costs incurred and to be incurred by railroads and other industry stakeholders to process car hire payables and receivables. Employ process simplification, automation, and centralization of functions and avoidance of the cost of mainframe system replacement.</a:t>
          </a:r>
          <a:endParaRPr lang="en-US" sz="1200" kern="1200" dirty="0"/>
        </a:p>
      </dsp:txBody>
      <dsp:txXfrm rot="-5400000">
        <a:off x="2715768" y="1247418"/>
        <a:ext cx="4787114" cy="756364"/>
      </dsp:txXfrm>
    </dsp:sp>
    <dsp:sp modelId="{A11504AC-CE22-4222-968F-E56B483E0273}">
      <dsp:nvSpPr>
        <dsp:cNvPr id="0" name=""/>
        <dsp:cNvSpPr/>
      </dsp:nvSpPr>
      <dsp:spPr>
        <a:xfrm>
          <a:off x="0" y="1101725"/>
          <a:ext cx="2715768" cy="10477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en-US" sz="2600" kern="1200" dirty="0" smtClean="0"/>
            <a:t>Centralized Car Hire</a:t>
          </a:r>
          <a:endParaRPr lang="en-US" sz="2600" kern="1200" dirty="0"/>
        </a:p>
      </dsp:txBody>
      <dsp:txXfrm>
        <a:off x="51147" y="1152872"/>
        <a:ext cx="2613474" cy="945456"/>
      </dsp:txXfrm>
    </dsp:sp>
    <dsp:sp modelId="{ADB4113F-0C41-417C-BD09-D46960F783AE}">
      <dsp:nvSpPr>
        <dsp:cNvPr id="0" name=""/>
        <dsp:cNvSpPr/>
      </dsp:nvSpPr>
      <dsp:spPr>
        <a:xfrm rot="5400000">
          <a:off x="4710684" y="311721"/>
          <a:ext cx="838200" cy="4828032"/>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Rail operations personnel overseeing gateways need improved tools to increase velocity. Provide gateway personnel actionable information within appropriate planning horizons to anticipate upcoming conditions and enable mitigation of disruptions.</a:t>
          </a:r>
          <a:endParaRPr lang="en-US" sz="1200" kern="1200" dirty="0"/>
        </a:p>
      </dsp:txBody>
      <dsp:txXfrm rot="-5400000">
        <a:off x="2715768" y="2347555"/>
        <a:ext cx="4787114" cy="756364"/>
      </dsp:txXfrm>
    </dsp:sp>
    <dsp:sp modelId="{723CBE55-1F95-4D5F-8C6A-146C54778086}">
      <dsp:nvSpPr>
        <dsp:cNvPr id="0" name=""/>
        <dsp:cNvSpPr/>
      </dsp:nvSpPr>
      <dsp:spPr>
        <a:xfrm>
          <a:off x="0" y="2201862"/>
          <a:ext cx="2715768" cy="10477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lvl="0" algn="ctr" defTabSz="1155700">
            <a:lnSpc>
              <a:spcPct val="90000"/>
            </a:lnSpc>
            <a:spcBef>
              <a:spcPct val="0"/>
            </a:spcBef>
            <a:spcAft>
              <a:spcPct val="35000"/>
            </a:spcAft>
          </a:pPr>
          <a:r>
            <a:rPr lang="en-US" sz="2600" kern="1200" dirty="0" smtClean="0"/>
            <a:t>Gateway Services</a:t>
          </a:r>
          <a:endParaRPr lang="en-US" sz="2600" kern="1200" dirty="0"/>
        </a:p>
      </dsp:txBody>
      <dsp:txXfrm>
        <a:off x="51147" y="2253009"/>
        <a:ext cx="2613474" cy="94545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D015EB35-0B28-47BE-A32D-A374B30B740E}" type="datetimeFigureOut">
              <a:rPr lang="en-US" smtClean="0"/>
              <a:t>11/6/2013</a:t>
            </a:fld>
            <a:endParaRPr lang="en-US" dirty="0"/>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1B308BBA-4523-4DE9-BAA6-B52EC4DC8F72}" type="slidenum">
              <a:rPr lang="en-US" smtClean="0"/>
              <a:t>‹#›</a:t>
            </a:fld>
            <a:endParaRPr lang="en-US" dirty="0"/>
          </a:p>
        </p:txBody>
      </p:sp>
    </p:spTree>
    <p:extLst>
      <p:ext uri="{BB962C8B-B14F-4D97-AF65-F5344CB8AC3E}">
        <p14:creationId xmlns:p14="http://schemas.microsoft.com/office/powerpoint/2010/main" val="1948129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EEF907E0-1A73-4BF6-A7D3-62BB943D09A4}" type="datetimeFigureOut">
              <a:rPr lang="en-US" smtClean="0"/>
              <a:t>11/6/2013</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2DDED9CA-EFFC-4FA0-9982-7BD4EE55AC0C}" type="slidenum">
              <a:rPr lang="en-US" smtClean="0"/>
              <a:t>‹#›</a:t>
            </a:fld>
            <a:endParaRPr lang="en-US" dirty="0"/>
          </a:p>
        </p:txBody>
      </p:sp>
    </p:spTree>
    <p:extLst>
      <p:ext uri="{BB962C8B-B14F-4D97-AF65-F5344CB8AC3E}">
        <p14:creationId xmlns:p14="http://schemas.microsoft.com/office/powerpoint/2010/main" val="22825815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Sharing information,</a:t>
            </a:r>
            <a:r>
              <a:rPr lang="en-US" baseline="0" dirty="0" smtClean="0"/>
              <a:t> </a:t>
            </a:r>
            <a:r>
              <a:rPr lang="en-US" baseline="0" smtClean="0"/>
              <a:t>improve communication, </a:t>
            </a:r>
            <a:r>
              <a:rPr lang="en-US" baseline="0" dirty="0" smtClean="0"/>
              <a:t>gateway view instead of individual RR view</a:t>
            </a:r>
            <a:endParaRPr lang="en-US" dirty="0"/>
          </a:p>
        </p:txBody>
      </p:sp>
      <p:sp>
        <p:nvSpPr>
          <p:cNvPr id="4" name="Slide Number Placeholder 3"/>
          <p:cNvSpPr>
            <a:spLocks noGrp="1"/>
          </p:cNvSpPr>
          <p:nvPr>
            <p:ph type="sldNum" sz="quarter" idx="10"/>
          </p:nvPr>
        </p:nvSpPr>
        <p:spPr/>
        <p:txBody>
          <a:bodyPr/>
          <a:lstStyle/>
          <a:p>
            <a:fld id="{2DDED9CA-EFFC-4FA0-9982-7BD4EE55AC0C}" type="slidenum">
              <a:rPr lang="en-US" smtClean="0"/>
              <a:t>3</a:t>
            </a:fld>
            <a:endParaRPr lang="en-US" dirty="0"/>
          </a:p>
        </p:txBody>
      </p:sp>
    </p:spTree>
    <p:extLst>
      <p:ext uri="{BB962C8B-B14F-4D97-AF65-F5344CB8AC3E}">
        <p14:creationId xmlns:p14="http://schemas.microsoft.com/office/powerpoint/2010/main" val="3471863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have built the </a:t>
            </a:r>
            <a:r>
              <a:rPr lang="en-US" dirty="0" smtClean="0"/>
              <a:t>Building Blocks – mostly</a:t>
            </a:r>
            <a:r>
              <a:rPr lang="en-US" baseline="0" dirty="0" smtClean="0"/>
              <a:t> done, except for D&amp;B sync of CIF – So here, midrange applications have started to change and connect to the new database</a:t>
            </a:r>
          </a:p>
          <a:p>
            <a:r>
              <a:rPr lang="en-US" baseline="0" dirty="0" smtClean="0"/>
              <a:t>Revenue – REN, STB Waybill, Depre and CHARM are done or almost done. </a:t>
            </a:r>
          </a:p>
          <a:p>
            <a:r>
              <a:rPr lang="en-US" baseline="0" dirty="0" smtClean="0"/>
              <a:t>ISM Peripherals – ISM-Edit/EPP with really nice thru-put</a:t>
            </a:r>
          </a:p>
          <a:p>
            <a:endParaRPr lang="en-US" baseline="0" dirty="0" smtClean="0"/>
          </a:p>
          <a:p>
            <a:r>
              <a:rPr lang="en-US" baseline="0" dirty="0" smtClean="0"/>
              <a:t>You may notice that we removed Customs Billing from the list as we are going to sunset it as a automated process and go back to manual process.</a:t>
            </a:r>
          </a:p>
          <a:p>
            <a:endParaRPr lang="en-US" baseline="0" dirty="0" smtClean="0"/>
          </a:p>
          <a:p>
            <a:r>
              <a:rPr lang="en-US" baseline="0" dirty="0" smtClean="0"/>
              <a:t>You will also notice that the plan for Commercial applications have also changed over the time since we started.</a:t>
            </a:r>
          </a:p>
          <a:p>
            <a:endParaRPr lang="en-US" baseline="0" dirty="0" smtClean="0"/>
          </a:p>
        </p:txBody>
      </p:sp>
      <p:sp>
        <p:nvSpPr>
          <p:cNvPr id="4" name="Slide Number Placeholder 3"/>
          <p:cNvSpPr>
            <a:spLocks noGrp="1"/>
          </p:cNvSpPr>
          <p:nvPr>
            <p:ph type="sldNum" sz="quarter" idx="10"/>
          </p:nvPr>
        </p:nvSpPr>
        <p:spPr/>
        <p:txBody>
          <a:bodyPr/>
          <a:lstStyle/>
          <a:p>
            <a:fld id="{6CBAB97B-34FA-4921-9B73-2D2CB5EAA70F}" type="slidenum">
              <a:rPr lang="en-US" smtClean="0"/>
              <a:t>8</a:t>
            </a:fld>
            <a:endParaRPr lang="en-US" dirty="0"/>
          </a:p>
        </p:txBody>
      </p:sp>
    </p:spTree>
    <p:extLst>
      <p:ext uri="{BB962C8B-B14F-4D97-AF65-F5344CB8AC3E}">
        <p14:creationId xmlns:p14="http://schemas.microsoft.com/office/powerpoint/2010/main" val="3736738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BAB97B-34FA-4921-9B73-2D2CB5EAA70F}" type="slidenum">
              <a:rPr lang="en-US" smtClean="0"/>
              <a:t>9</a:t>
            </a:fld>
            <a:endParaRPr lang="en-US" dirty="0"/>
          </a:p>
        </p:txBody>
      </p:sp>
    </p:spTree>
    <p:extLst>
      <p:ext uri="{BB962C8B-B14F-4D97-AF65-F5344CB8AC3E}">
        <p14:creationId xmlns:p14="http://schemas.microsoft.com/office/powerpoint/2010/main" val="912853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685800" y="3886200"/>
            <a:ext cx="7086600"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9527968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7235656" y="69390"/>
            <a:ext cx="1643579" cy="365125"/>
          </a:xfrm>
          <a:prstGeom prst="rect">
            <a:avLst/>
          </a:prstGeom>
        </p:spPr>
        <p:txBody>
          <a:bodyPr/>
          <a:lstStyle/>
          <a:p>
            <a:fld id="{2A59EA1A-D0CB-1046-B21F-221640F963E8}" type="datetime1">
              <a:rPr lang="en-US" smtClean="0">
                <a:solidFill>
                  <a:prstClr val="white"/>
                </a:solidFill>
              </a:rPr>
              <a:pPr/>
              <a:t>11/6/2013</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02400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85189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85189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109281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285491" y="2286001"/>
            <a:ext cx="8426967" cy="3581400"/>
          </a:xfrm>
        </p:spPr>
        <p:txBody>
          <a:bodyPr/>
          <a:lstStyle>
            <a:lvl1pPr>
              <a:lnSpc>
                <a:spcPct val="100000"/>
              </a:lnSpc>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197597568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348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98320" y="846626"/>
            <a:ext cx="8375651" cy="1192975"/>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4918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984220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20216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4193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220216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841931"/>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88668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42300496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72094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63138"/>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86313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a:t>
            </a:r>
            <a:r>
              <a:rPr lang="en-US" dirty="0" err="1" smtClean="0"/>
              <a:t>levela</a:t>
            </a:r>
            <a:endParaRPr lang="en-US" dirty="0"/>
          </a:p>
        </p:txBody>
      </p:sp>
      <p:sp>
        <p:nvSpPr>
          <p:cNvPr id="4" name="Text Placeholder 3"/>
          <p:cNvSpPr>
            <a:spLocks noGrp="1"/>
          </p:cNvSpPr>
          <p:nvPr>
            <p:ph type="body" sz="half" idx="2"/>
          </p:nvPr>
        </p:nvSpPr>
        <p:spPr>
          <a:xfrm>
            <a:off x="457200" y="2025188"/>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59133EC1-6D56-5D43-A3F6-DF1C5C3FFD20}" type="datetime1">
              <a:rPr lang="en-US" smtClean="0">
                <a:solidFill>
                  <a:prstClr val="white"/>
                </a:solidFill>
              </a:rPr>
              <a:pPr/>
              <a:t>11/6/2013</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554991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235656" y="69390"/>
            <a:ext cx="1643579" cy="365125"/>
          </a:xfrm>
          <a:prstGeom prst="rect">
            <a:avLst/>
          </a:prstGeom>
        </p:spPr>
        <p:txBody>
          <a:bodyPr/>
          <a:lstStyle/>
          <a:p>
            <a:fld id="{1F221583-7359-B745-BA55-CA4CB50D7475}" type="datetime1">
              <a:rPr lang="en-US" smtClean="0">
                <a:solidFill>
                  <a:prstClr val="white"/>
                </a:solidFill>
              </a:rPr>
              <a:pPr/>
              <a:t>11/6/2013</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99CD883-C747-E24C-A571-B44F9B83C299}" type="slidenum">
              <a:rPr lang="en-US" smtClean="0"/>
              <a:pPr/>
              <a:t>‹#›</a:t>
            </a:fld>
            <a:endParaRPr lang="en-US" dirty="0"/>
          </a:p>
        </p:txBody>
      </p:sp>
    </p:spTree>
    <p:extLst>
      <p:ext uri="{BB962C8B-B14F-4D97-AF65-F5344CB8AC3E}">
        <p14:creationId xmlns:p14="http://schemas.microsoft.com/office/powerpoint/2010/main" val="21695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US" dirty="0">
              <a:solidFill>
                <a:prstClr val="black">
                  <a:tint val="75000"/>
                </a:prstClr>
              </a:solidFill>
            </a:endParaRPr>
          </a:p>
        </p:txBody>
      </p:sp>
      <p:sp>
        <p:nvSpPr>
          <p:cNvPr id="7" name="Rectangle 20"/>
          <p:cNvSpPr>
            <a:spLocks noChangeArrowheads="1"/>
          </p:cNvSpPr>
          <p:nvPr userDrawn="1"/>
        </p:nvSpPr>
        <p:spPr bwMode="auto">
          <a:xfrm>
            <a:off x="0" y="0"/>
            <a:ext cx="9145588" cy="490538"/>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8" name="TextBox 7"/>
          <p:cNvSpPr txBox="1">
            <a:spLocks noChangeArrowheads="1"/>
          </p:cNvSpPr>
          <p:nvPr userDrawn="1"/>
        </p:nvSpPr>
        <p:spPr bwMode="auto">
          <a:xfrm>
            <a:off x="311150" y="131763"/>
            <a:ext cx="5314950" cy="274637"/>
          </a:xfrm>
          <a:prstGeom prst="rect">
            <a:avLst/>
          </a:prstGeom>
          <a:noFill/>
          <a:ln w="9525">
            <a:noFill/>
            <a:miter lim="800000"/>
            <a:headEnd/>
            <a:tailEnd/>
          </a:ln>
        </p:spPr>
        <p:txBody>
          <a:bodyPr>
            <a:spAutoFit/>
          </a:bodyPr>
          <a:lstStyle>
            <a:lvl1pPr>
              <a:defRPr sz="2400">
                <a:solidFill>
                  <a:schemeClr val="tx1"/>
                </a:solidFill>
                <a:latin typeface="Arial" charset="0"/>
                <a:ea typeface="ＭＳ Ｐゴシック" charset="0"/>
                <a:cs typeface="ＭＳ Ｐゴシック" charset="0"/>
              </a:defRPr>
            </a:lvl1pPr>
            <a:lvl2pPr marL="37931725" indent="-37474525">
              <a:defRPr sz="2400">
                <a:solidFill>
                  <a:schemeClr val="tx1"/>
                </a:solidFill>
                <a:latin typeface="Arial" charset="0"/>
                <a:ea typeface="ＭＳ Ｐゴシック" charset="0"/>
              </a:defRPr>
            </a:lvl2pPr>
            <a:lvl3pPr>
              <a:defRPr sz="2400">
                <a:solidFill>
                  <a:schemeClr val="tx1"/>
                </a:solidFill>
                <a:latin typeface="Arial" charset="0"/>
                <a:ea typeface="ＭＳ Ｐゴシック" charset="0"/>
              </a:defRPr>
            </a:lvl3pPr>
            <a:lvl4pPr>
              <a:defRPr sz="2400">
                <a:solidFill>
                  <a:schemeClr val="tx1"/>
                </a:solidFill>
                <a:latin typeface="Arial" charset="0"/>
                <a:ea typeface="ＭＳ Ｐゴシック" charset="0"/>
              </a:defRPr>
            </a:lvl4pPr>
            <a:lvl5pPr>
              <a:defRPr sz="2400">
                <a:solidFill>
                  <a:schemeClr val="tx1"/>
                </a:solidFill>
                <a:latin typeface="Arial" charset="0"/>
                <a:ea typeface="ＭＳ Ｐゴシック" charset="0"/>
              </a:defRPr>
            </a:lvl5pPr>
            <a:lvl6pPr marL="457200" fontAlgn="base">
              <a:spcBef>
                <a:spcPct val="0"/>
              </a:spcBef>
              <a:spcAft>
                <a:spcPct val="0"/>
              </a:spcAft>
              <a:defRPr sz="2400">
                <a:solidFill>
                  <a:schemeClr val="tx1"/>
                </a:solidFill>
                <a:latin typeface="Arial" charset="0"/>
                <a:ea typeface="ＭＳ Ｐゴシック" charset="0"/>
              </a:defRPr>
            </a:lvl6pPr>
            <a:lvl7pPr marL="914400" fontAlgn="base">
              <a:spcBef>
                <a:spcPct val="0"/>
              </a:spcBef>
              <a:spcAft>
                <a:spcPct val="0"/>
              </a:spcAft>
              <a:defRPr sz="2400">
                <a:solidFill>
                  <a:schemeClr val="tx1"/>
                </a:solidFill>
                <a:latin typeface="Arial" charset="0"/>
                <a:ea typeface="ＭＳ Ｐゴシック" charset="0"/>
              </a:defRPr>
            </a:lvl7pPr>
            <a:lvl8pPr marL="1371600" fontAlgn="base">
              <a:spcBef>
                <a:spcPct val="0"/>
              </a:spcBef>
              <a:spcAft>
                <a:spcPct val="0"/>
              </a:spcAft>
              <a:defRPr sz="2400">
                <a:solidFill>
                  <a:schemeClr val="tx1"/>
                </a:solidFill>
                <a:latin typeface="Arial" charset="0"/>
                <a:ea typeface="ＭＳ Ｐゴシック" charset="0"/>
              </a:defRPr>
            </a:lvl8pPr>
            <a:lvl9pPr marL="1828800" fontAlgn="base">
              <a:spcBef>
                <a:spcPct val="0"/>
              </a:spcBef>
              <a:spcAft>
                <a:spcPct val="0"/>
              </a:spcAft>
              <a:defRPr sz="2400">
                <a:solidFill>
                  <a:schemeClr val="tx1"/>
                </a:solidFill>
                <a:latin typeface="Arial" charset="0"/>
                <a:ea typeface="ＭＳ Ｐゴシック" charset="0"/>
              </a:defRPr>
            </a:lvl9pPr>
          </a:lstStyle>
          <a:p>
            <a:pPr defTabSz="457200"/>
            <a:r>
              <a:rPr lang="en-US" sz="1200" b="1" dirty="0">
                <a:solidFill>
                  <a:prstClr val="white"/>
                </a:solidFill>
                <a:latin typeface="Helvetica" charset="0"/>
                <a:cs typeface="Helvetica Light" charset="0"/>
              </a:rPr>
              <a:t>RAILINC</a:t>
            </a:r>
            <a:r>
              <a:rPr lang="en-US" sz="1200" dirty="0">
                <a:solidFill>
                  <a:prstClr val="white"/>
                </a:solidFill>
                <a:latin typeface="Helvetica" charset="0"/>
                <a:cs typeface="Helvetica Light" charset="0"/>
              </a:rPr>
              <a:t>   </a:t>
            </a:r>
            <a:r>
              <a:rPr lang="en-US" sz="1200" dirty="0" smtClean="0">
                <a:solidFill>
                  <a:prstClr val="white"/>
                </a:solidFill>
                <a:latin typeface="Helvetica" charset="0"/>
                <a:cs typeface="Helvetica Light" charset="0"/>
              </a:rPr>
              <a:t>I     ACACSO</a:t>
            </a:r>
            <a:r>
              <a:rPr lang="en-US" sz="1200" baseline="0" dirty="0" smtClean="0">
                <a:solidFill>
                  <a:prstClr val="white"/>
                </a:solidFill>
                <a:latin typeface="Helvetica" charset="0"/>
                <a:cs typeface="Helvetica Light" charset="0"/>
              </a:rPr>
              <a:t> 2013</a:t>
            </a:r>
            <a:endParaRPr lang="en-US" sz="1200" dirty="0">
              <a:solidFill>
                <a:prstClr val="white"/>
              </a:solidFill>
              <a:latin typeface="Helvetica" charset="0"/>
              <a:cs typeface="Helvetica Light" charset="0"/>
            </a:endParaRPr>
          </a:p>
        </p:txBody>
      </p:sp>
      <p:pic>
        <p:nvPicPr>
          <p:cNvPr id="9" name="Picture 24" descr="BottomBand_White"/>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588" y="6091238"/>
            <a:ext cx="9142412" cy="76676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25"/>
          <p:cNvSpPr>
            <a:spLocks noChangeArrowheads="1"/>
          </p:cNvSpPr>
          <p:nvPr userDrawn="1"/>
        </p:nvSpPr>
        <p:spPr bwMode="auto">
          <a:xfrm>
            <a:off x="8394700" y="6213475"/>
            <a:ext cx="749300" cy="292100"/>
          </a:xfrm>
          <a:prstGeom prst="rect">
            <a:avLst/>
          </a:prstGeom>
          <a:solidFill>
            <a:srgbClr val="9F0927"/>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lgn="ctr" defTabSz="457200"/>
            <a:endParaRPr lang="en-US" dirty="0">
              <a:solidFill>
                <a:prstClr val="black"/>
              </a:solidFill>
            </a:endParaRPr>
          </a:p>
        </p:txBody>
      </p:sp>
      <p:sp>
        <p:nvSpPr>
          <p:cNvPr id="11" name="Rectangle 27"/>
          <p:cNvSpPr>
            <a:spLocks noChangeArrowheads="1"/>
          </p:cNvSpPr>
          <p:nvPr userDrawn="1"/>
        </p:nvSpPr>
        <p:spPr bwMode="auto">
          <a:xfrm>
            <a:off x="1588" y="490538"/>
            <a:ext cx="9144000" cy="5384800"/>
          </a:xfrm>
          <a:prstGeom prst="rect">
            <a:avLst/>
          </a:prstGeom>
          <a:solidFill>
            <a:srgbClr val="DCDDDF"/>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defTabSz="457200"/>
            <a:endParaRPr lang="en-US" dirty="0">
              <a:solidFill>
                <a:prstClr val="black"/>
              </a:solidFill>
            </a:endParaRPr>
          </a:p>
        </p:txBody>
      </p:sp>
      <p:sp>
        <p:nvSpPr>
          <p:cNvPr id="12" name="Title 1"/>
          <p:cNvSpPr>
            <a:spLocks/>
          </p:cNvSpPr>
          <p:nvPr userDrawn="1"/>
        </p:nvSpPr>
        <p:spPr bwMode="auto">
          <a:xfrm>
            <a:off x="-252413" y="4143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 </a:t>
            </a:r>
          </a:p>
        </p:txBody>
      </p:sp>
      <p:sp>
        <p:nvSpPr>
          <p:cNvPr id="13" name="Title 1"/>
          <p:cNvSpPr>
            <a:spLocks/>
          </p:cNvSpPr>
          <p:nvPr userDrawn="1"/>
        </p:nvSpPr>
        <p:spPr bwMode="auto">
          <a:xfrm>
            <a:off x="-252413" y="5811838"/>
            <a:ext cx="9648826"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eaLnBrk="0" hangingPunct="0"/>
            <a:r>
              <a:rPr lang="en-US" sz="800" dirty="0">
                <a:solidFill>
                  <a:srgbClr val="6A6A6A"/>
                </a:solidFill>
                <a:latin typeface="Helvetica" charset="0"/>
              </a:rPr>
              <a:t>+ + + + + + + + + + + + + + + + + + + + + + + + + + + + + + + + + + + + + + + + + + + + + +  + + + + + + + + + + + + + +  + + + + + + + + + + + + + + + + + + + + + + + + + + + + + + + + + + + + + + + + + + +</a:t>
            </a:r>
          </a:p>
        </p:txBody>
      </p:sp>
      <p:sp>
        <p:nvSpPr>
          <p:cNvPr id="2" name="Title Placeholder 1"/>
          <p:cNvSpPr>
            <a:spLocks noGrp="1"/>
          </p:cNvSpPr>
          <p:nvPr>
            <p:ph type="title"/>
          </p:nvPr>
        </p:nvSpPr>
        <p:spPr>
          <a:xfrm>
            <a:off x="272662" y="846626"/>
            <a:ext cx="8375651" cy="1192975"/>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85491" y="2209800"/>
            <a:ext cx="8426967" cy="39163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7235656" y="6148131"/>
            <a:ext cx="1656408" cy="365125"/>
          </a:xfrm>
          <a:prstGeom prst="rect">
            <a:avLst/>
          </a:prstGeom>
        </p:spPr>
        <p:txBody>
          <a:bodyPr vert="horz" lIns="91440" tIns="45720" rIns="91440" bIns="45720" rtlCol="0" anchor="ctr"/>
          <a:lstStyle>
            <a:lvl1pPr algn="r">
              <a:defRPr sz="1200">
                <a:solidFill>
                  <a:srgbClr val="FFFFFF"/>
                </a:solidFill>
                <a:latin typeface="Helvetica"/>
                <a:cs typeface="Helvetica"/>
              </a:defRPr>
            </a:lvl1pPr>
          </a:lstStyle>
          <a:p>
            <a:pPr defTabSz="457200"/>
            <a:fld id="{799CD883-C747-E24C-A571-B44F9B83C299}" type="slidenum">
              <a:rPr lang="en-US" smtClean="0"/>
              <a:pPr defTabSz="457200"/>
              <a:t>‹#›</a:t>
            </a:fld>
            <a:endParaRPr lang="en-US" dirty="0"/>
          </a:p>
        </p:txBody>
      </p:sp>
    </p:spTree>
    <p:extLst>
      <p:ext uri="{BB962C8B-B14F-4D97-AF65-F5344CB8AC3E}">
        <p14:creationId xmlns:p14="http://schemas.microsoft.com/office/powerpoint/2010/main" val="11738672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p:txStyles>
    <p:titleStyle>
      <a:lvl1pPr algn="l" defTabSz="457200" rtl="0" eaLnBrk="1" latinLnBrk="0" hangingPunct="1">
        <a:spcBef>
          <a:spcPct val="0"/>
        </a:spcBef>
        <a:buNone/>
        <a:defRPr sz="4400" kern="1200">
          <a:solidFill>
            <a:srgbClr val="AB1127"/>
          </a:solidFill>
          <a:latin typeface="Helvetica"/>
          <a:ea typeface="+mj-ea"/>
          <a:cs typeface="Helvetica"/>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Helvetica"/>
          <a:ea typeface="+mn-ea"/>
          <a:cs typeface="Helvetica"/>
        </a:defRPr>
      </a:lvl1pPr>
      <a:lvl2pPr marL="742950" indent="-285750" algn="l" defTabSz="457200" rtl="0" eaLnBrk="1" latinLnBrk="0" hangingPunct="1">
        <a:spcBef>
          <a:spcPct val="20000"/>
        </a:spcBef>
        <a:buFont typeface="Arial"/>
        <a:buChar char="–"/>
        <a:defRPr sz="2800" kern="1200">
          <a:solidFill>
            <a:schemeClr val="tx1"/>
          </a:solidFill>
          <a:latin typeface="Helvetica"/>
          <a:ea typeface="+mn-ea"/>
          <a:cs typeface="Helvetica"/>
        </a:defRPr>
      </a:lvl2pPr>
      <a:lvl3pPr marL="1143000" indent="-228600" algn="l" defTabSz="457200" rtl="0" eaLnBrk="1" latinLnBrk="0" hangingPunct="1">
        <a:spcBef>
          <a:spcPct val="20000"/>
        </a:spcBef>
        <a:buFont typeface="Arial"/>
        <a:buChar char="•"/>
        <a:defRPr sz="2400" kern="1200">
          <a:solidFill>
            <a:schemeClr val="tx1"/>
          </a:solidFill>
          <a:latin typeface="Helvetica"/>
          <a:ea typeface="+mn-ea"/>
          <a:cs typeface="Helvetica"/>
        </a:defRPr>
      </a:lvl3pPr>
      <a:lvl4pPr marL="16002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4pPr>
      <a:lvl5pPr marL="2057400" indent="-228600" algn="l" defTabSz="457200" rtl="0" eaLnBrk="1" latinLnBrk="0" hangingPunct="1">
        <a:spcBef>
          <a:spcPct val="20000"/>
        </a:spcBef>
        <a:buFont typeface="Arial"/>
        <a:buChar char="»"/>
        <a:defRPr sz="2000" kern="1200">
          <a:solidFill>
            <a:schemeClr val="tx1"/>
          </a:solidFill>
          <a:latin typeface="Helvetica"/>
          <a:ea typeface="+mn-ea"/>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mn-lt"/>
              </a:rPr>
              <a:t>2014 Industry Initiatives</a:t>
            </a:r>
            <a:endParaRPr lang="en-US" dirty="0">
              <a:latin typeface="+mn-lt"/>
            </a:endParaRPr>
          </a:p>
        </p:txBody>
      </p:sp>
      <p:sp>
        <p:nvSpPr>
          <p:cNvPr id="3" name="Subtitle 2"/>
          <p:cNvSpPr>
            <a:spLocks noGrp="1"/>
          </p:cNvSpPr>
          <p:nvPr>
            <p:ph type="subTitle" idx="1"/>
          </p:nvPr>
        </p:nvSpPr>
        <p:spPr/>
        <p:txBody>
          <a:bodyPr/>
          <a:lstStyle/>
          <a:p>
            <a:r>
              <a:rPr lang="en-US" dirty="0" smtClean="0">
                <a:latin typeface="+mn-lt"/>
              </a:rPr>
              <a:t>Kristi Talley</a:t>
            </a:r>
          </a:p>
          <a:p>
            <a:r>
              <a:rPr lang="en-US" dirty="0" smtClean="0">
                <a:latin typeface="+mn-lt"/>
              </a:rPr>
              <a:t>ACACSO</a:t>
            </a:r>
          </a:p>
          <a:p>
            <a:r>
              <a:rPr lang="en-US" dirty="0" smtClean="0">
                <a:latin typeface="+mn-lt"/>
              </a:rPr>
              <a:t>November 14, 2013</a:t>
            </a:r>
          </a:p>
        </p:txBody>
      </p:sp>
      <p:sp>
        <p:nvSpPr>
          <p:cNvPr id="4" name="Slide Number Placeholder 3"/>
          <p:cNvSpPr>
            <a:spLocks noGrp="1"/>
          </p:cNvSpPr>
          <p:nvPr>
            <p:ph type="sldNum" sz="quarter" idx="12"/>
          </p:nvPr>
        </p:nvSpPr>
        <p:spPr/>
        <p:txBody>
          <a:bodyPr/>
          <a:lstStyle/>
          <a:p>
            <a:fld id="{799CD883-C747-E24C-A571-B44F9B83C299}" type="slidenum">
              <a:rPr lang="en-US" smtClean="0"/>
              <a:pPr/>
              <a:t>1</a:t>
            </a:fld>
            <a:endParaRPr lang="en-US" dirty="0"/>
          </a:p>
        </p:txBody>
      </p:sp>
    </p:spTree>
    <p:extLst>
      <p:ext uri="{BB962C8B-B14F-4D97-AF65-F5344CB8AC3E}">
        <p14:creationId xmlns:p14="http://schemas.microsoft.com/office/powerpoint/2010/main" val="18740617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846626"/>
            <a:ext cx="8267313" cy="1192975"/>
          </a:xfrm>
        </p:spPr>
        <p:txBody>
          <a:bodyPr>
            <a:normAutofit/>
          </a:bodyPr>
          <a:lstStyle/>
          <a:p>
            <a:r>
              <a:rPr lang="en-US" dirty="0" smtClean="0">
                <a:latin typeface="+mn-lt"/>
              </a:rPr>
              <a:t>Questions?	</a:t>
            </a:r>
            <a:endParaRPr lang="en-US" dirty="0">
              <a:latin typeface="+mn-lt"/>
            </a:endParaRPr>
          </a:p>
        </p:txBody>
      </p:sp>
      <p:sp>
        <p:nvSpPr>
          <p:cNvPr id="3" name="Content Placeholder 2"/>
          <p:cNvSpPr>
            <a:spLocks noGrp="1"/>
          </p:cNvSpPr>
          <p:nvPr>
            <p:ph idx="1"/>
          </p:nvPr>
        </p:nvSpPr>
        <p:spPr>
          <a:xfrm>
            <a:off x="381000" y="2039603"/>
            <a:ext cx="8331458" cy="3751598"/>
          </a:xfrm>
        </p:spPr>
        <p:txBody>
          <a:bodyPr/>
          <a:lstStyle/>
          <a:p>
            <a:pPr marL="0" indent="0">
              <a:buNone/>
            </a:pPr>
            <a:r>
              <a:rPr lang="en-US" dirty="0" smtClean="0">
                <a:latin typeface="+mn-lt"/>
              </a:rPr>
              <a:t> </a:t>
            </a:r>
            <a:endParaRPr lang="en-US"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10</a:t>
            </a:fld>
            <a:endParaRPr lang="en-US" dirty="0"/>
          </a:p>
        </p:txBody>
      </p:sp>
    </p:spTree>
    <p:extLst>
      <p:ext uri="{BB962C8B-B14F-4D97-AF65-F5344CB8AC3E}">
        <p14:creationId xmlns:p14="http://schemas.microsoft.com/office/powerpoint/2010/main" val="31756972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838200"/>
            <a:ext cx="8839200" cy="1192975"/>
          </a:xfrm>
        </p:spPr>
        <p:txBody>
          <a:bodyPr>
            <a:normAutofit fontScale="90000"/>
          </a:bodyPr>
          <a:lstStyle/>
          <a:p>
            <a:r>
              <a:rPr lang="en-US" i="1" dirty="0" smtClean="0">
                <a:latin typeface="+mn-lt"/>
              </a:rPr>
              <a:t>Railinc has works with the RPSWC to prioritize industry projects  </a:t>
            </a:r>
            <a:endParaRPr lang="en-US" i="1"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2</a:t>
            </a:fld>
            <a:endParaRPr lang="en-US"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00200" y="2057400"/>
            <a:ext cx="60198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58681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686800" cy="1192975"/>
          </a:xfrm>
        </p:spPr>
        <p:txBody>
          <a:bodyPr>
            <a:noAutofit/>
          </a:bodyPr>
          <a:lstStyle/>
          <a:p>
            <a:r>
              <a:rPr lang="en-US" sz="4000" i="1" dirty="0">
                <a:latin typeface="+mj-lt"/>
              </a:rPr>
              <a:t/>
            </a:r>
            <a:br>
              <a:rPr lang="en-US" sz="4000" i="1" dirty="0">
                <a:latin typeface="+mj-lt"/>
              </a:rPr>
            </a:br>
            <a:r>
              <a:rPr lang="en-US" sz="4000" i="1" dirty="0" smtClean="0">
                <a:latin typeface="+mj-lt"/>
              </a:rPr>
              <a:t>In 2014, 11 of </a:t>
            </a:r>
            <a:r>
              <a:rPr lang="en-US" sz="4000" i="1" dirty="0">
                <a:latin typeface="+mj-lt"/>
              </a:rPr>
              <a:t>the </a:t>
            </a:r>
            <a:r>
              <a:rPr lang="en-US" sz="4000" i="1" dirty="0" smtClean="0">
                <a:latin typeface="+mj-lt"/>
              </a:rPr>
              <a:t>14 </a:t>
            </a:r>
            <a:r>
              <a:rPr lang="en-US" sz="4000" i="1" dirty="0">
                <a:latin typeface="+mj-lt"/>
              </a:rPr>
              <a:t>projects </a:t>
            </a:r>
            <a:r>
              <a:rPr lang="en-US" sz="4000" i="1" dirty="0" smtClean="0">
                <a:latin typeface="+mj-lt"/>
              </a:rPr>
              <a:t>are </a:t>
            </a:r>
            <a:r>
              <a:rPr lang="en-US" sz="4000" i="1" dirty="0">
                <a:latin typeface="+mj-lt"/>
              </a:rPr>
              <a:t>related to one of these current </a:t>
            </a:r>
            <a:r>
              <a:rPr lang="en-US" sz="4000" i="1" dirty="0" smtClean="0">
                <a:latin typeface="+mj-lt"/>
              </a:rPr>
              <a:t>programs</a:t>
            </a:r>
            <a:endParaRPr lang="en-US" sz="4000" i="1" dirty="0">
              <a:latin typeface="+mj-lt"/>
            </a:endParaRPr>
          </a:p>
        </p:txBody>
      </p:sp>
      <p:sp>
        <p:nvSpPr>
          <p:cNvPr id="3" name="Content Placeholder 2"/>
          <p:cNvSpPr>
            <a:spLocks noGrp="1"/>
          </p:cNvSpPr>
          <p:nvPr>
            <p:ph idx="1"/>
          </p:nvPr>
        </p:nvSpPr>
        <p:spPr>
          <a:xfrm>
            <a:off x="381000" y="2039603"/>
            <a:ext cx="8331458" cy="3751598"/>
          </a:xfrm>
        </p:spPr>
        <p:txBody>
          <a:bodyPr>
            <a:normAutofit/>
          </a:bodyPr>
          <a:lstStyle/>
          <a:p>
            <a:pPr marL="0" indent="0">
              <a:buNone/>
            </a:pPr>
            <a:r>
              <a:rPr lang="en-US" b="1" dirty="0" smtClean="0">
                <a:latin typeface="+mn-lt"/>
              </a:rPr>
              <a:t> </a:t>
            </a:r>
            <a:endParaRPr lang="en-US" sz="2800"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3</a:t>
            </a:fld>
            <a:endParaRPr lang="en-US" dirty="0"/>
          </a:p>
        </p:txBody>
      </p:sp>
      <p:graphicFrame>
        <p:nvGraphicFramePr>
          <p:cNvPr id="5" name="Diagram 4"/>
          <p:cNvGraphicFramePr/>
          <p:nvPr>
            <p:extLst>
              <p:ext uri="{D42A27DB-BD31-4B8C-83A1-F6EECF244321}">
                <p14:modId xmlns:p14="http://schemas.microsoft.com/office/powerpoint/2010/main" val="855980500"/>
              </p:ext>
            </p:extLst>
          </p:nvPr>
        </p:nvGraphicFramePr>
        <p:xfrm>
          <a:off x="609600" y="2209800"/>
          <a:ext cx="7543800" cy="3251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00658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839200" cy="1192975"/>
          </a:xfrm>
        </p:spPr>
        <p:txBody>
          <a:bodyPr>
            <a:normAutofit fontScale="90000"/>
          </a:bodyPr>
          <a:lstStyle/>
          <a:p>
            <a:r>
              <a:rPr lang="en-US" i="1" dirty="0" smtClean="0">
                <a:latin typeface="+mn-lt"/>
              </a:rPr>
              <a:t>Fourteen industry projects were approved by the RPSWC for 2014</a:t>
            </a:r>
            <a:endParaRPr lang="en-US" i="1" dirty="0">
              <a:latin typeface="+mn-lt"/>
            </a:endParaRPr>
          </a:p>
        </p:txBody>
      </p:sp>
      <p:graphicFrame>
        <p:nvGraphicFramePr>
          <p:cNvPr id="5" name="Content Placeholder 4"/>
          <p:cNvGraphicFramePr>
            <a:graphicFrameLocks noGrp="1"/>
          </p:cNvGraphicFramePr>
          <p:nvPr>
            <p:ph idx="1"/>
          </p:nvPr>
        </p:nvGraphicFramePr>
        <p:xfrm>
          <a:off x="2300746" y="2039940"/>
          <a:ext cx="4491707" cy="3751258"/>
        </p:xfrm>
        <a:graphic>
          <a:graphicData uri="http://schemas.openxmlformats.org/drawingml/2006/table">
            <a:tbl>
              <a:tblPr/>
              <a:tblGrid>
                <a:gridCol w="4491707"/>
              </a:tblGrid>
              <a:tr h="235373">
                <a:tc>
                  <a:txBody>
                    <a:bodyPr/>
                    <a:lstStyle/>
                    <a:p>
                      <a:pPr algn="l" fontAlgn="ctr"/>
                      <a:r>
                        <a:rPr lang="en-US" sz="1400" b="1" i="0" u="none" strike="noStrike" dirty="0">
                          <a:solidFill>
                            <a:srgbClr val="000000"/>
                          </a:solidFill>
                          <a:effectLst/>
                          <a:latin typeface="Calibri"/>
                        </a:rPr>
                        <a:t>EDI 432 7010 Upgrade</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5373">
                <a:tc>
                  <a:txBody>
                    <a:bodyPr/>
                    <a:lstStyle/>
                    <a:p>
                      <a:pPr algn="l" fontAlgn="ctr"/>
                      <a:r>
                        <a:rPr lang="en-US" sz="1400" b="1" i="0" u="none" strike="noStrike" dirty="0">
                          <a:solidFill>
                            <a:srgbClr val="000000"/>
                          </a:solidFill>
                          <a:effectLst/>
                          <a:latin typeface="Calibri"/>
                        </a:rPr>
                        <a:t>Forward and Store 7010 EDI Upgrade</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5373">
                <a:tc>
                  <a:txBody>
                    <a:bodyPr/>
                    <a:lstStyle/>
                    <a:p>
                      <a:pPr algn="l" fontAlgn="ctr"/>
                      <a:r>
                        <a:rPr lang="en-US" sz="1400" b="1" i="0" u="none" strike="noStrike" dirty="0">
                          <a:solidFill>
                            <a:srgbClr val="000000"/>
                          </a:solidFill>
                          <a:effectLst/>
                          <a:latin typeface="Calibri"/>
                        </a:rPr>
                        <a:t>IRF 7010 EDI Upgrade</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r>
              <a:tr h="235373">
                <a:tc>
                  <a:txBody>
                    <a:bodyPr/>
                    <a:lstStyle/>
                    <a:p>
                      <a:pPr algn="l" fontAlgn="ctr"/>
                      <a:r>
                        <a:rPr lang="en-US" sz="1400" b="1" i="0" u="none" strike="noStrike" dirty="0">
                          <a:solidFill>
                            <a:srgbClr val="974706"/>
                          </a:solidFill>
                          <a:effectLst/>
                          <a:latin typeface="Calibri"/>
                        </a:rPr>
                        <a:t>Centralized Car Hire Foundation (User Support)</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r>
              <a:tr h="235373">
                <a:tc>
                  <a:txBody>
                    <a:bodyPr/>
                    <a:lstStyle/>
                    <a:p>
                      <a:pPr algn="l" fontAlgn="ctr"/>
                      <a:r>
                        <a:rPr lang="en-US" sz="1400" b="1" i="0" u="none" strike="noStrike" dirty="0">
                          <a:solidFill>
                            <a:srgbClr val="538DD5"/>
                          </a:solidFill>
                          <a:effectLst/>
                          <a:latin typeface="Calibri"/>
                        </a:rPr>
                        <a:t>Asset Information Repository - Phase 2</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r h="235373">
                <a:tc>
                  <a:txBody>
                    <a:bodyPr/>
                    <a:lstStyle/>
                    <a:p>
                      <a:pPr algn="l" fontAlgn="ctr"/>
                      <a:r>
                        <a:rPr lang="en-US" sz="1400" b="1" i="0" u="none" strike="noStrike" dirty="0">
                          <a:solidFill>
                            <a:srgbClr val="538DD5"/>
                          </a:solidFill>
                          <a:effectLst/>
                          <a:latin typeface="Calibri"/>
                        </a:rPr>
                        <a:t>E-Train - Phase 2</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r h="235373">
                <a:tc>
                  <a:txBody>
                    <a:bodyPr/>
                    <a:lstStyle/>
                    <a:p>
                      <a:pPr algn="l" fontAlgn="ctr"/>
                      <a:r>
                        <a:rPr lang="en-US" sz="1400" b="1" i="0" u="none" strike="noStrike" dirty="0">
                          <a:solidFill>
                            <a:srgbClr val="538DD5"/>
                          </a:solidFill>
                          <a:effectLst/>
                          <a:latin typeface="Calibri"/>
                        </a:rPr>
                        <a:t>Inspection Quality - Phase 2</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r h="463391">
                <a:tc>
                  <a:txBody>
                    <a:bodyPr/>
                    <a:lstStyle/>
                    <a:p>
                      <a:pPr algn="l" fontAlgn="ctr"/>
                      <a:r>
                        <a:rPr lang="en-US" sz="1400" b="1" i="0" u="none" strike="noStrike" dirty="0">
                          <a:solidFill>
                            <a:srgbClr val="538DD5"/>
                          </a:solidFill>
                          <a:effectLst/>
                          <a:latin typeface="Calibri"/>
                        </a:rPr>
                        <a:t>Asset Health and Mechanical Referential Data - (Mech. Ref. Repository Phase 2)</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r h="235373">
                <a:tc>
                  <a:txBody>
                    <a:bodyPr/>
                    <a:lstStyle/>
                    <a:p>
                      <a:pPr algn="l" fontAlgn="ctr"/>
                      <a:r>
                        <a:rPr lang="en-US" sz="1400" b="1" i="0" u="none" strike="noStrike" dirty="0">
                          <a:solidFill>
                            <a:srgbClr val="538DD5"/>
                          </a:solidFill>
                          <a:effectLst/>
                          <a:latin typeface="Calibri"/>
                        </a:rPr>
                        <a:t>Expand DDCT Rule Compliance </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r h="235373">
                <a:tc>
                  <a:txBody>
                    <a:bodyPr/>
                    <a:lstStyle/>
                    <a:p>
                      <a:pPr algn="l" fontAlgn="ctr"/>
                      <a:r>
                        <a:rPr lang="en-US" sz="1400" b="1" i="0" u="none" strike="noStrike" dirty="0">
                          <a:solidFill>
                            <a:srgbClr val="538DD5"/>
                          </a:solidFill>
                          <a:effectLst/>
                          <a:latin typeface="Calibri"/>
                        </a:rPr>
                        <a:t>AEI Data Quality  </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r h="235373">
                <a:tc>
                  <a:txBody>
                    <a:bodyPr/>
                    <a:lstStyle/>
                    <a:p>
                      <a:pPr algn="l" fontAlgn="ctr"/>
                      <a:r>
                        <a:rPr lang="en-US" sz="1400" b="1" i="0" u="none" strike="noStrike" dirty="0">
                          <a:solidFill>
                            <a:srgbClr val="538DD5"/>
                          </a:solidFill>
                          <a:effectLst/>
                          <a:latin typeface="Calibri"/>
                        </a:rPr>
                        <a:t>Location Master  </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CE6F1"/>
                    </a:solidFill>
                  </a:tcPr>
                </a:tc>
              </a:tr>
              <a:tr h="463391">
                <a:tc>
                  <a:txBody>
                    <a:bodyPr/>
                    <a:lstStyle/>
                    <a:p>
                      <a:pPr algn="l" fontAlgn="ctr"/>
                      <a:r>
                        <a:rPr lang="en-US" sz="1400" b="1" i="0" u="none" strike="noStrike" dirty="0">
                          <a:solidFill>
                            <a:srgbClr val="FF0000"/>
                          </a:solidFill>
                          <a:effectLst/>
                          <a:latin typeface="Calibri"/>
                        </a:rPr>
                        <a:t>Major Gateway Bulletin Exchange Automation - Phase 2 (Capturing Bulletins)</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r>
              <a:tr h="235373">
                <a:tc>
                  <a:txBody>
                    <a:bodyPr/>
                    <a:lstStyle/>
                    <a:p>
                      <a:pPr algn="l" fontAlgn="ctr"/>
                      <a:r>
                        <a:rPr lang="en-US" sz="1400" b="1" i="0" u="none" strike="noStrike" dirty="0">
                          <a:solidFill>
                            <a:srgbClr val="FF0000"/>
                          </a:solidFill>
                          <a:effectLst/>
                          <a:latin typeface="Calibri"/>
                        </a:rPr>
                        <a:t>Major Gateway Decision Support</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CDB"/>
                    </a:solidFill>
                  </a:tcPr>
                </a:tc>
              </a:tr>
              <a:tr h="235373">
                <a:tc>
                  <a:txBody>
                    <a:bodyPr/>
                    <a:lstStyle/>
                    <a:p>
                      <a:pPr algn="l" fontAlgn="ctr"/>
                      <a:r>
                        <a:rPr lang="en-US" sz="1400" b="1" i="0" u="none" strike="noStrike" dirty="0">
                          <a:solidFill>
                            <a:srgbClr val="60497A"/>
                          </a:solidFill>
                          <a:effectLst/>
                          <a:latin typeface="Calibri"/>
                        </a:rPr>
                        <a:t>Component Tracking - Brake Valves </a:t>
                      </a:r>
                    </a:p>
                  </a:txBody>
                  <a:tcPr marL="7355" marR="7355" marT="735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4DFEC"/>
                    </a:solidFill>
                  </a:tcPr>
                </a:tc>
              </a:tr>
            </a:tbl>
          </a:graphicData>
        </a:graphic>
      </p:graphicFrame>
      <p:sp>
        <p:nvSpPr>
          <p:cNvPr id="4" name="Slide Number Placeholder 3"/>
          <p:cNvSpPr>
            <a:spLocks noGrp="1"/>
          </p:cNvSpPr>
          <p:nvPr>
            <p:ph type="sldNum" sz="quarter" idx="12"/>
          </p:nvPr>
        </p:nvSpPr>
        <p:spPr/>
        <p:txBody>
          <a:bodyPr/>
          <a:lstStyle/>
          <a:p>
            <a:fld id="{799CD883-C747-E24C-A571-B44F9B83C299}" type="slidenum">
              <a:rPr lang="en-US" smtClean="0"/>
              <a:pPr/>
              <a:t>4</a:t>
            </a:fld>
            <a:endParaRPr lang="en-US" dirty="0"/>
          </a:p>
        </p:txBody>
      </p:sp>
    </p:spTree>
    <p:extLst>
      <p:ext uri="{BB962C8B-B14F-4D97-AF65-F5344CB8AC3E}">
        <p14:creationId xmlns:p14="http://schemas.microsoft.com/office/powerpoint/2010/main" val="3682395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46626"/>
            <a:ext cx="8267313" cy="1192975"/>
          </a:xfrm>
        </p:spPr>
        <p:txBody>
          <a:bodyPr>
            <a:normAutofit fontScale="90000"/>
          </a:bodyPr>
          <a:lstStyle/>
          <a:p>
            <a:r>
              <a:rPr lang="en-US" i="1" dirty="0" smtClean="0">
                <a:cs typeface="Helvetica" pitchFamily="34" charset="0"/>
              </a:rPr>
              <a:t>Approved 2014 industry projects in asset utilization and compensation</a:t>
            </a:r>
            <a:endParaRPr lang="en-US" i="1" dirty="0">
              <a:cs typeface="Helvetica" pitchFamily="34" charset="0"/>
            </a:endParaRPr>
          </a:p>
        </p:txBody>
      </p:sp>
      <p:sp>
        <p:nvSpPr>
          <p:cNvPr id="3" name="Content Placeholder 2"/>
          <p:cNvSpPr>
            <a:spLocks noGrp="1"/>
          </p:cNvSpPr>
          <p:nvPr>
            <p:ph idx="1"/>
          </p:nvPr>
        </p:nvSpPr>
        <p:spPr>
          <a:xfrm>
            <a:off x="381000" y="2192002"/>
            <a:ext cx="8331458" cy="3751598"/>
          </a:xfrm>
        </p:spPr>
        <p:txBody>
          <a:bodyPr>
            <a:normAutofit/>
          </a:bodyPr>
          <a:lstStyle/>
          <a:p>
            <a:pPr marL="0" indent="0">
              <a:buNone/>
            </a:pPr>
            <a:r>
              <a:rPr lang="en-US" b="1" dirty="0" smtClean="0">
                <a:cs typeface="Helvetica" pitchFamily="34" charset="0"/>
              </a:rPr>
              <a:t>EDI 432 7010 Upgrade</a:t>
            </a:r>
          </a:p>
          <a:p>
            <a:r>
              <a:rPr lang="en-US" sz="2800" dirty="0">
                <a:cs typeface="Helvetica" pitchFamily="34" charset="0"/>
              </a:rPr>
              <a:t>Upgrade the </a:t>
            </a:r>
            <a:r>
              <a:rPr lang="en-US" sz="2800" dirty="0" smtClean="0">
                <a:cs typeface="Helvetica" pitchFamily="34" charset="0"/>
              </a:rPr>
              <a:t>Car </a:t>
            </a:r>
            <a:r>
              <a:rPr lang="en-US" sz="2800" dirty="0">
                <a:cs typeface="Helvetica" pitchFamily="34" charset="0"/>
              </a:rPr>
              <a:t>Hire Rate Negotiation EDI </a:t>
            </a:r>
            <a:r>
              <a:rPr lang="en-US" sz="2800" dirty="0" smtClean="0">
                <a:cs typeface="Helvetica" pitchFamily="34" charset="0"/>
              </a:rPr>
              <a:t>message </a:t>
            </a:r>
            <a:r>
              <a:rPr lang="en-US" sz="2800" dirty="0">
                <a:cs typeface="Helvetica" pitchFamily="34" charset="0"/>
              </a:rPr>
              <a:t>from version 3030 to </a:t>
            </a:r>
            <a:r>
              <a:rPr lang="en-US" sz="2800" dirty="0" smtClean="0">
                <a:cs typeface="Helvetica" pitchFamily="34" charset="0"/>
              </a:rPr>
              <a:t>7010</a:t>
            </a:r>
          </a:p>
          <a:p>
            <a:r>
              <a:rPr lang="en-US" sz="2800" dirty="0" smtClean="0">
                <a:cs typeface="Helvetica" pitchFamily="34" charset="0"/>
              </a:rPr>
              <a:t>Includes </a:t>
            </a:r>
            <a:r>
              <a:rPr lang="en-US" sz="2800" dirty="0">
                <a:cs typeface="Helvetica" pitchFamily="34" charset="0"/>
              </a:rPr>
              <a:t>the capability to </a:t>
            </a:r>
            <a:r>
              <a:rPr lang="en-US" sz="2800" dirty="0" smtClean="0">
                <a:cs typeface="Helvetica" pitchFamily="34" charset="0"/>
              </a:rPr>
              <a:t>send </a:t>
            </a:r>
            <a:r>
              <a:rPr lang="en-US" sz="2800" dirty="0">
                <a:cs typeface="Helvetica" pitchFamily="34" charset="0"/>
              </a:rPr>
              <a:t>more cars </a:t>
            </a:r>
            <a:r>
              <a:rPr lang="en-US" sz="2800" dirty="0" smtClean="0">
                <a:cs typeface="Helvetica" pitchFamily="34" charset="0"/>
              </a:rPr>
              <a:t>on each EDI message  </a:t>
            </a:r>
          </a:p>
          <a:p>
            <a:r>
              <a:rPr lang="en-US" sz="2800" dirty="0" smtClean="0">
                <a:cs typeface="Helvetica" pitchFamily="34" charset="0"/>
              </a:rPr>
              <a:t>The </a:t>
            </a:r>
            <a:r>
              <a:rPr lang="en-US" sz="2800" dirty="0">
                <a:cs typeface="Helvetica" pitchFamily="34" charset="0"/>
              </a:rPr>
              <a:t>new EDI guidelines will be published by the X12 committee in early </a:t>
            </a:r>
            <a:r>
              <a:rPr lang="en-US" sz="2800" dirty="0" smtClean="0">
                <a:cs typeface="Helvetica" pitchFamily="34" charset="0"/>
              </a:rPr>
              <a:t>2014</a:t>
            </a:r>
            <a:endParaRPr lang="en-US" sz="2800" dirty="0">
              <a:cs typeface="Helvetica" pitchFamily="34" charset="0"/>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5</a:t>
            </a:fld>
            <a:endParaRPr lang="en-US" dirty="0"/>
          </a:p>
        </p:txBody>
      </p:sp>
    </p:spTree>
    <p:extLst>
      <p:ext uri="{BB962C8B-B14F-4D97-AF65-F5344CB8AC3E}">
        <p14:creationId xmlns:p14="http://schemas.microsoft.com/office/powerpoint/2010/main" val="9521964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46626"/>
            <a:ext cx="8267313" cy="1192975"/>
          </a:xfrm>
        </p:spPr>
        <p:txBody>
          <a:bodyPr>
            <a:normAutofit fontScale="90000"/>
          </a:bodyPr>
          <a:lstStyle/>
          <a:p>
            <a:r>
              <a:rPr lang="en-US" i="1" dirty="0" smtClean="0">
                <a:latin typeface="+mn-lt"/>
              </a:rPr>
              <a:t>Approved 2014 industry projects in asset utilization and compensation</a:t>
            </a:r>
            <a:endParaRPr lang="en-US" i="1" dirty="0">
              <a:latin typeface="+mn-lt"/>
            </a:endParaRPr>
          </a:p>
        </p:txBody>
      </p:sp>
      <p:sp>
        <p:nvSpPr>
          <p:cNvPr id="3" name="Content Placeholder 2"/>
          <p:cNvSpPr>
            <a:spLocks noGrp="1"/>
          </p:cNvSpPr>
          <p:nvPr>
            <p:ph idx="1"/>
          </p:nvPr>
        </p:nvSpPr>
        <p:spPr>
          <a:xfrm>
            <a:off x="381000" y="2192002"/>
            <a:ext cx="8331458" cy="3751598"/>
          </a:xfrm>
        </p:spPr>
        <p:txBody>
          <a:bodyPr>
            <a:normAutofit fontScale="85000" lnSpcReduction="10000"/>
          </a:bodyPr>
          <a:lstStyle/>
          <a:p>
            <a:pPr marL="0" indent="0">
              <a:buNone/>
            </a:pPr>
            <a:r>
              <a:rPr lang="en-US" sz="3800" b="1" dirty="0" smtClean="0">
                <a:latin typeface="+mn-lt"/>
              </a:rPr>
              <a:t>Centralized Car Hire Foundation - User Support </a:t>
            </a:r>
          </a:p>
          <a:p>
            <a:r>
              <a:rPr lang="en-US" sz="3300" dirty="0">
                <a:latin typeface="+mn-lt"/>
              </a:rPr>
              <a:t>Create tax reports for individual </a:t>
            </a:r>
            <a:r>
              <a:rPr lang="en-US" sz="3300" dirty="0" smtClean="0">
                <a:latin typeface="+mn-lt"/>
              </a:rPr>
              <a:t>state </a:t>
            </a:r>
            <a:r>
              <a:rPr lang="en-US" sz="3300" dirty="0">
                <a:latin typeface="+mn-lt"/>
              </a:rPr>
              <a:t>tax, Canadian and Mexican </a:t>
            </a:r>
            <a:r>
              <a:rPr lang="en-US" sz="3300" dirty="0" smtClean="0">
                <a:latin typeface="+mn-lt"/>
              </a:rPr>
              <a:t>taxes</a:t>
            </a:r>
          </a:p>
          <a:p>
            <a:r>
              <a:rPr lang="en-US" sz="3300" dirty="0" smtClean="0">
                <a:latin typeface="+mn-lt"/>
              </a:rPr>
              <a:t>User </a:t>
            </a:r>
            <a:r>
              <a:rPr lang="en-US" sz="3300" dirty="0">
                <a:latin typeface="+mn-lt"/>
              </a:rPr>
              <a:t>interface to view and manage car hire payments and submit payable records directly to </a:t>
            </a:r>
            <a:r>
              <a:rPr lang="en-US" sz="3300" dirty="0" smtClean="0">
                <a:latin typeface="+mn-lt"/>
              </a:rPr>
              <a:t>CHDX</a:t>
            </a:r>
          </a:p>
          <a:p>
            <a:r>
              <a:rPr lang="en-US" sz="3300" dirty="0" smtClean="0">
                <a:latin typeface="+mn-lt"/>
              </a:rPr>
              <a:t>Rule </a:t>
            </a:r>
            <a:r>
              <a:rPr lang="en-US" sz="3300" dirty="0">
                <a:latin typeface="+mn-lt"/>
              </a:rPr>
              <a:t>5 Transfer Of Liability (TOL) </a:t>
            </a:r>
            <a:r>
              <a:rPr lang="en-US" sz="3300" dirty="0" smtClean="0">
                <a:latin typeface="+mn-lt"/>
              </a:rPr>
              <a:t>error-handling </a:t>
            </a:r>
            <a:r>
              <a:rPr lang="en-US" sz="3300" dirty="0">
                <a:latin typeface="+mn-lt"/>
              </a:rPr>
              <a:t>process </a:t>
            </a:r>
            <a:endParaRPr lang="en-US" sz="3300" dirty="0" smtClean="0">
              <a:latin typeface="+mn-lt"/>
            </a:endParaRPr>
          </a:p>
          <a:p>
            <a:endParaRPr lang="en-US" sz="3300"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6</a:t>
            </a:fld>
            <a:endParaRPr lang="en-US" dirty="0"/>
          </a:p>
        </p:txBody>
      </p:sp>
    </p:spTree>
    <p:extLst>
      <p:ext uri="{BB962C8B-B14F-4D97-AF65-F5344CB8AC3E}">
        <p14:creationId xmlns:p14="http://schemas.microsoft.com/office/powerpoint/2010/main" val="18148531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46626"/>
            <a:ext cx="8267313" cy="1192975"/>
          </a:xfrm>
        </p:spPr>
        <p:txBody>
          <a:bodyPr>
            <a:normAutofit fontScale="90000"/>
          </a:bodyPr>
          <a:lstStyle/>
          <a:p>
            <a:r>
              <a:rPr lang="en-US" i="1" dirty="0" smtClean="0">
                <a:latin typeface="+mn-lt"/>
              </a:rPr>
              <a:t>Planned 2014 maintenance activities for asset utilization and compensation</a:t>
            </a:r>
            <a:endParaRPr lang="en-US" i="1" dirty="0">
              <a:latin typeface="+mn-lt"/>
            </a:endParaRPr>
          </a:p>
        </p:txBody>
      </p:sp>
      <p:sp>
        <p:nvSpPr>
          <p:cNvPr id="3" name="Content Placeholder 2"/>
          <p:cNvSpPr>
            <a:spLocks noGrp="1"/>
          </p:cNvSpPr>
          <p:nvPr>
            <p:ph idx="1"/>
          </p:nvPr>
        </p:nvSpPr>
        <p:spPr>
          <a:xfrm>
            <a:off x="381000" y="2192002"/>
            <a:ext cx="8458200" cy="3751598"/>
          </a:xfrm>
        </p:spPr>
        <p:txBody>
          <a:bodyPr>
            <a:normAutofit fontScale="92500" lnSpcReduction="20000"/>
          </a:bodyPr>
          <a:lstStyle/>
          <a:p>
            <a:r>
              <a:rPr lang="en-US" sz="3500" dirty="0" smtClean="0">
                <a:latin typeface="+mn-lt"/>
              </a:rPr>
              <a:t>Loading Authority (OT 5) - TAG formed with EAC</a:t>
            </a:r>
          </a:p>
          <a:p>
            <a:pPr lvl="1">
              <a:spcAft>
                <a:spcPts val="1200"/>
              </a:spcAft>
            </a:pPr>
            <a:r>
              <a:rPr lang="en-US" sz="3000" dirty="0">
                <a:latin typeface="+mn-lt"/>
              </a:rPr>
              <a:t>Ideas </a:t>
            </a:r>
            <a:r>
              <a:rPr lang="en-US" sz="3000" dirty="0" smtClean="0">
                <a:latin typeface="+mn-lt"/>
              </a:rPr>
              <a:t>considered:</a:t>
            </a:r>
          </a:p>
          <a:p>
            <a:pPr lvl="2" fontAlgn="ctr"/>
            <a:r>
              <a:rPr lang="en-US" sz="2600" dirty="0" smtClean="0">
                <a:latin typeface="+mn-lt"/>
              </a:rPr>
              <a:t>Remove single car from authority	</a:t>
            </a:r>
          </a:p>
          <a:p>
            <a:pPr lvl="2" fontAlgn="ctr"/>
            <a:r>
              <a:rPr lang="en-US" sz="2600" dirty="0" smtClean="0">
                <a:latin typeface="+mn-lt"/>
              </a:rPr>
              <a:t>Improve </a:t>
            </a:r>
            <a:r>
              <a:rPr lang="en-US" sz="2600" dirty="0">
                <a:latin typeface="+mn-lt"/>
              </a:rPr>
              <a:t>version process</a:t>
            </a:r>
          </a:p>
          <a:p>
            <a:pPr lvl="2" fontAlgn="ctr"/>
            <a:r>
              <a:rPr lang="en-US" sz="2600" dirty="0">
                <a:latin typeface="+mn-lt"/>
              </a:rPr>
              <a:t>Improve UI - search options, flag for cars </a:t>
            </a:r>
            <a:r>
              <a:rPr lang="en-US" sz="2600" dirty="0" smtClean="0">
                <a:latin typeface="+mn-lt"/>
              </a:rPr>
              <a:t>moving </a:t>
            </a:r>
            <a:r>
              <a:rPr lang="en-US" sz="2600" dirty="0">
                <a:latin typeface="+mn-lt"/>
              </a:rPr>
              <a:t>on line</a:t>
            </a:r>
          </a:p>
          <a:p>
            <a:pPr lvl="2" fontAlgn="ctr"/>
            <a:r>
              <a:rPr lang="en-US" sz="2600" dirty="0">
                <a:latin typeface="+mn-lt"/>
              </a:rPr>
              <a:t>Include EW and EHMS alerts</a:t>
            </a:r>
          </a:p>
          <a:p>
            <a:r>
              <a:rPr lang="en-US" sz="3500" dirty="0" smtClean="0">
                <a:latin typeface="+mn-lt"/>
              </a:rPr>
              <a:t>Car Hire Rate Negotiation Self-Service</a:t>
            </a:r>
          </a:p>
          <a:p>
            <a:pPr lvl="1"/>
            <a:r>
              <a:rPr lang="en-US" sz="3000" dirty="0" smtClean="0">
                <a:latin typeface="+mn-lt"/>
              </a:rPr>
              <a:t>Quarterly maintenance releases</a:t>
            </a:r>
          </a:p>
          <a:p>
            <a:endParaRPr lang="en-US" sz="3300" dirty="0">
              <a:latin typeface="+mn-lt"/>
            </a:endParaRPr>
          </a:p>
        </p:txBody>
      </p:sp>
      <p:sp>
        <p:nvSpPr>
          <p:cNvPr id="4" name="Slide Number Placeholder 3"/>
          <p:cNvSpPr>
            <a:spLocks noGrp="1"/>
          </p:cNvSpPr>
          <p:nvPr>
            <p:ph type="sldNum" sz="quarter" idx="12"/>
          </p:nvPr>
        </p:nvSpPr>
        <p:spPr/>
        <p:txBody>
          <a:bodyPr/>
          <a:lstStyle/>
          <a:p>
            <a:fld id="{799CD883-C747-E24C-A571-B44F9B83C299}" type="slidenum">
              <a:rPr lang="en-US" smtClean="0"/>
              <a:pPr/>
              <a:t>7</a:t>
            </a:fld>
            <a:endParaRPr lang="en-US" dirty="0"/>
          </a:p>
        </p:txBody>
      </p:sp>
    </p:spTree>
    <p:extLst>
      <p:ext uri="{BB962C8B-B14F-4D97-AF65-F5344CB8AC3E}">
        <p14:creationId xmlns:p14="http://schemas.microsoft.com/office/powerpoint/2010/main" val="40734133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30553" y="1659222"/>
            <a:ext cx="1920922" cy="4436777"/>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2400" dirty="0">
              <a:solidFill>
                <a:prstClr val="white"/>
              </a:solidFill>
              <a:latin typeface="Calibri" pitchFamily="34" charset="0"/>
              <a:cs typeface="Calibri" pitchFamily="34" charset="0"/>
            </a:endParaRPr>
          </a:p>
        </p:txBody>
      </p:sp>
      <p:sp>
        <p:nvSpPr>
          <p:cNvPr id="5" name="Rounded Rectangle 4"/>
          <p:cNvSpPr/>
          <p:nvPr/>
        </p:nvSpPr>
        <p:spPr>
          <a:xfrm>
            <a:off x="2601671" y="1659221"/>
            <a:ext cx="1920923" cy="4436777"/>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2400" dirty="0">
              <a:solidFill>
                <a:prstClr val="white"/>
              </a:solidFill>
              <a:latin typeface="Calibri" pitchFamily="34" charset="0"/>
              <a:cs typeface="Calibri" pitchFamily="34" charset="0"/>
            </a:endParaRPr>
          </a:p>
        </p:txBody>
      </p:sp>
      <p:sp>
        <p:nvSpPr>
          <p:cNvPr id="6" name="Rounded Rectangle 5"/>
          <p:cNvSpPr/>
          <p:nvPr/>
        </p:nvSpPr>
        <p:spPr>
          <a:xfrm>
            <a:off x="4546955" y="1659222"/>
            <a:ext cx="1920923" cy="4436777"/>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2400" dirty="0">
              <a:solidFill>
                <a:prstClr val="white"/>
              </a:solidFill>
              <a:latin typeface="Calibri" pitchFamily="34" charset="0"/>
              <a:cs typeface="Calibri" pitchFamily="34" charset="0"/>
            </a:endParaRPr>
          </a:p>
        </p:txBody>
      </p:sp>
      <p:sp>
        <p:nvSpPr>
          <p:cNvPr id="7" name="Rounded Rectangle 6"/>
          <p:cNvSpPr/>
          <p:nvPr/>
        </p:nvSpPr>
        <p:spPr>
          <a:xfrm>
            <a:off x="6506266" y="1659222"/>
            <a:ext cx="1909146" cy="443677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2400" dirty="0">
              <a:solidFill>
                <a:prstClr val="white"/>
              </a:solidFill>
              <a:latin typeface="Calibri" pitchFamily="34" charset="0"/>
              <a:cs typeface="Calibri" pitchFamily="34" charset="0"/>
            </a:endParaRPr>
          </a:p>
        </p:txBody>
      </p:sp>
      <p:sp>
        <p:nvSpPr>
          <p:cNvPr id="8" name="TextBox 7"/>
          <p:cNvSpPr txBox="1"/>
          <p:nvPr/>
        </p:nvSpPr>
        <p:spPr>
          <a:xfrm>
            <a:off x="1163940" y="1670891"/>
            <a:ext cx="704039"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2011</a:t>
            </a:r>
            <a:endParaRPr lang="en-US" sz="2000" dirty="0">
              <a:solidFill>
                <a:srgbClr val="000000"/>
              </a:solidFill>
              <a:latin typeface="Calibri" pitchFamily="34" charset="0"/>
              <a:cs typeface="Calibri" pitchFamily="34" charset="0"/>
            </a:endParaRPr>
          </a:p>
        </p:txBody>
      </p:sp>
      <p:sp>
        <p:nvSpPr>
          <p:cNvPr id="9" name="TextBox 8"/>
          <p:cNvSpPr txBox="1"/>
          <p:nvPr/>
        </p:nvSpPr>
        <p:spPr>
          <a:xfrm>
            <a:off x="3093397" y="1670891"/>
            <a:ext cx="697627"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2012</a:t>
            </a:r>
            <a:endParaRPr lang="en-US" sz="2000" dirty="0">
              <a:solidFill>
                <a:srgbClr val="000000"/>
              </a:solidFill>
              <a:latin typeface="Calibri" pitchFamily="34" charset="0"/>
              <a:cs typeface="Calibri" pitchFamily="34" charset="0"/>
            </a:endParaRPr>
          </a:p>
        </p:txBody>
      </p:sp>
      <p:sp>
        <p:nvSpPr>
          <p:cNvPr id="10" name="TextBox 9"/>
          <p:cNvSpPr txBox="1"/>
          <p:nvPr/>
        </p:nvSpPr>
        <p:spPr>
          <a:xfrm>
            <a:off x="5080342" y="1659223"/>
            <a:ext cx="697627"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2013</a:t>
            </a:r>
            <a:endParaRPr lang="en-US" sz="2000" dirty="0">
              <a:solidFill>
                <a:srgbClr val="000000"/>
              </a:solidFill>
              <a:latin typeface="Calibri" pitchFamily="34" charset="0"/>
              <a:cs typeface="Calibri" pitchFamily="34" charset="0"/>
            </a:endParaRPr>
          </a:p>
        </p:txBody>
      </p:sp>
      <p:sp>
        <p:nvSpPr>
          <p:cNvPr id="11" name="TextBox 10"/>
          <p:cNvSpPr txBox="1"/>
          <p:nvPr/>
        </p:nvSpPr>
        <p:spPr>
          <a:xfrm>
            <a:off x="7025604" y="1659223"/>
            <a:ext cx="697627"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2014</a:t>
            </a:r>
            <a:endParaRPr lang="en-US" sz="2000" dirty="0">
              <a:solidFill>
                <a:srgbClr val="000000"/>
              </a:solidFill>
              <a:latin typeface="Calibri" pitchFamily="34" charset="0"/>
              <a:cs typeface="Calibri" pitchFamily="34" charset="0"/>
            </a:endParaRPr>
          </a:p>
        </p:txBody>
      </p:sp>
      <p:sp>
        <p:nvSpPr>
          <p:cNvPr id="12" name="Rectangle 11"/>
          <p:cNvSpPr/>
          <p:nvPr/>
        </p:nvSpPr>
        <p:spPr>
          <a:xfrm>
            <a:off x="630554" y="2299025"/>
            <a:ext cx="3650208" cy="457200"/>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Calibri" pitchFamily="34" charset="0"/>
                <a:cs typeface="Calibri" pitchFamily="34" charset="0"/>
              </a:rPr>
              <a:t>MARK, Railroad Register, SPLC, CSM, Hazmat, Route, STCC, JUNC</a:t>
            </a:r>
          </a:p>
        </p:txBody>
      </p:sp>
      <p:sp>
        <p:nvSpPr>
          <p:cNvPr id="13" name="Rectangle 12"/>
          <p:cNvSpPr/>
          <p:nvPr/>
        </p:nvSpPr>
        <p:spPr>
          <a:xfrm>
            <a:off x="630554" y="5333999"/>
            <a:ext cx="1920921" cy="457200"/>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Calibri" pitchFamily="34" charset="0"/>
                <a:cs typeface="Calibri" pitchFamily="34" charset="0"/>
              </a:rPr>
              <a:t>Demand Trace &amp; Q87</a:t>
            </a:r>
          </a:p>
        </p:txBody>
      </p:sp>
      <p:sp>
        <p:nvSpPr>
          <p:cNvPr id="14" name="Rectangle 13"/>
          <p:cNvSpPr/>
          <p:nvPr/>
        </p:nvSpPr>
        <p:spPr>
          <a:xfrm>
            <a:off x="1855925" y="3040027"/>
            <a:ext cx="2944675" cy="457200"/>
          </a:xfrm>
          <a:prstGeom prst="rect">
            <a:avLst/>
          </a:prstGeom>
          <a:solidFill>
            <a:schemeClr val="accent5">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Calibri" pitchFamily="34" charset="0"/>
                <a:cs typeface="Calibri" pitchFamily="34" charset="0"/>
              </a:rPr>
              <a:t>REN, STB Waybill, Deprescription\CHARM</a:t>
            </a:r>
          </a:p>
        </p:txBody>
      </p:sp>
      <p:sp>
        <p:nvSpPr>
          <p:cNvPr id="15" name="Rectangle 14"/>
          <p:cNvSpPr/>
          <p:nvPr/>
        </p:nvSpPr>
        <p:spPr>
          <a:xfrm>
            <a:off x="2593068" y="5334000"/>
            <a:ext cx="1457174" cy="457200"/>
          </a:xfrm>
          <a:prstGeom prst="rect">
            <a:avLst/>
          </a:prstGeom>
          <a:solidFill>
            <a:schemeClr val="accent5">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tx1"/>
                </a:solidFill>
                <a:latin typeface="Calibri" pitchFamily="34" charset="0"/>
                <a:cs typeface="Calibri" pitchFamily="34" charset="0"/>
              </a:rPr>
              <a:t>RailSight</a:t>
            </a:r>
            <a:endParaRPr lang="en-US" sz="1400" dirty="0">
              <a:solidFill>
                <a:schemeClr val="tx1"/>
              </a:solidFill>
              <a:latin typeface="Calibri" pitchFamily="34" charset="0"/>
              <a:cs typeface="Calibri" pitchFamily="34" charset="0"/>
            </a:endParaRPr>
          </a:p>
        </p:txBody>
      </p:sp>
      <p:sp>
        <p:nvSpPr>
          <p:cNvPr id="16" name="Rectangle 15"/>
          <p:cNvSpPr/>
          <p:nvPr/>
        </p:nvSpPr>
        <p:spPr>
          <a:xfrm>
            <a:off x="3886200" y="3886200"/>
            <a:ext cx="914400" cy="457200"/>
          </a:xfrm>
          <a:prstGeom prst="rect">
            <a:avLst/>
          </a:prstGeom>
          <a:solidFill>
            <a:srgbClr val="C0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chemeClr val="tx1"/>
                </a:solidFill>
                <a:latin typeface="Calibri" pitchFamily="34" charset="0"/>
                <a:cs typeface="Calibri" pitchFamily="34" charset="0"/>
              </a:rPr>
              <a:t>ISM-Edit</a:t>
            </a:r>
          </a:p>
        </p:txBody>
      </p:sp>
      <p:sp>
        <p:nvSpPr>
          <p:cNvPr id="17" name="Rectangle 16"/>
          <p:cNvSpPr/>
          <p:nvPr/>
        </p:nvSpPr>
        <p:spPr>
          <a:xfrm>
            <a:off x="5507416" y="5334000"/>
            <a:ext cx="960462" cy="457200"/>
          </a:xfrm>
          <a:prstGeom prst="rect">
            <a:avLst/>
          </a:prstGeom>
          <a:solidFill>
            <a:srgbClr val="C0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400" dirty="0" smtClean="0">
                <a:solidFill>
                  <a:srgbClr val="FFFFFF"/>
                </a:solidFill>
                <a:latin typeface="Calibri" pitchFamily="34" charset="0"/>
                <a:cs typeface="Calibri" pitchFamily="34" charset="0"/>
              </a:rPr>
              <a:t>Train Trace</a:t>
            </a:r>
            <a:endParaRPr lang="en-US" sz="1400" dirty="0">
              <a:solidFill>
                <a:srgbClr val="FFFFFF"/>
              </a:solidFill>
              <a:latin typeface="Calibri" pitchFamily="34" charset="0"/>
              <a:cs typeface="Calibri" pitchFamily="34" charset="0"/>
            </a:endParaRPr>
          </a:p>
        </p:txBody>
      </p:sp>
      <p:sp>
        <p:nvSpPr>
          <p:cNvPr id="18" name="Rectangle 17"/>
          <p:cNvSpPr/>
          <p:nvPr/>
        </p:nvSpPr>
        <p:spPr>
          <a:xfrm>
            <a:off x="4522594" y="4572000"/>
            <a:ext cx="3890546" cy="457200"/>
          </a:xfrm>
          <a:prstGeom prst="rect">
            <a:avLst/>
          </a:prstGeom>
          <a:solidFill>
            <a:srgbClr val="3E348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rgbClr val="FFFFFF"/>
                </a:solidFill>
                <a:latin typeface="Calibri" pitchFamily="34" charset="0"/>
                <a:cs typeface="Calibri" pitchFamily="34" charset="0"/>
              </a:rPr>
              <a:t>ER, Waybill, Trip Plan, EQC, </a:t>
            </a:r>
            <a:r>
              <a:rPr lang="en-US" sz="1400" dirty="0">
                <a:solidFill>
                  <a:srgbClr val="FFFFFF"/>
                </a:solidFill>
                <a:latin typeface="Calibri" pitchFamily="34" charset="0"/>
                <a:cs typeface="Calibri" pitchFamily="34" charset="0"/>
              </a:rPr>
              <a:t>LCS</a:t>
            </a:r>
            <a:r>
              <a:rPr lang="en-US" sz="1400" dirty="0" smtClean="0">
                <a:solidFill>
                  <a:srgbClr val="FFFFFF"/>
                </a:solidFill>
                <a:latin typeface="Calibri" pitchFamily="34" charset="0"/>
                <a:cs typeface="Calibri" pitchFamily="34" charset="0"/>
              </a:rPr>
              <a:t>, CSDB</a:t>
            </a:r>
            <a:r>
              <a:rPr lang="en-US" sz="1400" dirty="0">
                <a:solidFill>
                  <a:srgbClr val="FFFFFF"/>
                </a:solidFill>
                <a:latin typeface="Calibri" pitchFamily="34" charset="0"/>
                <a:cs typeface="Calibri" pitchFamily="34" charset="0"/>
              </a:rPr>
              <a:t>, ER History, </a:t>
            </a:r>
            <a:r>
              <a:rPr lang="en-US" sz="1400" dirty="0" smtClean="0">
                <a:solidFill>
                  <a:srgbClr val="FFFFFF"/>
                </a:solidFill>
                <a:latin typeface="Calibri" pitchFamily="34" charset="0"/>
                <a:cs typeface="Calibri" pitchFamily="34" charset="0"/>
              </a:rPr>
              <a:t>PETA, DQ</a:t>
            </a:r>
            <a:endParaRPr lang="en-US" sz="1400" dirty="0">
              <a:solidFill>
                <a:srgbClr val="FFFFFF"/>
              </a:solidFill>
              <a:latin typeface="Calibri" pitchFamily="34" charset="0"/>
              <a:cs typeface="Calibri" pitchFamily="34" charset="0"/>
            </a:endParaRPr>
          </a:p>
        </p:txBody>
      </p:sp>
      <p:sp>
        <p:nvSpPr>
          <p:cNvPr id="19" name="Rectangle 18"/>
          <p:cNvSpPr/>
          <p:nvPr/>
        </p:nvSpPr>
        <p:spPr>
          <a:xfrm>
            <a:off x="6492218" y="5334000"/>
            <a:ext cx="1920922" cy="457200"/>
          </a:xfrm>
          <a:prstGeom prst="rect">
            <a:avLst/>
          </a:prstGeom>
          <a:solidFill>
            <a:srgbClr val="3E348C"/>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400" dirty="0" smtClean="0">
                <a:solidFill>
                  <a:srgbClr val="FFFFFF"/>
                </a:solidFill>
                <a:latin typeface="Calibri" pitchFamily="34" charset="0"/>
                <a:cs typeface="Calibri" pitchFamily="34" charset="0"/>
              </a:rPr>
              <a:t>Steelroads,</a:t>
            </a:r>
          </a:p>
          <a:p>
            <a:pPr fontAlgn="base">
              <a:spcBef>
                <a:spcPct val="0"/>
              </a:spcBef>
              <a:spcAft>
                <a:spcPct val="0"/>
              </a:spcAft>
            </a:pPr>
            <a:r>
              <a:rPr lang="en-US" sz="1400" dirty="0" smtClean="0">
                <a:solidFill>
                  <a:srgbClr val="FFFFFF"/>
                </a:solidFill>
                <a:latin typeface="Calibri" pitchFamily="34" charset="0"/>
                <a:cs typeface="Calibri" pitchFamily="34" charset="0"/>
              </a:rPr>
              <a:t>Refactor to Oracle</a:t>
            </a:r>
            <a:endParaRPr lang="en-US" sz="1400" dirty="0">
              <a:solidFill>
                <a:srgbClr val="FFFFFF"/>
              </a:solidFill>
              <a:latin typeface="Calibri" pitchFamily="34" charset="0"/>
              <a:cs typeface="Calibri" pitchFamily="34" charset="0"/>
            </a:endParaRPr>
          </a:p>
        </p:txBody>
      </p:sp>
      <p:sp>
        <p:nvSpPr>
          <p:cNvPr id="20" name="Rectangle 19"/>
          <p:cNvSpPr/>
          <p:nvPr/>
        </p:nvSpPr>
        <p:spPr>
          <a:xfrm>
            <a:off x="632826" y="2073836"/>
            <a:ext cx="1918649" cy="22062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400" dirty="0" smtClean="0">
                <a:solidFill>
                  <a:srgbClr val="000000"/>
                </a:solidFill>
                <a:latin typeface="Calibri" pitchFamily="34" charset="0"/>
                <a:cs typeface="Calibri" pitchFamily="34" charset="0"/>
              </a:rPr>
              <a:t>Building Blocks</a:t>
            </a:r>
            <a:endParaRPr lang="en-US" sz="1400" dirty="0">
              <a:solidFill>
                <a:srgbClr val="000000"/>
              </a:solidFill>
              <a:latin typeface="Calibri" pitchFamily="34" charset="0"/>
              <a:cs typeface="Calibri" pitchFamily="34" charset="0"/>
            </a:endParaRPr>
          </a:p>
        </p:txBody>
      </p:sp>
      <p:sp>
        <p:nvSpPr>
          <p:cNvPr id="21" name="Rectangle 20"/>
          <p:cNvSpPr/>
          <p:nvPr/>
        </p:nvSpPr>
        <p:spPr>
          <a:xfrm>
            <a:off x="1850572" y="2819400"/>
            <a:ext cx="1920922" cy="22062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400" dirty="0" smtClean="0">
                <a:solidFill>
                  <a:srgbClr val="000000"/>
                </a:solidFill>
                <a:latin typeface="Calibri" pitchFamily="34" charset="0"/>
                <a:cs typeface="Calibri" pitchFamily="34" charset="0"/>
              </a:rPr>
              <a:t>Revenue</a:t>
            </a:r>
            <a:endParaRPr lang="en-US" sz="1400" dirty="0">
              <a:solidFill>
                <a:srgbClr val="000000"/>
              </a:solidFill>
              <a:latin typeface="Calibri" pitchFamily="34" charset="0"/>
              <a:cs typeface="Calibri" pitchFamily="34" charset="0"/>
            </a:endParaRPr>
          </a:p>
        </p:txBody>
      </p:sp>
      <p:sp>
        <p:nvSpPr>
          <p:cNvPr id="22" name="Rectangle 21"/>
          <p:cNvSpPr/>
          <p:nvPr/>
        </p:nvSpPr>
        <p:spPr>
          <a:xfrm>
            <a:off x="3886200" y="3657600"/>
            <a:ext cx="1920922" cy="22062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400" dirty="0" smtClean="0">
                <a:solidFill>
                  <a:srgbClr val="000000"/>
                </a:solidFill>
                <a:latin typeface="Calibri" pitchFamily="34" charset="0"/>
                <a:cs typeface="Calibri" pitchFamily="34" charset="0"/>
              </a:rPr>
              <a:t>Movement Initial</a:t>
            </a:r>
            <a:endParaRPr lang="en-US" sz="1400" dirty="0">
              <a:solidFill>
                <a:srgbClr val="000000"/>
              </a:solidFill>
              <a:latin typeface="Calibri" pitchFamily="34" charset="0"/>
              <a:cs typeface="Calibri" pitchFamily="34" charset="0"/>
            </a:endParaRPr>
          </a:p>
        </p:txBody>
      </p:sp>
      <p:sp>
        <p:nvSpPr>
          <p:cNvPr id="23" name="Rectangle 22"/>
          <p:cNvSpPr/>
          <p:nvPr/>
        </p:nvSpPr>
        <p:spPr>
          <a:xfrm>
            <a:off x="4535464" y="4351373"/>
            <a:ext cx="1920922" cy="22062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400" dirty="0" smtClean="0">
                <a:solidFill>
                  <a:srgbClr val="000000"/>
                </a:solidFill>
                <a:latin typeface="Calibri" pitchFamily="34" charset="0"/>
                <a:cs typeface="Calibri" pitchFamily="34" charset="0"/>
              </a:rPr>
              <a:t>Movement Core</a:t>
            </a:r>
            <a:endParaRPr lang="en-US" sz="1400" dirty="0">
              <a:solidFill>
                <a:srgbClr val="000000"/>
              </a:solidFill>
              <a:latin typeface="Calibri" pitchFamily="34" charset="0"/>
              <a:cs typeface="Calibri" pitchFamily="34" charset="0"/>
            </a:endParaRPr>
          </a:p>
        </p:txBody>
      </p:sp>
      <p:cxnSp>
        <p:nvCxnSpPr>
          <p:cNvPr id="24" name="Straight Connector 23"/>
          <p:cNvCxnSpPr/>
          <p:nvPr/>
        </p:nvCxnSpPr>
        <p:spPr>
          <a:xfrm>
            <a:off x="642256" y="2057400"/>
            <a:ext cx="7773156"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30614" y="5279572"/>
            <a:ext cx="7773156"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7086600" y="5029982"/>
            <a:ext cx="1072730" cy="307777"/>
          </a:xfrm>
          <a:prstGeom prst="rect">
            <a:avLst/>
          </a:prstGeom>
          <a:noFill/>
        </p:spPr>
        <p:txBody>
          <a:bodyPr wrap="none" rtlCol="0">
            <a:spAutoFit/>
          </a:bodyPr>
          <a:lstStyle/>
          <a:p>
            <a:r>
              <a:rPr lang="en-US" sz="1400" dirty="0" smtClean="0">
                <a:latin typeface="Calibri" pitchFamily="34" charset="0"/>
              </a:rPr>
              <a:t>Commercial</a:t>
            </a:r>
            <a:endParaRPr lang="en-US" sz="1400" dirty="0">
              <a:latin typeface="Calibri" pitchFamily="34" charset="0"/>
            </a:endParaRPr>
          </a:p>
        </p:txBody>
      </p:sp>
      <p:sp>
        <p:nvSpPr>
          <p:cNvPr id="27" name="Rectangle 26"/>
          <p:cNvSpPr/>
          <p:nvPr/>
        </p:nvSpPr>
        <p:spPr>
          <a:xfrm>
            <a:off x="4280762" y="2299025"/>
            <a:ext cx="642099" cy="457200"/>
          </a:xfrm>
          <a:prstGeom prst="rect">
            <a:avLst/>
          </a:prstGeom>
          <a:solidFill>
            <a:srgbClr val="0070C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400" dirty="0" smtClean="0">
                <a:solidFill>
                  <a:srgbClr val="FFFFFF"/>
                </a:solidFill>
                <a:latin typeface="Calibri" pitchFamily="34" charset="0"/>
                <a:cs typeface="Calibri" pitchFamily="34" charset="0"/>
              </a:rPr>
              <a:t>CIF</a:t>
            </a:r>
            <a:endParaRPr lang="en-US" sz="1400" dirty="0">
              <a:solidFill>
                <a:srgbClr val="FFFFFF"/>
              </a:solidFill>
              <a:latin typeface="Calibri" pitchFamily="34" charset="0"/>
              <a:cs typeface="Calibri" pitchFamily="34" charset="0"/>
            </a:endParaRPr>
          </a:p>
        </p:txBody>
      </p:sp>
      <p:sp>
        <p:nvSpPr>
          <p:cNvPr id="28" name="Rectangle 27"/>
          <p:cNvSpPr/>
          <p:nvPr/>
        </p:nvSpPr>
        <p:spPr>
          <a:xfrm>
            <a:off x="4800601" y="3040027"/>
            <a:ext cx="2225004" cy="457200"/>
          </a:xfrm>
          <a:prstGeom prst="rect">
            <a:avLst/>
          </a:prstGeom>
          <a:solidFill>
            <a:schemeClr val="accent5">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400" dirty="0" smtClean="0">
                <a:solidFill>
                  <a:srgbClr val="FFFFFF"/>
                </a:solidFill>
                <a:latin typeface="Calibri" pitchFamily="34" charset="0"/>
                <a:cs typeface="Calibri" pitchFamily="34" charset="0"/>
              </a:rPr>
              <a:t>ISS, FLDX</a:t>
            </a:r>
          </a:p>
        </p:txBody>
      </p:sp>
      <p:sp>
        <p:nvSpPr>
          <p:cNvPr id="30" name="Rectangle 29"/>
          <p:cNvSpPr/>
          <p:nvPr/>
        </p:nvSpPr>
        <p:spPr>
          <a:xfrm>
            <a:off x="4800600" y="3884648"/>
            <a:ext cx="2922631" cy="457200"/>
          </a:xfrm>
          <a:prstGeom prst="rect">
            <a:avLst/>
          </a:prstGeom>
          <a:solidFill>
            <a:srgbClr val="C000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rgbClr val="FFFFFF"/>
                </a:solidFill>
                <a:latin typeface="Calibri" pitchFamily="34" charset="0"/>
                <a:cs typeface="Calibri" pitchFamily="34" charset="0"/>
              </a:rPr>
              <a:t>F&amp;S</a:t>
            </a:r>
            <a:r>
              <a:rPr lang="en-US" sz="1400" dirty="0">
                <a:solidFill>
                  <a:srgbClr val="FFFFFF"/>
                </a:solidFill>
                <a:latin typeface="Calibri" pitchFamily="34" charset="0"/>
                <a:cs typeface="Calibri" pitchFamily="34" charset="0"/>
              </a:rPr>
              <a:t>, Car Hire, </a:t>
            </a:r>
            <a:r>
              <a:rPr lang="en-US" sz="1400" dirty="0" smtClean="0">
                <a:solidFill>
                  <a:srgbClr val="FFFFFF"/>
                </a:solidFill>
                <a:latin typeface="Calibri" pitchFamily="34" charset="0"/>
                <a:cs typeface="Calibri" pitchFamily="34" charset="0"/>
              </a:rPr>
              <a:t>SCO90, EOT</a:t>
            </a:r>
            <a:endParaRPr lang="en-US" sz="1400" dirty="0">
              <a:solidFill>
                <a:srgbClr val="FFFFFF"/>
              </a:solidFill>
              <a:latin typeface="Calibri" pitchFamily="34" charset="0"/>
              <a:cs typeface="Calibri" pitchFamily="34" charset="0"/>
            </a:endParaRPr>
          </a:p>
        </p:txBody>
      </p:sp>
      <p:sp>
        <p:nvSpPr>
          <p:cNvPr id="31" name="Rectangle 30"/>
          <p:cNvSpPr/>
          <p:nvPr/>
        </p:nvSpPr>
        <p:spPr>
          <a:xfrm>
            <a:off x="4038752" y="5337759"/>
            <a:ext cx="1468664" cy="457200"/>
          </a:xfrm>
          <a:prstGeom prst="rect">
            <a:avLst/>
          </a:prstGeom>
          <a:solidFill>
            <a:schemeClr val="accent5">
              <a:lumMod val="5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400" dirty="0" smtClean="0">
                <a:solidFill>
                  <a:srgbClr val="FFFFFF"/>
                </a:solidFill>
                <a:latin typeface="Calibri" pitchFamily="34" charset="0"/>
                <a:cs typeface="Calibri" pitchFamily="34" charset="0"/>
              </a:rPr>
              <a:t>RailSight Push</a:t>
            </a:r>
            <a:endParaRPr lang="en-US" sz="1400" dirty="0">
              <a:solidFill>
                <a:srgbClr val="FFFFFF"/>
              </a:solidFill>
              <a:latin typeface="Calibri" pitchFamily="34" charset="0"/>
              <a:cs typeface="Calibri" pitchFamily="34" charset="0"/>
            </a:endParaRPr>
          </a:p>
        </p:txBody>
      </p:sp>
      <p:sp>
        <p:nvSpPr>
          <p:cNvPr id="3" name="Slide Number Placeholder 2"/>
          <p:cNvSpPr>
            <a:spLocks noGrp="1"/>
          </p:cNvSpPr>
          <p:nvPr>
            <p:ph type="sldNum" sz="quarter" idx="4294967295"/>
          </p:nvPr>
        </p:nvSpPr>
        <p:spPr>
          <a:xfrm>
            <a:off x="7232904" y="6144768"/>
            <a:ext cx="1655064" cy="365760"/>
          </a:xfrm>
          <a:prstGeom prst="rect">
            <a:avLst/>
          </a:prstGeom>
        </p:spPr>
        <p:txBody>
          <a:bodyPr/>
          <a:lstStyle/>
          <a:p>
            <a:pPr>
              <a:defRPr/>
            </a:pPr>
            <a:fld id="{8647F5FC-FDF3-494C-A632-F10480C24644}" type="slidenum">
              <a:rPr lang="en-US" smtClean="0"/>
              <a:pPr>
                <a:defRPr/>
              </a:pPr>
              <a:t>8</a:t>
            </a:fld>
            <a:endParaRPr lang="en-US" dirty="0"/>
          </a:p>
        </p:txBody>
      </p:sp>
      <p:sp>
        <p:nvSpPr>
          <p:cNvPr id="34" name="Title 1"/>
          <p:cNvSpPr txBox="1">
            <a:spLocks/>
          </p:cNvSpPr>
          <p:nvPr/>
        </p:nvSpPr>
        <p:spPr bwMode="auto">
          <a:xfrm>
            <a:off x="495656" y="533400"/>
            <a:ext cx="8343544"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Times New Roman" pitchFamily="18" charset="0"/>
              </a:defRPr>
            </a:lvl2pPr>
            <a:lvl3pPr algn="ctr" rtl="0" eaLnBrk="0" fontAlgn="base" hangingPunct="0">
              <a:spcBef>
                <a:spcPct val="0"/>
              </a:spcBef>
              <a:spcAft>
                <a:spcPct val="0"/>
              </a:spcAft>
              <a:defRPr sz="4400">
                <a:solidFill>
                  <a:schemeClr val="tx1"/>
                </a:solidFill>
                <a:latin typeface="Times New Roman" pitchFamily="18" charset="0"/>
              </a:defRPr>
            </a:lvl3pPr>
            <a:lvl4pPr algn="ctr" rtl="0" eaLnBrk="0" fontAlgn="base" hangingPunct="0">
              <a:spcBef>
                <a:spcPct val="0"/>
              </a:spcBef>
              <a:spcAft>
                <a:spcPct val="0"/>
              </a:spcAft>
              <a:defRPr sz="4400">
                <a:solidFill>
                  <a:schemeClr val="tx1"/>
                </a:solidFill>
                <a:latin typeface="Times New Roman" pitchFamily="18" charset="0"/>
              </a:defRPr>
            </a:lvl4pPr>
            <a:lvl5pPr algn="ctr" rtl="0" eaLnBrk="0" fontAlgn="base" hangingPunct="0">
              <a:spcBef>
                <a:spcPct val="0"/>
              </a:spcBef>
              <a:spcAft>
                <a:spcPct val="0"/>
              </a:spcAft>
              <a:defRPr sz="4400">
                <a:solidFill>
                  <a:schemeClr val="tx1"/>
                </a:solidFill>
                <a:latin typeface="Times New Roman" pitchFamily="18" charset="0"/>
              </a:defRPr>
            </a:lvl5pPr>
            <a:lvl6pPr marL="457200" algn="ctr" rtl="0" fontAlgn="base">
              <a:spcBef>
                <a:spcPct val="0"/>
              </a:spcBef>
              <a:spcAft>
                <a:spcPct val="0"/>
              </a:spcAft>
              <a:defRPr sz="4400">
                <a:solidFill>
                  <a:schemeClr val="tx1"/>
                </a:solidFill>
                <a:latin typeface="Times New Roman" pitchFamily="18" charset="0"/>
              </a:defRPr>
            </a:lvl6pPr>
            <a:lvl7pPr marL="914400" algn="ctr" rtl="0" fontAlgn="base">
              <a:spcBef>
                <a:spcPct val="0"/>
              </a:spcBef>
              <a:spcAft>
                <a:spcPct val="0"/>
              </a:spcAft>
              <a:defRPr sz="4400">
                <a:solidFill>
                  <a:schemeClr val="tx1"/>
                </a:solidFill>
                <a:latin typeface="Times New Roman" pitchFamily="18" charset="0"/>
              </a:defRPr>
            </a:lvl7pPr>
            <a:lvl8pPr marL="1371600" algn="ctr" rtl="0" fontAlgn="base">
              <a:spcBef>
                <a:spcPct val="0"/>
              </a:spcBef>
              <a:spcAft>
                <a:spcPct val="0"/>
              </a:spcAft>
              <a:defRPr sz="4400">
                <a:solidFill>
                  <a:schemeClr val="tx1"/>
                </a:solidFill>
                <a:latin typeface="Times New Roman" pitchFamily="18" charset="0"/>
              </a:defRPr>
            </a:lvl8pPr>
            <a:lvl9pPr marL="1828800" algn="ctr" rtl="0" fontAlgn="base">
              <a:spcBef>
                <a:spcPct val="0"/>
              </a:spcBef>
              <a:spcAft>
                <a:spcPct val="0"/>
              </a:spcAft>
              <a:defRPr sz="4400">
                <a:solidFill>
                  <a:schemeClr val="tx1"/>
                </a:solidFill>
                <a:latin typeface="Times New Roman" pitchFamily="18" charset="0"/>
              </a:defRPr>
            </a:lvl9pPr>
          </a:lstStyle>
          <a:p>
            <a:pPr algn="l"/>
            <a:r>
              <a:rPr lang="en-US" sz="4000" i="1" kern="0" dirty="0" smtClean="0">
                <a:solidFill>
                  <a:srgbClr val="AB1127"/>
                </a:solidFill>
                <a:latin typeface="Calibri" pitchFamily="34" charset="0"/>
              </a:rPr>
              <a:t>Mainframe migration complete in 2014  </a:t>
            </a:r>
            <a:endParaRPr lang="en-US" sz="4000" i="1" kern="0" dirty="0">
              <a:solidFill>
                <a:srgbClr val="AB1127"/>
              </a:solidFill>
              <a:latin typeface="Calibri" pitchFamily="34" charset="0"/>
            </a:endParaRPr>
          </a:p>
        </p:txBody>
      </p:sp>
    </p:spTree>
    <p:extLst>
      <p:ext uri="{BB962C8B-B14F-4D97-AF65-F5344CB8AC3E}">
        <p14:creationId xmlns:p14="http://schemas.microsoft.com/office/powerpoint/2010/main" val="30845612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776" y="530352"/>
            <a:ext cx="8549355" cy="712151"/>
          </a:xfrm>
        </p:spPr>
        <p:txBody>
          <a:bodyPr>
            <a:noAutofit/>
          </a:bodyPr>
          <a:lstStyle/>
          <a:p>
            <a:r>
              <a:rPr lang="en-US" sz="4000" i="1" dirty="0" smtClean="0">
                <a:latin typeface="Calibri" pitchFamily="34" charset="0"/>
              </a:rPr>
              <a:t>Your involvement is critical for success</a:t>
            </a:r>
            <a:endParaRPr lang="en-US" sz="4000" i="1" dirty="0">
              <a:latin typeface="Calibri" pitchFamily="34" charset="0"/>
            </a:endParaRPr>
          </a:p>
        </p:txBody>
      </p:sp>
      <p:sp>
        <p:nvSpPr>
          <p:cNvPr id="5" name="Rounded Rectangle 4"/>
          <p:cNvSpPr/>
          <p:nvPr/>
        </p:nvSpPr>
        <p:spPr>
          <a:xfrm>
            <a:off x="5105399" y="1649696"/>
            <a:ext cx="1723619" cy="4436777"/>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2400" dirty="0">
              <a:solidFill>
                <a:prstClr val="white"/>
              </a:solidFill>
              <a:latin typeface="Calibri" pitchFamily="34" charset="0"/>
              <a:cs typeface="Calibri" pitchFamily="34" charset="0"/>
            </a:endParaRPr>
          </a:p>
        </p:txBody>
      </p:sp>
      <p:sp>
        <p:nvSpPr>
          <p:cNvPr id="8" name="Rounded Rectangle 7"/>
          <p:cNvSpPr/>
          <p:nvPr/>
        </p:nvSpPr>
        <p:spPr>
          <a:xfrm>
            <a:off x="6934199" y="1640170"/>
            <a:ext cx="1723619" cy="4436777"/>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2400" dirty="0">
              <a:solidFill>
                <a:prstClr val="white"/>
              </a:solidFill>
              <a:latin typeface="Calibri" pitchFamily="34" charset="0"/>
              <a:cs typeface="Calibri" pitchFamily="34" charset="0"/>
            </a:endParaRPr>
          </a:p>
        </p:txBody>
      </p:sp>
      <p:sp>
        <p:nvSpPr>
          <p:cNvPr id="9" name="Rounded Rectangle 8"/>
          <p:cNvSpPr/>
          <p:nvPr/>
        </p:nvSpPr>
        <p:spPr>
          <a:xfrm>
            <a:off x="3276599" y="1649696"/>
            <a:ext cx="1723619" cy="443677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2400" dirty="0">
              <a:solidFill>
                <a:prstClr val="white"/>
              </a:solidFill>
              <a:latin typeface="Calibri" pitchFamily="34" charset="0"/>
              <a:cs typeface="Calibri" pitchFamily="34" charset="0"/>
            </a:endParaRPr>
          </a:p>
        </p:txBody>
      </p:sp>
      <p:sp>
        <p:nvSpPr>
          <p:cNvPr id="10" name="Rounded Rectangle 9"/>
          <p:cNvSpPr/>
          <p:nvPr/>
        </p:nvSpPr>
        <p:spPr>
          <a:xfrm>
            <a:off x="1447799" y="1649696"/>
            <a:ext cx="1723619" cy="443677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2400" dirty="0">
              <a:solidFill>
                <a:prstClr val="white"/>
              </a:solidFill>
              <a:latin typeface="Calibri" pitchFamily="34" charset="0"/>
              <a:cs typeface="Calibri" pitchFamily="34" charset="0"/>
            </a:endParaRPr>
          </a:p>
        </p:txBody>
      </p:sp>
      <p:sp>
        <p:nvSpPr>
          <p:cNvPr id="11" name="TextBox 10"/>
          <p:cNvSpPr txBox="1"/>
          <p:nvPr/>
        </p:nvSpPr>
        <p:spPr>
          <a:xfrm>
            <a:off x="6523165" y="1295400"/>
            <a:ext cx="697627"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2014</a:t>
            </a:r>
            <a:endParaRPr lang="en-US" sz="2000" dirty="0">
              <a:solidFill>
                <a:srgbClr val="000000"/>
              </a:solidFill>
              <a:latin typeface="Calibri" pitchFamily="34" charset="0"/>
              <a:cs typeface="Calibri" pitchFamily="34" charset="0"/>
            </a:endParaRPr>
          </a:p>
        </p:txBody>
      </p:sp>
      <p:sp>
        <p:nvSpPr>
          <p:cNvPr id="14" name="TextBox 13"/>
          <p:cNvSpPr txBox="1"/>
          <p:nvPr/>
        </p:nvSpPr>
        <p:spPr>
          <a:xfrm>
            <a:off x="2819400" y="1295400"/>
            <a:ext cx="704039"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2013</a:t>
            </a:r>
            <a:endParaRPr lang="en-US" sz="2000" dirty="0">
              <a:solidFill>
                <a:srgbClr val="000000"/>
              </a:solidFill>
              <a:latin typeface="Calibri" pitchFamily="34" charset="0"/>
              <a:cs typeface="Calibri" pitchFamily="34" charset="0"/>
            </a:endParaRPr>
          </a:p>
        </p:txBody>
      </p:sp>
      <p:sp>
        <p:nvSpPr>
          <p:cNvPr id="15" name="TextBox 14"/>
          <p:cNvSpPr txBox="1"/>
          <p:nvPr/>
        </p:nvSpPr>
        <p:spPr>
          <a:xfrm>
            <a:off x="1569766" y="1668748"/>
            <a:ext cx="487634"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Q1</a:t>
            </a:r>
            <a:endParaRPr lang="en-US" sz="2000" dirty="0">
              <a:solidFill>
                <a:srgbClr val="000000"/>
              </a:solidFill>
              <a:latin typeface="Calibri" pitchFamily="34" charset="0"/>
              <a:cs typeface="Calibri" pitchFamily="34" charset="0"/>
            </a:endParaRPr>
          </a:p>
        </p:txBody>
      </p:sp>
      <p:sp>
        <p:nvSpPr>
          <p:cNvPr id="16" name="TextBox 15"/>
          <p:cNvSpPr txBox="1"/>
          <p:nvPr/>
        </p:nvSpPr>
        <p:spPr>
          <a:xfrm>
            <a:off x="2438400" y="1668748"/>
            <a:ext cx="487634"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Q2</a:t>
            </a:r>
            <a:endParaRPr lang="en-US" sz="2000" dirty="0">
              <a:solidFill>
                <a:srgbClr val="000000"/>
              </a:solidFill>
              <a:latin typeface="Calibri" pitchFamily="34" charset="0"/>
              <a:cs typeface="Calibri" pitchFamily="34" charset="0"/>
            </a:endParaRPr>
          </a:p>
        </p:txBody>
      </p:sp>
      <p:sp>
        <p:nvSpPr>
          <p:cNvPr id="17" name="TextBox 16"/>
          <p:cNvSpPr txBox="1"/>
          <p:nvPr/>
        </p:nvSpPr>
        <p:spPr>
          <a:xfrm>
            <a:off x="3444332" y="1676400"/>
            <a:ext cx="487634"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Q3</a:t>
            </a:r>
            <a:endParaRPr lang="en-US" sz="2000" dirty="0">
              <a:solidFill>
                <a:srgbClr val="000000"/>
              </a:solidFill>
              <a:latin typeface="Calibri" pitchFamily="34" charset="0"/>
              <a:cs typeface="Calibri" pitchFamily="34" charset="0"/>
            </a:endParaRPr>
          </a:p>
        </p:txBody>
      </p:sp>
      <p:sp>
        <p:nvSpPr>
          <p:cNvPr id="18" name="TextBox 17"/>
          <p:cNvSpPr txBox="1"/>
          <p:nvPr/>
        </p:nvSpPr>
        <p:spPr>
          <a:xfrm>
            <a:off x="4312966" y="1676400"/>
            <a:ext cx="487634"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Q4</a:t>
            </a:r>
            <a:endParaRPr lang="en-US" sz="2000" dirty="0">
              <a:solidFill>
                <a:srgbClr val="000000"/>
              </a:solidFill>
              <a:latin typeface="Calibri" pitchFamily="34" charset="0"/>
              <a:cs typeface="Calibri" pitchFamily="34" charset="0"/>
            </a:endParaRPr>
          </a:p>
        </p:txBody>
      </p:sp>
      <p:sp>
        <p:nvSpPr>
          <p:cNvPr id="19" name="TextBox 18"/>
          <p:cNvSpPr txBox="1"/>
          <p:nvPr/>
        </p:nvSpPr>
        <p:spPr>
          <a:xfrm>
            <a:off x="5273132" y="1676400"/>
            <a:ext cx="487634"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Q1</a:t>
            </a:r>
            <a:endParaRPr lang="en-US" sz="2000" dirty="0">
              <a:solidFill>
                <a:srgbClr val="000000"/>
              </a:solidFill>
              <a:latin typeface="Calibri" pitchFamily="34" charset="0"/>
              <a:cs typeface="Calibri" pitchFamily="34" charset="0"/>
            </a:endParaRPr>
          </a:p>
        </p:txBody>
      </p:sp>
      <p:sp>
        <p:nvSpPr>
          <p:cNvPr id="20" name="TextBox 19"/>
          <p:cNvSpPr txBox="1"/>
          <p:nvPr/>
        </p:nvSpPr>
        <p:spPr>
          <a:xfrm>
            <a:off x="6141766" y="1676400"/>
            <a:ext cx="487634"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Q2</a:t>
            </a:r>
            <a:endParaRPr lang="en-US" sz="2000" dirty="0">
              <a:solidFill>
                <a:srgbClr val="000000"/>
              </a:solidFill>
              <a:latin typeface="Calibri" pitchFamily="34" charset="0"/>
              <a:cs typeface="Calibri" pitchFamily="34" charset="0"/>
            </a:endParaRPr>
          </a:p>
        </p:txBody>
      </p:sp>
      <p:sp>
        <p:nvSpPr>
          <p:cNvPr id="21" name="TextBox 20"/>
          <p:cNvSpPr txBox="1"/>
          <p:nvPr/>
        </p:nvSpPr>
        <p:spPr>
          <a:xfrm>
            <a:off x="7086600" y="1676400"/>
            <a:ext cx="487634"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Q3</a:t>
            </a:r>
            <a:endParaRPr lang="en-US" sz="2000" dirty="0">
              <a:solidFill>
                <a:srgbClr val="000000"/>
              </a:solidFill>
              <a:latin typeface="Calibri" pitchFamily="34" charset="0"/>
              <a:cs typeface="Calibri" pitchFamily="34" charset="0"/>
            </a:endParaRPr>
          </a:p>
        </p:txBody>
      </p:sp>
      <p:sp>
        <p:nvSpPr>
          <p:cNvPr id="22" name="TextBox 21"/>
          <p:cNvSpPr txBox="1"/>
          <p:nvPr/>
        </p:nvSpPr>
        <p:spPr>
          <a:xfrm>
            <a:off x="7955234" y="1676400"/>
            <a:ext cx="487634" cy="400110"/>
          </a:xfrm>
          <a:prstGeom prst="rect">
            <a:avLst/>
          </a:prstGeom>
          <a:noFill/>
        </p:spPr>
        <p:txBody>
          <a:bodyPr wrap="none" rtlCol="0">
            <a:spAutoFit/>
          </a:bodyPr>
          <a:lstStyle/>
          <a:p>
            <a:pPr fontAlgn="base">
              <a:spcBef>
                <a:spcPct val="0"/>
              </a:spcBef>
              <a:spcAft>
                <a:spcPct val="0"/>
              </a:spcAft>
            </a:pPr>
            <a:r>
              <a:rPr lang="en-US" sz="2000" dirty="0" smtClean="0">
                <a:solidFill>
                  <a:srgbClr val="000000"/>
                </a:solidFill>
                <a:latin typeface="Calibri" pitchFamily="34" charset="0"/>
                <a:cs typeface="Calibri" pitchFamily="34" charset="0"/>
              </a:rPr>
              <a:t>Q4</a:t>
            </a:r>
            <a:endParaRPr lang="en-US" sz="2000" dirty="0">
              <a:solidFill>
                <a:srgbClr val="000000"/>
              </a:solidFill>
              <a:latin typeface="Calibri" pitchFamily="34" charset="0"/>
              <a:cs typeface="Calibri" pitchFamily="34" charset="0"/>
            </a:endParaRPr>
          </a:p>
        </p:txBody>
      </p:sp>
      <p:sp>
        <p:nvSpPr>
          <p:cNvPr id="23" name="Rounded Rectangle 22"/>
          <p:cNvSpPr/>
          <p:nvPr/>
        </p:nvSpPr>
        <p:spPr>
          <a:xfrm>
            <a:off x="89964" y="1621120"/>
            <a:ext cx="1205435" cy="443677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2400" dirty="0">
              <a:solidFill>
                <a:prstClr val="white"/>
              </a:solidFill>
              <a:latin typeface="Calibri" pitchFamily="34" charset="0"/>
              <a:cs typeface="Calibri" pitchFamily="34" charset="0"/>
            </a:endParaRPr>
          </a:p>
        </p:txBody>
      </p:sp>
      <p:sp>
        <p:nvSpPr>
          <p:cNvPr id="25" name="TextBox 24"/>
          <p:cNvSpPr txBox="1"/>
          <p:nvPr/>
        </p:nvSpPr>
        <p:spPr>
          <a:xfrm>
            <a:off x="54918" y="2209800"/>
            <a:ext cx="1392882" cy="3839513"/>
          </a:xfrm>
          <a:prstGeom prst="rect">
            <a:avLst/>
          </a:prstGeom>
          <a:noFill/>
        </p:spPr>
        <p:txBody>
          <a:bodyPr wrap="none" rtlCol="0">
            <a:spAutoFit/>
          </a:bodyPr>
          <a:lstStyle/>
          <a:p>
            <a:pPr>
              <a:spcAft>
                <a:spcPts val="300"/>
              </a:spcAft>
            </a:pPr>
            <a:r>
              <a:rPr lang="en-US" sz="1800" dirty="0" smtClean="0">
                <a:solidFill>
                  <a:schemeClr val="tx1">
                    <a:lumMod val="50000"/>
                    <a:lumOff val="50000"/>
                  </a:schemeClr>
                </a:solidFill>
                <a:latin typeface="Calibri" pitchFamily="34" charset="0"/>
              </a:rPr>
              <a:t>CHLF</a:t>
            </a:r>
          </a:p>
          <a:p>
            <a:pPr>
              <a:spcAft>
                <a:spcPts val="300"/>
              </a:spcAft>
            </a:pPr>
            <a:r>
              <a:rPr lang="en-US" sz="1800" dirty="0" smtClean="0">
                <a:solidFill>
                  <a:schemeClr val="tx1">
                    <a:lumMod val="50000"/>
                    <a:lumOff val="50000"/>
                  </a:schemeClr>
                </a:solidFill>
                <a:latin typeface="Calibri" pitchFamily="34" charset="0"/>
              </a:rPr>
              <a:t>CIF</a:t>
            </a:r>
          </a:p>
          <a:p>
            <a:pPr>
              <a:spcAft>
                <a:spcPts val="300"/>
              </a:spcAft>
            </a:pPr>
            <a:r>
              <a:rPr lang="en-US" sz="1800" dirty="0" smtClean="0">
                <a:solidFill>
                  <a:schemeClr val="tx1">
                    <a:lumMod val="50000"/>
                    <a:lumOff val="50000"/>
                  </a:schemeClr>
                </a:solidFill>
                <a:latin typeface="Calibri" pitchFamily="34" charset="0"/>
              </a:rPr>
              <a:t>F&amp;S</a:t>
            </a:r>
          </a:p>
          <a:p>
            <a:pPr>
              <a:spcAft>
                <a:spcPts val="300"/>
              </a:spcAft>
            </a:pPr>
            <a:r>
              <a:rPr lang="en-US" sz="1800" dirty="0" smtClean="0">
                <a:latin typeface="Calibri" pitchFamily="34" charset="0"/>
              </a:rPr>
              <a:t>Haulage/TOL</a:t>
            </a:r>
          </a:p>
          <a:p>
            <a:pPr>
              <a:spcAft>
                <a:spcPts val="300"/>
              </a:spcAft>
            </a:pPr>
            <a:r>
              <a:rPr lang="en-US" sz="1800" dirty="0" smtClean="0">
                <a:solidFill>
                  <a:schemeClr val="tx1">
                    <a:lumMod val="50000"/>
                    <a:lumOff val="50000"/>
                  </a:schemeClr>
                </a:solidFill>
                <a:latin typeface="Calibri" pitchFamily="34" charset="0"/>
              </a:rPr>
              <a:t>FLDX</a:t>
            </a:r>
          </a:p>
          <a:p>
            <a:pPr>
              <a:spcAft>
                <a:spcPts val="300"/>
              </a:spcAft>
            </a:pPr>
            <a:r>
              <a:rPr lang="en-US" sz="1800" dirty="0" smtClean="0">
                <a:solidFill>
                  <a:schemeClr val="tx1">
                    <a:lumMod val="50000"/>
                    <a:lumOff val="50000"/>
                  </a:schemeClr>
                </a:solidFill>
                <a:latin typeface="Calibri" pitchFamily="34" charset="0"/>
              </a:rPr>
              <a:t>ISS</a:t>
            </a:r>
          </a:p>
          <a:p>
            <a:pPr>
              <a:spcAft>
                <a:spcPts val="300"/>
              </a:spcAft>
            </a:pPr>
            <a:r>
              <a:rPr lang="en-US" sz="1800" dirty="0">
                <a:latin typeface="Calibri" pitchFamily="34" charset="0"/>
              </a:rPr>
              <a:t>EOT</a:t>
            </a:r>
          </a:p>
          <a:p>
            <a:pPr>
              <a:spcAft>
                <a:spcPts val="300"/>
              </a:spcAft>
            </a:pPr>
            <a:r>
              <a:rPr lang="en-US" sz="1800" dirty="0" smtClean="0">
                <a:latin typeface="Calibri" pitchFamily="34" charset="0"/>
              </a:rPr>
              <a:t>SCO90</a:t>
            </a:r>
          </a:p>
          <a:p>
            <a:pPr>
              <a:spcAft>
                <a:spcPts val="300"/>
              </a:spcAft>
            </a:pPr>
            <a:r>
              <a:rPr lang="en-US" sz="1800" dirty="0" smtClean="0">
                <a:latin typeface="Calibri" pitchFamily="34" charset="0"/>
              </a:rPr>
              <a:t>LCS</a:t>
            </a:r>
          </a:p>
          <a:p>
            <a:pPr>
              <a:spcAft>
                <a:spcPts val="300"/>
              </a:spcAft>
            </a:pPr>
            <a:r>
              <a:rPr lang="en-US" sz="1800" dirty="0" smtClean="0">
                <a:latin typeface="Calibri" pitchFamily="34" charset="0"/>
              </a:rPr>
              <a:t>CSDB</a:t>
            </a:r>
          </a:p>
          <a:p>
            <a:pPr>
              <a:spcAft>
                <a:spcPts val="300"/>
              </a:spcAft>
            </a:pPr>
            <a:r>
              <a:rPr lang="en-US" sz="1800" dirty="0" smtClean="0">
                <a:solidFill>
                  <a:schemeClr val="tx1">
                    <a:lumMod val="50000"/>
                    <a:lumOff val="50000"/>
                  </a:schemeClr>
                </a:solidFill>
                <a:latin typeface="Calibri" pitchFamily="34" charset="0"/>
              </a:rPr>
              <a:t>PETA</a:t>
            </a:r>
          </a:p>
          <a:p>
            <a:pPr>
              <a:spcAft>
                <a:spcPts val="300"/>
              </a:spcAft>
            </a:pPr>
            <a:r>
              <a:rPr lang="en-US" sz="1800" dirty="0" smtClean="0">
                <a:latin typeface="Calibri" pitchFamily="34" charset="0"/>
              </a:rPr>
              <a:t>Ramp-ED</a:t>
            </a:r>
          </a:p>
        </p:txBody>
      </p:sp>
      <p:cxnSp>
        <p:nvCxnSpPr>
          <p:cNvPr id="26" name="Straight Connector 25"/>
          <p:cNvCxnSpPr>
            <a:endCxn id="10" idx="2"/>
          </p:cNvCxnSpPr>
          <p:nvPr/>
        </p:nvCxnSpPr>
        <p:spPr>
          <a:xfrm>
            <a:off x="2309608" y="2076510"/>
            <a:ext cx="1" cy="4009963"/>
          </a:xfrm>
          <a:prstGeom prst="line">
            <a:avLst/>
          </a:prstGeom>
          <a:ln>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138409" y="2066984"/>
            <a:ext cx="1" cy="4009963"/>
          </a:xfrm>
          <a:prstGeom prst="line">
            <a:avLst/>
          </a:prstGeom>
          <a:ln>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971766" y="2076510"/>
            <a:ext cx="1" cy="4009963"/>
          </a:xfrm>
          <a:prstGeom prst="line">
            <a:avLst/>
          </a:prstGeom>
          <a:ln>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7800567" y="2066984"/>
            <a:ext cx="1" cy="4009963"/>
          </a:xfrm>
          <a:prstGeom prst="line">
            <a:avLst/>
          </a:prstGeom>
          <a:ln>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1447800" y="2438400"/>
            <a:ext cx="861809"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447800" y="2743200"/>
            <a:ext cx="861809"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2309608" y="3048000"/>
            <a:ext cx="1378541"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276600" y="3352800"/>
            <a:ext cx="861809"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3276601" y="3657600"/>
            <a:ext cx="861809"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2309608" y="3962400"/>
            <a:ext cx="3662159"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5971767" y="4572000"/>
            <a:ext cx="1828801"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5516949" y="4267200"/>
            <a:ext cx="1316627"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6938759" y="4953000"/>
            <a:ext cx="1723618"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6324600" y="5181600"/>
            <a:ext cx="1475968"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6938759" y="5495925"/>
            <a:ext cx="1723618"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800568" y="5838825"/>
            <a:ext cx="861809"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89964" y="2066926"/>
            <a:ext cx="8520636" cy="9584"/>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99489" y="3495616"/>
            <a:ext cx="8520636" cy="9584"/>
          </a:xfrm>
          <a:prstGeom prst="line">
            <a:avLst/>
          </a:prstGeom>
          <a:ln>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flipV="1">
            <a:off x="99489" y="4724400"/>
            <a:ext cx="8520636" cy="9584"/>
          </a:xfrm>
          <a:prstGeom prst="line">
            <a:avLst/>
          </a:prstGeom>
          <a:ln>
            <a:solidFill>
              <a:schemeClr val="bg1">
                <a:lumMod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209800" y="2390775"/>
            <a:ext cx="99809"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1447800" y="2390775"/>
            <a:ext cx="76200"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2209800" y="2695575"/>
            <a:ext cx="99809"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a:off x="3048000" y="3000375"/>
            <a:ext cx="633209"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1752600" y="2705100"/>
            <a:ext cx="99809"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3931966" y="3305175"/>
            <a:ext cx="206443"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3279707" y="3305175"/>
            <a:ext cx="84897"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2209800" y="3305175"/>
            <a:ext cx="84897"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2734503" y="3314700"/>
            <a:ext cx="84897"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1459604" y="3352800"/>
            <a:ext cx="1820103"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a:off x="1459604" y="3048000"/>
            <a:ext cx="850005"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a:off x="1419434" y="3657600"/>
            <a:ext cx="1820103"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1447799" y="3962400"/>
            <a:ext cx="861810"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1447800" y="4267200"/>
            <a:ext cx="4069149"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457325" y="4572000"/>
            <a:ext cx="4514442"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1457325" y="4953000"/>
            <a:ext cx="5481434"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1466850" y="5181600"/>
            <a:ext cx="4857750"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1466850" y="5505450"/>
            <a:ext cx="5467349"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1466851" y="5838825"/>
            <a:ext cx="6333717" cy="0"/>
          </a:xfrm>
          <a:prstGeom prst="line">
            <a:avLst/>
          </a:prstGeom>
          <a:ln w="6350">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4037046" y="36099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3276600" y="36099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2743200" y="36099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2209800" y="36099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1457325" y="39147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2238375" y="39243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2762250" y="39147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3276600" y="39147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4038600" y="39147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4160872" y="3914775"/>
            <a:ext cx="1810895"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a:off x="7808118" y="4905375"/>
            <a:ext cx="838200"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6938759" y="5133975"/>
            <a:ext cx="857249"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a:off x="7796008" y="5448300"/>
            <a:ext cx="859835"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a:off x="8391525" y="5791200"/>
            <a:ext cx="264318"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6938759" y="4524375"/>
            <a:ext cx="869359"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6523165" y="4219575"/>
            <a:ext cx="305853"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a:off x="2258978" y="42291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3276600" y="42291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a:off x="4057650" y="42195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4906928" y="42291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5459378" y="42291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2266950" y="45243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3284572" y="45243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4065622" y="451485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a:off x="4914900" y="45243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a:off x="5467350" y="45243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a:off x="2258978" y="49053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3276600" y="49053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4057650" y="489585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4906928" y="49053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5459378" y="49053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2258978" y="51339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3276600" y="51339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4057650" y="512445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4906928" y="51339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5459378" y="51339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2266950" y="545782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3284572" y="545782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4065622" y="54483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4914900" y="545782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5467350" y="545782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2258978" y="57912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a:off x="3276600" y="57912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4057650" y="57816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a:off x="4906928" y="57912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a:off x="5459378" y="57912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a:off x="6213406" y="42291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a:off x="6221378" y="45243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6213406" y="49053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6213406" y="513397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6221378" y="545782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p:nvCxnSpPr>
        <p:spPr>
          <a:xfrm>
            <a:off x="6213406" y="57912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a:off x="6942172" y="545782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6934200" y="57912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a:off x="7669178" y="5457825"/>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7661206" y="5791200"/>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171" name="TextBox 170"/>
          <p:cNvSpPr txBox="1"/>
          <p:nvPr/>
        </p:nvSpPr>
        <p:spPr>
          <a:xfrm>
            <a:off x="8534400" y="2209800"/>
            <a:ext cx="606961" cy="3839513"/>
          </a:xfrm>
          <a:prstGeom prst="rect">
            <a:avLst/>
          </a:prstGeom>
          <a:noFill/>
        </p:spPr>
        <p:txBody>
          <a:bodyPr wrap="none" rtlCol="0">
            <a:spAutoFit/>
          </a:bodyPr>
          <a:lstStyle/>
          <a:p>
            <a:pPr>
              <a:spcAft>
                <a:spcPts val="300"/>
              </a:spcAft>
            </a:pPr>
            <a:r>
              <a:rPr lang="en-US" sz="1800" dirty="0" smtClean="0">
                <a:solidFill>
                  <a:schemeClr val="tx1">
                    <a:lumMod val="50000"/>
                    <a:lumOff val="50000"/>
                  </a:schemeClr>
                </a:solidFill>
                <a:latin typeface="Calibri" pitchFamily="34" charset="0"/>
              </a:rPr>
              <a:t>EAC</a:t>
            </a:r>
          </a:p>
          <a:p>
            <a:pPr>
              <a:spcAft>
                <a:spcPts val="300"/>
              </a:spcAft>
            </a:pPr>
            <a:r>
              <a:rPr lang="en-US" sz="1800" dirty="0" smtClean="0">
                <a:solidFill>
                  <a:schemeClr val="tx1">
                    <a:lumMod val="50000"/>
                    <a:lumOff val="50000"/>
                  </a:schemeClr>
                </a:solidFill>
                <a:latin typeface="Calibri" pitchFamily="34" charset="0"/>
              </a:rPr>
              <a:t>CLTF</a:t>
            </a:r>
          </a:p>
          <a:p>
            <a:pPr>
              <a:spcAft>
                <a:spcPts val="300"/>
              </a:spcAft>
            </a:pPr>
            <a:r>
              <a:rPr lang="en-US" sz="1800" dirty="0" smtClean="0">
                <a:solidFill>
                  <a:schemeClr val="tx1">
                    <a:lumMod val="50000"/>
                    <a:lumOff val="50000"/>
                  </a:schemeClr>
                </a:solidFill>
                <a:latin typeface="Calibri" pitchFamily="34" charset="0"/>
              </a:rPr>
              <a:t>EDI</a:t>
            </a:r>
          </a:p>
          <a:p>
            <a:pPr>
              <a:spcAft>
                <a:spcPts val="300"/>
              </a:spcAft>
            </a:pPr>
            <a:r>
              <a:rPr lang="en-US" sz="1800" dirty="0" smtClean="0">
                <a:latin typeface="Calibri" pitchFamily="34" charset="0"/>
              </a:rPr>
              <a:t>EAC</a:t>
            </a:r>
          </a:p>
          <a:p>
            <a:pPr>
              <a:spcAft>
                <a:spcPts val="300"/>
              </a:spcAft>
            </a:pPr>
            <a:r>
              <a:rPr lang="en-US" sz="1800" dirty="0" smtClean="0">
                <a:solidFill>
                  <a:schemeClr val="tx1">
                    <a:lumMod val="50000"/>
                    <a:lumOff val="50000"/>
                  </a:schemeClr>
                </a:solidFill>
                <a:latin typeface="Calibri" pitchFamily="34" charset="0"/>
              </a:rPr>
              <a:t>CLTF</a:t>
            </a:r>
          </a:p>
          <a:p>
            <a:pPr>
              <a:spcAft>
                <a:spcPts val="300"/>
              </a:spcAft>
            </a:pPr>
            <a:r>
              <a:rPr lang="en-US" sz="1800" dirty="0" smtClean="0">
                <a:solidFill>
                  <a:schemeClr val="tx1">
                    <a:lumMod val="50000"/>
                    <a:lumOff val="50000"/>
                  </a:schemeClr>
                </a:solidFill>
                <a:latin typeface="Calibri" pitchFamily="34" charset="0"/>
              </a:rPr>
              <a:t>IRC</a:t>
            </a:r>
          </a:p>
          <a:p>
            <a:pPr>
              <a:spcAft>
                <a:spcPts val="300"/>
              </a:spcAft>
            </a:pPr>
            <a:r>
              <a:rPr lang="en-US" sz="1800" dirty="0" smtClean="0">
                <a:latin typeface="Calibri" pitchFamily="34" charset="0"/>
              </a:rPr>
              <a:t>EAC</a:t>
            </a:r>
            <a:endParaRPr lang="en-US" sz="1800" dirty="0">
              <a:latin typeface="Calibri" pitchFamily="34" charset="0"/>
            </a:endParaRPr>
          </a:p>
          <a:p>
            <a:pPr>
              <a:spcAft>
                <a:spcPts val="300"/>
              </a:spcAft>
            </a:pPr>
            <a:r>
              <a:rPr lang="en-US" sz="1800" dirty="0" smtClean="0">
                <a:latin typeface="Calibri" pitchFamily="34" charset="0"/>
              </a:rPr>
              <a:t>EAC</a:t>
            </a:r>
          </a:p>
          <a:p>
            <a:pPr>
              <a:spcAft>
                <a:spcPts val="300"/>
              </a:spcAft>
            </a:pPr>
            <a:r>
              <a:rPr lang="en-US" sz="1800" dirty="0" smtClean="0">
                <a:latin typeface="Calibri" pitchFamily="34" charset="0"/>
              </a:rPr>
              <a:t>EAC</a:t>
            </a:r>
          </a:p>
          <a:p>
            <a:pPr>
              <a:spcAft>
                <a:spcPts val="300"/>
              </a:spcAft>
            </a:pPr>
            <a:r>
              <a:rPr lang="en-US" sz="1800" dirty="0" smtClean="0">
                <a:latin typeface="Calibri" pitchFamily="34" charset="0"/>
              </a:rPr>
              <a:t>EAC</a:t>
            </a:r>
          </a:p>
          <a:p>
            <a:pPr>
              <a:spcAft>
                <a:spcPts val="300"/>
              </a:spcAft>
            </a:pPr>
            <a:endParaRPr lang="en-US" sz="1800" dirty="0">
              <a:latin typeface="Calibri" pitchFamily="34" charset="0"/>
            </a:endParaRPr>
          </a:p>
          <a:p>
            <a:pPr>
              <a:spcAft>
                <a:spcPts val="300"/>
              </a:spcAft>
            </a:pPr>
            <a:r>
              <a:rPr lang="en-US" sz="1800" dirty="0" smtClean="0">
                <a:latin typeface="Calibri" pitchFamily="34" charset="0"/>
              </a:rPr>
              <a:t>EAC</a:t>
            </a:r>
          </a:p>
        </p:txBody>
      </p:sp>
      <p:sp>
        <p:nvSpPr>
          <p:cNvPr id="3" name="Slide Number Placeholder 2"/>
          <p:cNvSpPr>
            <a:spLocks noGrp="1"/>
          </p:cNvSpPr>
          <p:nvPr>
            <p:ph type="sldNum" sz="quarter" idx="4294967295"/>
          </p:nvPr>
        </p:nvSpPr>
        <p:spPr>
          <a:xfrm>
            <a:off x="7232904" y="6144768"/>
            <a:ext cx="1655064" cy="365760"/>
          </a:xfrm>
          <a:prstGeom prst="rect">
            <a:avLst/>
          </a:prstGeom>
        </p:spPr>
        <p:txBody>
          <a:bodyPr/>
          <a:lstStyle/>
          <a:p>
            <a:pPr>
              <a:defRPr/>
            </a:pPr>
            <a:fld id="{8647F5FC-FDF3-494C-A632-F10480C24644}" type="slidenum">
              <a:rPr lang="en-US" smtClean="0"/>
              <a:pPr>
                <a:defRPr/>
              </a:pPr>
              <a:t>9</a:t>
            </a:fld>
            <a:endParaRPr lang="en-US" dirty="0"/>
          </a:p>
        </p:txBody>
      </p:sp>
      <p:cxnSp>
        <p:nvCxnSpPr>
          <p:cNvPr id="151" name="Straight Connector 150"/>
          <p:cNvCxnSpPr/>
          <p:nvPr/>
        </p:nvCxnSpPr>
        <p:spPr>
          <a:xfrm>
            <a:off x="5181600" y="2489158"/>
            <a:ext cx="103222"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5348696" y="2362200"/>
            <a:ext cx="2630848" cy="253916"/>
          </a:xfrm>
          <a:prstGeom prst="rect">
            <a:avLst/>
          </a:prstGeom>
          <a:noFill/>
        </p:spPr>
        <p:txBody>
          <a:bodyPr wrap="none" rtlCol="0">
            <a:spAutoFit/>
          </a:bodyPr>
          <a:lstStyle/>
          <a:p>
            <a:r>
              <a:rPr lang="en-US" sz="1050" dirty="0" smtClean="0">
                <a:latin typeface="Arial" pitchFamily="34" charset="0"/>
                <a:cs typeface="Arial" pitchFamily="34" charset="0"/>
              </a:rPr>
              <a:t>Customer involvement or communication</a:t>
            </a:r>
            <a:endParaRPr lang="en-US" sz="1050" dirty="0">
              <a:latin typeface="Arial" pitchFamily="34" charset="0"/>
              <a:cs typeface="Arial" pitchFamily="34" charset="0"/>
            </a:endParaRPr>
          </a:p>
        </p:txBody>
      </p:sp>
      <p:cxnSp>
        <p:nvCxnSpPr>
          <p:cNvPr id="152" name="Straight Connector 151"/>
          <p:cNvCxnSpPr/>
          <p:nvPr/>
        </p:nvCxnSpPr>
        <p:spPr>
          <a:xfrm>
            <a:off x="5185883" y="2641558"/>
            <a:ext cx="103222"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153" name="TextBox 152"/>
          <p:cNvSpPr txBox="1"/>
          <p:nvPr/>
        </p:nvSpPr>
        <p:spPr>
          <a:xfrm>
            <a:off x="5352979" y="2514600"/>
            <a:ext cx="1338828" cy="253916"/>
          </a:xfrm>
          <a:prstGeom prst="rect">
            <a:avLst/>
          </a:prstGeom>
          <a:noFill/>
        </p:spPr>
        <p:txBody>
          <a:bodyPr wrap="none" rtlCol="0">
            <a:spAutoFit/>
          </a:bodyPr>
          <a:lstStyle/>
          <a:p>
            <a:r>
              <a:rPr lang="en-US" sz="1050" dirty="0" smtClean="0">
                <a:latin typeface="Arial" pitchFamily="34" charset="0"/>
                <a:cs typeface="Arial" pitchFamily="34" charset="0"/>
              </a:rPr>
              <a:t>Development Effort</a:t>
            </a:r>
            <a:endParaRPr lang="en-US" sz="1050" dirty="0">
              <a:latin typeface="Arial" pitchFamily="34" charset="0"/>
              <a:cs typeface="Arial" pitchFamily="34" charset="0"/>
            </a:endParaRPr>
          </a:p>
        </p:txBody>
      </p:sp>
    </p:spTree>
    <p:extLst>
      <p:ext uri="{BB962C8B-B14F-4D97-AF65-F5344CB8AC3E}">
        <p14:creationId xmlns:p14="http://schemas.microsoft.com/office/powerpoint/2010/main" val="18222917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3037</TotalTime>
  <Words>635</Words>
  <Application>Microsoft Office PowerPoint</Application>
  <PresentationFormat>On-screen Show (4:3)</PresentationFormat>
  <Paragraphs>130</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1_Office Theme</vt:lpstr>
      <vt:lpstr>2014 Industry Initiatives</vt:lpstr>
      <vt:lpstr>Railinc has works with the RPSWC to prioritize industry projects  </vt:lpstr>
      <vt:lpstr> In 2014, 11 of the 14 projects are related to one of these current programs</vt:lpstr>
      <vt:lpstr>Fourteen industry projects were approved by the RPSWC for 2014</vt:lpstr>
      <vt:lpstr>Approved 2014 industry projects in asset utilization and compensation</vt:lpstr>
      <vt:lpstr>Approved 2014 industry projects in asset utilization and compensation</vt:lpstr>
      <vt:lpstr>Planned 2014 maintenance activities for asset utilization and compensation</vt:lpstr>
      <vt:lpstr>PowerPoint Presentation</vt:lpstr>
      <vt:lpstr>Your involvement is critical for success</vt:lpstr>
      <vt:lpstr>Questions?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Gunther, Joanne</dc:creator>
  <cp:lastModifiedBy>Hancock, Kelley-Jo</cp:lastModifiedBy>
  <cp:revision>78</cp:revision>
  <cp:lastPrinted>2012-09-12T18:52:52Z</cp:lastPrinted>
  <dcterms:created xsi:type="dcterms:W3CDTF">2012-02-21T18:19:11Z</dcterms:created>
  <dcterms:modified xsi:type="dcterms:W3CDTF">2013-11-06T17:16:16Z</dcterms:modified>
</cp:coreProperties>
</file>