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91" r:id="rId2"/>
    <p:sldId id="347" r:id="rId3"/>
    <p:sldId id="348" r:id="rId4"/>
    <p:sldId id="351" r:id="rId5"/>
    <p:sldId id="371" r:id="rId6"/>
    <p:sldId id="372" r:id="rId7"/>
    <p:sldId id="353" r:id="rId8"/>
    <p:sldId id="354" r:id="rId9"/>
    <p:sldId id="355" r:id="rId10"/>
    <p:sldId id="357" r:id="rId11"/>
    <p:sldId id="356" r:id="rId12"/>
    <p:sldId id="358" r:id="rId13"/>
    <p:sldId id="359" r:id="rId14"/>
    <p:sldId id="360" r:id="rId15"/>
    <p:sldId id="361" r:id="rId16"/>
    <p:sldId id="362" r:id="rId17"/>
    <p:sldId id="364" r:id="rId18"/>
    <p:sldId id="365" r:id="rId19"/>
    <p:sldId id="366" r:id="rId20"/>
    <p:sldId id="368" r:id="rId21"/>
    <p:sldId id="367" r:id="rId22"/>
    <p:sldId id="370" r:id="rId23"/>
    <p:sldId id="373" r:id="rId24"/>
    <p:sldId id="369" r:id="rId25"/>
    <p:sldId id="374" r:id="rId2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38" autoAdjust="0"/>
    <p:restoredTop sz="83260" autoAdjust="0"/>
  </p:normalViewPr>
  <p:slideViewPr>
    <p:cSldViewPr>
      <p:cViewPr varScale="1">
        <p:scale>
          <a:sx n="76" d="100"/>
          <a:sy n="76" d="100"/>
        </p:scale>
        <p:origin x="12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2"/>
    </p:cViewPr>
  </p:sorterViewPr>
  <p:notesViewPr>
    <p:cSldViewPr>
      <p:cViewPr varScale="1">
        <p:scale>
          <a:sx n="81" d="100"/>
          <a:sy n="81" d="100"/>
        </p:scale>
        <p:origin x="-3168" y="-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5/11/2015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Tracing Products Grantee,</a:t>
            </a:r>
            <a:r>
              <a:rPr lang="en-US" baseline="0" dirty="0" smtClean="0"/>
              <a:t> Other products Grantee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960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may perform one of the following actions: a. Select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Search Again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initiate a new agency search.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 Select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Done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exit the Search Results page.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 Select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Export CSV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save the results as a CSV file (see Exporting CSV Files).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d. Select one of the hyperlinked fields of a found agency record to view details of that record.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7859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view you will see after clicking on one</a:t>
            </a:r>
            <a:r>
              <a:rPr lang="en-US" baseline="0" dirty="0" smtClean="0"/>
              <a:t> of the hyperlinked fields from your search.  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0966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Granting agency is prefilled with</a:t>
            </a:r>
            <a:r>
              <a:rPr lang="en-US" baseline="0" dirty="0" smtClean="0"/>
              <a:t> the mark you are managing.  </a:t>
            </a:r>
            <a:r>
              <a:rPr lang="en-US" dirty="0" smtClean="0"/>
              <a:t>Complete</a:t>
            </a:r>
            <a:r>
              <a:rPr lang="en-US" baseline="0" dirty="0" smtClean="0"/>
              <a:t> the available fields and save or cancel.</a:t>
            </a:r>
          </a:p>
          <a:p>
            <a:endParaRPr lang="en-US" baseline="0" dirty="0" smtClean="0"/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Note: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 can only edit the expiration dates of an agency. If you desire to change the agent company or the effective date, add a new agency relationship and delete the one you want to edit (or set it to expire) as appropriate.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93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log in for the first time,</a:t>
            </a:r>
            <a:r>
              <a:rPr lang="en-US" baseline="0" dirty="0" smtClean="0"/>
              <a:t> you may see this page.  </a:t>
            </a:r>
            <a:r>
              <a:rPr lang="en-US" baseline="0" dirty="0" err="1" smtClean="0"/>
              <a:t>FindUs.Rail</a:t>
            </a:r>
            <a:r>
              <a:rPr lang="en-US" baseline="0" dirty="0" smtClean="0"/>
              <a:t> periodically requires that contact information be verified and updated as needed.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933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you manage a single company, then following a successful login the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FindUs.Rail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Welcome page is displayed with the company identified in the page header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29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998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least one field must be input.</a:t>
            </a:r>
            <a:r>
              <a:rPr lang="en-US" baseline="0" dirty="0" smtClean="0"/>
              <a:t>  Wildcard search is supported by ‘*’.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50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 one of the following described actions: a. Select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add a new contact 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 Select an existing contact and select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Clone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create a new contact based on the selection.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 Select an existing contact and select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Delete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delete that contact. A message appears asking you to confirm this decision.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d. Select an existing contact and select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Edit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edit that contact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e. Select a hyperlinked name of a listed contact to view/manage that contact. The View Contact screen is displayed.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917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From the view contact page you may perform one of the following actions: </a:t>
            </a:r>
          </a:p>
          <a:p>
            <a:r>
              <a:rPr lang="en-US" sz="1200" dirty="0" smtClean="0"/>
              <a:t>a. Select </a:t>
            </a:r>
            <a:r>
              <a:rPr lang="en-US" sz="1200" b="1" dirty="0" smtClean="0"/>
              <a:t>Mark as Verified </a:t>
            </a:r>
            <a:r>
              <a:rPr lang="en-US" sz="1200" dirty="0" smtClean="0"/>
              <a:t>to verify a contact. A message appears at the top of the View Contact page, “Contact was marked as verified”. </a:t>
            </a:r>
          </a:p>
          <a:p>
            <a:r>
              <a:rPr lang="en-US" sz="1200" dirty="0" smtClean="0"/>
              <a:t>b. Select </a:t>
            </a:r>
            <a:r>
              <a:rPr lang="en-US" sz="1200" b="1" dirty="0" smtClean="0"/>
              <a:t>Clone </a:t>
            </a:r>
            <a:r>
              <a:rPr lang="en-US" sz="1200" dirty="0" smtClean="0"/>
              <a:t>to create a new contact based on the displayed record</a:t>
            </a:r>
          </a:p>
          <a:p>
            <a:r>
              <a:rPr lang="en-US" sz="1200" dirty="0" smtClean="0"/>
              <a:t>c. Select </a:t>
            </a:r>
            <a:r>
              <a:rPr lang="en-US" sz="1200" b="1" dirty="0" smtClean="0"/>
              <a:t>Edit </a:t>
            </a:r>
            <a:r>
              <a:rPr lang="en-US" sz="1200" dirty="0" smtClean="0"/>
              <a:t>to edit the displayed record </a:t>
            </a:r>
          </a:p>
          <a:p>
            <a:r>
              <a:rPr lang="en-US" sz="1200" dirty="0" smtClean="0"/>
              <a:t>d. Select </a:t>
            </a:r>
            <a:r>
              <a:rPr lang="en-US" sz="1200" b="1" dirty="0" smtClean="0"/>
              <a:t>Delete </a:t>
            </a:r>
            <a:r>
              <a:rPr lang="en-US" sz="1200" dirty="0" smtClean="0"/>
              <a:t>to delete that contact. A message appears asking you to confirm this decision. </a:t>
            </a:r>
          </a:p>
          <a:p>
            <a:r>
              <a:rPr lang="en-US" sz="1200" dirty="0" smtClean="0"/>
              <a:t>g. Select </a:t>
            </a:r>
            <a:r>
              <a:rPr lang="en-US" sz="1200" b="1" dirty="0" smtClean="0"/>
              <a:t>Done </a:t>
            </a:r>
            <a:r>
              <a:rPr lang="en-US" sz="1200" dirty="0" smtClean="0"/>
              <a:t>to exit the View Contact screen. The Manage Contacts screen is redisplayed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728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76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Ability</a:t>
            </a:r>
            <a:r>
              <a:rPr lang="en-US" baseline="0" dirty="0" smtClean="0"/>
              <a:t> to search by mark and category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256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5/11/2015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5/11/2015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5/11/2015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2015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ilinc.com/rportal/findusrail" TargetMode="External"/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ilinc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dirty="0" err="1" smtClean="0"/>
              <a:t>Findus.Rail</a:t>
            </a:r>
            <a:r>
              <a:rPr lang="en-US" sz="4800" dirty="0" smtClean="0"/>
              <a:t> Application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Sara Maples</a:t>
            </a:r>
          </a:p>
          <a:p>
            <a:r>
              <a:rPr lang="en-US" sz="2800" dirty="0" smtClean="0"/>
              <a:t>ACACSO</a:t>
            </a:r>
          </a:p>
          <a:p>
            <a:r>
              <a:rPr lang="en-US" sz="2800" dirty="0" smtClean="0"/>
              <a:t>May 13,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Creating a 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199"/>
            <a:ext cx="8331458" cy="403860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Under </a:t>
            </a:r>
            <a:r>
              <a:rPr lang="en-US" sz="2400" dirty="0"/>
              <a:t>the category listing, select the appropriate category for the </a:t>
            </a:r>
            <a:r>
              <a:rPr lang="en-US" sz="2400" dirty="0" smtClean="0"/>
              <a:t>contact (for example, Car </a:t>
            </a:r>
            <a:r>
              <a:rPr lang="en-US" sz="2400" dirty="0"/>
              <a:t>Service/Car Hire Voting </a:t>
            </a:r>
            <a:r>
              <a:rPr lang="en-US" sz="2400" dirty="0" smtClean="0"/>
              <a:t>Subscribers). Depending </a:t>
            </a:r>
            <a:r>
              <a:rPr lang="en-US" sz="2400" dirty="0"/>
              <a:t>on the selection, additional details appear regarding the category role. </a:t>
            </a:r>
          </a:p>
          <a:p>
            <a:r>
              <a:rPr lang="en-US" sz="2400" dirty="0"/>
              <a:t>Select </a:t>
            </a:r>
            <a:r>
              <a:rPr lang="en-US" sz="2400" b="1" dirty="0"/>
              <a:t>Save </a:t>
            </a:r>
            <a:r>
              <a:rPr lang="en-US" sz="2400" dirty="0"/>
              <a:t>to save the new contact record.</a:t>
            </a:r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746" y="3743325"/>
            <a:ext cx="6464508" cy="1971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67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Searching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34802"/>
            <a:ext cx="8331458" cy="375159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Select </a:t>
            </a:r>
            <a:r>
              <a:rPr lang="en-US" sz="2400" b="1" dirty="0" smtClean="0"/>
              <a:t>Contacts &gt; Search Contacts</a:t>
            </a:r>
            <a:r>
              <a:rPr lang="en-US" sz="2400" dirty="0" smtClean="0"/>
              <a:t> to display Search Contacts page. You can search by mark and/or category.</a:t>
            </a:r>
            <a:endParaRPr lang="en-US" sz="24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959" y="2743200"/>
            <a:ext cx="6550083" cy="28331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358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181"/>
            <a:ext cx="8267313" cy="1192975"/>
          </a:xfrm>
        </p:spPr>
        <p:txBody>
          <a:bodyPr/>
          <a:lstStyle/>
          <a:p>
            <a:r>
              <a:rPr lang="en-US" dirty="0" smtClean="0"/>
              <a:t>Advanced Contact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2893031" cy="2667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Click </a:t>
            </a:r>
            <a:r>
              <a:rPr lang="en-US" sz="2400" dirty="0"/>
              <a:t>on the </a:t>
            </a:r>
            <a:r>
              <a:rPr lang="en-US" sz="2400" b="1" dirty="0"/>
              <a:t>Advanced Search </a:t>
            </a:r>
            <a:r>
              <a:rPr lang="en-US" sz="2400" dirty="0" smtClean="0"/>
              <a:t>tab to perform an advanced search.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1" y="1752600"/>
            <a:ext cx="5186680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724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Contact Search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3048000" cy="403860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Your search will produce a screen like the one to the right that will show your results.</a:t>
            </a:r>
          </a:p>
          <a:p>
            <a:r>
              <a:rPr lang="en-US" sz="2400" dirty="0" smtClean="0"/>
              <a:t>Select </a:t>
            </a:r>
            <a:r>
              <a:rPr lang="en-US" sz="2400" dirty="0"/>
              <a:t>the hyperlinked name of a found contact to view </a:t>
            </a:r>
            <a:r>
              <a:rPr lang="en-US" sz="2400" dirty="0" smtClean="0"/>
              <a:t>details for that </a:t>
            </a:r>
            <a:r>
              <a:rPr lang="en-US" sz="2400" dirty="0"/>
              <a:t>contact.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712731"/>
            <a:ext cx="5155223" cy="271133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22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View 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4999"/>
            <a:ext cx="3048000" cy="40386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After you click the contact name, you will see a screen like the one to the right.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118" y="1676400"/>
            <a:ext cx="5588017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850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Managing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31458" cy="403860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Select </a:t>
            </a:r>
            <a:r>
              <a:rPr lang="en-US" sz="2400" b="1" dirty="0" smtClean="0"/>
              <a:t>Contacts &gt; Manage </a:t>
            </a:r>
            <a:r>
              <a:rPr lang="en-US" sz="2400" b="1" dirty="0"/>
              <a:t>Contacts</a:t>
            </a:r>
            <a:r>
              <a:rPr lang="en-US" sz="2400" dirty="0"/>
              <a:t>. The Manage Contacts page is </a:t>
            </a:r>
            <a:r>
              <a:rPr lang="en-US" sz="2400" dirty="0" smtClean="0"/>
              <a:t>displayed.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162" y="2590800"/>
            <a:ext cx="6245676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82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Managing Contacts 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707" y="1752600"/>
            <a:ext cx="6048586" cy="3751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13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Mandatory 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34802"/>
            <a:ext cx="8331458" cy="3751598"/>
          </a:xfrm>
        </p:spPr>
        <p:txBody>
          <a:bodyPr>
            <a:noAutofit/>
          </a:bodyPr>
          <a:lstStyle/>
          <a:p>
            <a:r>
              <a:rPr lang="en-US" sz="2000" dirty="0" smtClean="0"/>
              <a:t>AAR Interchange Rule 114 indicates which contact categories are mandatory in </a:t>
            </a:r>
            <a:r>
              <a:rPr lang="en-US" sz="2000" dirty="0" err="1" smtClean="0"/>
              <a:t>FindUs.Rail</a:t>
            </a:r>
            <a:r>
              <a:rPr lang="en-US" sz="2000" dirty="0" smtClean="0"/>
              <a:t>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 err="1"/>
              <a:t>Umler</a:t>
            </a:r>
            <a:endParaRPr lang="en-US" sz="20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DDCT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Early Warning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EHMS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Car Repair </a:t>
            </a:r>
            <a:r>
              <a:rPr lang="en-US" sz="2000" dirty="0" smtClean="0"/>
              <a:t>Billing (required functions </a:t>
            </a:r>
            <a:r>
              <a:rPr lang="en-US" sz="2000" dirty="0"/>
              <a:t>include Billed Party (BP), Invoicing Party (IP), Inquiries (IQ), Exceptions (EX) and Remit To (</a:t>
            </a:r>
            <a:r>
              <a:rPr lang="en-US" sz="2000" dirty="0" err="1"/>
              <a:t>RT</a:t>
            </a:r>
            <a:r>
              <a:rPr lang="en-US" sz="2000" dirty="0" smtClean="0"/>
              <a:t>))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The Office Manual of AAR Interchange rules has a complete listing.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16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</a:t>
            </a:r>
            <a:r>
              <a:rPr lang="en-US" dirty="0" err="1" smtClean="0"/>
              <a:t>Railinc</a:t>
            </a:r>
            <a:r>
              <a:rPr lang="en-US" dirty="0" smtClean="0"/>
              <a:t> Apps Use </a:t>
            </a:r>
            <a:r>
              <a:rPr lang="en-US" dirty="0" err="1" smtClean="0"/>
              <a:t>FindUs.Rail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31458" cy="3751598"/>
          </a:xfrm>
        </p:spPr>
        <p:txBody>
          <a:bodyPr>
            <a:noAutofit/>
          </a:bodyPr>
          <a:lstStyle/>
          <a:p>
            <a:r>
              <a:rPr lang="en-US" sz="2000" b="1" dirty="0" err="1" smtClean="0"/>
              <a:t>DDCT</a:t>
            </a:r>
            <a:r>
              <a:rPr lang="en-US" sz="2000" b="1" dirty="0" smtClean="0"/>
              <a:t> — </a:t>
            </a:r>
            <a:r>
              <a:rPr lang="en-US" sz="2000" dirty="0" smtClean="0"/>
              <a:t>To identify and maintain repair shops</a:t>
            </a:r>
            <a:r>
              <a:rPr lang="en-US" sz="2000" dirty="0"/>
              <a:t>, </a:t>
            </a:r>
            <a:r>
              <a:rPr lang="en-US" sz="2000" dirty="0" smtClean="0"/>
              <a:t>scrap </a:t>
            </a:r>
            <a:r>
              <a:rPr lang="en-US" sz="2000" dirty="0"/>
              <a:t>and </a:t>
            </a:r>
            <a:r>
              <a:rPr lang="en-US" sz="2000" dirty="0" smtClean="0"/>
              <a:t>storage </a:t>
            </a:r>
            <a:r>
              <a:rPr lang="en-US" sz="2000" dirty="0"/>
              <a:t>f</a:t>
            </a:r>
            <a:r>
              <a:rPr lang="en-US" sz="2000" dirty="0" smtClean="0"/>
              <a:t>acilities </a:t>
            </a:r>
            <a:r>
              <a:rPr lang="en-US" sz="2000" dirty="0"/>
              <a:t>for disposition within </a:t>
            </a:r>
            <a:r>
              <a:rPr lang="en-US" sz="2000" dirty="0" err="1" smtClean="0"/>
              <a:t>DDCT</a:t>
            </a:r>
            <a:r>
              <a:rPr lang="en-US" sz="2000" dirty="0" smtClean="0"/>
              <a:t>. These facilities must be registered in </a:t>
            </a:r>
            <a:r>
              <a:rPr lang="en-US" sz="2000" dirty="0" err="1" smtClean="0"/>
              <a:t>FindUs.Rail</a:t>
            </a:r>
            <a:r>
              <a:rPr lang="en-US" sz="2000" dirty="0" smtClean="0"/>
              <a:t> to report the completion of repairs.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b="1" dirty="0" smtClean="0"/>
              <a:t>Tank Car Mileage Equalization </a:t>
            </a:r>
            <a:r>
              <a:rPr lang="en-US" sz="2000" b="1" dirty="0"/>
              <a:t>—</a:t>
            </a:r>
            <a:r>
              <a:rPr lang="en-US" sz="2000" dirty="0" smtClean="0"/>
              <a:t> To identify and maintain a user list for reports.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b="1" dirty="0" smtClean="0"/>
              <a:t>Mechanical Reference Repository </a:t>
            </a:r>
            <a:r>
              <a:rPr lang="en-US" sz="2000" b="1" dirty="0"/>
              <a:t>—</a:t>
            </a:r>
            <a:r>
              <a:rPr lang="en-US" sz="2000" dirty="0" smtClean="0"/>
              <a:t> To identify and maintain AAR-approved Running Repair Agents.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b="1" dirty="0" err="1" smtClean="0"/>
              <a:t>AskRail</a:t>
            </a:r>
            <a:r>
              <a:rPr lang="en-US" sz="2000" dirty="0"/>
              <a:t> </a:t>
            </a:r>
            <a:r>
              <a:rPr lang="en-US" sz="2000" dirty="0" smtClean="0"/>
              <a:t>– To identify and maintain an emergency contacts list to report emergencies or inquire about hazardous materials being transported.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22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Agencies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31458" cy="3751598"/>
          </a:xfrm>
        </p:spPr>
        <p:txBody>
          <a:bodyPr>
            <a:noAutofit/>
          </a:bodyPr>
          <a:lstStyle/>
          <a:p>
            <a:r>
              <a:rPr lang="en-US" sz="2400" dirty="0"/>
              <a:t>An agency is a business or an administrative division that provides a particular service. An agency relationship is set up between a company and the agent(s) for that company. </a:t>
            </a:r>
            <a:r>
              <a:rPr lang="en-US" sz="2400" dirty="0" smtClean="0"/>
              <a:t>For </a:t>
            </a:r>
            <a:r>
              <a:rPr lang="en-US" sz="2400" dirty="0"/>
              <a:t>example, agents typically manage functions such as Car </a:t>
            </a:r>
            <a:r>
              <a:rPr lang="en-US" sz="2400" dirty="0" smtClean="0"/>
              <a:t>Repair </a:t>
            </a:r>
            <a:r>
              <a:rPr lang="en-US" sz="2400" dirty="0"/>
              <a:t>Billing.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Functionality includes the ability to Search, Manage and Add Agencies.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48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80173"/>
            <a:ext cx="8267313" cy="1192975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34802"/>
            <a:ext cx="8331458" cy="3751598"/>
          </a:xfrm>
        </p:spPr>
        <p:txBody>
          <a:bodyPr>
            <a:noAutofit/>
          </a:bodyPr>
          <a:lstStyle/>
          <a:p>
            <a:r>
              <a:rPr lang="en-US" sz="2800" dirty="0" smtClean="0"/>
              <a:t>Application Overview</a:t>
            </a:r>
          </a:p>
          <a:p>
            <a:r>
              <a:rPr lang="en-US" sz="2800" dirty="0" err="1" smtClean="0"/>
              <a:t>Findus.Rail</a:t>
            </a:r>
            <a:r>
              <a:rPr lang="en-US" sz="2800" dirty="0" smtClean="0"/>
              <a:t> Roles and First-Time Access</a:t>
            </a:r>
          </a:p>
          <a:p>
            <a:r>
              <a:rPr lang="en-US" sz="2800" dirty="0" smtClean="0"/>
              <a:t>Creating a Contact</a:t>
            </a:r>
          </a:p>
          <a:p>
            <a:r>
              <a:rPr lang="en-US" sz="2800" dirty="0" smtClean="0"/>
              <a:t>Searching, Viewing and Managing Contacts</a:t>
            </a:r>
          </a:p>
          <a:p>
            <a:r>
              <a:rPr lang="en-US" sz="2800" dirty="0" smtClean="0"/>
              <a:t>Mandatory Contact Information (Rule 114)</a:t>
            </a:r>
          </a:p>
          <a:p>
            <a:r>
              <a:rPr lang="en-US" sz="2800" dirty="0" smtClean="0"/>
              <a:t>How Other </a:t>
            </a:r>
            <a:r>
              <a:rPr lang="en-US" sz="2800" dirty="0" err="1" smtClean="0"/>
              <a:t>Railinc</a:t>
            </a:r>
            <a:r>
              <a:rPr lang="en-US" sz="2800" dirty="0" smtClean="0"/>
              <a:t> Applications Use </a:t>
            </a:r>
            <a:r>
              <a:rPr lang="en-US" sz="2800" dirty="0" err="1" smtClean="0"/>
              <a:t>Findus.Rail</a:t>
            </a:r>
            <a:endParaRPr lang="en-US" sz="2800" dirty="0"/>
          </a:p>
          <a:p>
            <a:r>
              <a:rPr lang="en-US" sz="2800" dirty="0" smtClean="0"/>
              <a:t>Agencies in </a:t>
            </a:r>
            <a:r>
              <a:rPr lang="en-US" sz="2800" dirty="0" err="1" smtClean="0"/>
              <a:t>FindUs.Rail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9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Agency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676400"/>
            <a:ext cx="8305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You can specify and Agency Search by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the company granting agency, the agent, or both. 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Select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Agency &gt; Search Agency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to search an agency.</a:t>
            </a: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696" y="2743200"/>
            <a:ext cx="5128609" cy="30112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698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Agency Search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67" y="1752600"/>
            <a:ext cx="7735266" cy="3751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5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Agency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399"/>
            <a:ext cx="2743200" cy="39624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From the view agency page you can:</a:t>
            </a:r>
            <a:br>
              <a:rPr lang="en-US" sz="2000" dirty="0" smtClean="0"/>
            </a:b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Select </a:t>
            </a:r>
            <a:r>
              <a:rPr lang="en-US" sz="2000" b="1" dirty="0"/>
              <a:t>Edit </a:t>
            </a:r>
            <a:r>
              <a:rPr lang="en-US" sz="2000" dirty="0"/>
              <a:t>to make edits to the displayed </a:t>
            </a:r>
            <a:r>
              <a:rPr lang="en-US" sz="2000" dirty="0" smtClean="0"/>
              <a:t>agency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Select </a:t>
            </a:r>
            <a:r>
              <a:rPr lang="en-US" sz="2000" b="1" dirty="0"/>
              <a:t>Delete </a:t>
            </a:r>
            <a:r>
              <a:rPr lang="en-US" sz="2000" dirty="0"/>
              <a:t>to remove the displayed </a:t>
            </a:r>
            <a:r>
              <a:rPr lang="en-US" sz="2000" dirty="0" smtClean="0"/>
              <a:t>agency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Select </a:t>
            </a:r>
            <a:r>
              <a:rPr lang="en-US" sz="2000" b="1" dirty="0"/>
              <a:t>Done </a:t>
            </a:r>
            <a:r>
              <a:rPr lang="en-US" sz="2000" dirty="0"/>
              <a:t>to exit the View Agency page</a:t>
            </a:r>
            <a:r>
              <a:rPr lang="en-US" sz="2000" dirty="0" smtClean="0"/>
              <a:t>.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752600"/>
            <a:ext cx="5643072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72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662" y="574181"/>
            <a:ext cx="8375651" cy="1192975"/>
          </a:xfrm>
        </p:spPr>
        <p:txBody>
          <a:bodyPr/>
          <a:lstStyle/>
          <a:p>
            <a:r>
              <a:rPr lang="en-US" dirty="0" smtClean="0"/>
              <a:t>Agency Add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600200"/>
            <a:ext cx="8426967" cy="42973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Select </a:t>
            </a:r>
            <a:r>
              <a:rPr lang="en-US" sz="3000" b="1" dirty="0" smtClean="0"/>
              <a:t>Agency &gt; Add Agency</a:t>
            </a:r>
            <a:r>
              <a:rPr lang="en-US" sz="3000" dirty="0"/>
              <a:t> </a:t>
            </a:r>
            <a:r>
              <a:rPr lang="en-US" sz="3000" dirty="0" smtClean="0"/>
              <a:t>to add an agency.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2527" y="2819400"/>
            <a:ext cx="4198947" cy="2875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11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For Additional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31458" cy="39624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Customer Support</a:t>
            </a:r>
          </a:p>
          <a:p>
            <a:pPr lvl="1"/>
            <a:r>
              <a:rPr lang="en-US" sz="3000" dirty="0"/>
              <a:t> </a:t>
            </a:r>
            <a:r>
              <a:rPr lang="en-US" sz="3000" dirty="0" err="1" smtClean="0">
                <a:hlinkClick r:id="rId2"/>
              </a:rPr>
              <a:t>csc@railinc.com</a:t>
            </a:r>
            <a:endParaRPr lang="en-US" sz="3000" dirty="0" smtClean="0"/>
          </a:p>
          <a:p>
            <a:pPr lvl="1"/>
            <a:r>
              <a:rPr lang="en-US" sz="3000" dirty="0" smtClean="0"/>
              <a:t> 1-877-724-5462</a:t>
            </a:r>
            <a:br>
              <a:rPr lang="en-US" sz="3000" dirty="0" smtClean="0"/>
            </a:br>
            <a:endParaRPr lang="en-US" sz="3000" dirty="0" smtClean="0"/>
          </a:p>
          <a:p>
            <a:r>
              <a:rPr lang="en-US" sz="3000" dirty="0" err="1" smtClean="0"/>
              <a:t>FindUs.Rail</a:t>
            </a:r>
            <a:r>
              <a:rPr lang="en-US" sz="3000" dirty="0" smtClean="0"/>
              <a:t> Users Guide (under the help tab)</a:t>
            </a:r>
            <a:br>
              <a:rPr lang="en-US" sz="3000" dirty="0" smtClean="0"/>
            </a:br>
            <a:endParaRPr lang="en-US" sz="3000" dirty="0" smtClean="0"/>
          </a:p>
          <a:p>
            <a:r>
              <a:rPr lang="en-US" sz="3000" dirty="0" err="1" smtClean="0"/>
              <a:t>FindUs.Rail</a:t>
            </a:r>
            <a:r>
              <a:rPr lang="en-US" sz="3000" dirty="0"/>
              <a:t> product page at </a:t>
            </a:r>
            <a:r>
              <a:rPr lang="en-US" sz="3000" dirty="0">
                <a:hlinkClick r:id="rId3"/>
              </a:rPr>
              <a:t>https://www.railinc.com/rportal/findusrail</a:t>
            </a:r>
            <a:endParaRPr lang="en-US" sz="3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2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832513"/>
            <a:ext cx="3505200" cy="119297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Questions?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83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>
            <a:no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FindUs.Rail</a:t>
            </a:r>
            <a:r>
              <a:rPr lang="en-US" dirty="0" smtClean="0"/>
              <a:t>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31458" cy="37515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smtClean="0"/>
              <a:t>A web-based application, </a:t>
            </a:r>
            <a:r>
              <a:rPr lang="en-US" sz="3000" dirty="0" err="1" smtClean="0"/>
              <a:t>FindUs.Rail</a:t>
            </a:r>
            <a:r>
              <a:rPr lang="en-US" sz="3000" dirty="0" smtClean="0"/>
              <a:t> is a source of comprehensive industry contact data that enables users to:</a:t>
            </a:r>
          </a:p>
          <a:p>
            <a:r>
              <a:rPr lang="en-US" sz="3000" dirty="0" smtClean="0"/>
              <a:t>Search contacts by company and category</a:t>
            </a:r>
          </a:p>
          <a:p>
            <a:r>
              <a:rPr lang="en-US" sz="3000" dirty="0" smtClean="0"/>
              <a:t>Manage their own contacts</a:t>
            </a:r>
          </a:p>
          <a:p>
            <a:r>
              <a:rPr lang="en-US" sz="3000" dirty="0" smtClean="0"/>
              <a:t>Download contacts</a:t>
            </a:r>
          </a:p>
          <a:p>
            <a:r>
              <a:rPr lang="en-US" sz="3000" dirty="0" smtClean="0"/>
              <a:t>Assign a third party to manage contact data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0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/>
          <a:lstStyle/>
          <a:p>
            <a:r>
              <a:rPr lang="en-US" dirty="0" smtClean="0"/>
              <a:t>Gaining First-Time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11002"/>
            <a:ext cx="8331458" cy="3751598"/>
          </a:xfrm>
        </p:spPr>
        <p:txBody>
          <a:bodyPr>
            <a:normAutofit/>
          </a:bodyPr>
          <a:lstStyle/>
          <a:p>
            <a:r>
              <a:rPr lang="en-US" sz="3000" dirty="0" smtClean="0"/>
              <a:t>Users need a Railinc Single Sign-on (SSO) account. </a:t>
            </a:r>
          </a:p>
          <a:p>
            <a:pPr lvl="1"/>
            <a:r>
              <a:rPr lang="en-US" dirty="0" smtClean="0"/>
              <a:t>Register at: </a:t>
            </a:r>
            <a:r>
              <a:rPr lang="en-US" dirty="0" err="1" smtClean="0">
                <a:hlinkClick r:id="rId3"/>
              </a:rPr>
              <a:t>www.railinc.com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sz="3000" dirty="0" smtClean="0"/>
              <a:t>Users need </a:t>
            </a:r>
            <a:r>
              <a:rPr lang="en-US" sz="3000" dirty="0" err="1" smtClean="0"/>
              <a:t>FindUs.Rail</a:t>
            </a:r>
            <a:r>
              <a:rPr lang="en-US" sz="3000" dirty="0" smtClean="0"/>
              <a:t> permissions assigned to access the application.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89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662" y="574496"/>
            <a:ext cx="8375651" cy="1192975"/>
          </a:xfrm>
        </p:spPr>
        <p:txBody>
          <a:bodyPr/>
          <a:lstStyle/>
          <a:p>
            <a:r>
              <a:rPr lang="en-US" dirty="0" smtClean="0"/>
              <a:t>Request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28800"/>
            <a:ext cx="8426967" cy="4086561"/>
          </a:xfrm>
        </p:spPr>
        <p:txBody>
          <a:bodyPr/>
          <a:lstStyle/>
          <a:p>
            <a:r>
              <a:rPr lang="en-US" sz="3000" dirty="0" smtClean="0"/>
              <a:t>After logging in, locate “User Services” and select View/Request Permissions.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063" y="3200400"/>
            <a:ext cx="2809875" cy="19335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0837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662" y="574496"/>
            <a:ext cx="8375651" cy="1192975"/>
          </a:xfrm>
        </p:spPr>
        <p:txBody>
          <a:bodyPr/>
          <a:lstStyle/>
          <a:p>
            <a:r>
              <a:rPr lang="en-US" dirty="0" smtClean="0"/>
              <a:t>Request Access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28800"/>
            <a:ext cx="8426967" cy="4086561"/>
          </a:xfrm>
        </p:spPr>
        <p:txBody>
          <a:bodyPr/>
          <a:lstStyle/>
          <a:p>
            <a:r>
              <a:rPr lang="en-US" sz="3000" dirty="0" smtClean="0"/>
              <a:t>Click the “Request” button to the right of </a:t>
            </a:r>
            <a:r>
              <a:rPr lang="en-US" sz="3000" dirty="0" err="1" smtClean="0"/>
              <a:t>FindUs.Rail</a:t>
            </a:r>
            <a:r>
              <a:rPr lang="en-US" sz="3000" dirty="0" smtClean="0"/>
              <a:t> and select the applicable role.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723" y="2971800"/>
            <a:ext cx="5754554" cy="2395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90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4496"/>
            <a:ext cx="8267313" cy="1192975"/>
          </a:xfrm>
        </p:spPr>
        <p:txBody>
          <a:bodyPr>
            <a:normAutofit/>
          </a:bodyPr>
          <a:lstStyle/>
          <a:p>
            <a:r>
              <a:rPr lang="en-US" dirty="0" smtClean="0"/>
              <a:t>Contact Verification Page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05000"/>
            <a:ext cx="5791200" cy="32017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39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8778"/>
            <a:ext cx="8267313" cy="1192975"/>
          </a:xfrm>
        </p:spPr>
        <p:txBody>
          <a:bodyPr/>
          <a:lstStyle/>
          <a:p>
            <a:r>
              <a:rPr lang="en-US" dirty="0" smtClean="0"/>
              <a:t>Home Page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56"/>
          <a:stretch/>
        </p:blipFill>
        <p:spPr bwMode="auto">
          <a:xfrm>
            <a:off x="936360" y="1828800"/>
            <a:ext cx="7271281" cy="34978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038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4191000" cy="251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Select </a:t>
            </a:r>
            <a:r>
              <a:rPr lang="en-US" sz="2400" b="1" dirty="0" smtClean="0"/>
              <a:t>Contacts &gt; Add </a:t>
            </a:r>
            <a:r>
              <a:rPr lang="en-US" sz="2400" b="1" dirty="0"/>
              <a:t>Contacts</a:t>
            </a:r>
            <a:r>
              <a:rPr lang="en-US" sz="2400" dirty="0"/>
              <a:t>. </a:t>
            </a:r>
            <a:r>
              <a:rPr lang="en-US" sz="2400" dirty="0" smtClean="0"/>
              <a:t>Complete </a:t>
            </a:r>
            <a:r>
              <a:rPr lang="en-US" sz="2400" dirty="0"/>
              <a:t>the available input </a:t>
            </a:r>
            <a:r>
              <a:rPr lang="en-US" sz="2400" dirty="0" smtClean="0"/>
              <a:t>fields. Red fields are required fields. </a:t>
            </a:r>
            <a:endParaRPr lang="en-US" sz="2400" dirty="0"/>
          </a:p>
          <a:p>
            <a:endParaRPr lang="en-US" sz="3000" dirty="0"/>
          </a:p>
          <a:p>
            <a:pPr marL="0" indent="0">
              <a:buNone/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752600"/>
            <a:ext cx="4648200" cy="3985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381000" y="574496"/>
            <a:ext cx="8267313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r>
              <a:rPr lang="en-US" dirty="0" smtClean="0"/>
              <a:t>Creating a Contact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1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3100</TotalTime>
  <Words>1025</Words>
  <Application>Microsoft Office PowerPoint</Application>
  <PresentationFormat>On-screen Show (4:3)</PresentationFormat>
  <Paragraphs>144</Paragraphs>
  <Slides>25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ＭＳ Ｐゴシック</vt:lpstr>
      <vt:lpstr>Arial</vt:lpstr>
      <vt:lpstr>Calibri</vt:lpstr>
      <vt:lpstr>Helvetica</vt:lpstr>
      <vt:lpstr>Helvetica Light</vt:lpstr>
      <vt:lpstr>1_Office Theme</vt:lpstr>
      <vt:lpstr>Findus.Rail Application</vt:lpstr>
      <vt:lpstr>Agenda</vt:lpstr>
      <vt:lpstr>The FindUs.Rail Application</vt:lpstr>
      <vt:lpstr>Gaining First-Time Access</vt:lpstr>
      <vt:lpstr>Request Access</vt:lpstr>
      <vt:lpstr>Request Access (cont’d)</vt:lpstr>
      <vt:lpstr>Contact Verification Page</vt:lpstr>
      <vt:lpstr>Home Page</vt:lpstr>
      <vt:lpstr>PowerPoint Presentation</vt:lpstr>
      <vt:lpstr>Creating a Contact</vt:lpstr>
      <vt:lpstr>Searching Contacts</vt:lpstr>
      <vt:lpstr>Advanced Contact Search</vt:lpstr>
      <vt:lpstr>Contact Search Results</vt:lpstr>
      <vt:lpstr>View Contact</vt:lpstr>
      <vt:lpstr>Managing Contacts</vt:lpstr>
      <vt:lpstr>Managing Contacts View</vt:lpstr>
      <vt:lpstr>Mandatory Contact Information</vt:lpstr>
      <vt:lpstr>How Railinc Apps Use FindUs.Rail</vt:lpstr>
      <vt:lpstr>Agencies </vt:lpstr>
      <vt:lpstr>Agency Search</vt:lpstr>
      <vt:lpstr>Agency Search Results</vt:lpstr>
      <vt:lpstr>Agency View</vt:lpstr>
      <vt:lpstr>Agency Add</vt:lpstr>
      <vt:lpstr>For Additional Support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106</cp:revision>
  <cp:lastPrinted>2012-09-12T18:52:52Z</cp:lastPrinted>
  <dcterms:created xsi:type="dcterms:W3CDTF">2012-02-21T18:19:11Z</dcterms:created>
  <dcterms:modified xsi:type="dcterms:W3CDTF">2015-05-11T19:49:53Z</dcterms:modified>
</cp:coreProperties>
</file>