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09" r:id="rId2"/>
    <p:sldId id="310" r:id="rId3"/>
    <p:sldId id="311" r:id="rId4"/>
    <p:sldId id="312" r:id="rId5"/>
    <p:sldId id="313" r:id="rId6"/>
    <p:sldId id="314" r:id="rId7"/>
    <p:sldId id="316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1A823A"/>
    <a:srgbClr val="118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9878" autoAdjust="0"/>
  </p:normalViewPr>
  <p:slideViewPr>
    <p:cSldViewPr>
      <p:cViewPr>
        <p:scale>
          <a:sx n="107" d="100"/>
          <a:sy n="107" d="100"/>
        </p:scale>
        <p:origin x="-1104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173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86767EBC-6B3E-4D65-BE78-29E0B1B9EE05}" type="datetimeFigureOut">
              <a:rPr lang="en-US" smtClean="0"/>
              <a:pPr/>
              <a:t>11/7/2014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173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03C6D61E-D651-4D25-BFDA-EBC4CB811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833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pPr>
              <a:defRPr/>
            </a:pPr>
            <a:fld id="{92238CE0-CB9F-4718-BC4B-322DB5C918DB}" type="datetimeFigureOut">
              <a:rPr lang="en-US"/>
              <a:pPr>
                <a:defRPr/>
              </a:pPr>
              <a:t>11/7/2014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87" tIns="46244" rIns="92487" bIns="4624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pPr>
              <a:defRPr/>
            </a:pPr>
            <a:fld id="{E4A2F7E1-C4B4-4B1C-898D-9FBDCD911B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5788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12 hours for non-class 1</a:t>
            </a:r>
            <a:r>
              <a:rPr lang="en-US" baseline="0" dirty="0" smtClean="0"/>
              <a:t> railroads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 defTabSz="907633">
              <a:defRPr/>
            </a:pPr>
            <a:endParaRPr lang="en-US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defTabSz="907633">
              <a:defRPr/>
            </a:pPr>
            <a:r>
              <a:rPr lang="en-US" dirty="0" smtClean="0"/>
              <a:t>Rule 92 examples include:  hazardous leaking, defective,</a:t>
            </a:r>
            <a:r>
              <a:rPr lang="en-US" baseline="0" dirty="0" smtClean="0"/>
              <a:t> clearances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7633">
              <a:defRPr/>
            </a:pPr>
            <a:r>
              <a:rPr lang="en-US" dirty="0" smtClean="0"/>
              <a:t>Rule 90 is overage age (40 year cars)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7633">
              <a:defRPr/>
            </a:pPr>
            <a:r>
              <a:rPr lang="en-US" dirty="0" smtClean="0"/>
              <a:t>Rule </a:t>
            </a:r>
            <a:r>
              <a:rPr lang="en-US" smtClean="0"/>
              <a:t>90 is overage age (40 year cars)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7633">
              <a:defRPr/>
            </a:pPr>
            <a:r>
              <a:rPr lang="en-US" dirty="0" smtClean="0"/>
              <a:t>Rule </a:t>
            </a:r>
            <a:r>
              <a:rPr lang="en-US" smtClean="0"/>
              <a:t>90 is overage age (40 year cars)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FGIS – Federal Grain Inspection Service</a:t>
            </a:r>
          </a:p>
          <a:p>
            <a:r>
              <a:rPr lang="en-US" dirty="0" smtClean="0"/>
              <a:t>Grain Exchange – Weights authorized and controlled by a grain exchange</a:t>
            </a:r>
          </a:p>
          <a:p>
            <a:r>
              <a:rPr lang="en-US" dirty="0" smtClean="0"/>
              <a:t>TOFC</a:t>
            </a:r>
            <a:r>
              <a:rPr lang="en-US" baseline="0" dirty="0" smtClean="0"/>
              <a:t> – </a:t>
            </a:r>
          </a:p>
          <a:p>
            <a:r>
              <a:rPr lang="en-US" baseline="0" dirty="0" smtClean="0"/>
              <a:t>FAK – Freight All Kinds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Subsequent road charges origin</a:t>
            </a:r>
            <a:r>
              <a:rPr lang="en-US" baseline="0" dirty="0" smtClean="0"/>
              <a:t>ating road or road in the waybill route that does not forward weights to them.</a:t>
            </a:r>
          </a:p>
          <a:p>
            <a:endParaRPr lang="en-US" dirty="0" smtClean="0"/>
          </a:p>
          <a:p>
            <a:r>
              <a:rPr lang="en-US" dirty="0" smtClean="0"/>
              <a:t>Billed within 3 months after</a:t>
            </a:r>
            <a:r>
              <a:rPr lang="en-US" baseline="0" dirty="0" smtClean="0"/>
              <a:t> the month in which penalty charge accrued.  Paid within 3 months after the month in which penalty charge received.</a:t>
            </a:r>
          </a:p>
          <a:p>
            <a:endParaRPr lang="en-US" baseline="0" dirty="0" smtClean="0"/>
          </a:p>
          <a:p>
            <a:r>
              <a:rPr lang="en-US" b="1" dirty="0"/>
              <a:t>Appendix B: Reference Car Service Rule 11(G), Car Hire Rules Introduction</a:t>
            </a:r>
          </a:p>
          <a:p>
            <a:r>
              <a:rPr lang="en-US" dirty="0"/>
              <a:t>Rules Governing Settlement of the Use of Foreign Railroad-Owned Freight Cars by Short</a:t>
            </a:r>
          </a:p>
          <a:p>
            <a:r>
              <a:rPr lang="en-US" dirty="0"/>
              <a:t>Line Railroads, Which are Less Than 100 Miles in Length.</a:t>
            </a:r>
          </a:p>
          <a:p>
            <a:r>
              <a:rPr lang="en-US" dirty="0"/>
              <a:t>1. The Code of Car Hire Rules shall apply, except as herein after modified or amended.</a:t>
            </a:r>
          </a:p>
          <a:p>
            <a:r>
              <a:rPr lang="en-US" dirty="0"/>
              <a:t>2. Short line connections:</a:t>
            </a:r>
          </a:p>
          <a:p>
            <a:r>
              <a:rPr lang="en-US" dirty="0"/>
              <a:t>a. Short lines having but one connecting railroad may settle with that road for the use of foreign freight</a:t>
            </a:r>
          </a:p>
          <a:p>
            <a:r>
              <a:rPr lang="en-US" dirty="0"/>
              <a:t>equipment, if no alternative methods of settlement are available.</a:t>
            </a:r>
          </a:p>
          <a:p>
            <a:r>
              <a:rPr lang="en-US" dirty="0"/>
              <a:t>b. Short lines having connection(s) with more than one railroad will settle with the car owner for the use of</a:t>
            </a:r>
          </a:p>
          <a:p>
            <a:r>
              <a:rPr lang="en-US" dirty="0"/>
              <a:t>foreign freight equipment except when authorized to settle with connecting railroads by those railroads.</a:t>
            </a:r>
          </a:p>
          <a:p>
            <a:r>
              <a:rPr lang="en-US" dirty="0"/>
              <a:t>3. Settlements under Rule 2 shall be made promptly after the close of each calendar month and shall include all car</a:t>
            </a:r>
          </a:p>
          <a:p>
            <a:r>
              <a:rPr lang="en-US" dirty="0"/>
              <a:t>hire accruing during that month.</a:t>
            </a:r>
          </a:p>
          <a:p>
            <a:r>
              <a:rPr lang="en-US" dirty="0"/>
              <a:t>4. The connecting carrier with which settlements are made under Rule 2 shall report all car hire accruing on such</a:t>
            </a:r>
          </a:p>
          <a:p>
            <a:r>
              <a:rPr lang="en-US" dirty="0"/>
              <a:t>cars to the car owner, in accordance with the Code of Car Hire Rules.</a:t>
            </a:r>
          </a:p>
          <a:p>
            <a:r>
              <a:rPr lang="en-US" dirty="0"/>
              <a:t>5. Junction reports prescribed by Car Hire Rule 10 need not be made for cars subject to Rule 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RULE 14 – Contaminating Commodities</a:t>
            </a:r>
          </a:p>
          <a:p>
            <a:r>
              <a:rPr lang="en-US" dirty="0"/>
              <a:t>A. Box cars grade A or B per AAR Car Grade System, or refrigerator cars, must not be loaded with K graded</a:t>
            </a:r>
          </a:p>
          <a:p>
            <a:r>
              <a:rPr lang="en-US" dirty="0"/>
              <a:t>commodities listed in Appendix A, list of K grade commodities.</a:t>
            </a:r>
          </a:p>
          <a:p>
            <a:r>
              <a:rPr lang="en-US" dirty="0"/>
              <a:t>B. Municipal Waste (STC Code 4029114; Car Grade W) may only be loaded in equipment assigned for that purpose.</a:t>
            </a:r>
          </a:p>
          <a:p>
            <a:r>
              <a:rPr lang="en-US" dirty="0"/>
              <a:t>C. If a Box car is loaded in violation of A or B above and it becomes necessary to renew floors, lining or sheathing</a:t>
            </a:r>
          </a:p>
          <a:p>
            <a:r>
              <a:rPr lang="en-US" dirty="0"/>
              <a:t>(including associated parts), or portions thereof, in order to restore car to previous loading classification because of</a:t>
            </a:r>
          </a:p>
          <a:p>
            <a:r>
              <a:rPr lang="en-US" dirty="0"/>
              <a:t>contamination due to such loading, the cost of the repairs, notwithstanding any other provision of these rules, shall be</a:t>
            </a:r>
          </a:p>
          <a:p>
            <a:r>
              <a:rPr lang="en-US" dirty="0"/>
              <a:t>assumed by the road (either switching or road haul) responsible for furnishing the car for such loading.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A2F7E1-C4B4-4B1C-898D-9FBDCD911BB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itle 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71600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71800"/>
            <a:ext cx="6400800" cy="17526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C5B46-64EC-401E-9983-BAF7B1289C2D}" type="datetimeFigureOut">
              <a:rPr lang="en-US"/>
              <a:pPr>
                <a:defRPr/>
              </a:pPr>
              <a:t>11/7/2014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7809D-62CD-4A6A-BD40-F69C4B4058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CAFD2-2BA2-467B-9742-61B901592291}" type="datetimeFigureOut">
              <a:rPr lang="en-US"/>
              <a:pPr>
                <a:defRPr/>
              </a:pPr>
              <a:t>11/7/2014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62F67-F5EA-4544-95B2-924665FF42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3E341-DFA6-4CCF-BBD2-309D73E7F8C4}" type="datetimeFigureOut">
              <a:rPr lang="en-US"/>
              <a:pPr>
                <a:defRPr/>
              </a:pPr>
              <a:t>11/7/2014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89B25-7866-4D06-9503-8482142C61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88392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E4FFC-22C4-4313-9F3E-6C407B622C8B}" type="datetimeFigureOut">
              <a:rPr lang="en-US"/>
              <a:pPr>
                <a:defRPr/>
              </a:pPr>
              <a:t>11/7/2014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89EC9-0B1E-498F-8A8E-F58E837887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D9D6F-7702-46E0-9718-CB0650CB3E40}" type="datetimeFigureOut">
              <a:rPr lang="en-US"/>
              <a:pPr>
                <a:defRPr/>
              </a:pPr>
              <a:t>11/7/2014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BF046-6385-4354-B345-770A80DBBF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4008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2D15D-3D60-40EB-A498-B639943C6D4B}" type="datetimeFigureOut">
              <a:rPr lang="en-US"/>
              <a:pPr>
                <a:defRPr/>
              </a:pPr>
              <a:t>11/7/2014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7B2D3-D651-444B-A548-3A6E36C9C1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EB1D7-BDE7-488C-A05E-F9561DA4AE71}" type="datetimeFigureOut">
              <a:rPr lang="en-US"/>
              <a:pPr>
                <a:defRPr/>
              </a:pPr>
              <a:t>11/7/2014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8D164-F4DC-4AE8-9192-47463F7931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B1D92-7824-44AB-8B97-78BEB7E3406B}" type="datetimeFigureOut">
              <a:rPr lang="en-US"/>
              <a:pPr>
                <a:defRPr/>
              </a:pPr>
              <a:t>11/7/2014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5ECB8-823B-4B0C-9D66-B64DC83FD3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C20CF-B73F-445B-A794-7D144071F741}" type="datetimeFigureOut">
              <a:rPr lang="en-US"/>
              <a:pPr>
                <a:defRPr/>
              </a:pPr>
              <a:t>11/7/2014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61B6E-EA83-42A1-B1B4-B55D736FAF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72893-F093-48BD-9583-26E4A366414B}" type="datetimeFigureOut">
              <a:rPr lang="en-US"/>
              <a:pPr>
                <a:defRPr/>
              </a:pPr>
              <a:t>11/7/2014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C9BE1-BE34-48AE-9B9F-1CE875FBC5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7" descr="background 4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5344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798356-3F35-478C-B048-A0B710560B63}" type="datetimeFigureOut">
              <a:rPr lang="en-US"/>
              <a:pPr>
                <a:defRPr/>
              </a:pPr>
              <a:t>11/7/2014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7239000" cy="36512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INSERT TEXT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7BAE1B-91FA-480F-8675-4E39CF4598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Arial" pitchFamily="34" charset="0"/>
          <a:ea typeface="Arial Unicode MS" pitchFamily="34" charset="-128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ea typeface="Arial Unicode MS" pitchFamily="34" charset="-128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800"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70C0"/>
        </a:buClr>
        <a:buFont typeface="Arial" charset="0"/>
        <a:buChar char="–"/>
        <a:defRPr sz="2400"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1A823A"/>
        </a:buClr>
        <a:buFont typeface="Arial" charset="0"/>
        <a:buChar char="•"/>
        <a:defRPr sz="2000"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48A54"/>
        </a:buClr>
        <a:buFont typeface="Arial" charset="0"/>
        <a:buChar char="–"/>
        <a:defRPr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»"/>
        <a:defRPr kern="1200">
          <a:solidFill>
            <a:schemeClr val="tx1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752600"/>
            <a:ext cx="7772400" cy="1828800"/>
          </a:xfrm>
        </p:spPr>
        <p:txBody>
          <a:bodyPr/>
          <a:lstStyle/>
          <a:p>
            <a:r>
              <a:rPr lang="en-US" sz="4800" dirty="0" smtClean="0"/>
              <a:t>ACACSO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Car Service Rules 7 to 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038600"/>
            <a:ext cx="6400800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November 11,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85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20763"/>
          </a:xfrm>
        </p:spPr>
        <p:txBody>
          <a:bodyPr/>
          <a:lstStyle/>
          <a:p>
            <a:r>
              <a:rPr lang="en-US" dirty="0" smtClean="0"/>
              <a:t>CSR 10 - </a:t>
            </a:r>
            <a:r>
              <a:rPr lang="en-US" sz="3200" dirty="0" smtClean="0"/>
              <a:t>Responsibility for Charges When Necessary to Transfer or Rearrange Lading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8839200" cy="4800600"/>
          </a:xfrm>
        </p:spPr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The delivering road is responsible when:</a:t>
            </a:r>
          </a:p>
          <a:p>
            <a:endParaRPr lang="en-US" sz="1050" dirty="0" smtClean="0"/>
          </a:p>
          <a:p>
            <a:pPr lvl="1"/>
            <a:r>
              <a:rPr lang="en-US" sz="2600" dirty="0" smtClean="0"/>
              <a:t>Defective equipment that is not safe</a:t>
            </a:r>
          </a:p>
          <a:p>
            <a:pPr lvl="2">
              <a:buNone/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AAR Interchange Rule 92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600" dirty="0" smtClean="0"/>
              <a:t>Car is not loaded in compliance with AAR Circulars</a:t>
            </a:r>
          </a:p>
          <a:p>
            <a:pPr lvl="2">
              <a:buNone/>
            </a:pP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https://www.aarpublications.com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600" dirty="0" smtClean="0"/>
              <a:t>Violations of US DOT rules governing transportation of explosives and other dangerous articles.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10 -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447800"/>
            <a:ext cx="9144000" cy="4800600"/>
          </a:xfrm>
        </p:spPr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The switch or origin road is responsible when:</a:t>
            </a:r>
          </a:p>
          <a:p>
            <a:endParaRPr lang="en-US" sz="1050" dirty="0" smtClean="0"/>
          </a:p>
          <a:p>
            <a:pPr lvl="1"/>
            <a:r>
              <a:rPr lang="en-US" sz="2600" dirty="0" smtClean="0"/>
              <a:t>Load exceeds stenciled load limit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600" dirty="0" smtClean="0"/>
              <a:t>Overloads in violation of AAR Circulars (unless overload results in shifted laden en route)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600" dirty="0" smtClean="0"/>
              <a:t>Loaded car is prohibited in interchange</a:t>
            </a:r>
          </a:p>
          <a:p>
            <a:pPr marL="1257300" lvl="4" indent="-342900">
              <a:buClr>
                <a:srgbClr val="C00000"/>
              </a:buClr>
              <a:buNone/>
            </a:pPr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</a:rPr>
              <a:t>AAR Interchange Rule 90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10 -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The originating road is responsible when:</a:t>
            </a:r>
          </a:p>
          <a:p>
            <a:endParaRPr lang="en-US" sz="1050" dirty="0" smtClean="0"/>
          </a:p>
          <a:p>
            <a:pPr lvl="1"/>
            <a:r>
              <a:rPr lang="en-US" sz="2600" dirty="0" smtClean="0"/>
              <a:t>Gross weight of loaded car exceeds published weight restrictions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600" dirty="0" smtClean="0"/>
              <a:t>Dimensions of loaded cars being in excess of published clearances of any road in the routing </a:t>
            </a:r>
          </a:p>
          <a:p>
            <a:pPr marL="1257300" lvl="4" indent="-342900">
              <a:buClr>
                <a:srgbClr val="C00000"/>
              </a:buClr>
              <a:buNone/>
            </a:pPr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</a:rPr>
              <a:t>Railway Line Clearances</a:t>
            </a:r>
          </a:p>
          <a:p>
            <a:pPr lvl="1">
              <a:buNone/>
            </a:pPr>
            <a:endParaRPr lang="en-US" sz="1050" dirty="0" smtClean="0"/>
          </a:p>
          <a:p>
            <a:pPr lvl="1"/>
            <a:r>
              <a:rPr lang="en-US" sz="2600" dirty="0" smtClean="0"/>
              <a:t>Cars loading in violation of Car Service Rule 9</a:t>
            </a:r>
          </a:p>
          <a:p>
            <a:pPr lvl="1"/>
            <a:endParaRPr lang="en-US" dirty="0" smtClean="0"/>
          </a:p>
          <a:p>
            <a:pPr lvl="1"/>
            <a:endParaRPr lang="en-US" sz="105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10 -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The receiving road is responsible when:</a:t>
            </a:r>
          </a:p>
          <a:p>
            <a:endParaRPr lang="en-US" sz="1050" dirty="0" smtClean="0"/>
          </a:p>
          <a:p>
            <a:pPr lvl="1"/>
            <a:r>
              <a:rPr lang="en-US" sz="2600" dirty="0" smtClean="0"/>
              <a:t>Cars were properly loaded at origin</a:t>
            </a:r>
          </a:p>
          <a:p>
            <a:pPr lvl="1"/>
            <a:endParaRPr lang="en-US" sz="1050" dirty="0" smtClean="0"/>
          </a:p>
          <a:p>
            <a:pPr lvl="1">
              <a:buNone/>
            </a:pPr>
            <a:endParaRPr lang="en-US" sz="1050" dirty="0" smtClean="0"/>
          </a:p>
          <a:p>
            <a:pPr lvl="1"/>
            <a:r>
              <a:rPr lang="en-US" sz="2600" dirty="0" smtClean="0"/>
              <a:t>Cars can not be handled to destination as a result of a disability of the receiving line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600" dirty="0" smtClean="0"/>
              <a:t>Receiving road desires to transfer to save the cost of car hire</a:t>
            </a:r>
          </a:p>
          <a:p>
            <a:pPr lvl="1"/>
            <a:endParaRPr lang="en-US" sz="105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11</a:t>
            </a:r>
            <a:br>
              <a:rPr lang="en-US" dirty="0" smtClean="0"/>
            </a:br>
            <a:r>
              <a:rPr lang="en-US" dirty="0" smtClean="0"/>
              <a:t>Weighing of Cars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First road haul carrier shall provide scale weights</a:t>
            </a:r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r>
              <a:rPr lang="en-US" sz="2800" dirty="0" smtClean="0"/>
              <a:t>Scale weights may be waived if any of the following endorsements are on the waybill:</a:t>
            </a:r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endParaRPr lang="en-US" sz="1050" dirty="0" smtClean="0"/>
          </a:p>
          <a:p>
            <a:pPr lvl="1"/>
            <a:r>
              <a:rPr lang="en-US" dirty="0" smtClean="0"/>
              <a:t>Shippers Weight Agreement</a:t>
            </a:r>
          </a:p>
          <a:p>
            <a:pPr lvl="1"/>
            <a:r>
              <a:rPr lang="en-US" dirty="0" smtClean="0"/>
              <a:t>Destination Weight Agreement</a:t>
            </a:r>
          </a:p>
          <a:p>
            <a:pPr lvl="1"/>
            <a:r>
              <a:rPr lang="en-US" dirty="0" smtClean="0"/>
              <a:t>Tariff Authority Weight</a:t>
            </a:r>
          </a:p>
          <a:p>
            <a:pPr lvl="1"/>
            <a:r>
              <a:rPr lang="en-US" dirty="0" smtClean="0"/>
              <a:t>Manifest Weight -TOFC and FAK</a:t>
            </a:r>
          </a:p>
          <a:p>
            <a:pPr lvl="1"/>
            <a:r>
              <a:rPr lang="en-US" dirty="0" smtClean="0"/>
              <a:t>Official Weight (US only - FGIS)</a:t>
            </a:r>
          </a:p>
          <a:p>
            <a:pPr lvl="1"/>
            <a:r>
              <a:rPr lang="en-US" dirty="0" smtClean="0"/>
              <a:t>Grain Exchange Weight (US only - Grain Exchange)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11 -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endParaRPr lang="en-US" sz="1050" dirty="0" smtClean="0"/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r>
              <a:rPr lang="en-US" sz="2800" dirty="0" smtClean="0"/>
              <a:t>A penalty of $75 per car included for failure to comply</a:t>
            </a:r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endParaRPr lang="en-US" sz="1050" dirty="0" smtClean="0"/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r>
              <a:rPr lang="en-US" sz="2800" dirty="0" smtClean="0"/>
              <a:t>The point at which loading is completed is considered the origin of a stop-off car and determines the road responsible.</a:t>
            </a:r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endParaRPr lang="en-US" sz="1050" dirty="0" smtClean="0"/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r>
              <a:rPr lang="en-US" sz="2800" dirty="0" smtClean="0"/>
              <a:t> Shortlines that do not have scales should make arrangements for weighing with their connecting roads.</a:t>
            </a:r>
            <a:r>
              <a:rPr lang="en-US" dirty="0" smtClean="0"/>
              <a:t> </a:t>
            </a:r>
          </a:p>
          <a:p>
            <a:pPr marL="1257300" lvl="4" indent="-342900">
              <a:buClr>
                <a:srgbClr val="C00000"/>
              </a:buClr>
              <a:buNone/>
            </a:pPr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</a:rPr>
              <a:t>Reference  Appendix B to the Code of Car Hire Rules</a:t>
            </a:r>
          </a:p>
          <a:p>
            <a:pPr marL="342900" lvl="1" indent="-342900">
              <a:buClr>
                <a:srgbClr val="C00000"/>
              </a:buClr>
              <a:buFont typeface="Arial" charset="0"/>
              <a:buChar char="•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12</a:t>
            </a:r>
            <a:br>
              <a:rPr lang="en-US" dirty="0" smtClean="0"/>
            </a:br>
            <a:r>
              <a:rPr lang="en-US" dirty="0" smtClean="0"/>
              <a:t>Cars Containing Refuse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Cars offered in interchange as empties that are found to contain refuse can be rejected by the receiving road</a:t>
            </a:r>
          </a:p>
          <a:p>
            <a:endParaRPr lang="en-US" sz="1050" dirty="0" smtClean="0"/>
          </a:p>
          <a:p>
            <a:r>
              <a:rPr lang="en-US" dirty="0" smtClean="0"/>
              <a:t>Empty boxcars and gondolas with grades X, Y or Z are excluded</a:t>
            </a:r>
          </a:p>
          <a:p>
            <a:endParaRPr lang="en-US" sz="1050" dirty="0" smtClean="0"/>
          </a:p>
          <a:p>
            <a:pPr lvl="1"/>
            <a:r>
              <a:rPr lang="fr-FR" dirty="0" smtClean="0"/>
              <a:t>X  Grade A that contains refuse</a:t>
            </a:r>
          </a:p>
          <a:p>
            <a:pPr lvl="1"/>
            <a:r>
              <a:rPr lang="fr-FR" dirty="0" smtClean="0"/>
              <a:t>Y  Grade B that contains refuse</a:t>
            </a:r>
          </a:p>
          <a:p>
            <a:pPr lvl="1"/>
            <a:r>
              <a:rPr lang="fr-FR" dirty="0" smtClean="0"/>
              <a:t>Z  Grade C that contains refuse</a:t>
            </a:r>
          </a:p>
          <a:p>
            <a:pPr lvl="1"/>
            <a:endParaRPr lang="fr-FR" dirty="0" smtClean="0"/>
          </a:p>
          <a:p>
            <a:pPr marL="1257300" lvl="4" indent="-342900">
              <a:buClr>
                <a:srgbClr val="C00000"/>
              </a:buClr>
              <a:buNone/>
            </a:pPr>
            <a:r>
              <a:rPr lang="en-US" sz="2000" b="1" i="1" dirty="0" smtClean="0">
                <a:solidFill>
                  <a:schemeClr val="accent2">
                    <a:lumMod val="75000"/>
                  </a:schemeClr>
                </a:solidFill>
              </a:rPr>
              <a:t>Reference  Car Service Rule 14</a:t>
            </a:r>
          </a:p>
          <a:p>
            <a:endParaRPr lang="fr-FR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CSR 7</a:t>
            </a:r>
            <a:br>
              <a:rPr lang="en-US" dirty="0" smtClean="0"/>
            </a:br>
            <a:r>
              <a:rPr lang="en-US" dirty="0" smtClean="0"/>
              <a:t>Interchange - Error Movements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382000" cy="452596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/>
              <a:t>Responsibility for Cars Delivered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/>
              <a:t>Prompt Interchange of Cars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/>
              <a:t>Delayed Interchange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/>
              <a:t>Lack of Necessary Documents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/>
              <a:t>Error Delivery – Receiving Carrier Options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UcPeriod"/>
            </a:pPr>
            <a:r>
              <a:rPr lang="en-US" dirty="0" smtClean="0"/>
              <a:t>Error Delivery – Notifications and Definitions</a:t>
            </a:r>
          </a:p>
          <a:p>
            <a:pPr marL="514350" indent="-51435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Responsibility for Cars Delivered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600" dirty="0" smtClean="0"/>
              <a:t>A car is considered “delivered” to a connecting railroad when it is placed on the agreed upon interchange track</a:t>
            </a:r>
          </a:p>
          <a:p>
            <a:pPr>
              <a:buNone/>
            </a:pPr>
            <a:endParaRPr lang="en-US" sz="1000" dirty="0" smtClean="0"/>
          </a:p>
          <a:p>
            <a:r>
              <a:rPr lang="en-US" sz="2600" dirty="0" smtClean="0"/>
              <a:t>All cars delivered in interchange should be preceded by an Advanced Interchange Consist (</a:t>
            </a:r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EDI 418</a:t>
            </a:r>
            <a:r>
              <a:rPr lang="en-US" sz="2600" dirty="0" smtClean="0"/>
              <a:t>)</a:t>
            </a:r>
          </a:p>
          <a:p>
            <a:pPr>
              <a:buNone/>
            </a:pPr>
            <a:endParaRPr lang="en-US" sz="1000" dirty="0" smtClean="0"/>
          </a:p>
          <a:p>
            <a:pPr lvl="1"/>
            <a:r>
              <a:rPr lang="en-US" sz="2000" dirty="0" smtClean="0"/>
              <a:t>Roads can be penalized for failure to provide necessary forwarding instructions once EDI procedures are in place between two roads</a:t>
            </a:r>
          </a:p>
          <a:p>
            <a:endParaRPr lang="en-US" sz="1000" dirty="0" smtClean="0"/>
          </a:p>
          <a:p>
            <a:r>
              <a:rPr lang="en-US" sz="2600" dirty="0" smtClean="0"/>
              <a:t>The receiving road is responsible for the cars, contents, and car hire after receipt of the proper data for forwarding. 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Prompt Interchange of Cars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8839200" cy="4648200"/>
          </a:xfrm>
        </p:spPr>
        <p:txBody>
          <a:bodyPr/>
          <a:lstStyle/>
          <a:p>
            <a:r>
              <a:rPr lang="en-US" dirty="0" smtClean="0"/>
              <a:t>Interchange should occur within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24 hours </a:t>
            </a:r>
            <a:r>
              <a:rPr lang="en-US" dirty="0" smtClean="0"/>
              <a:t>after arrival or release at the interchange</a:t>
            </a:r>
          </a:p>
          <a:p>
            <a:r>
              <a:rPr lang="en-US" dirty="0" smtClean="0"/>
              <a:t>Exceptions include:</a:t>
            </a:r>
          </a:p>
          <a:p>
            <a:endParaRPr lang="en-US" sz="1000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Traffic covered by embargo or equipment alert</a:t>
            </a:r>
          </a:p>
          <a:p>
            <a:pPr lvl="1">
              <a:buFont typeface="Wingdings" pitchFamily="2" charset="2"/>
              <a:buChar char="Ø"/>
            </a:pPr>
            <a:endParaRPr lang="en-US" sz="1050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Cars covered by notification from delivering road and confirmation from receiving road that it is unable to take the cars</a:t>
            </a:r>
          </a:p>
          <a:p>
            <a:pPr lvl="1">
              <a:buFont typeface="Wingdings" pitchFamily="2" charset="2"/>
              <a:buChar char="Ø"/>
            </a:pPr>
            <a:endParaRPr lang="en-US" sz="1050" dirty="0" smtClean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Cars which can not physically be placed on the designated interchange track</a:t>
            </a:r>
          </a:p>
          <a:p>
            <a:pPr lvl="1">
              <a:buFont typeface="Wingdings" pitchFamily="2" charset="2"/>
              <a:buChar char="Ø"/>
            </a:pPr>
            <a:endParaRPr lang="en-US" sz="105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Delayed Interchange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8839200" cy="4953000"/>
          </a:xfrm>
        </p:spPr>
        <p:txBody>
          <a:bodyPr/>
          <a:lstStyle/>
          <a:p>
            <a:r>
              <a:rPr lang="en-US" dirty="0" smtClean="0"/>
              <a:t>Delivering road may seek protection from car hire under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Car Hire Rule 15</a:t>
            </a:r>
          </a:p>
          <a:p>
            <a:endParaRPr lang="en-US" sz="105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/>
              <a:t>Procedures include:</a:t>
            </a:r>
          </a:p>
          <a:p>
            <a:endParaRPr lang="en-US" sz="1050" dirty="0" smtClean="0"/>
          </a:p>
          <a:p>
            <a:pPr lvl="1"/>
            <a:r>
              <a:rPr lang="en-US" sz="2600" dirty="0" smtClean="0"/>
              <a:t>Holding road notifies AAR who notifies receiving road</a:t>
            </a:r>
          </a:p>
          <a:p>
            <a:pPr lvl="1"/>
            <a:endParaRPr lang="en-US" sz="900" dirty="0" smtClean="0"/>
          </a:p>
          <a:p>
            <a:pPr lvl="1"/>
            <a:r>
              <a:rPr lang="en-US" sz="2600" dirty="0" smtClean="0"/>
              <a:t>Receiving road agrees or fails to respond then TOL occurs (</a:t>
            </a:r>
            <a:r>
              <a:rPr lang="en-US" sz="2600" i="1" dirty="0" smtClean="0"/>
              <a:t>6 hrs for class 1 and 12 for others</a:t>
            </a:r>
            <a:r>
              <a:rPr lang="en-US" sz="2600" dirty="0" smtClean="0"/>
              <a:t>)</a:t>
            </a:r>
          </a:p>
          <a:p>
            <a:pPr lvl="1"/>
            <a:endParaRPr lang="en-US" sz="900" dirty="0" smtClean="0"/>
          </a:p>
          <a:p>
            <a:pPr lvl="1"/>
            <a:r>
              <a:rPr lang="en-US" sz="2600" dirty="0" smtClean="0"/>
              <a:t>Receiving road does not agree, AAR notifies delivering road and no TOL occurs</a:t>
            </a:r>
          </a:p>
          <a:p>
            <a:pPr lvl="1"/>
            <a:endParaRPr lang="en-US" sz="900" dirty="0" smtClean="0"/>
          </a:p>
          <a:p>
            <a:pPr lvl="1"/>
            <a:r>
              <a:rPr lang="en-US" sz="2600" dirty="0" smtClean="0"/>
              <a:t>Delivering road must then interchange within 24 hours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Lack of Necessary Documents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76400"/>
            <a:ext cx="8839200" cy="4038600"/>
          </a:xfrm>
        </p:spPr>
        <p:txBody>
          <a:bodyPr/>
          <a:lstStyle/>
          <a:p>
            <a:r>
              <a:rPr lang="en-US" sz="2400" dirty="0" smtClean="0"/>
              <a:t>If a loaded car is offered without forwarding data, receiving road should request (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EDI 425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2400" dirty="0" smtClean="0"/>
              <a:t>it from delivering road</a:t>
            </a:r>
          </a:p>
          <a:p>
            <a:endParaRPr lang="en-US" sz="1050" dirty="0" smtClean="0"/>
          </a:p>
          <a:p>
            <a:r>
              <a:rPr lang="en-US" sz="2400" dirty="0" smtClean="0"/>
              <a:t>Return the car to delivering road or proper road within the same switch district</a:t>
            </a:r>
          </a:p>
          <a:p>
            <a:endParaRPr lang="en-US" sz="1450" dirty="0" smtClean="0"/>
          </a:p>
          <a:p>
            <a:r>
              <a:rPr lang="en-US" sz="2400" dirty="0" smtClean="0"/>
              <a:t>If empty, move to or in the direction of the home road per Car Service Rule 2, Special Car Orders or Directives</a:t>
            </a:r>
          </a:p>
          <a:p>
            <a:endParaRPr lang="en-US" sz="1050" dirty="0" smtClean="0"/>
          </a:p>
          <a:p>
            <a:r>
              <a:rPr lang="en-US" sz="2400" dirty="0" smtClean="0"/>
              <a:t>Delivering road is responsible for any intermediate switching and car hire charges</a:t>
            </a:r>
          </a:p>
          <a:p>
            <a:pPr lvl="1"/>
            <a:endParaRPr lang="en-US" sz="1050" dirty="0" smtClean="0"/>
          </a:p>
          <a:p>
            <a:pPr lvl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Error Delivery – Notifications and Definitions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447800"/>
            <a:ext cx="8839200" cy="4572000"/>
          </a:xfrm>
        </p:spPr>
        <p:txBody>
          <a:bodyPr/>
          <a:lstStyle/>
          <a:p>
            <a:r>
              <a:rPr lang="en-US" dirty="0" smtClean="0"/>
              <a:t>Delivered to a road not in the waybill route</a:t>
            </a:r>
          </a:p>
          <a:p>
            <a:endParaRPr lang="en-US" sz="1050" dirty="0" smtClean="0"/>
          </a:p>
          <a:p>
            <a:r>
              <a:rPr lang="en-US" dirty="0" smtClean="0"/>
              <a:t>The empty or load indicator is wrong</a:t>
            </a:r>
          </a:p>
          <a:p>
            <a:endParaRPr lang="en-US" sz="1050" dirty="0" smtClean="0"/>
          </a:p>
          <a:p>
            <a:r>
              <a:rPr lang="en-US" dirty="0" smtClean="0"/>
              <a:t>Waybill is missing, incomplete, or inaccurate</a:t>
            </a:r>
          </a:p>
          <a:p>
            <a:endParaRPr lang="en-US" sz="1050" dirty="0" smtClean="0"/>
          </a:p>
          <a:p>
            <a:r>
              <a:rPr lang="en-US" dirty="0" smtClean="0"/>
              <a:t>Empty delivered in violation of Car Service Rule 2, Special Car Orders or Directives</a:t>
            </a:r>
          </a:p>
          <a:p>
            <a:endParaRPr lang="en-US" sz="1050" dirty="0" smtClean="0"/>
          </a:p>
          <a:p>
            <a:r>
              <a:rPr lang="en-US" dirty="0" smtClean="0"/>
              <a:t>Empty delivered to a road in switching service but not ordered by the switching road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CSR 8</a:t>
            </a:r>
            <a:br>
              <a:rPr lang="en-US" dirty="0" smtClean="0"/>
            </a:br>
            <a:r>
              <a:rPr lang="en-US" dirty="0" smtClean="0"/>
              <a:t>Advertisements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Advertisements or banners upon any freight, passenger car, or locomotive is prohibited except:</a:t>
            </a:r>
          </a:p>
          <a:p>
            <a:endParaRPr lang="en-US" sz="1050" dirty="0" smtClean="0"/>
          </a:p>
          <a:p>
            <a:pPr lvl="1"/>
            <a:r>
              <a:rPr lang="en-US" sz="2800" dirty="0" smtClean="0"/>
              <a:t>For photographic purposes while the car is rested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800" dirty="0" smtClean="0"/>
              <a:t>On passenger cars for special train movements</a:t>
            </a:r>
          </a:p>
          <a:p>
            <a:pPr lvl="1"/>
            <a:endParaRPr lang="en-US" sz="1050" dirty="0" smtClean="0"/>
          </a:p>
          <a:p>
            <a:pPr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Why ?</a:t>
            </a:r>
          </a:p>
          <a:p>
            <a:pPr>
              <a:buNone/>
            </a:pPr>
            <a:r>
              <a:rPr lang="en-US" i="1" dirty="0" smtClean="0"/>
              <a:t>Promotes asset utilization for moving freight cars into and out of shipper or commodity assignment. 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3000" cy="1020763"/>
          </a:xfrm>
        </p:spPr>
        <p:txBody>
          <a:bodyPr/>
          <a:lstStyle/>
          <a:p>
            <a:r>
              <a:rPr lang="en-US" dirty="0" smtClean="0"/>
              <a:t>CSR 9</a:t>
            </a:r>
            <a:br>
              <a:rPr lang="en-US" dirty="0" smtClean="0"/>
            </a:br>
            <a:r>
              <a:rPr lang="en-US" dirty="0" smtClean="0"/>
              <a:t>Steamship, Ferry or Barge Restrictions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Railroad cars must not be loaded for or delivered to steamship, ferry or barge line for transportation by water, except:</a:t>
            </a:r>
          </a:p>
          <a:p>
            <a:endParaRPr lang="en-US" sz="1050" dirty="0" smtClean="0"/>
          </a:p>
          <a:p>
            <a:pPr lvl="1"/>
            <a:r>
              <a:rPr lang="en-US" sz="2800" dirty="0" smtClean="0"/>
              <a:t>In interstate commerce by common carriers by water between points within the continental US</a:t>
            </a:r>
          </a:p>
          <a:p>
            <a:pPr lvl="1"/>
            <a:endParaRPr lang="en-US" sz="1050" dirty="0" smtClean="0"/>
          </a:p>
          <a:p>
            <a:pPr lvl="1"/>
            <a:r>
              <a:rPr lang="en-US" sz="2800" dirty="0" smtClean="0"/>
              <a:t>With owner permission under SCO30</a:t>
            </a:r>
          </a:p>
          <a:p>
            <a:pPr>
              <a:buNone/>
            </a:pPr>
            <a:endParaRPr lang="en-US" sz="105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Why ?</a:t>
            </a:r>
          </a:p>
          <a:p>
            <a:pPr>
              <a:buNone/>
            </a:pPr>
            <a:r>
              <a:rPr lang="en-US" i="1" dirty="0" smtClean="0"/>
              <a:t>Tighter management of freight cars by keeping them in the North American Rail Network.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nalyst meeting_investor relations exampl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Analyst meeting_investor relations examples</Template>
  <TotalTime>6467</TotalTime>
  <Words>1343</Words>
  <Application>Microsoft Office PowerPoint</Application>
  <PresentationFormat>On-screen Show (4:3)</PresentationFormat>
  <Paragraphs>192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Analyst meeting_investor relations examples</vt:lpstr>
      <vt:lpstr>ACACSO  Car Service Rules 7 to 12</vt:lpstr>
      <vt:lpstr>CSR 7 Interchange - Error Movements </vt:lpstr>
      <vt:lpstr> Responsibility for Cars Delivered </vt:lpstr>
      <vt:lpstr> Prompt Interchange of Cars </vt:lpstr>
      <vt:lpstr> Delayed Interchange </vt:lpstr>
      <vt:lpstr> Lack of Necessary Documents  </vt:lpstr>
      <vt:lpstr> Error Delivery – Notifications and Definitions </vt:lpstr>
      <vt:lpstr>CSR 8 Advertisements</vt:lpstr>
      <vt:lpstr>CSR 9 Steamship, Ferry or Barge Restrictions</vt:lpstr>
      <vt:lpstr>CSR 10 - Responsibility for Charges When Necessary to Transfer or Rearrange Lading</vt:lpstr>
      <vt:lpstr>CSR 10 - Continued</vt:lpstr>
      <vt:lpstr>CSR 10 - Continued</vt:lpstr>
      <vt:lpstr>CSR 10 - Continued</vt:lpstr>
      <vt:lpstr>CSR 11 Weighing of Cars</vt:lpstr>
      <vt:lpstr>CSR 11 - Continued</vt:lpstr>
      <vt:lpstr>CSR 12 Cars Containing Refuse</vt:lpstr>
      <vt:lpstr>PowerPoint Presentation</vt:lpstr>
    </vt:vector>
  </TitlesOfParts>
  <Company>Norfolk Southern Corp.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Guide</dc:title>
  <dc:creator>Rush Bailey</dc:creator>
  <cp:lastModifiedBy>Hancock, Kelley-Jo</cp:lastModifiedBy>
  <cp:revision>322</cp:revision>
  <cp:lastPrinted>2014-11-07T18:53:51Z</cp:lastPrinted>
  <dcterms:created xsi:type="dcterms:W3CDTF">2010-02-23T16:43:50Z</dcterms:created>
  <dcterms:modified xsi:type="dcterms:W3CDTF">2014-11-07T23:11:08Z</dcterms:modified>
</cp:coreProperties>
</file>