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91" r:id="rId2"/>
    <p:sldId id="298" r:id="rId3"/>
    <p:sldId id="316" r:id="rId4"/>
    <p:sldId id="309" r:id="rId5"/>
    <p:sldId id="314" r:id="rId6"/>
    <p:sldId id="315" r:id="rId7"/>
    <p:sldId id="311" r:id="rId8"/>
    <p:sldId id="304" r:id="rId9"/>
    <p:sldId id="313" r:id="rId10"/>
    <p:sldId id="312" r:id="rId11"/>
    <p:sldId id="310" r:id="rId1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608" y="-4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D015EB35-0B28-47BE-A32D-A374B30B740E}" type="datetimeFigureOut">
              <a:rPr lang="en-US" smtClean="0"/>
              <a:t>5/2/2014</a:t>
            </a:fld>
            <a:endParaRPr lang="en-US" dirty="0"/>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dirty="0"/>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1B308BBA-4523-4DE9-BAA6-B52EC4DC8F72}" type="slidenum">
              <a:rPr lang="en-US" smtClean="0"/>
              <a:t>‹#›</a:t>
            </a:fld>
            <a:endParaRPr lang="en-US" dirty="0"/>
          </a:p>
        </p:txBody>
      </p:sp>
    </p:spTree>
    <p:extLst>
      <p:ext uri="{BB962C8B-B14F-4D97-AF65-F5344CB8AC3E}">
        <p14:creationId xmlns:p14="http://schemas.microsoft.com/office/powerpoint/2010/main" val="1948129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EEF907E0-1A73-4BF6-A7D3-62BB943D09A4}" type="datetimeFigureOut">
              <a:rPr lang="en-US" smtClean="0"/>
              <a:t>5/2/2014</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2DDED9CA-EFFC-4FA0-9982-7BD4EE55AC0C}" type="slidenum">
              <a:rPr lang="en-US" smtClean="0"/>
              <a:t>‹#›</a:t>
            </a:fld>
            <a:endParaRPr lang="en-US" dirty="0"/>
          </a:p>
        </p:txBody>
      </p:sp>
    </p:spTree>
    <p:extLst>
      <p:ext uri="{BB962C8B-B14F-4D97-AF65-F5344CB8AC3E}">
        <p14:creationId xmlns:p14="http://schemas.microsoft.com/office/powerpoint/2010/main" val="2282581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DED9CA-EFFC-4FA0-9982-7BD4EE55AC0C}" type="slidenum">
              <a:rPr lang="en-US" smtClean="0"/>
              <a:t>2</a:t>
            </a:fld>
            <a:endParaRPr lang="en-US" dirty="0"/>
          </a:p>
        </p:txBody>
      </p:sp>
    </p:spTree>
    <p:extLst>
      <p:ext uri="{BB962C8B-B14F-4D97-AF65-F5344CB8AC3E}">
        <p14:creationId xmlns:p14="http://schemas.microsoft.com/office/powerpoint/2010/main" val="3471863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DED9CA-EFFC-4FA0-9982-7BD4EE55AC0C}" type="slidenum">
              <a:rPr lang="en-US" smtClean="0"/>
              <a:t>3</a:t>
            </a:fld>
            <a:endParaRPr lang="en-US" dirty="0"/>
          </a:p>
        </p:txBody>
      </p:sp>
    </p:spTree>
    <p:extLst>
      <p:ext uri="{BB962C8B-B14F-4D97-AF65-F5344CB8AC3E}">
        <p14:creationId xmlns:p14="http://schemas.microsoft.com/office/powerpoint/2010/main" val="3471863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685800" y="3886200"/>
            <a:ext cx="70866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9527968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7235656" y="69390"/>
            <a:ext cx="1643579" cy="365125"/>
          </a:xfrm>
          <a:prstGeom prst="rect">
            <a:avLst/>
          </a:prstGeom>
        </p:spPr>
        <p:txBody>
          <a:bodyPr/>
          <a:lstStyle/>
          <a:p>
            <a:fld id="{2A59EA1A-D0CB-1046-B21F-221640F963E8}" type="datetime1">
              <a:rPr lang="en-US" smtClean="0">
                <a:solidFill>
                  <a:prstClr val="white"/>
                </a:solidFill>
              </a:rPr>
              <a:pPr/>
              <a:t>5/2/2014</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102400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85189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85189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4109281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285491" y="2286001"/>
            <a:ext cx="8426967" cy="3581400"/>
          </a:xfrm>
        </p:spPr>
        <p:txBody>
          <a:bodyPr/>
          <a:lstStyle>
            <a:lvl1pPr>
              <a:lnSpc>
                <a:spcPct val="100000"/>
              </a:lnSpc>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197597568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43488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98320" y="846626"/>
            <a:ext cx="8375651" cy="1192975"/>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204918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4918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984220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220216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841931"/>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220216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841931"/>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88668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4230049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72094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63138"/>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86313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a:t>
            </a:r>
            <a:r>
              <a:rPr lang="en-US" dirty="0" err="1" smtClean="0"/>
              <a:t>levela</a:t>
            </a:r>
            <a:endParaRPr lang="en-US" dirty="0"/>
          </a:p>
        </p:txBody>
      </p:sp>
      <p:sp>
        <p:nvSpPr>
          <p:cNvPr id="4" name="Text Placeholder 3"/>
          <p:cNvSpPr>
            <a:spLocks noGrp="1"/>
          </p:cNvSpPr>
          <p:nvPr>
            <p:ph type="body" sz="half" idx="2"/>
          </p:nvPr>
        </p:nvSpPr>
        <p:spPr>
          <a:xfrm>
            <a:off x="457200" y="2025188"/>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235656" y="69390"/>
            <a:ext cx="1643579" cy="365125"/>
          </a:xfrm>
          <a:prstGeom prst="rect">
            <a:avLst/>
          </a:prstGeom>
        </p:spPr>
        <p:txBody>
          <a:bodyPr/>
          <a:lstStyle/>
          <a:p>
            <a:fld id="{59133EC1-6D56-5D43-A3F6-DF1C5C3FFD20}" type="datetime1">
              <a:rPr lang="en-US" smtClean="0">
                <a:solidFill>
                  <a:prstClr val="white"/>
                </a:solidFill>
              </a:rPr>
              <a:pPr/>
              <a:t>5/2/2014</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554991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235656" y="69390"/>
            <a:ext cx="1643579" cy="365125"/>
          </a:xfrm>
          <a:prstGeom prst="rect">
            <a:avLst/>
          </a:prstGeom>
        </p:spPr>
        <p:txBody>
          <a:bodyPr/>
          <a:lstStyle/>
          <a:p>
            <a:fld id="{1F221583-7359-B745-BA55-CA4CB50D7475}" type="datetime1">
              <a:rPr lang="en-US" smtClean="0">
                <a:solidFill>
                  <a:prstClr val="white"/>
                </a:solidFill>
              </a:rPr>
              <a:pPr/>
              <a:t>5/2/2014</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1695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dirty="0">
              <a:solidFill>
                <a:prstClr val="black">
                  <a:tint val="75000"/>
                </a:prstClr>
              </a:solidFill>
            </a:endParaRPr>
          </a:p>
        </p:txBody>
      </p:sp>
      <p:sp>
        <p:nvSpPr>
          <p:cNvPr id="7" name="Rectangle 20"/>
          <p:cNvSpPr>
            <a:spLocks noChangeArrowheads="1"/>
          </p:cNvSpPr>
          <p:nvPr userDrawn="1"/>
        </p:nvSpPr>
        <p:spPr bwMode="auto">
          <a:xfrm>
            <a:off x="0" y="0"/>
            <a:ext cx="9145588" cy="490538"/>
          </a:xfrm>
          <a:prstGeom prst="rect">
            <a:avLst/>
          </a:prstGeom>
          <a:solidFill>
            <a:srgbClr val="9F0927"/>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457200"/>
            <a:endParaRPr lang="en-US" dirty="0">
              <a:solidFill>
                <a:prstClr val="black"/>
              </a:solidFill>
            </a:endParaRPr>
          </a:p>
        </p:txBody>
      </p:sp>
      <p:sp>
        <p:nvSpPr>
          <p:cNvPr id="8" name="TextBox 7"/>
          <p:cNvSpPr txBox="1">
            <a:spLocks noChangeArrowheads="1"/>
          </p:cNvSpPr>
          <p:nvPr userDrawn="1"/>
        </p:nvSpPr>
        <p:spPr bwMode="auto">
          <a:xfrm>
            <a:off x="311150" y="131763"/>
            <a:ext cx="5314950" cy="274637"/>
          </a:xfrm>
          <a:prstGeom prst="rect">
            <a:avLst/>
          </a:prstGeom>
          <a:noFill/>
          <a:ln w="9525">
            <a:noFill/>
            <a:miter lim="800000"/>
            <a:headEnd/>
            <a:tailEnd/>
          </a:ln>
        </p:spPr>
        <p:txBody>
          <a:bodyPr>
            <a:spAutoFit/>
          </a:bodyPr>
          <a:lstStyle>
            <a:lvl1pPr>
              <a:defRPr sz="2400">
                <a:solidFill>
                  <a:schemeClr val="tx1"/>
                </a:solidFill>
                <a:latin typeface="Arial" charset="0"/>
                <a:ea typeface="ＭＳ Ｐゴシック" charset="0"/>
                <a:cs typeface="ＭＳ Ｐゴシック" charset="0"/>
              </a:defRPr>
            </a:lvl1pPr>
            <a:lvl2pPr marL="37931725" indent="-3747452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fontAlgn="base">
              <a:spcBef>
                <a:spcPct val="0"/>
              </a:spcBef>
              <a:spcAft>
                <a:spcPct val="0"/>
              </a:spcAft>
              <a:defRPr sz="2400">
                <a:solidFill>
                  <a:schemeClr val="tx1"/>
                </a:solidFill>
                <a:latin typeface="Arial" charset="0"/>
                <a:ea typeface="ＭＳ Ｐゴシック" charset="0"/>
              </a:defRPr>
            </a:lvl6pPr>
            <a:lvl7pPr marL="914400" fontAlgn="base">
              <a:spcBef>
                <a:spcPct val="0"/>
              </a:spcBef>
              <a:spcAft>
                <a:spcPct val="0"/>
              </a:spcAft>
              <a:defRPr sz="2400">
                <a:solidFill>
                  <a:schemeClr val="tx1"/>
                </a:solidFill>
                <a:latin typeface="Arial" charset="0"/>
                <a:ea typeface="ＭＳ Ｐゴシック" charset="0"/>
              </a:defRPr>
            </a:lvl7pPr>
            <a:lvl8pPr marL="1371600" fontAlgn="base">
              <a:spcBef>
                <a:spcPct val="0"/>
              </a:spcBef>
              <a:spcAft>
                <a:spcPct val="0"/>
              </a:spcAft>
              <a:defRPr sz="2400">
                <a:solidFill>
                  <a:schemeClr val="tx1"/>
                </a:solidFill>
                <a:latin typeface="Arial" charset="0"/>
                <a:ea typeface="ＭＳ Ｐゴシック" charset="0"/>
              </a:defRPr>
            </a:lvl8pPr>
            <a:lvl9pPr marL="1828800" fontAlgn="base">
              <a:spcBef>
                <a:spcPct val="0"/>
              </a:spcBef>
              <a:spcAft>
                <a:spcPct val="0"/>
              </a:spcAft>
              <a:defRPr sz="2400">
                <a:solidFill>
                  <a:schemeClr val="tx1"/>
                </a:solidFill>
                <a:latin typeface="Arial" charset="0"/>
                <a:ea typeface="ＭＳ Ｐゴシック" charset="0"/>
              </a:defRPr>
            </a:lvl9pPr>
          </a:lstStyle>
          <a:p>
            <a:pPr defTabSz="457200"/>
            <a:r>
              <a:rPr lang="en-US" sz="1200" b="1" dirty="0">
                <a:solidFill>
                  <a:prstClr val="white"/>
                </a:solidFill>
                <a:latin typeface="Helvetica" charset="0"/>
                <a:cs typeface="Helvetica Light" charset="0"/>
              </a:rPr>
              <a:t>RAILINC</a:t>
            </a:r>
            <a:r>
              <a:rPr lang="en-US" sz="1200" dirty="0">
                <a:solidFill>
                  <a:prstClr val="white"/>
                </a:solidFill>
                <a:latin typeface="Helvetica" charset="0"/>
                <a:cs typeface="Helvetica Light" charset="0"/>
              </a:rPr>
              <a:t>   </a:t>
            </a:r>
            <a:r>
              <a:rPr lang="en-US" sz="1200" dirty="0" smtClean="0">
                <a:solidFill>
                  <a:prstClr val="white"/>
                </a:solidFill>
                <a:latin typeface="Helvetica" charset="0"/>
                <a:cs typeface="Helvetica Light" charset="0"/>
              </a:rPr>
              <a:t>I     </a:t>
            </a:r>
            <a:r>
              <a:rPr lang="en-US" sz="1200" dirty="0" err="1" smtClean="0">
                <a:solidFill>
                  <a:prstClr val="white"/>
                </a:solidFill>
                <a:latin typeface="Helvetica" charset="0"/>
                <a:cs typeface="Helvetica Light" charset="0"/>
              </a:rPr>
              <a:t>ACACSO</a:t>
            </a:r>
            <a:r>
              <a:rPr lang="en-US" sz="1200" baseline="0" dirty="0" smtClean="0">
                <a:solidFill>
                  <a:prstClr val="white"/>
                </a:solidFill>
                <a:latin typeface="Helvetica" charset="0"/>
                <a:cs typeface="Helvetica Light" charset="0"/>
              </a:rPr>
              <a:t> 2014</a:t>
            </a:r>
            <a:endParaRPr lang="en-US" sz="1200" dirty="0">
              <a:solidFill>
                <a:prstClr val="white"/>
              </a:solidFill>
              <a:latin typeface="Helvetica" charset="0"/>
              <a:cs typeface="Helvetica Light" charset="0"/>
            </a:endParaRPr>
          </a:p>
        </p:txBody>
      </p:sp>
      <p:pic>
        <p:nvPicPr>
          <p:cNvPr id="9" name="Picture 24" descr="BottomBand_Whit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588" y="6091238"/>
            <a:ext cx="9142412" cy="76676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25"/>
          <p:cNvSpPr>
            <a:spLocks noChangeArrowheads="1"/>
          </p:cNvSpPr>
          <p:nvPr userDrawn="1"/>
        </p:nvSpPr>
        <p:spPr bwMode="auto">
          <a:xfrm>
            <a:off x="8394700" y="6213475"/>
            <a:ext cx="749300" cy="292100"/>
          </a:xfrm>
          <a:prstGeom prst="rect">
            <a:avLst/>
          </a:prstGeom>
          <a:solidFill>
            <a:srgbClr val="9F0927"/>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defTabSz="457200"/>
            <a:endParaRPr lang="en-US" dirty="0">
              <a:solidFill>
                <a:prstClr val="black"/>
              </a:solidFill>
            </a:endParaRPr>
          </a:p>
        </p:txBody>
      </p:sp>
      <p:sp>
        <p:nvSpPr>
          <p:cNvPr id="11" name="Rectangle 27"/>
          <p:cNvSpPr>
            <a:spLocks noChangeArrowheads="1"/>
          </p:cNvSpPr>
          <p:nvPr userDrawn="1"/>
        </p:nvSpPr>
        <p:spPr bwMode="auto">
          <a:xfrm>
            <a:off x="1588" y="490538"/>
            <a:ext cx="9144000" cy="5384800"/>
          </a:xfrm>
          <a:prstGeom prst="rect">
            <a:avLst/>
          </a:prstGeom>
          <a:solidFill>
            <a:srgbClr val="DCDDDF"/>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457200"/>
            <a:endParaRPr lang="en-US" dirty="0">
              <a:solidFill>
                <a:prstClr val="black"/>
              </a:solidFill>
            </a:endParaRPr>
          </a:p>
        </p:txBody>
      </p:sp>
      <p:sp>
        <p:nvSpPr>
          <p:cNvPr id="12" name="Title 1"/>
          <p:cNvSpPr>
            <a:spLocks/>
          </p:cNvSpPr>
          <p:nvPr userDrawn="1"/>
        </p:nvSpPr>
        <p:spPr bwMode="auto">
          <a:xfrm>
            <a:off x="-252413" y="414338"/>
            <a:ext cx="9648826"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eaLnBrk="0" hangingPunct="0"/>
            <a:r>
              <a:rPr lang="en-US" sz="800" dirty="0">
                <a:solidFill>
                  <a:srgbClr val="6A6A6A"/>
                </a:solidFill>
                <a:latin typeface="Helvetica" charset="0"/>
              </a:rPr>
              <a:t>+ + + + + + + + + + + + + + + + + + + + + + + + + + + + + + + + + + + + + + + + + + + + + +  + + + + + + + + + + + + + +  + + + + + + + + + + + + + + + + + + + + + + + + + + + + + + + + + + + + + + + + + + + </a:t>
            </a:r>
          </a:p>
        </p:txBody>
      </p:sp>
      <p:sp>
        <p:nvSpPr>
          <p:cNvPr id="13" name="Title 1"/>
          <p:cNvSpPr>
            <a:spLocks/>
          </p:cNvSpPr>
          <p:nvPr userDrawn="1"/>
        </p:nvSpPr>
        <p:spPr bwMode="auto">
          <a:xfrm>
            <a:off x="-252413" y="5811838"/>
            <a:ext cx="9648826"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eaLnBrk="0" hangingPunct="0"/>
            <a:r>
              <a:rPr lang="en-US" sz="800" dirty="0">
                <a:solidFill>
                  <a:srgbClr val="6A6A6A"/>
                </a:solidFill>
                <a:latin typeface="Helvetica" charset="0"/>
              </a:rPr>
              <a:t>+ + + + + + + + + + + + + + + + + + + + + + + + + + + + + + + + + + + + + + + + + + + + + +  + + + + + + + + + + + + + +  + + + + + + + + + + + + + + + + + + + + + + + + + + + + + + + + + + + + + + + + + + +</a:t>
            </a:r>
          </a:p>
        </p:txBody>
      </p:sp>
      <p:sp>
        <p:nvSpPr>
          <p:cNvPr id="2" name="Title Placeholder 1"/>
          <p:cNvSpPr>
            <a:spLocks noGrp="1"/>
          </p:cNvSpPr>
          <p:nvPr>
            <p:ph type="title"/>
          </p:nvPr>
        </p:nvSpPr>
        <p:spPr>
          <a:xfrm>
            <a:off x="272662" y="846626"/>
            <a:ext cx="8375651" cy="1192975"/>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85491" y="2209800"/>
            <a:ext cx="8426967" cy="39163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7235656" y="6148131"/>
            <a:ext cx="1656408" cy="365125"/>
          </a:xfrm>
          <a:prstGeom prst="rect">
            <a:avLst/>
          </a:prstGeom>
        </p:spPr>
        <p:txBody>
          <a:bodyPr vert="horz" lIns="91440" tIns="45720" rIns="91440" bIns="45720" rtlCol="0" anchor="ctr"/>
          <a:lstStyle>
            <a:lvl1pPr algn="r">
              <a:defRPr sz="1200">
                <a:solidFill>
                  <a:srgbClr val="FFFFFF"/>
                </a:solidFill>
                <a:latin typeface="Helvetica"/>
                <a:cs typeface="Helvetica"/>
              </a:defRPr>
            </a:lvl1pPr>
          </a:lstStyle>
          <a:p>
            <a:pPr defTabSz="457200"/>
            <a:fld id="{799CD883-C747-E24C-A571-B44F9B83C299}" type="slidenum">
              <a:rPr lang="en-US" smtClean="0"/>
              <a:pPr defTabSz="457200"/>
              <a:t>‹#›</a:t>
            </a:fld>
            <a:endParaRPr lang="en-US" dirty="0"/>
          </a:p>
        </p:txBody>
      </p:sp>
    </p:spTree>
    <p:extLst>
      <p:ext uri="{BB962C8B-B14F-4D97-AF65-F5344CB8AC3E}">
        <p14:creationId xmlns:p14="http://schemas.microsoft.com/office/powerpoint/2010/main" val="11738672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p:txStyles>
    <p:titleStyle>
      <a:lvl1pPr algn="l" defTabSz="457200" rtl="0" eaLnBrk="1" latinLnBrk="0" hangingPunct="1">
        <a:spcBef>
          <a:spcPct val="0"/>
        </a:spcBef>
        <a:buNone/>
        <a:defRPr sz="4400" kern="1200">
          <a:solidFill>
            <a:srgbClr val="AB1127"/>
          </a:solidFill>
          <a:latin typeface="Helvetica"/>
          <a:ea typeface="+mj-ea"/>
          <a:cs typeface="Helvetica"/>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Helvetica"/>
          <a:ea typeface="+mn-ea"/>
          <a:cs typeface="Helvetica"/>
        </a:defRPr>
      </a:lvl1pPr>
      <a:lvl2pPr marL="742950" indent="-285750" algn="l" defTabSz="457200" rtl="0" eaLnBrk="1" latinLnBrk="0" hangingPunct="1">
        <a:spcBef>
          <a:spcPct val="20000"/>
        </a:spcBef>
        <a:buFont typeface="Arial"/>
        <a:buChar char="–"/>
        <a:defRPr sz="2800" kern="1200">
          <a:solidFill>
            <a:schemeClr val="tx1"/>
          </a:solidFill>
          <a:latin typeface="Helvetica"/>
          <a:ea typeface="+mn-ea"/>
          <a:cs typeface="Helvetica"/>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Helvetica"/>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3796" y="2130425"/>
            <a:ext cx="9404604" cy="1470025"/>
          </a:xfrm>
        </p:spPr>
        <p:txBody>
          <a:bodyPr/>
          <a:lstStyle/>
          <a:p>
            <a:r>
              <a:rPr lang="en-US" dirty="0" smtClean="0">
                <a:latin typeface="+mn-lt"/>
              </a:rPr>
              <a:t>Asset Utilization and Compensation Overview</a:t>
            </a:r>
            <a:endParaRPr lang="en-US" dirty="0">
              <a:latin typeface="+mn-lt"/>
            </a:endParaRPr>
          </a:p>
        </p:txBody>
      </p:sp>
      <p:sp>
        <p:nvSpPr>
          <p:cNvPr id="3" name="Subtitle 2"/>
          <p:cNvSpPr>
            <a:spLocks noGrp="1"/>
          </p:cNvSpPr>
          <p:nvPr>
            <p:ph type="subTitle" idx="1"/>
          </p:nvPr>
        </p:nvSpPr>
        <p:spPr/>
        <p:txBody>
          <a:bodyPr/>
          <a:lstStyle/>
          <a:p>
            <a:r>
              <a:rPr lang="en-US" dirty="0" smtClean="0">
                <a:latin typeface="+mn-lt"/>
              </a:rPr>
              <a:t>Kristi Talley</a:t>
            </a:r>
          </a:p>
          <a:p>
            <a:r>
              <a:rPr lang="en-US" dirty="0" smtClean="0">
                <a:latin typeface="+mn-lt"/>
              </a:rPr>
              <a:t>ACACSO</a:t>
            </a:r>
          </a:p>
          <a:p>
            <a:r>
              <a:rPr lang="en-US" dirty="0" smtClean="0">
                <a:latin typeface="+mn-lt"/>
              </a:rPr>
              <a:t>May 8, 2014</a:t>
            </a:r>
          </a:p>
        </p:txBody>
      </p:sp>
      <p:sp>
        <p:nvSpPr>
          <p:cNvPr id="4" name="Slide Number Placeholder 3"/>
          <p:cNvSpPr>
            <a:spLocks noGrp="1"/>
          </p:cNvSpPr>
          <p:nvPr>
            <p:ph type="sldNum" sz="quarter" idx="12"/>
          </p:nvPr>
        </p:nvSpPr>
        <p:spPr/>
        <p:txBody>
          <a:bodyPr/>
          <a:lstStyle/>
          <a:p>
            <a:fld id="{799CD883-C747-E24C-A571-B44F9B83C299}" type="slidenum">
              <a:rPr lang="en-US" smtClean="0"/>
              <a:pPr/>
              <a:t>1</a:t>
            </a:fld>
            <a:endParaRPr lang="en-US" dirty="0"/>
          </a:p>
        </p:txBody>
      </p:sp>
    </p:spTree>
    <p:extLst>
      <p:ext uri="{BB962C8B-B14F-4D97-AF65-F5344CB8AC3E}">
        <p14:creationId xmlns:p14="http://schemas.microsoft.com/office/powerpoint/2010/main" val="18740617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98976"/>
            <a:ext cx="8991600" cy="448774"/>
          </a:xfrm>
        </p:spPr>
        <p:txBody>
          <a:bodyPr>
            <a:noAutofit/>
          </a:bodyPr>
          <a:lstStyle/>
          <a:p>
            <a:r>
              <a:rPr lang="en-US" i="1" dirty="0" smtClean="0">
                <a:latin typeface="Calibri" panose="020F0502020204030204" pitchFamily="34" charset="0"/>
              </a:rPr>
              <a:t>Potential Industry Projects for 2015</a:t>
            </a:r>
            <a:endParaRPr lang="en-US"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10</a:t>
            </a:fld>
            <a:endParaRPr lang="en-US" dirty="0"/>
          </a:p>
        </p:txBody>
      </p:sp>
      <p:sp>
        <p:nvSpPr>
          <p:cNvPr id="5" name="Content Placeholder 2"/>
          <p:cNvSpPr>
            <a:spLocks noGrp="1"/>
          </p:cNvSpPr>
          <p:nvPr>
            <p:ph idx="1"/>
          </p:nvPr>
        </p:nvSpPr>
        <p:spPr>
          <a:xfrm>
            <a:off x="218946" y="1409700"/>
            <a:ext cx="8706109" cy="4038600"/>
          </a:xfrm>
        </p:spPr>
        <p:txBody>
          <a:bodyPr>
            <a:normAutofit fontScale="70000" lnSpcReduction="20000"/>
          </a:bodyPr>
          <a:lstStyle/>
          <a:p>
            <a:r>
              <a:rPr lang="en-US" sz="4600" dirty="0" smtClean="0">
                <a:latin typeface="+mn-lt"/>
              </a:rPr>
              <a:t>Car Hire Market Data Application Enhancements</a:t>
            </a:r>
          </a:p>
          <a:p>
            <a:pPr lvl="1"/>
            <a:r>
              <a:rPr lang="en-US" sz="3700" dirty="0" smtClean="0"/>
              <a:t>Car hire market data reports are critical for the industry to gather market intelligence on car hire rates to assist in the bid and offer process. These enhancements will streamline the process, allowing for more data to be utilized and improving the end-user experience.</a:t>
            </a:r>
          </a:p>
          <a:p>
            <a:r>
              <a:rPr lang="en-US" sz="4600" dirty="0" smtClean="0">
                <a:latin typeface="+mn-lt"/>
              </a:rPr>
              <a:t>Centralization of Car Hire Rule 22</a:t>
            </a:r>
          </a:p>
          <a:p>
            <a:pPr lvl="1"/>
            <a:r>
              <a:rPr lang="en-US" sz="3700" dirty="0" smtClean="0"/>
              <a:t>This project </a:t>
            </a:r>
            <a:r>
              <a:rPr lang="en-US" sz="3700" dirty="0"/>
              <a:t>s</a:t>
            </a:r>
            <a:r>
              <a:rPr lang="en-US" sz="3700" dirty="0" smtClean="0"/>
              <a:t>upports </a:t>
            </a:r>
            <a:r>
              <a:rPr lang="en-US" sz="3700" dirty="0"/>
              <a:t>the Centralized Car Hire Roadmap by replacing the existing Car Hire Rule 22 reclaim process with centralized processing using car movement records, </a:t>
            </a:r>
            <a:r>
              <a:rPr lang="en-US" sz="3700" dirty="0" err="1"/>
              <a:t>LCS</a:t>
            </a:r>
            <a:r>
              <a:rPr lang="en-US" sz="3700" dirty="0"/>
              <a:t> interchanges and waybill data</a:t>
            </a:r>
            <a:r>
              <a:rPr lang="en-US" sz="3700" dirty="0" smtClean="0"/>
              <a:t>.</a:t>
            </a:r>
            <a:endParaRPr lang="en-US" sz="3700" dirty="0"/>
          </a:p>
          <a:p>
            <a:pPr lvl="1"/>
            <a:endParaRPr lang="en-US" dirty="0" smtClean="0">
              <a:latin typeface="+mn-lt"/>
            </a:endParaRPr>
          </a:p>
        </p:txBody>
      </p:sp>
    </p:spTree>
    <p:extLst>
      <p:ext uri="{BB962C8B-B14F-4D97-AF65-F5344CB8AC3E}">
        <p14:creationId xmlns:p14="http://schemas.microsoft.com/office/powerpoint/2010/main" val="1991214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075" y="2832513"/>
            <a:ext cx="8451851" cy="1192975"/>
          </a:xfrm>
        </p:spPr>
        <p:txBody>
          <a:bodyPr>
            <a:normAutofit/>
          </a:bodyPr>
          <a:lstStyle/>
          <a:p>
            <a:pPr algn="ctr"/>
            <a:r>
              <a:rPr lang="en-US" b="1" i="1" dirty="0" smtClean="0">
                <a:latin typeface="+mn-lt"/>
              </a:rPr>
              <a:t>QUESTIONS?</a:t>
            </a:r>
            <a:endParaRPr lang="en-US" b="1" i="1" dirty="0">
              <a:latin typeface="+mn-lt"/>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latin typeface="+mn-lt"/>
              </a:rPr>
              <a:pPr/>
              <a:t>11</a:t>
            </a:fld>
            <a:endParaRPr lang="en-US" dirty="0">
              <a:latin typeface="+mn-lt"/>
            </a:endParaRPr>
          </a:p>
        </p:txBody>
      </p:sp>
    </p:spTree>
    <p:extLst>
      <p:ext uri="{BB962C8B-B14F-4D97-AF65-F5344CB8AC3E}">
        <p14:creationId xmlns:p14="http://schemas.microsoft.com/office/powerpoint/2010/main" val="17285786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839200" cy="1524000"/>
          </a:xfrm>
        </p:spPr>
        <p:txBody>
          <a:bodyPr>
            <a:noAutofit/>
          </a:bodyPr>
          <a:lstStyle/>
          <a:p>
            <a:r>
              <a:rPr lang="en-US" i="1" dirty="0" err="1" smtClean="0">
                <a:latin typeface="+mj-lt"/>
              </a:rPr>
              <a:t>Railinc’s</a:t>
            </a:r>
            <a:r>
              <a:rPr lang="en-US" i="1" dirty="0" smtClean="0">
                <a:latin typeface="+mj-lt"/>
              </a:rPr>
              <a:t> Current Asset Utilization</a:t>
            </a:r>
            <a:br>
              <a:rPr lang="en-US" i="1" dirty="0" smtClean="0">
                <a:latin typeface="+mj-lt"/>
              </a:rPr>
            </a:br>
            <a:r>
              <a:rPr lang="en-US" i="1" dirty="0" smtClean="0">
                <a:latin typeface="+mj-lt"/>
              </a:rPr>
              <a:t>and Compensation Initiatives</a:t>
            </a:r>
            <a:endParaRPr lang="en-US" i="1" dirty="0">
              <a:latin typeface="+mj-lt"/>
            </a:endParaRPr>
          </a:p>
        </p:txBody>
      </p:sp>
      <p:sp>
        <p:nvSpPr>
          <p:cNvPr id="3" name="Content Placeholder 2"/>
          <p:cNvSpPr>
            <a:spLocks noGrp="1"/>
          </p:cNvSpPr>
          <p:nvPr>
            <p:ph idx="1"/>
          </p:nvPr>
        </p:nvSpPr>
        <p:spPr>
          <a:xfrm>
            <a:off x="381000" y="2039603"/>
            <a:ext cx="8331458" cy="3751598"/>
          </a:xfrm>
        </p:spPr>
        <p:txBody>
          <a:bodyPr>
            <a:normAutofit/>
          </a:bodyPr>
          <a:lstStyle/>
          <a:p>
            <a:pPr marL="0" indent="0">
              <a:buNone/>
            </a:pPr>
            <a:r>
              <a:rPr lang="en-US" b="1" dirty="0" smtClean="0">
                <a:latin typeface="+mn-lt"/>
              </a:rPr>
              <a:t> </a:t>
            </a:r>
            <a:endParaRPr lang="en-US" sz="2800" dirty="0">
              <a:latin typeface="+mn-lt"/>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2</a:t>
            </a:fld>
            <a:endParaRPr lang="en-US" dirty="0"/>
          </a:p>
        </p:txBody>
      </p:sp>
      <p:sp>
        <p:nvSpPr>
          <p:cNvPr id="6" name="Content Placeholder 2"/>
          <p:cNvSpPr txBox="1">
            <a:spLocks/>
          </p:cNvSpPr>
          <p:nvPr/>
        </p:nvSpPr>
        <p:spPr>
          <a:xfrm>
            <a:off x="381000" y="2192002"/>
            <a:ext cx="8331458" cy="3751598"/>
          </a:xfrm>
          <a:prstGeom prst="rect">
            <a:avLst/>
          </a:prstGeom>
        </p:spPr>
        <p:txBody>
          <a:bodyPr vert="horz" lIns="91440" tIns="45720" rIns="91440" bIns="45720" rtlCol="0">
            <a:noAutofit/>
          </a:bodyPr>
          <a:lstStyle>
            <a:lvl1pPr marL="342900" indent="-342900" algn="l" defTabSz="457200" rtl="0" eaLnBrk="1" latinLnBrk="0" hangingPunct="1">
              <a:lnSpc>
                <a:spcPct val="100000"/>
              </a:lnSpc>
              <a:spcBef>
                <a:spcPct val="20000"/>
              </a:spcBef>
              <a:buFont typeface="Arial"/>
              <a:buChar char="•"/>
              <a:defRPr sz="3200" kern="1200">
                <a:solidFill>
                  <a:schemeClr val="tx1"/>
                </a:solidFill>
                <a:latin typeface="+mn-lt"/>
                <a:ea typeface="+mn-ea"/>
                <a:cs typeface="Helvetica"/>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Helvetica"/>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Helvetica"/>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smtClean="0">
                <a:cs typeface="Helvetica" pitchFamily="34" charset="0"/>
              </a:rPr>
              <a:t>Mainframe Migration</a:t>
            </a:r>
          </a:p>
          <a:p>
            <a:r>
              <a:rPr lang="en-US" dirty="0" smtClean="0">
                <a:cs typeface="Helvetica" pitchFamily="34" charset="0"/>
              </a:rPr>
              <a:t>2014 Industry Projects</a:t>
            </a:r>
          </a:p>
          <a:p>
            <a:r>
              <a:rPr lang="en-US" dirty="0" smtClean="0">
                <a:cs typeface="Helvetica" pitchFamily="34" charset="0"/>
              </a:rPr>
              <a:t>Maintenance Work</a:t>
            </a:r>
          </a:p>
          <a:p>
            <a:r>
              <a:rPr lang="en-US" dirty="0" smtClean="0">
                <a:cs typeface="Helvetica" pitchFamily="34" charset="0"/>
              </a:rPr>
              <a:t>Potential Industry Projects for 2015</a:t>
            </a:r>
            <a:endParaRPr lang="en-US" dirty="0">
              <a:cs typeface="Helvetica" pitchFamily="34" charset="0"/>
            </a:endParaRPr>
          </a:p>
        </p:txBody>
      </p:sp>
    </p:spTree>
    <p:extLst>
      <p:ext uri="{BB962C8B-B14F-4D97-AF65-F5344CB8AC3E}">
        <p14:creationId xmlns:p14="http://schemas.microsoft.com/office/powerpoint/2010/main" val="5400658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99CD883-C747-E24C-A571-B44F9B83C299}" type="slidenum">
              <a:rPr lang="en-US" smtClean="0"/>
              <a:pPr/>
              <a:t>3</a:t>
            </a:fld>
            <a:endParaRPr lang="en-US" dirty="0"/>
          </a:p>
        </p:txBody>
      </p:sp>
      <p:sp>
        <p:nvSpPr>
          <p:cNvPr id="7" name="Title 1"/>
          <p:cNvSpPr>
            <a:spLocks noGrp="1"/>
          </p:cNvSpPr>
          <p:nvPr>
            <p:ph type="title"/>
          </p:nvPr>
        </p:nvSpPr>
        <p:spPr>
          <a:xfrm>
            <a:off x="152400" y="598976"/>
            <a:ext cx="8991600" cy="448774"/>
          </a:xfrm>
        </p:spPr>
        <p:txBody>
          <a:bodyPr>
            <a:noAutofit/>
          </a:bodyPr>
          <a:lstStyle/>
          <a:p>
            <a:r>
              <a:rPr lang="en-US" i="1" dirty="0" smtClean="0">
                <a:latin typeface="Calibri" panose="020F0502020204030204" pitchFamily="34" charset="0"/>
              </a:rPr>
              <a:t>Mainframe Migration Overview</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988" y="1194594"/>
            <a:ext cx="8328025" cy="446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30003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99CD883-C747-E24C-A571-B44F9B83C299}" type="slidenum">
              <a:rPr lang="en-US" smtClean="0"/>
              <a:pPr/>
              <a:t>4</a:t>
            </a:fld>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5996" y="2019300"/>
            <a:ext cx="8952009"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1"/>
          <p:cNvSpPr txBox="1">
            <a:spLocks/>
          </p:cNvSpPr>
          <p:nvPr/>
        </p:nvSpPr>
        <p:spPr>
          <a:xfrm>
            <a:off x="152400" y="598976"/>
            <a:ext cx="8991600" cy="448774"/>
          </a:xfrm>
          <a:prstGeom prst="rect">
            <a:avLst/>
          </a:prstGeom>
        </p:spPr>
        <p:txBody>
          <a:bodyPr vert="horz" lIns="91440" tIns="45720" rIns="91440" bIns="45720" rtlCol="0" anchor="ctr">
            <a:noAutofit/>
          </a:bodyPr>
          <a:lstStyle>
            <a:lvl1pPr algn="l" defTabSz="457200" rtl="0" eaLnBrk="1" latinLnBrk="0" hangingPunct="1">
              <a:spcBef>
                <a:spcPct val="0"/>
              </a:spcBef>
              <a:buNone/>
              <a:defRPr sz="4400" kern="1200">
                <a:solidFill>
                  <a:srgbClr val="AB1127"/>
                </a:solidFill>
                <a:latin typeface="+mj-lt"/>
                <a:ea typeface="+mj-ea"/>
                <a:cs typeface="Helvetica"/>
              </a:defRPr>
            </a:lvl1pPr>
          </a:lstStyle>
          <a:p>
            <a:r>
              <a:rPr lang="en-US" i="1" dirty="0" smtClean="0">
                <a:latin typeface="Calibri" panose="020F0502020204030204" pitchFamily="34" charset="0"/>
              </a:rPr>
              <a:t>Your Involvement Critical for Success</a:t>
            </a:r>
            <a:endParaRPr lang="en-US" dirty="0"/>
          </a:p>
        </p:txBody>
      </p:sp>
    </p:spTree>
    <p:extLst>
      <p:ext uri="{BB962C8B-B14F-4D97-AF65-F5344CB8AC3E}">
        <p14:creationId xmlns:p14="http://schemas.microsoft.com/office/powerpoint/2010/main" val="10639226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98976"/>
            <a:ext cx="8991600" cy="448774"/>
          </a:xfrm>
        </p:spPr>
        <p:txBody>
          <a:bodyPr>
            <a:noAutofit/>
          </a:bodyPr>
          <a:lstStyle/>
          <a:p>
            <a:r>
              <a:rPr lang="en-US" i="1" dirty="0" smtClean="0">
                <a:latin typeface="Calibri" panose="020F0502020204030204" pitchFamily="34" charset="0"/>
              </a:rPr>
              <a:t>2014 Industry Projects</a:t>
            </a:r>
            <a:endParaRPr lang="en-US"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5</a:t>
            </a:fld>
            <a:endParaRPr lang="en-US" dirty="0"/>
          </a:p>
        </p:txBody>
      </p:sp>
      <p:sp>
        <p:nvSpPr>
          <p:cNvPr id="5" name="Content Placeholder 2"/>
          <p:cNvSpPr>
            <a:spLocks noGrp="1"/>
          </p:cNvSpPr>
          <p:nvPr>
            <p:ph idx="1"/>
          </p:nvPr>
        </p:nvSpPr>
        <p:spPr>
          <a:xfrm>
            <a:off x="218946" y="1790700"/>
            <a:ext cx="8706109" cy="3276600"/>
          </a:xfrm>
        </p:spPr>
        <p:txBody>
          <a:bodyPr>
            <a:normAutofit/>
          </a:bodyPr>
          <a:lstStyle/>
          <a:p>
            <a:r>
              <a:rPr lang="en-US" dirty="0" smtClean="0">
                <a:latin typeface="+mn-lt"/>
              </a:rPr>
              <a:t>EDI 432 7010 Upgrade</a:t>
            </a:r>
          </a:p>
          <a:p>
            <a:pPr lvl="1"/>
            <a:r>
              <a:rPr lang="en-US" dirty="0" smtClean="0"/>
              <a:t>Upgrade the Car Hire Rate Negotiation EDI message from version 3030 to 7010</a:t>
            </a:r>
          </a:p>
          <a:p>
            <a:pPr lvl="1"/>
            <a:r>
              <a:rPr lang="en-US" dirty="0" smtClean="0"/>
              <a:t>Includes the capability to send more cars on each individual EDI message</a:t>
            </a:r>
          </a:p>
          <a:p>
            <a:pPr lvl="1"/>
            <a:r>
              <a:rPr lang="en-US" dirty="0" smtClean="0"/>
              <a:t>Project is scheduled for completion in October</a:t>
            </a:r>
          </a:p>
        </p:txBody>
      </p:sp>
    </p:spTree>
    <p:extLst>
      <p:ext uri="{BB962C8B-B14F-4D97-AF65-F5344CB8AC3E}">
        <p14:creationId xmlns:p14="http://schemas.microsoft.com/office/powerpoint/2010/main" val="12712565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98976"/>
            <a:ext cx="8991600" cy="448774"/>
          </a:xfrm>
        </p:spPr>
        <p:txBody>
          <a:bodyPr>
            <a:noAutofit/>
          </a:bodyPr>
          <a:lstStyle/>
          <a:p>
            <a:r>
              <a:rPr lang="en-US" i="1" dirty="0" smtClean="0">
                <a:latin typeface="Calibri" panose="020F0502020204030204" pitchFamily="34" charset="0"/>
              </a:rPr>
              <a:t>2014 Industry Projects</a:t>
            </a:r>
            <a:endParaRPr lang="en-US"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6</a:t>
            </a:fld>
            <a:endParaRPr lang="en-US" dirty="0"/>
          </a:p>
        </p:txBody>
      </p:sp>
      <p:sp>
        <p:nvSpPr>
          <p:cNvPr id="5" name="Content Placeholder 2"/>
          <p:cNvSpPr>
            <a:spLocks noGrp="1"/>
          </p:cNvSpPr>
          <p:nvPr>
            <p:ph idx="1"/>
          </p:nvPr>
        </p:nvSpPr>
        <p:spPr>
          <a:xfrm>
            <a:off x="218946" y="1790700"/>
            <a:ext cx="8706109" cy="3276600"/>
          </a:xfrm>
        </p:spPr>
        <p:txBody>
          <a:bodyPr>
            <a:normAutofit fontScale="92500" lnSpcReduction="20000"/>
          </a:bodyPr>
          <a:lstStyle/>
          <a:p>
            <a:r>
              <a:rPr lang="en-US" sz="3500" dirty="0" smtClean="0">
                <a:latin typeface="+mn-lt"/>
              </a:rPr>
              <a:t>Centralized Car Hire Foundation – User Support</a:t>
            </a:r>
          </a:p>
          <a:p>
            <a:pPr lvl="1"/>
            <a:r>
              <a:rPr lang="en-US" sz="3000" dirty="0" smtClean="0"/>
              <a:t>Create tax reports for individual state tax, Canadian and Mexican taxes</a:t>
            </a:r>
          </a:p>
          <a:p>
            <a:pPr lvl="1"/>
            <a:r>
              <a:rPr lang="en-US" sz="3000" dirty="0" smtClean="0"/>
              <a:t>User interface to view and manage car hire payable records</a:t>
            </a:r>
          </a:p>
          <a:p>
            <a:pPr lvl="1"/>
            <a:r>
              <a:rPr lang="en-US" sz="3000" dirty="0" smtClean="0"/>
              <a:t>Rule 5 Transfer of Liability (</a:t>
            </a:r>
            <a:r>
              <a:rPr lang="en-US" sz="3000" dirty="0" err="1" smtClean="0"/>
              <a:t>TOL</a:t>
            </a:r>
            <a:r>
              <a:rPr lang="en-US" sz="3000" dirty="0" smtClean="0"/>
              <a:t>) error-handling process</a:t>
            </a:r>
          </a:p>
          <a:p>
            <a:pPr lvl="1"/>
            <a:r>
              <a:rPr lang="en-US" sz="3000" dirty="0" smtClean="0"/>
              <a:t>Project is scheduled for completion in November</a:t>
            </a:r>
          </a:p>
        </p:txBody>
      </p:sp>
    </p:spTree>
    <p:extLst>
      <p:ext uri="{BB962C8B-B14F-4D97-AF65-F5344CB8AC3E}">
        <p14:creationId xmlns:p14="http://schemas.microsoft.com/office/powerpoint/2010/main" val="18422514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98976"/>
            <a:ext cx="8991600" cy="448774"/>
          </a:xfrm>
        </p:spPr>
        <p:txBody>
          <a:bodyPr>
            <a:noAutofit/>
          </a:bodyPr>
          <a:lstStyle/>
          <a:p>
            <a:r>
              <a:rPr lang="en-US" i="1" dirty="0" smtClean="0">
                <a:latin typeface="Calibri" panose="020F0502020204030204" pitchFamily="34" charset="0"/>
              </a:rPr>
              <a:t>2014 Maintenance Activities</a:t>
            </a:r>
            <a:endParaRPr lang="en-US"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7</a:t>
            </a:fld>
            <a:endParaRPr lang="en-US" dirty="0"/>
          </a:p>
        </p:txBody>
      </p:sp>
      <p:sp>
        <p:nvSpPr>
          <p:cNvPr id="5" name="Content Placeholder 2"/>
          <p:cNvSpPr>
            <a:spLocks noGrp="1"/>
          </p:cNvSpPr>
          <p:nvPr>
            <p:ph idx="1"/>
          </p:nvPr>
        </p:nvSpPr>
        <p:spPr>
          <a:xfrm>
            <a:off x="218946" y="1790700"/>
            <a:ext cx="8706109" cy="3276600"/>
          </a:xfrm>
        </p:spPr>
        <p:txBody>
          <a:bodyPr>
            <a:normAutofit/>
          </a:bodyPr>
          <a:lstStyle/>
          <a:p>
            <a:r>
              <a:rPr lang="en-US" dirty="0" smtClean="0">
                <a:latin typeface="+mn-lt"/>
              </a:rPr>
              <a:t>Car Hire Rate Negotiation Self-Service</a:t>
            </a:r>
          </a:p>
          <a:p>
            <a:pPr lvl="1"/>
            <a:r>
              <a:rPr lang="en-US" dirty="0" smtClean="0"/>
              <a:t>Quarterly maintenance releases</a:t>
            </a:r>
          </a:p>
          <a:p>
            <a:pPr lvl="1"/>
            <a:r>
              <a:rPr lang="en-US" dirty="0" smtClean="0"/>
              <a:t>April release focused on the bid/offer query</a:t>
            </a:r>
          </a:p>
          <a:p>
            <a:r>
              <a:rPr lang="en-US" dirty="0" smtClean="0"/>
              <a:t>Loading Authority (OT-5)</a:t>
            </a:r>
            <a:endParaRPr lang="en-US" dirty="0"/>
          </a:p>
          <a:p>
            <a:pPr lvl="1"/>
            <a:r>
              <a:rPr lang="en-US" dirty="0" err="1" smtClean="0"/>
              <a:t>EAC</a:t>
            </a:r>
            <a:r>
              <a:rPr lang="en-US" dirty="0" smtClean="0"/>
              <a:t> TAG prioritized maintenance ideas</a:t>
            </a:r>
          </a:p>
          <a:p>
            <a:pPr lvl="1"/>
            <a:r>
              <a:rPr lang="en-US" dirty="0" err="1" smtClean="0"/>
              <a:t>DDCT</a:t>
            </a:r>
            <a:r>
              <a:rPr lang="en-US" dirty="0" smtClean="0"/>
              <a:t> integration is the top priority</a:t>
            </a:r>
            <a:endParaRPr lang="en-US" sz="2400" dirty="0" smtClean="0">
              <a:latin typeface="+mn-lt"/>
            </a:endParaRPr>
          </a:p>
        </p:txBody>
      </p:sp>
    </p:spTree>
    <p:extLst>
      <p:ext uri="{BB962C8B-B14F-4D97-AF65-F5344CB8AC3E}">
        <p14:creationId xmlns:p14="http://schemas.microsoft.com/office/powerpoint/2010/main" val="13109317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99CD883-C747-E24C-A571-B44F9B83C299}" type="slidenum">
              <a:rPr lang="en-US" smtClean="0"/>
              <a:pPr/>
              <a:t>8</a:t>
            </a:fld>
            <a:endParaRPr lang="en-US" dirty="0"/>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62100" y="1936899"/>
            <a:ext cx="60198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1"/>
          <p:cNvSpPr>
            <a:spLocks noGrp="1"/>
          </p:cNvSpPr>
          <p:nvPr>
            <p:ph type="title"/>
          </p:nvPr>
        </p:nvSpPr>
        <p:spPr>
          <a:xfrm>
            <a:off x="152400" y="598976"/>
            <a:ext cx="8991600" cy="1153624"/>
          </a:xfrm>
        </p:spPr>
        <p:txBody>
          <a:bodyPr>
            <a:noAutofit/>
          </a:bodyPr>
          <a:lstStyle/>
          <a:p>
            <a:r>
              <a:rPr lang="en-US" i="1" dirty="0" smtClean="0">
                <a:latin typeface="Calibri" panose="020F0502020204030204" pitchFamily="34" charset="0"/>
              </a:rPr>
              <a:t>Railinc </a:t>
            </a:r>
            <a:r>
              <a:rPr lang="en-US" i="1" dirty="0">
                <a:latin typeface="Calibri" panose="020F0502020204030204" pitchFamily="34" charset="0"/>
              </a:rPr>
              <a:t>W</a:t>
            </a:r>
            <a:r>
              <a:rPr lang="en-US" i="1" dirty="0" smtClean="0">
                <a:latin typeface="Calibri" panose="020F0502020204030204" pitchFamily="34" charset="0"/>
              </a:rPr>
              <a:t>orks with the RPSWC</a:t>
            </a:r>
            <a:br>
              <a:rPr lang="en-US" i="1" dirty="0" smtClean="0">
                <a:latin typeface="Calibri" panose="020F0502020204030204" pitchFamily="34" charset="0"/>
              </a:rPr>
            </a:br>
            <a:r>
              <a:rPr lang="en-US" i="1" dirty="0" smtClean="0">
                <a:latin typeface="Calibri" panose="020F0502020204030204" pitchFamily="34" charset="0"/>
              </a:rPr>
              <a:t>to Prioritize Industry Projects</a:t>
            </a:r>
            <a:endParaRPr lang="en-US" dirty="0"/>
          </a:p>
        </p:txBody>
      </p:sp>
    </p:spTree>
    <p:extLst>
      <p:ext uri="{BB962C8B-B14F-4D97-AF65-F5344CB8AC3E}">
        <p14:creationId xmlns:p14="http://schemas.microsoft.com/office/powerpoint/2010/main" val="25140748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98976"/>
            <a:ext cx="8991600" cy="448774"/>
          </a:xfrm>
        </p:spPr>
        <p:txBody>
          <a:bodyPr>
            <a:noAutofit/>
          </a:bodyPr>
          <a:lstStyle/>
          <a:p>
            <a:r>
              <a:rPr lang="en-US" i="1" dirty="0" smtClean="0">
                <a:latin typeface="Calibri" panose="020F0502020204030204" pitchFamily="34" charset="0"/>
              </a:rPr>
              <a:t>Potential Industry Projects for 2015</a:t>
            </a:r>
            <a:endParaRPr lang="en-US"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9</a:t>
            </a:fld>
            <a:endParaRPr lang="en-US" dirty="0"/>
          </a:p>
        </p:txBody>
      </p:sp>
      <p:sp>
        <p:nvSpPr>
          <p:cNvPr id="5" name="Content Placeholder 2"/>
          <p:cNvSpPr>
            <a:spLocks noGrp="1"/>
          </p:cNvSpPr>
          <p:nvPr>
            <p:ph idx="1"/>
          </p:nvPr>
        </p:nvSpPr>
        <p:spPr>
          <a:xfrm>
            <a:off x="180846" y="1257300"/>
            <a:ext cx="8782309" cy="4343400"/>
          </a:xfrm>
        </p:spPr>
        <p:txBody>
          <a:bodyPr>
            <a:normAutofit fontScale="77500" lnSpcReduction="20000"/>
          </a:bodyPr>
          <a:lstStyle/>
          <a:p>
            <a:r>
              <a:rPr lang="en-US" sz="4100" dirty="0" smtClean="0">
                <a:latin typeface="+mn-lt"/>
              </a:rPr>
              <a:t>Appendix S</a:t>
            </a:r>
          </a:p>
          <a:p>
            <a:pPr lvl="1"/>
            <a:r>
              <a:rPr lang="en-US" sz="3400" dirty="0" smtClean="0"/>
              <a:t>Implement mandatory change to Appendix S. The table is used to calculate appurtenance rates. The change expands the age band for appurtenances from 12 to 18 years.</a:t>
            </a:r>
          </a:p>
          <a:p>
            <a:r>
              <a:rPr lang="en-US" sz="4100" dirty="0" smtClean="0"/>
              <a:t>Special Rate Master</a:t>
            </a:r>
            <a:endParaRPr lang="en-US" sz="4100" dirty="0"/>
          </a:p>
          <a:p>
            <a:pPr lvl="1"/>
            <a:r>
              <a:rPr lang="en-US" sz="3400" dirty="0" smtClean="0"/>
              <a:t>This project supports the Centralized Car Hire Roadmap by providing a platform for carriers to manage their special rates existing outside CHARM. A rating hierarchy will select the appropriate rate for the cycle and append it to the </a:t>
            </a:r>
            <a:r>
              <a:rPr lang="en-US" sz="3400" dirty="0" err="1" smtClean="0"/>
              <a:t>CHLF</a:t>
            </a:r>
            <a:r>
              <a:rPr lang="en-US" sz="3400" dirty="0" smtClean="0"/>
              <a:t>, which will reduce the work for the carrier using </a:t>
            </a:r>
            <a:r>
              <a:rPr lang="en-US" sz="3400" dirty="0" err="1" smtClean="0"/>
              <a:t>CHLF</a:t>
            </a:r>
            <a:r>
              <a:rPr lang="en-US" sz="3400" dirty="0" smtClean="0"/>
              <a:t>. The result will be a file that will represent a car mark owner’s payable and receivable car hire liability.</a:t>
            </a:r>
          </a:p>
        </p:txBody>
      </p:sp>
    </p:spTree>
    <p:extLst>
      <p:ext uri="{BB962C8B-B14F-4D97-AF65-F5344CB8AC3E}">
        <p14:creationId xmlns:p14="http://schemas.microsoft.com/office/powerpoint/2010/main" val="180751446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3968</TotalTime>
  <Words>387</Words>
  <Application>Microsoft Office PowerPoint</Application>
  <PresentationFormat>On-screen Show (4:3)</PresentationFormat>
  <Paragraphs>55</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1_Office Theme</vt:lpstr>
      <vt:lpstr>Asset Utilization and Compensation Overview</vt:lpstr>
      <vt:lpstr>Railinc’s Current Asset Utilization and Compensation Initiatives</vt:lpstr>
      <vt:lpstr>Mainframe Migration Overview</vt:lpstr>
      <vt:lpstr>PowerPoint Presentation</vt:lpstr>
      <vt:lpstr>2014 Industry Projects</vt:lpstr>
      <vt:lpstr>2014 Industry Projects</vt:lpstr>
      <vt:lpstr>2014 Maintenance Activities</vt:lpstr>
      <vt:lpstr>Railinc Works with the RPSWC to Prioritize Industry Projects</vt:lpstr>
      <vt:lpstr>Potential Industry Projects for 2015</vt:lpstr>
      <vt:lpstr>Potential Industry Projects for 2015</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Gunther, Joanne</dc:creator>
  <cp:lastModifiedBy>Hancock, Kelley-Jo</cp:lastModifiedBy>
  <cp:revision>102</cp:revision>
  <cp:lastPrinted>2012-09-12T18:52:52Z</cp:lastPrinted>
  <dcterms:created xsi:type="dcterms:W3CDTF">2012-02-21T18:19:11Z</dcterms:created>
  <dcterms:modified xsi:type="dcterms:W3CDTF">2014-05-02T21:56:59Z</dcterms:modified>
</cp:coreProperties>
</file>