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91" r:id="rId2"/>
    <p:sldId id="289" r:id="rId3"/>
    <p:sldId id="295" r:id="rId4"/>
    <p:sldId id="296" r:id="rId5"/>
    <p:sldId id="293" r:id="rId6"/>
    <p:sldId id="294" r:id="rId7"/>
    <p:sldId id="297" r:id="rId8"/>
    <p:sldId id="311" r:id="rId9"/>
    <p:sldId id="310" r:id="rId10"/>
    <p:sldId id="298" r:id="rId11"/>
    <p:sldId id="300" r:id="rId12"/>
    <p:sldId id="299" r:id="rId13"/>
    <p:sldId id="301" r:id="rId14"/>
    <p:sldId id="302" r:id="rId15"/>
    <p:sldId id="312" r:id="rId16"/>
    <p:sldId id="313" r:id="rId17"/>
    <p:sldId id="303" r:id="rId18"/>
    <p:sldId id="304" r:id="rId19"/>
    <p:sldId id="305" r:id="rId20"/>
    <p:sldId id="306" r:id="rId21"/>
    <p:sldId id="308" r:id="rId22"/>
    <p:sldId id="307" r:id="rId23"/>
    <p:sldId id="309" r:id="rId24"/>
    <p:sldId id="29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1829" autoAdjust="0"/>
  </p:normalViewPr>
  <p:slideViewPr>
    <p:cSldViewPr>
      <p:cViewPr>
        <p:scale>
          <a:sx n="118" d="100"/>
          <a:sy n="118" d="100"/>
        </p:scale>
        <p:origin x="-714" y="3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15EB35-0B28-47BE-A32D-A374B30B740E}" type="datetimeFigureOut">
              <a:rPr lang="en-US" smtClean="0"/>
              <a:t>11/7/2014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308BBA-4523-4DE9-BAA6-B52EC4DC8F72}" type="slidenum">
              <a:rPr lang="en-US" smtClean="0"/>
              <a:t>‹#›</a:t>
            </a:fld>
            <a:endParaRPr lang="en-US"/>
          </a:p>
        </p:txBody>
      </p:sp>
    </p:spTree>
    <p:extLst>
      <p:ext uri="{BB962C8B-B14F-4D97-AF65-F5344CB8AC3E}">
        <p14:creationId xmlns:p14="http://schemas.microsoft.com/office/powerpoint/2010/main" val="19481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EF907E0-1A73-4BF6-A7D3-62BB943D09A4}" type="datetimeFigureOut">
              <a:rPr lang="en-US" smtClean="0"/>
              <a:t>11/7/2014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DED9CA-EFFC-4FA0-9982-7BD4EE55AC0C}" type="slidenum">
              <a:rPr lang="en-US" smtClean="0"/>
              <a:t>‹#›</a:t>
            </a:fld>
            <a:endParaRPr lang="en-US"/>
          </a:p>
        </p:txBody>
      </p:sp>
    </p:spTree>
    <p:extLst>
      <p:ext uri="{BB962C8B-B14F-4D97-AF65-F5344CB8AC3E}">
        <p14:creationId xmlns:p14="http://schemas.microsoft.com/office/powerpoint/2010/main" val="22825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2014 Centralized Car Hire Foundation User Support project was requested by the Equipment Asset Committee (EAC). The Centralized Car Hire Foundation User Support project will provide a user interface to view car hire payments via Railinc hosted user interface, monthly mileage reporting, and a transfer of liability (TOL) Rule 5 error handling process. This project is in support of the Centralized Car Hire Roadmap.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Carriers will be able to view car hire payments formatted from CHLF at a centralized Railinc-supported solution, thereby avoiding replacement or upgrade development costs. Mileage reporting and the transfer of liability (TOL) Rule 5 error handling process will provide a centralized, streamlined way to manage these processes saving the carriers time and money. This project is a continuation of the overarching EAC vision of processing car hire centrally at Railinc.</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a:t>
            </a:fld>
            <a:endParaRPr lang="en-US"/>
          </a:p>
        </p:txBody>
      </p:sp>
    </p:spTree>
    <p:extLst>
      <p:ext uri="{BB962C8B-B14F-4D97-AF65-F5344CB8AC3E}">
        <p14:creationId xmlns:p14="http://schemas.microsoft.com/office/powerpoint/2010/main" val="130872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View events related to error (Event Time)</a:t>
            </a:r>
          </a:p>
          <a:p>
            <a:pPr marL="171450" indent="-171450">
              <a:buFont typeface="Arial" panose="020B0604020202020204" pitchFamily="34" charset="0"/>
              <a:buChar char="•"/>
            </a:pPr>
            <a:r>
              <a:rPr lang="en-US" baseline="0" dirty="0" smtClean="0"/>
              <a:t>30 days worth (10 days prior/20 days after)</a:t>
            </a:r>
          </a:p>
          <a:p>
            <a:pPr marL="171450" indent="-171450">
              <a:buFont typeface="Arial" panose="020B0604020202020204" pitchFamily="34" charset="0"/>
              <a:buChar char="•"/>
            </a:pPr>
            <a:r>
              <a:rPr lang="en-US" baseline="0" dirty="0" smtClean="0"/>
              <a:t>Legend view stays open</a:t>
            </a:r>
          </a:p>
        </p:txBody>
      </p:sp>
      <p:sp>
        <p:nvSpPr>
          <p:cNvPr id="4" name="Slide Number Placeholder 3"/>
          <p:cNvSpPr>
            <a:spLocks noGrp="1"/>
          </p:cNvSpPr>
          <p:nvPr>
            <p:ph type="sldNum" sz="quarter" idx="10"/>
          </p:nvPr>
        </p:nvSpPr>
        <p:spPr/>
        <p:txBody>
          <a:bodyPr/>
          <a:lstStyle/>
          <a:p>
            <a:fld id="{2DDED9CA-EFFC-4FA0-9982-7BD4EE55AC0C}" type="slidenum">
              <a:rPr lang="en-US" smtClean="0"/>
              <a:t>11</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Checkboxes </a:t>
            </a:r>
          </a:p>
          <a:p>
            <a:pPr marL="171450" indent="-171450">
              <a:buFontTx/>
              <a:buChar char="-"/>
            </a:pPr>
            <a:r>
              <a:rPr lang="en-US" baseline="0" dirty="0" smtClean="0"/>
              <a:t>User can choose individual or group of errors to correct</a:t>
            </a:r>
          </a:p>
          <a:p>
            <a:pPr marL="628650" lvl="1" indent="-171450">
              <a:buFontTx/>
              <a:buChar char="-"/>
            </a:pPr>
            <a:r>
              <a:rPr lang="en-US" baseline="0" dirty="0" smtClean="0"/>
              <a:t>Field that generated the error highlighted</a:t>
            </a:r>
          </a:p>
          <a:p>
            <a:pPr marL="628650" lvl="1" indent="-171450">
              <a:buFontTx/>
              <a:buChar char="-"/>
            </a:pPr>
            <a:r>
              <a:rPr lang="en-US" baseline="0" dirty="0" smtClean="0"/>
              <a:t>Clicking Submit will use validations for Rule 5</a:t>
            </a:r>
          </a:p>
          <a:p>
            <a:pPr marL="171450" indent="-171450">
              <a:buFontTx/>
              <a:buChar char="-"/>
            </a:pPr>
            <a:r>
              <a:rPr lang="en-US" baseline="0" dirty="0" smtClean="0"/>
              <a:t>Remove errors to history</a:t>
            </a:r>
          </a:p>
        </p:txBody>
      </p:sp>
      <p:sp>
        <p:nvSpPr>
          <p:cNvPr id="4" name="Slide Number Placeholder 3"/>
          <p:cNvSpPr>
            <a:spLocks noGrp="1"/>
          </p:cNvSpPr>
          <p:nvPr>
            <p:ph type="sldNum" sz="quarter" idx="10"/>
          </p:nvPr>
        </p:nvSpPr>
        <p:spPr/>
        <p:txBody>
          <a:bodyPr/>
          <a:lstStyle/>
          <a:p>
            <a:fld id="{2DDED9CA-EFFC-4FA0-9982-7BD4EE55AC0C}" type="slidenum">
              <a:rPr lang="en-US" smtClean="0"/>
              <a:t>12</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History search</a:t>
            </a:r>
          </a:p>
          <a:p>
            <a:r>
              <a:rPr lang="en-US" baseline="0" dirty="0" smtClean="0"/>
              <a:t>Search 31 days (month)</a:t>
            </a:r>
          </a:p>
          <a:p>
            <a:r>
              <a:rPr lang="en-US" baseline="0" dirty="0" smtClean="0"/>
              <a:t>From &amp; To dates – date added to error queue</a:t>
            </a:r>
          </a:p>
          <a:p>
            <a:r>
              <a:rPr lang="en-US" baseline="0" dirty="0" smtClean="0"/>
              <a:t>Action Taken – corrected, auto-corrected, expired, removed</a:t>
            </a:r>
          </a:p>
          <a:p>
            <a:r>
              <a:rPr lang="en-US" baseline="0" dirty="0" smtClean="0"/>
              <a:t>Location – SPLC</a:t>
            </a:r>
          </a:p>
          <a:p>
            <a:r>
              <a:rPr lang="en-US" baseline="0" dirty="0" smtClean="0"/>
              <a:t>Equip </a:t>
            </a:r>
            <a:r>
              <a:rPr lang="en-US" baseline="0" dirty="0" err="1" smtClean="0"/>
              <a:t>Initi</a:t>
            </a:r>
            <a:r>
              <a:rPr lang="en-US" baseline="0" dirty="0" smtClean="0"/>
              <a:t> &amp; Number</a:t>
            </a:r>
          </a:p>
        </p:txBody>
      </p:sp>
      <p:sp>
        <p:nvSpPr>
          <p:cNvPr id="4" name="Slide Number Placeholder 3"/>
          <p:cNvSpPr>
            <a:spLocks noGrp="1"/>
          </p:cNvSpPr>
          <p:nvPr>
            <p:ph type="sldNum" sz="quarter" idx="10"/>
          </p:nvPr>
        </p:nvSpPr>
        <p:spPr/>
        <p:txBody>
          <a:bodyPr/>
          <a:lstStyle/>
          <a:p>
            <a:fld id="{2DDED9CA-EFFC-4FA0-9982-7BD4EE55AC0C}" type="slidenum">
              <a:rPr lang="en-US" smtClean="0"/>
              <a:t>13</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History results</a:t>
            </a:r>
          </a:p>
          <a:p>
            <a:pPr marL="171450" indent="-171450">
              <a:buFontTx/>
              <a:buChar char="-"/>
            </a:pPr>
            <a:r>
              <a:rPr lang="en-US" baseline="0" dirty="0" smtClean="0"/>
              <a:t>Total # </a:t>
            </a:r>
          </a:p>
          <a:p>
            <a:pPr marL="171450" indent="-171450">
              <a:buFontTx/>
              <a:buChar char="-"/>
            </a:pPr>
            <a:r>
              <a:rPr lang="en-US" baseline="0" dirty="0" smtClean="0"/>
              <a:t>Can reinstate removed errors that have not gone past 25 days</a:t>
            </a:r>
          </a:p>
          <a:p>
            <a:pPr marL="171450" indent="-171450">
              <a:buFontTx/>
              <a:buChar char="-"/>
            </a:pPr>
            <a:r>
              <a:rPr lang="en-US" baseline="0" dirty="0" smtClean="0"/>
              <a:t>Red – Original Message</a:t>
            </a:r>
          </a:p>
          <a:p>
            <a:pPr marL="171450" indent="-171450">
              <a:buFontTx/>
              <a:buChar char="-"/>
            </a:pPr>
            <a:r>
              <a:rPr lang="en-US" baseline="0" dirty="0" smtClean="0"/>
              <a:t>Green – Corrected Message</a:t>
            </a:r>
          </a:p>
          <a:p>
            <a:pPr marL="171450" indent="-171450">
              <a:buFontTx/>
              <a:buChar char="-"/>
            </a:pPr>
            <a:r>
              <a:rPr lang="en-US" baseline="0" dirty="0" smtClean="0"/>
              <a:t>CSV Download</a:t>
            </a:r>
          </a:p>
        </p:txBody>
      </p:sp>
      <p:sp>
        <p:nvSpPr>
          <p:cNvPr id="4" name="Slide Number Placeholder 3"/>
          <p:cNvSpPr>
            <a:spLocks noGrp="1"/>
          </p:cNvSpPr>
          <p:nvPr>
            <p:ph type="sldNum" sz="quarter" idx="10"/>
          </p:nvPr>
        </p:nvSpPr>
        <p:spPr/>
        <p:txBody>
          <a:bodyPr/>
          <a:lstStyle/>
          <a:p>
            <a:fld id="{2DDED9CA-EFFC-4FA0-9982-7BD4EE55AC0C}" type="slidenum">
              <a:rPr lang="en-US" smtClean="0"/>
              <a:t>14</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t>
            </a:r>
            <a:r>
              <a:rPr lang="en-US" baseline="0" dirty="0" smtClean="0"/>
              <a:t> Events</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15</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Railroads</a:t>
            </a:r>
            <a:r>
              <a:rPr lang="en-US" baseline="0" dirty="0" smtClean="0"/>
              <a:t> can download summary and detail reports by Month/Year</a:t>
            </a:r>
          </a:p>
          <a:p>
            <a:pPr marL="171450" indent="-171450">
              <a:buFont typeface="Arial" charset="0"/>
              <a:buChar char="•"/>
            </a:pPr>
            <a:r>
              <a:rPr lang="en-US" baseline="0" dirty="0" smtClean="0"/>
              <a:t>Where liable road = mark</a:t>
            </a:r>
          </a:p>
          <a:p>
            <a:pPr marL="171450" indent="-171450">
              <a:buFont typeface="Arial" charset="0"/>
              <a:buChar char="•"/>
            </a:pPr>
            <a:r>
              <a:rPr lang="en-US" baseline="0" dirty="0" smtClean="0"/>
              <a:t>Results contain all private and TTX equipment</a:t>
            </a:r>
          </a:p>
          <a:p>
            <a:pPr marL="171450" indent="-171450">
              <a:buFont typeface="Arial" charset="0"/>
              <a:buChar char="•"/>
            </a:pPr>
            <a:endParaRPr lang="en-US" baseline="0" dirty="0" smtClean="0"/>
          </a:p>
          <a:p>
            <a:r>
              <a:rPr lang="en-US" dirty="0" smtClean="0"/>
              <a:t>Private Owner</a:t>
            </a:r>
            <a:r>
              <a:rPr lang="en-US" baseline="0" dirty="0" smtClean="0"/>
              <a:t> can download summary and detail reports by Month/Year</a:t>
            </a:r>
          </a:p>
          <a:p>
            <a:pPr marL="171450" indent="-171450">
              <a:buFont typeface="Arial" charset="0"/>
              <a:buChar char="•"/>
            </a:pPr>
            <a:r>
              <a:rPr lang="en-US" baseline="0" dirty="0" smtClean="0"/>
              <a:t>Where Equip Owner = mark</a:t>
            </a:r>
          </a:p>
          <a:p>
            <a:pPr marL="171450" indent="-171450">
              <a:buFont typeface="Arial" charset="0"/>
              <a:buChar char="•"/>
            </a:pPr>
            <a:r>
              <a:rPr lang="en-US" dirty="0" smtClean="0"/>
              <a:t>Results on all liable roads</a:t>
            </a:r>
          </a:p>
        </p:txBody>
      </p:sp>
      <p:sp>
        <p:nvSpPr>
          <p:cNvPr id="4" name="Slide Number Placeholder 3"/>
          <p:cNvSpPr>
            <a:spLocks noGrp="1"/>
          </p:cNvSpPr>
          <p:nvPr>
            <p:ph type="sldNum" sz="quarter" idx="10"/>
          </p:nvPr>
        </p:nvSpPr>
        <p:spPr/>
        <p:txBody>
          <a:bodyPr/>
          <a:lstStyle/>
          <a:p>
            <a:fld id="{2DDED9CA-EFFC-4FA0-9982-7BD4EE55AC0C}" type="slidenum">
              <a:rPr lang="en-US" smtClean="0"/>
              <a:t>17</a:t>
            </a:fld>
            <a:endParaRPr lang="en-US"/>
          </a:p>
        </p:txBody>
      </p:sp>
    </p:spTree>
    <p:extLst>
      <p:ext uri="{BB962C8B-B14F-4D97-AF65-F5344CB8AC3E}">
        <p14:creationId xmlns:p14="http://schemas.microsoft.com/office/powerpoint/2010/main" val="3996388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Railroads</a:t>
            </a:r>
            <a:r>
              <a:rPr lang="en-US" baseline="0" dirty="0" smtClean="0"/>
              <a:t> can download summary and detail reports by Month/Year</a:t>
            </a:r>
          </a:p>
          <a:p>
            <a:pPr marL="171450" indent="-171450">
              <a:buFont typeface="Arial" charset="0"/>
              <a:buChar char="•"/>
            </a:pPr>
            <a:r>
              <a:rPr lang="en-US" baseline="0" dirty="0" smtClean="0"/>
              <a:t>Where liable road = mark</a:t>
            </a:r>
          </a:p>
          <a:p>
            <a:pPr marL="171450" indent="-171450">
              <a:buFont typeface="Arial" charset="0"/>
              <a:buChar char="•"/>
            </a:pPr>
            <a:r>
              <a:rPr lang="en-US" baseline="0" dirty="0" smtClean="0"/>
              <a:t>Results contain all private and TTX equipment</a:t>
            </a:r>
          </a:p>
          <a:p>
            <a:pPr marL="171450" indent="-171450">
              <a:buFont typeface="Arial" charset="0"/>
              <a:buChar char="•"/>
            </a:pPr>
            <a:endParaRPr lang="en-US" baseline="0" dirty="0" smtClean="0"/>
          </a:p>
          <a:p>
            <a:r>
              <a:rPr lang="en-US" dirty="0" smtClean="0"/>
              <a:t>Private Owner</a:t>
            </a:r>
            <a:r>
              <a:rPr lang="en-US" baseline="0" dirty="0" smtClean="0"/>
              <a:t> can download summary and detail reports by Month/Year</a:t>
            </a:r>
          </a:p>
          <a:p>
            <a:pPr marL="171450" indent="-171450">
              <a:buFont typeface="Arial" charset="0"/>
              <a:buChar char="•"/>
            </a:pPr>
            <a:r>
              <a:rPr lang="en-US" baseline="0" dirty="0" smtClean="0"/>
              <a:t>Where Equip Owner = mark</a:t>
            </a:r>
          </a:p>
          <a:p>
            <a:pPr marL="171450" indent="-171450">
              <a:buFont typeface="Arial" charset="0"/>
              <a:buChar char="•"/>
            </a:pPr>
            <a:r>
              <a:rPr lang="en-US" dirty="0" smtClean="0"/>
              <a:t>Results on all liable roads</a:t>
            </a:r>
          </a:p>
        </p:txBody>
      </p:sp>
      <p:sp>
        <p:nvSpPr>
          <p:cNvPr id="4" name="Slide Number Placeholder 3"/>
          <p:cNvSpPr>
            <a:spLocks noGrp="1"/>
          </p:cNvSpPr>
          <p:nvPr>
            <p:ph type="sldNum" sz="quarter" idx="10"/>
          </p:nvPr>
        </p:nvSpPr>
        <p:spPr/>
        <p:txBody>
          <a:bodyPr/>
          <a:lstStyle/>
          <a:p>
            <a:fld id="{2DDED9CA-EFFC-4FA0-9982-7BD4EE55AC0C}" type="slidenum">
              <a:rPr lang="en-US" smtClean="0"/>
              <a:t>18</a:t>
            </a:fld>
            <a:endParaRPr lang="en-US"/>
          </a:p>
        </p:txBody>
      </p:sp>
    </p:spTree>
    <p:extLst>
      <p:ext uri="{BB962C8B-B14F-4D97-AF65-F5344CB8AC3E}">
        <p14:creationId xmlns:p14="http://schemas.microsoft.com/office/powerpoint/2010/main" val="39963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Railroads</a:t>
            </a:r>
            <a:r>
              <a:rPr lang="en-US" baseline="0" dirty="0" smtClean="0"/>
              <a:t> can download summary and detail reports by Month/Year</a:t>
            </a:r>
          </a:p>
          <a:p>
            <a:pPr marL="171450" indent="-171450">
              <a:buFont typeface="Arial" charset="0"/>
              <a:buChar char="•"/>
            </a:pPr>
            <a:r>
              <a:rPr lang="en-US" baseline="0" dirty="0" smtClean="0"/>
              <a:t>Where liable road = mark</a:t>
            </a:r>
          </a:p>
          <a:p>
            <a:pPr marL="171450" indent="-171450">
              <a:buFont typeface="Arial" charset="0"/>
              <a:buChar char="•"/>
            </a:pPr>
            <a:r>
              <a:rPr lang="en-US" baseline="0" dirty="0" smtClean="0"/>
              <a:t>Results contain all private and TTX equipment</a:t>
            </a:r>
          </a:p>
          <a:p>
            <a:pPr marL="171450" indent="-171450">
              <a:buFont typeface="Arial" charset="0"/>
              <a:buChar char="•"/>
            </a:pPr>
            <a:endParaRPr lang="en-US" baseline="0" dirty="0" smtClean="0"/>
          </a:p>
          <a:p>
            <a:r>
              <a:rPr lang="en-US" dirty="0" smtClean="0"/>
              <a:t>Private Owner</a:t>
            </a:r>
            <a:r>
              <a:rPr lang="en-US" baseline="0" dirty="0" smtClean="0"/>
              <a:t> can download summary and detail reports by Month/Year</a:t>
            </a:r>
          </a:p>
          <a:p>
            <a:pPr marL="171450" indent="-171450">
              <a:buFont typeface="Arial" charset="0"/>
              <a:buChar char="•"/>
            </a:pPr>
            <a:r>
              <a:rPr lang="en-US" baseline="0" dirty="0" smtClean="0"/>
              <a:t>Where Equip Owner = mark</a:t>
            </a:r>
          </a:p>
          <a:p>
            <a:pPr marL="171450" indent="-171450">
              <a:buFont typeface="Arial" charset="0"/>
              <a:buChar char="•"/>
            </a:pPr>
            <a:r>
              <a:rPr lang="en-US" dirty="0" smtClean="0"/>
              <a:t>Results on all liable roads</a:t>
            </a:r>
          </a:p>
        </p:txBody>
      </p:sp>
      <p:sp>
        <p:nvSpPr>
          <p:cNvPr id="4" name="Slide Number Placeholder 3"/>
          <p:cNvSpPr>
            <a:spLocks noGrp="1"/>
          </p:cNvSpPr>
          <p:nvPr>
            <p:ph type="sldNum" sz="quarter" idx="10"/>
          </p:nvPr>
        </p:nvSpPr>
        <p:spPr/>
        <p:txBody>
          <a:bodyPr/>
          <a:lstStyle/>
          <a:p>
            <a:fld id="{2DDED9CA-EFFC-4FA0-9982-7BD4EE55AC0C}" type="slidenum">
              <a:rPr lang="en-US" smtClean="0"/>
              <a:t>19</a:t>
            </a:fld>
            <a:endParaRPr lang="en-US"/>
          </a:p>
        </p:txBody>
      </p:sp>
    </p:spTree>
    <p:extLst>
      <p:ext uri="{BB962C8B-B14F-4D97-AF65-F5344CB8AC3E}">
        <p14:creationId xmlns:p14="http://schemas.microsoft.com/office/powerpoint/2010/main" val="399638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20</a:t>
            </a:fld>
            <a:endParaRPr lang="en-US"/>
          </a:p>
        </p:txBody>
      </p:sp>
    </p:spTree>
    <p:extLst>
      <p:ext uri="{BB962C8B-B14F-4D97-AF65-F5344CB8AC3E}">
        <p14:creationId xmlns:p14="http://schemas.microsoft.com/office/powerpoint/2010/main" val="399638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21</a:t>
            </a:fld>
            <a:endParaRPr lang="en-US"/>
          </a:p>
        </p:txBody>
      </p:sp>
    </p:spTree>
    <p:extLst>
      <p:ext uri="{BB962C8B-B14F-4D97-AF65-F5344CB8AC3E}">
        <p14:creationId xmlns:p14="http://schemas.microsoft.com/office/powerpoint/2010/main" val="399638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Car Accounting User Support system is a foundational project in support of the EAC vision of automating car hire and supports the Centralized Car Hire roadmap. Carriers have processes in place to support TOL Rule 5 error processing. This project will replace those processes by centralizing it at Railinc. The user interface will provide a way to view car hire payment records for railroad marked cars and TTX non-members. Also, the ability to create standard mileage reports will provide immediate benefit to the industry. This project will allow carriers to turn off parts of their current car accounting systems, reducing costs and overhead to maintain and update these systems.</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a:t>
            </a:fld>
            <a:endParaRPr lang="en-US"/>
          </a:p>
        </p:txBody>
      </p:sp>
    </p:spTree>
    <p:extLst>
      <p:ext uri="{BB962C8B-B14F-4D97-AF65-F5344CB8AC3E}">
        <p14:creationId xmlns:p14="http://schemas.microsoft.com/office/powerpoint/2010/main" val="169539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Ability to view summary info</a:t>
            </a:r>
          </a:p>
          <a:p>
            <a:r>
              <a:rPr lang="en-US" dirty="0" smtClean="0"/>
              <a:t>Download CHDX</a:t>
            </a:r>
            <a:r>
              <a:rPr lang="en-US" baseline="0" dirty="0" smtClean="0"/>
              <a:t> format</a:t>
            </a:r>
          </a:p>
          <a:p>
            <a:r>
              <a:rPr lang="en-US" baseline="0" dirty="0" smtClean="0"/>
              <a:t>* CSV or fixed 1400 byte</a:t>
            </a:r>
          </a:p>
        </p:txBody>
      </p:sp>
      <p:sp>
        <p:nvSpPr>
          <p:cNvPr id="4" name="Slide Number Placeholder 3"/>
          <p:cNvSpPr>
            <a:spLocks noGrp="1"/>
          </p:cNvSpPr>
          <p:nvPr>
            <p:ph type="sldNum" sz="quarter" idx="10"/>
          </p:nvPr>
        </p:nvSpPr>
        <p:spPr/>
        <p:txBody>
          <a:bodyPr/>
          <a:lstStyle/>
          <a:p>
            <a:fld id="{2DDED9CA-EFFC-4FA0-9982-7BD4EE55AC0C}" type="slidenum">
              <a:rPr lang="en-US" smtClean="0"/>
              <a:t>22</a:t>
            </a:fld>
            <a:endParaRPr lang="en-US"/>
          </a:p>
        </p:txBody>
      </p:sp>
    </p:spTree>
    <p:extLst>
      <p:ext uri="{BB962C8B-B14F-4D97-AF65-F5344CB8AC3E}">
        <p14:creationId xmlns:p14="http://schemas.microsoft.com/office/powerpoint/2010/main" val="399638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23</a:t>
            </a:fld>
            <a:endParaRPr lang="en-US"/>
          </a:p>
        </p:txBody>
      </p:sp>
    </p:spTree>
    <p:extLst>
      <p:ext uri="{BB962C8B-B14F-4D97-AF65-F5344CB8AC3E}">
        <p14:creationId xmlns:p14="http://schemas.microsoft.com/office/powerpoint/2010/main" val="130872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Car Accounting User Support system is a foundational project in support of the EAC vision of automating car hire and supports the Centralized Car Hire roadmap. Carriers have processes in place to support TOL Rule 5 error processing. This project will replace those processes by centralizing it at Railinc. The user interface will provide a way to view car hire payment records for railroad marked cars and TTX non-members. Also, the ability to create standard mileage reports will provide immediate benefit to the industry. This project will allow carriers to turn off parts of their current car accounting systems, reducing costs and overhead to maintain and update these systems.</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a:t>
            </a:fld>
            <a:endParaRPr lang="en-US"/>
          </a:p>
        </p:txBody>
      </p:sp>
    </p:spTree>
    <p:extLst>
      <p:ext uri="{BB962C8B-B14F-4D97-AF65-F5344CB8AC3E}">
        <p14:creationId xmlns:p14="http://schemas.microsoft.com/office/powerpoint/2010/main" val="169539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TOL Rule 5 Corrections </a:t>
            </a:r>
            <a:r>
              <a:rPr lang="en-US" sz="1200" kern="1200" dirty="0" smtClean="0">
                <a:solidFill>
                  <a:schemeClr val="tx1"/>
                </a:solidFill>
                <a:effectLst/>
                <a:latin typeface="+mn-lt"/>
                <a:ea typeface="+mn-ea"/>
                <a:cs typeface="+mn-cs"/>
              </a:rPr>
              <a:t>- Rule 5 Transfer Of Liability (TOL) Error handling process.</a:t>
            </a:r>
          </a:p>
          <a:p>
            <a:pPr lvl="1"/>
            <a:r>
              <a:rPr lang="en-US" sz="1200" kern="1200" dirty="0" smtClean="0">
                <a:solidFill>
                  <a:schemeClr val="tx1"/>
                </a:solidFill>
                <a:effectLst/>
                <a:latin typeface="+mn-lt"/>
                <a:ea typeface="+mn-ea"/>
                <a:cs typeface="+mn-cs"/>
              </a:rPr>
              <a:t>Ability to view all TOL Rule 5 Errors</a:t>
            </a:r>
          </a:p>
          <a:p>
            <a:pPr lvl="1"/>
            <a:r>
              <a:rPr lang="en-US" sz="1200" kern="1200" dirty="0" smtClean="0">
                <a:solidFill>
                  <a:schemeClr val="tx1"/>
                </a:solidFill>
                <a:effectLst/>
                <a:latin typeface="+mn-lt"/>
                <a:ea typeface="+mn-ea"/>
                <a:cs typeface="+mn-cs"/>
              </a:rPr>
              <a:t>Ability to correct individual or groupings of TOL Rule 5 Errors</a:t>
            </a:r>
          </a:p>
          <a:p>
            <a:pPr lvl="1"/>
            <a:r>
              <a:rPr lang="en-US" sz="1200" kern="1200" dirty="0" smtClean="0">
                <a:solidFill>
                  <a:schemeClr val="tx1"/>
                </a:solidFill>
                <a:effectLst/>
                <a:latin typeface="+mn-lt"/>
                <a:ea typeface="+mn-ea"/>
                <a:cs typeface="+mn-cs"/>
              </a:rPr>
              <a:t>Ability to submit corrected TOL Rule 5 Errors</a:t>
            </a:r>
          </a:p>
          <a:p>
            <a:pPr lvl="1"/>
            <a:r>
              <a:rPr lang="en-US" sz="1200" kern="1200" dirty="0" smtClean="0">
                <a:solidFill>
                  <a:schemeClr val="tx1"/>
                </a:solidFill>
                <a:effectLst/>
                <a:latin typeface="+mn-lt"/>
                <a:ea typeface="+mn-ea"/>
                <a:cs typeface="+mn-cs"/>
              </a:rPr>
              <a:t>System auto-correction of Invalid Date/Time TOL Rule 5 Errors</a:t>
            </a:r>
          </a:p>
          <a:p>
            <a:pPr lvl="1"/>
            <a:r>
              <a:rPr lang="en-US" sz="1200" kern="1200" dirty="0" smtClean="0">
                <a:solidFill>
                  <a:schemeClr val="tx1"/>
                </a:solidFill>
                <a:effectLst/>
                <a:latin typeface="+mn-lt"/>
                <a:ea typeface="+mn-ea"/>
                <a:cs typeface="+mn-cs"/>
              </a:rPr>
              <a:t>Ability to view events related to TOL Rule 5 Errors</a:t>
            </a:r>
          </a:p>
          <a:p>
            <a:pPr lvl="1"/>
            <a:r>
              <a:rPr lang="en-US" sz="1200" kern="1200" dirty="0" smtClean="0">
                <a:solidFill>
                  <a:schemeClr val="tx1"/>
                </a:solidFill>
                <a:effectLst/>
                <a:latin typeface="+mn-lt"/>
                <a:ea typeface="+mn-ea"/>
                <a:cs typeface="+mn-cs"/>
              </a:rPr>
              <a:t>Validation of corrected TOL Rule 5 Errors prior to submission</a:t>
            </a:r>
          </a:p>
          <a:p>
            <a:pPr lvl="1"/>
            <a:r>
              <a:rPr lang="en-US" sz="1200" kern="1200" dirty="0" smtClean="0">
                <a:solidFill>
                  <a:schemeClr val="tx1"/>
                </a:solidFill>
                <a:effectLst/>
                <a:latin typeface="+mn-lt"/>
                <a:ea typeface="+mn-ea"/>
                <a:cs typeface="+mn-cs"/>
              </a:rPr>
              <a:t>Ability to view TOL Rule 5 Error history</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Mileage Information</a:t>
            </a:r>
            <a:r>
              <a:rPr lang="en-US" sz="1200" kern="1200" dirty="0" smtClean="0">
                <a:solidFill>
                  <a:schemeClr val="tx1"/>
                </a:solidFill>
                <a:effectLst/>
                <a:latin typeface="+mn-lt"/>
                <a:ea typeface="+mn-ea"/>
                <a:cs typeface="+mn-cs"/>
              </a:rPr>
              <a:t> – Supply mileage information for the individual US states, Canada and Mexico. </a:t>
            </a:r>
          </a:p>
          <a:p>
            <a:pPr lvl="1"/>
            <a:r>
              <a:rPr lang="en-US" sz="1200" kern="1200" dirty="0" smtClean="0">
                <a:solidFill>
                  <a:schemeClr val="tx1"/>
                </a:solidFill>
                <a:effectLst/>
                <a:latin typeface="+mn-lt"/>
                <a:ea typeface="+mn-ea"/>
                <a:cs typeface="+mn-cs"/>
              </a:rPr>
              <a:t>Standard Summary and Detail report capabilities.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CHLF to CHDX Payments</a:t>
            </a:r>
            <a:r>
              <a:rPr lang="en-US" sz="1200" kern="1200" dirty="0" smtClean="0">
                <a:solidFill>
                  <a:schemeClr val="tx1"/>
                </a:solidFill>
                <a:effectLst/>
                <a:latin typeface="+mn-lt"/>
                <a:ea typeface="+mn-ea"/>
                <a:cs typeface="+mn-cs"/>
              </a:rPr>
              <a:t> – Convert CHLF V2 to CHDX format and have the ability to view car hire payments via Railinc hosted user interface.</a:t>
            </a:r>
          </a:p>
          <a:p>
            <a:pPr lvl="1"/>
            <a:r>
              <a:rPr lang="en-US" sz="1200" kern="1200" dirty="0" smtClean="0">
                <a:solidFill>
                  <a:schemeClr val="tx1"/>
                </a:solidFill>
                <a:effectLst/>
                <a:latin typeface="+mn-lt"/>
                <a:ea typeface="+mn-ea"/>
                <a:cs typeface="+mn-cs"/>
              </a:rPr>
              <a:t>Format CHDX file from the CHLF V2 and needed data sources.</a:t>
            </a:r>
          </a:p>
          <a:p>
            <a:pPr lvl="1"/>
            <a:r>
              <a:rPr lang="en-US" sz="1200" kern="1200" dirty="0" smtClean="0">
                <a:solidFill>
                  <a:schemeClr val="tx1"/>
                </a:solidFill>
                <a:effectLst/>
                <a:latin typeface="+mn-lt"/>
                <a:ea typeface="+mn-ea"/>
                <a:cs typeface="+mn-cs"/>
              </a:rPr>
              <a:t>Ability to select and view CHDX Account Type 10 payment records formatted from CHLF V2.0.</a:t>
            </a:r>
          </a:p>
          <a:p>
            <a:pPr lvl="1"/>
            <a:r>
              <a:rPr lang="en-US" sz="1200" kern="1200" dirty="0" smtClean="0">
                <a:solidFill>
                  <a:schemeClr val="tx1"/>
                </a:solidFill>
                <a:effectLst/>
                <a:latin typeface="+mn-lt"/>
                <a:ea typeface="+mn-ea"/>
                <a:cs typeface="+mn-cs"/>
              </a:rPr>
              <a:t>Ability to download selected CHDX Account Type 10 payment records formatted from CHLF V2.0.</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5</a:t>
            </a:fld>
            <a:endParaRPr lang="en-US"/>
          </a:p>
        </p:txBody>
      </p:sp>
    </p:spTree>
    <p:extLst>
      <p:ext uri="{BB962C8B-B14F-4D97-AF65-F5344CB8AC3E}">
        <p14:creationId xmlns:p14="http://schemas.microsoft.com/office/powerpoint/2010/main" val="93995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elvetica"/>
                <a:ea typeface="+mn-ea"/>
                <a:cs typeface="Helvetica"/>
              </a:rPr>
              <a:t>Landing page – just like CASS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ndParaRPr>
          </a:p>
          <a:p>
            <a:r>
              <a:rPr lang="en-US" sz="1200" kern="1200" dirty="0" smtClean="0">
                <a:solidFill>
                  <a:schemeClr val="tx1"/>
                </a:solidFill>
                <a:effectLst/>
                <a:latin typeface="+mn-lt"/>
                <a:ea typeface="+mn-ea"/>
                <a:cs typeface="+mn-cs"/>
              </a:rPr>
              <a:t>Continue by selecting one of the following CCH menu options: </a:t>
            </a:r>
          </a:p>
          <a:p>
            <a:r>
              <a:rPr lang="en-US" sz="1200" b="1" kern="1200" dirty="0" smtClean="0">
                <a:solidFill>
                  <a:schemeClr val="tx1"/>
                </a:solidFill>
                <a:effectLst/>
                <a:latin typeface="+mn-lt"/>
                <a:ea typeface="+mn-ea"/>
                <a:cs typeface="+mn-cs"/>
              </a:rPr>
              <a:t>Search	</a:t>
            </a:r>
            <a:r>
              <a:rPr lang="en-US" sz="1200" kern="1200" dirty="0" smtClean="0">
                <a:solidFill>
                  <a:schemeClr val="tx1"/>
                </a:solidFill>
                <a:effectLst/>
                <a:latin typeface="+mn-lt"/>
                <a:ea typeface="+mn-ea"/>
                <a:cs typeface="+mn-cs"/>
              </a:rPr>
              <a:t>Search for events or Car Hire Liability Files (CHLFs) for records for a single car. </a:t>
            </a:r>
          </a:p>
          <a:p>
            <a:r>
              <a:rPr lang="en-US" sz="1200" b="1" kern="1200" dirty="0" smtClean="0">
                <a:solidFill>
                  <a:schemeClr val="tx1"/>
                </a:solidFill>
                <a:effectLst/>
                <a:latin typeface="+mn-lt"/>
                <a:ea typeface="+mn-ea"/>
                <a:cs typeface="+mn-cs"/>
              </a:rPr>
              <a:t>Messages</a:t>
            </a:r>
            <a:r>
              <a:rPr lang="en-US" sz="1200" kern="1200" dirty="0" smtClean="0">
                <a:solidFill>
                  <a:schemeClr val="tx1"/>
                </a:solidFill>
                <a:effectLst/>
                <a:latin typeface="+mn-lt"/>
                <a:ea typeface="+mn-ea"/>
                <a:cs typeface="+mn-cs"/>
              </a:rPr>
              <a:t>	Work with TOL Rule 5 messages, create new Liability Acceptance Messages, and search the Liability Acceptance Message history.</a:t>
            </a:r>
          </a:p>
          <a:p>
            <a:r>
              <a:rPr lang="en-US" sz="1200" b="1" kern="1200" dirty="0" smtClean="0">
                <a:solidFill>
                  <a:schemeClr val="tx1"/>
                </a:solidFill>
                <a:effectLst/>
                <a:latin typeface="+mn-lt"/>
                <a:ea typeface="+mn-ea"/>
                <a:cs typeface="+mn-cs"/>
              </a:rPr>
              <a:t>Reports	</a:t>
            </a:r>
            <a:r>
              <a:rPr lang="en-US" sz="1200" kern="1200" dirty="0" smtClean="0">
                <a:solidFill>
                  <a:schemeClr val="tx1"/>
                </a:solidFill>
                <a:effectLst/>
                <a:latin typeface="+mn-lt"/>
                <a:ea typeface="+mn-ea"/>
                <a:cs typeface="+mn-cs"/>
              </a:rPr>
              <a:t>Access reports for Haulage Agreements, TOL Rule 5 Liability Limits, and DDCT Dismantled Equipment.</a:t>
            </a:r>
          </a:p>
          <a:p>
            <a:r>
              <a:rPr lang="en-US" sz="1200" b="1" kern="1200" dirty="0" smtClean="0">
                <a:solidFill>
                  <a:schemeClr val="tx1"/>
                </a:solidFill>
                <a:effectLst/>
                <a:latin typeface="+mn-lt"/>
                <a:ea typeface="+mn-ea"/>
                <a:cs typeface="+mn-cs"/>
              </a:rPr>
              <a:t>Documentation	</a:t>
            </a:r>
            <a:r>
              <a:rPr lang="en-US" sz="1200" kern="1200" dirty="0" smtClean="0">
                <a:solidFill>
                  <a:schemeClr val="tx1"/>
                </a:solidFill>
                <a:effectLst/>
                <a:latin typeface="+mn-lt"/>
                <a:ea typeface="+mn-ea"/>
                <a:cs typeface="+mn-cs"/>
              </a:rPr>
              <a:t>Retrieve support documentation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6</a:t>
            </a:fld>
            <a:endParaRPr lang="en-US"/>
          </a:p>
        </p:txBody>
      </p:sp>
    </p:spTree>
    <p:extLst>
      <p:ext uri="{BB962C8B-B14F-4D97-AF65-F5344CB8AC3E}">
        <p14:creationId xmlns:p14="http://schemas.microsoft.com/office/powerpoint/2010/main" val="27219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t>
            </a:r>
            <a:r>
              <a:rPr lang="en-US" baseline="0" dirty="0" smtClean="0"/>
              <a:t> Events</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7</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t>
            </a:r>
            <a:r>
              <a:rPr lang="en-US" baseline="0" dirty="0" smtClean="0"/>
              <a:t>  CHLF</a:t>
            </a:r>
          </a:p>
          <a:p>
            <a:r>
              <a:rPr lang="en-US" dirty="0" smtClean="0"/>
              <a:t>Mark - Choose the mark. Marks listed in the drop-down match your SSO permissions and should correspond with your main mark as a CHLF participant. You can see all your system equipment and foreign equipment on your line. If you are an agent, you can see equipment for any mark for which you are the agent.</a:t>
            </a:r>
          </a:p>
          <a:p>
            <a:endParaRPr lang="en-US" dirty="0" smtClean="0"/>
          </a:p>
          <a:p>
            <a:r>
              <a:rPr lang="en-US" dirty="0" smtClean="0"/>
              <a:t>CHLF File - Select a CHLF file. You can choose from the most recent Periodic Estimate, the last Monthly Estimate, or any Actual File within the past two years.</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8</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MAY CHANGE</a:t>
            </a:r>
            <a:endParaRPr lang="en-US" dirty="0" smtClean="0"/>
          </a:p>
          <a:p>
            <a:endParaRPr lang="en-US" dirty="0" smtClean="0"/>
          </a:p>
          <a:p>
            <a:r>
              <a:rPr lang="en-US" dirty="0" smtClean="0"/>
              <a:t>Summary view will tell a user how many TOL Rule 5 Errors they have</a:t>
            </a:r>
          </a:p>
          <a:p>
            <a:r>
              <a:rPr lang="en-US" dirty="0" smtClean="0"/>
              <a:t>Work</a:t>
            </a:r>
            <a:r>
              <a:rPr lang="en-US" baseline="0" dirty="0" smtClean="0"/>
              <a:t>flow management tool</a:t>
            </a:r>
            <a:endParaRPr lang="en-US" dirty="0" smtClean="0"/>
          </a:p>
          <a:p>
            <a:pPr marL="171450" indent="-171450">
              <a:buFontTx/>
              <a:buChar char="-"/>
            </a:pPr>
            <a:r>
              <a:rPr lang="en-US" baseline="0" dirty="0" smtClean="0"/>
              <a:t>How many days left until they are expired</a:t>
            </a:r>
          </a:p>
          <a:p>
            <a:pPr marL="171450" indent="-171450">
              <a:buFontTx/>
              <a:buChar char="-"/>
            </a:pPr>
            <a:r>
              <a:rPr lang="en-US" baseline="0" dirty="0" smtClean="0"/>
              <a:t>Grouped by Location – helps user work group errors</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9</a:t>
            </a:fld>
            <a:endParaRPr lang="en-US"/>
          </a:p>
        </p:txBody>
      </p:sp>
    </p:spTree>
    <p:extLst>
      <p:ext uri="{BB962C8B-B14F-4D97-AF65-F5344CB8AC3E}">
        <p14:creationId xmlns:p14="http://schemas.microsoft.com/office/powerpoint/2010/main" val="384047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Queue – manages your work</a:t>
            </a:r>
          </a:p>
          <a:p>
            <a:pPr marL="171450" indent="-171450">
              <a:buFontTx/>
              <a:buChar char="-"/>
            </a:pPr>
            <a:r>
              <a:rPr lang="en-US" baseline="0" dirty="0" smtClean="0"/>
              <a:t>Tells user how many errors (top left)</a:t>
            </a:r>
          </a:p>
          <a:p>
            <a:pPr marL="171450" indent="-171450">
              <a:buFontTx/>
              <a:buChar char="-"/>
            </a:pPr>
            <a:r>
              <a:rPr lang="en-US" baseline="0" dirty="0" smtClean="0"/>
              <a:t>Detail on errors</a:t>
            </a:r>
          </a:p>
          <a:p>
            <a:pPr marL="171450" indent="-171450">
              <a:buFontTx/>
              <a:buChar char="-"/>
            </a:pPr>
            <a:r>
              <a:rPr lang="en-US" baseline="0" dirty="0" smtClean="0"/>
              <a:t>Simple sorting and filters</a:t>
            </a:r>
          </a:p>
          <a:p>
            <a:pPr marL="171450" indent="-171450">
              <a:buFontTx/>
              <a:buChar char="-"/>
            </a:pPr>
            <a:r>
              <a:rPr lang="en-US" baseline="0" dirty="0" smtClean="0"/>
              <a:t>Hover over Report Type</a:t>
            </a:r>
          </a:p>
          <a:p>
            <a:pPr marL="171450" indent="-171450">
              <a:buFontTx/>
              <a:buChar char="-"/>
            </a:pPr>
            <a:r>
              <a:rPr lang="en-US" baseline="0" dirty="0" smtClean="0"/>
              <a:t>Hover over Errors</a:t>
            </a:r>
          </a:p>
        </p:txBody>
      </p:sp>
      <p:sp>
        <p:nvSpPr>
          <p:cNvPr id="4" name="Slide Number Placeholder 3"/>
          <p:cNvSpPr>
            <a:spLocks noGrp="1"/>
          </p:cNvSpPr>
          <p:nvPr>
            <p:ph type="sldNum" sz="quarter" idx="10"/>
          </p:nvPr>
        </p:nvSpPr>
        <p:spPr/>
        <p:txBody>
          <a:bodyPr/>
          <a:lstStyle/>
          <a:p>
            <a:fld id="{2DDED9CA-EFFC-4FA0-9982-7BD4EE55AC0C}" type="slidenum">
              <a:rPr lang="en-US" smtClean="0"/>
              <a:t>10</a:t>
            </a:fld>
            <a:endParaRPr lang="en-US"/>
          </a:p>
        </p:txBody>
      </p:sp>
    </p:spTree>
    <p:extLst>
      <p:ext uri="{BB962C8B-B14F-4D97-AF65-F5344CB8AC3E}">
        <p14:creationId xmlns:p14="http://schemas.microsoft.com/office/powerpoint/2010/main" val="38404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9527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35656" y="69390"/>
            <a:ext cx="1643579" cy="365125"/>
          </a:xfrm>
          <a:prstGeom prst="rect">
            <a:avLst/>
          </a:prstGeom>
        </p:spPr>
        <p:txBody>
          <a:bodyPr/>
          <a:lstStyle/>
          <a:p>
            <a:fld id="{2A59EA1A-D0CB-1046-B21F-221640F963E8}" type="datetime1">
              <a:rPr lang="en-US" smtClean="0">
                <a:solidFill>
                  <a:prstClr val="white"/>
                </a:solidFill>
              </a:rPr>
              <a:pPr/>
              <a:t>11/7/2014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02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18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18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109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975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34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8320" y="846626"/>
            <a:ext cx="8375651" cy="11929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9842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216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193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021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19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8866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2300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720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3138"/>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6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levela</a:t>
            </a:r>
            <a:endParaRPr lang="en-US" dirty="0"/>
          </a:p>
        </p:txBody>
      </p:sp>
      <p:sp>
        <p:nvSpPr>
          <p:cNvPr id="4" name="Text Placeholder 3"/>
          <p:cNvSpPr>
            <a:spLocks noGrp="1"/>
          </p:cNvSpPr>
          <p:nvPr>
            <p:ph type="body" sz="half" idx="2"/>
          </p:nvPr>
        </p:nvSpPr>
        <p:spPr>
          <a:xfrm>
            <a:off x="457200" y="202518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59133EC1-6D56-5D43-A3F6-DF1C5C3FFD20}" type="datetime1">
              <a:rPr lang="en-US" smtClean="0">
                <a:solidFill>
                  <a:prstClr val="white"/>
                </a:solidFill>
              </a:rPr>
              <a:pPr/>
              <a:t>11/7/2014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5549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1F221583-7359-B745-BA55-CA4CB50D7475}" type="datetime1">
              <a:rPr lang="en-US" smtClean="0">
                <a:solidFill>
                  <a:prstClr val="white"/>
                </a:solidFill>
              </a:rPr>
              <a:pPr/>
              <a:t>11/7/2014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1695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7" name="Rectangle 20"/>
          <p:cNvSpPr>
            <a:spLocks noChangeArrowheads="1"/>
          </p:cNvSpPr>
          <p:nvPr userDrawn="1"/>
        </p:nvSpPr>
        <p:spPr bwMode="auto">
          <a:xfrm>
            <a:off x="0" y="0"/>
            <a:ext cx="9145588" cy="490538"/>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8" name="TextBox 7"/>
          <p:cNvSpPr txBox="1">
            <a:spLocks noChangeArrowheads="1"/>
          </p:cNvSpPr>
          <p:nvPr userDrawn="1"/>
        </p:nvSpPr>
        <p:spPr bwMode="auto">
          <a:xfrm>
            <a:off x="311150" y="131763"/>
            <a:ext cx="5314950" cy="27463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fontAlgn="base">
              <a:spcBef>
                <a:spcPct val="0"/>
              </a:spcBef>
              <a:spcAft>
                <a:spcPct val="0"/>
              </a:spcAft>
              <a:defRPr sz="2400">
                <a:solidFill>
                  <a:schemeClr val="tx1"/>
                </a:solidFill>
                <a:latin typeface="Arial" charset="0"/>
                <a:ea typeface="ＭＳ Ｐゴシック" charset="0"/>
              </a:defRPr>
            </a:lvl6pPr>
            <a:lvl7pPr marL="914400" fontAlgn="base">
              <a:spcBef>
                <a:spcPct val="0"/>
              </a:spcBef>
              <a:spcAft>
                <a:spcPct val="0"/>
              </a:spcAft>
              <a:defRPr sz="2400">
                <a:solidFill>
                  <a:schemeClr val="tx1"/>
                </a:solidFill>
                <a:latin typeface="Arial" charset="0"/>
                <a:ea typeface="ＭＳ Ｐゴシック" charset="0"/>
              </a:defRPr>
            </a:lvl7pPr>
            <a:lvl8pPr marL="1371600" fontAlgn="base">
              <a:spcBef>
                <a:spcPct val="0"/>
              </a:spcBef>
              <a:spcAft>
                <a:spcPct val="0"/>
              </a:spcAft>
              <a:defRPr sz="2400">
                <a:solidFill>
                  <a:schemeClr val="tx1"/>
                </a:solidFill>
                <a:latin typeface="Arial" charset="0"/>
                <a:ea typeface="ＭＳ Ｐゴシック" charset="0"/>
              </a:defRPr>
            </a:lvl8pPr>
            <a:lvl9pPr marL="1828800" fontAlgn="base">
              <a:spcBef>
                <a:spcPct val="0"/>
              </a:spcBef>
              <a:spcAft>
                <a:spcPct val="0"/>
              </a:spcAft>
              <a:defRPr sz="2400">
                <a:solidFill>
                  <a:schemeClr val="tx1"/>
                </a:solidFill>
                <a:latin typeface="Arial" charset="0"/>
                <a:ea typeface="ＭＳ Ｐゴシック" charset="0"/>
              </a:defRPr>
            </a:lvl9pPr>
          </a:lstStyle>
          <a:p>
            <a:pPr defTabSz="457200"/>
            <a:r>
              <a:rPr lang="en-US" sz="1200" b="1" dirty="0">
                <a:solidFill>
                  <a:prstClr val="white"/>
                </a:solidFill>
                <a:latin typeface="Helvetica" charset="0"/>
                <a:cs typeface="Helvetica Light" charset="0"/>
              </a:rPr>
              <a:t>RAILINC</a:t>
            </a:r>
            <a:r>
              <a:rPr lang="en-US" sz="1200" dirty="0">
                <a:solidFill>
                  <a:prstClr val="white"/>
                </a:solidFill>
                <a:latin typeface="Helvetica" charset="0"/>
                <a:cs typeface="Helvetica Light" charset="0"/>
              </a:rPr>
              <a:t>   </a:t>
            </a:r>
            <a:r>
              <a:rPr lang="en-US" sz="1200" dirty="0" smtClean="0">
                <a:solidFill>
                  <a:prstClr val="white"/>
                </a:solidFill>
                <a:latin typeface="Helvetica" charset="0"/>
                <a:cs typeface="Helvetica Light" charset="0"/>
              </a:rPr>
              <a:t>I     ACACSO</a:t>
            </a:r>
            <a:r>
              <a:rPr lang="en-US" sz="1200" baseline="0" dirty="0" smtClean="0">
                <a:solidFill>
                  <a:prstClr val="white"/>
                </a:solidFill>
                <a:latin typeface="Helvetica" charset="0"/>
                <a:cs typeface="Helvetica Light" charset="0"/>
              </a:rPr>
              <a:t> 2014</a:t>
            </a:r>
            <a:endParaRPr lang="en-US" sz="1200" dirty="0">
              <a:solidFill>
                <a:prstClr val="white"/>
              </a:solidFill>
              <a:latin typeface="Helvetica" charset="0"/>
              <a:cs typeface="Helvetica Light" charset="0"/>
            </a:endParaRPr>
          </a:p>
        </p:txBody>
      </p:sp>
      <p:pic>
        <p:nvPicPr>
          <p:cNvPr id="9" name="Picture 24" descr="BottomBand_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6091238"/>
            <a:ext cx="9142412" cy="7667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5"/>
          <p:cNvSpPr>
            <a:spLocks noChangeArrowheads="1"/>
          </p:cNvSpPr>
          <p:nvPr userDrawn="1"/>
        </p:nvSpPr>
        <p:spPr bwMode="auto">
          <a:xfrm>
            <a:off x="8394700" y="6213475"/>
            <a:ext cx="749300" cy="292100"/>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457200"/>
            <a:endParaRPr lang="en-US" dirty="0">
              <a:solidFill>
                <a:prstClr val="black"/>
              </a:solidFill>
            </a:endParaRPr>
          </a:p>
        </p:txBody>
      </p:sp>
      <p:sp>
        <p:nvSpPr>
          <p:cNvPr id="11" name="Rectangle 27"/>
          <p:cNvSpPr>
            <a:spLocks noChangeArrowheads="1"/>
          </p:cNvSpPr>
          <p:nvPr userDrawn="1"/>
        </p:nvSpPr>
        <p:spPr bwMode="auto">
          <a:xfrm>
            <a:off x="1588" y="490538"/>
            <a:ext cx="9144000" cy="5384800"/>
          </a:xfrm>
          <a:prstGeom prst="rect">
            <a:avLst/>
          </a:prstGeom>
          <a:solidFill>
            <a:srgbClr val="DCDDD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12" name="Title 1"/>
          <p:cNvSpPr>
            <a:spLocks/>
          </p:cNvSpPr>
          <p:nvPr userDrawn="1"/>
        </p:nvSpPr>
        <p:spPr bwMode="auto">
          <a:xfrm>
            <a:off x="-252413" y="4143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 </a:t>
            </a:r>
          </a:p>
        </p:txBody>
      </p:sp>
      <p:sp>
        <p:nvSpPr>
          <p:cNvPr id="13" name="Title 1"/>
          <p:cNvSpPr>
            <a:spLocks/>
          </p:cNvSpPr>
          <p:nvPr userDrawn="1"/>
        </p:nvSpPr>
        <p:spPr bwMode="auto">
          <a:xfrm>
            <a:off x="-252413" y="58118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a:t>
            </a:r>
          </a:p>
        </p:txBody>
      </p:sp>
      <p:sp>
        <p:nvSpPr>
          <p:cNvPr id="2" name="Title Placeholder 1"/>
          <p:cNvSpPr>
            <a:spLocks noGrp="1"/>
          </p:cNvSpPr>
          <p:nvPr>
            <p:ph type="title"/>
          </p:nvPr>
        </p:nvSpPr>
        <p:spPr>
          <a:xfrm>
            <a:off x="272662" y="846626"/>
            <a:ext cx="8375651" cy="11929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491" y="2039602"/>
            <a:ext cx="8426967" cy="40865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35656" y="6148131"/>
            <a:ext cx="1656408"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pPr defTabSz="457200"/>
            <a:fld id="{799CD883-C747-E24C-A571-B44F9B83C299}" type="slidenum">
              <a:rPr lang="en-US" smtClean="0"/>
              <a:pPr defTabSz="457200"/>
              <a:t>‹#›</a:t>
            </a:fld>
            <a:endParaRPr lang="en-US" dirty="0"/>
          </a:p>
        </p:txBody>
      </p:sp>
    </p:spTree>
    <p:extLst>
      <p:ext uri="{BB962C8B-B14F-4D97-AF65-F5344CB8AC3E}">
        <p14:creationId xmlns:p14="http://schemas.microsoft.com/office/powerpoint/2010/main" val="117386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457200" rtl="0" eaLnBrk="1" latinLnBrk="0" hangingPunct="1">
        <a:spcBef>
          <a:spcPct val="0"/>
        </a:spcBef>
        <a:buNone/>
        <a:defRPr sz="4400" kern="1200">
          <a:solidFill>
            <a:srgbClr val="AB1127"/>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524000"/>
            <a:ext cx="8763000" cy="2076451"/>
          </a:xfrm>
        </p:spPr>
        <p:txBody>
          <a:bodyPr>
            <a:noAutofit/>
          </a:bodyPr>
          <a:lstStyle/>
          <a:p>
            <a:r>
              <a:rPr lang="en-US" b="1" dirty="0" smtClean="0">
                <a:latin typeface="Arial" panose="020B0604020202020204" pitchFamily="34" charset="0"/>
                <a:cs typeface="Arial" panose="020B0604020202020204" pitchFamily="34" charset="0"/>
              </a:rPr>
              <a:t>Centralized Car Hire Foundation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User Support Project</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33400" y="3733800"/>
            <a:ext cx="7086600" cy="1752600"/>
          </a:xfrm>
        </p:spPr>
        <p:txBody>
          <a:bodyPr/>
          <a:lstStyle/>
          <a:p>
            <a:r>
              <a:rPr lang="en-US" dirty="0" smtClean="0">
                <a:latin typeface="Arial" panose="020B0604020202020204" pitchFamily="34" charset="0"/>
                <a:cs typeface="Arial" panose="020B0604020202020204" pitchFamily="34" charset="0"/>
              </a:rPr>
              <a:t>Sara Maples</a:t>
            </a:r>
          </a:p>
          <a:p>
            <a:r>
              <a:rPr lang="en-US" dirty="0" smtClean="0">
                <a:latin typeface="Arial" panose="020B0604020202020204" pitchFamily="34" charset="0"/>
                <a:cs typeface="Arial" panose="020B0604020202020204" pitchFamily="34" charset="0"/>
              </a:rPr>
              <a:t>ACACSO</a:t>
            </a:r>
          </a:p>
          <a:p>
            <a:r>
              <a:rPr lang="en-US" dirty="0" smtClean="0">
                <a:latin typeface="Arial" panose="020B0604020202020204" pitchFamily="34" charset="0"/>
                <a:cs typeface="Arial" panose="020B0604020202020204" pitchFamily="34" charset="0"/>
              </a:rPr>
              <a:t>November 11, 2014</a:t>
            </a:r>
          </a:p>
        </p:txBody>
      </p:sp>
      <p:sp>
        <p:nvSpPr>
          <p:cNvPr id="4" name="Slide Number Placeholder 3"/>
          <p:cNvSpPr>
            <a:spLocks noGrp="1"/>
          </p:cNvSpPr>
          <p:nvPr>
            <p:ph type="sldNum" sz="quarter" idx="12"/>
          </p:nvPr>
        </p:nvSpPr>
        <p:spPr/>
        <p:txBody>
          <a:bodyPr/>
          <a:lstStyle/>
          <a:p>
            <a:fld id="{799CD883-C747-E24C-A571-B44F9B83C299}" type="slidenum">
              <a:rPr lang="en-US" smtClean="0"/>
              <a:pPr/>
              <a:t>1</a:t>
            </a:fld>
            <a:endParaRPr lang="en-US" dirty="0"/>
          </a:p>
        </p:txBody>
      </p:sp>
    </p:spTree>
    <p:extLst>
      <p:ext uri="{BB962C8B-B14F-4D97-AF65-F5344CB8AC3E}">
        <p14:creationId xmlns:p14="http://schemas.microsoft.com/office/powerpoint/2010/main" val="187406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685800"/>
            <a:ext cx="8375651" cy="1192975"/>
          </a:xfrm>
        </p:spPr>
        <p:txBody>
          <a:bodyPr/>
          <a:lstStyle/>
          <a:p>
            <a:r>
              <a:rPr lang="en-US" b="1" dirty="0">
                <a:latin typeface="Arial" panose="020B0604020202020204" pitchFamily="34" charset="0"/>
                <a:cs typeface="Arial" panose="020B0604020202020204" pitchFamily="34" charset="0"/>
              </a:rPr>
              <a:t>TOL Rule 5  Errors</a:t>
            </a:r>
          </a:p>
        </p:txBody>
      </p:sp>
      <p:sp>
        <p:nvSpPr>
          <p:cNvPr id="3" name="Content Placeholder 2"/>
          <p:cNvSpPr>
            <a:spLocks noGrp="1"/>
          </p:cNvSpPr>
          <p:nvPr>
            <p:ph idx="1"/>
          </p:nvPr>
        </p:nvSpPr>
        <p:spPr>
          <a:xfrm>
            <a:off x="358517" y="1752600"/>
            <a:ext cx="8426967" cy="551198"/>
          </a:xfrm>
        </p:spPr>
        <p:txBody>
          <a:bodyPr>
            <a:normAutofit/>
          </a:bodyPr>
          <a:lstStyle/>
          <a:p>
            <a:r>
              <a:rPr lang="en-US" sz="2800" dirty="0" smtClean="0"/>
              <a:t>Work Queue</a:t>
            </a:r>
            <a:endParaRPr lang="en-US" sz="2800"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10</a:t>
            </a:fld>
            <a:endParaRPr lang="en-US" dirty="0"/>
          </a:p>
        </p:txBody>
      </p:sp>
      <p:pic>
        <p:nvPicPr>
          <p:cNvPr id="6" name="Picture 5"/>
          <p:cNvPicPr/>
          <p:nvPr/>
        </p:nvPicPr>
        <p:blipFill>
          <a:blip r:embed="rId3"/>
          <a:stretch>
            <a:fillRect/>
          </a:stretch>
        </p:blipFill>
        <p:spPr>
          <a:xfrm>
            <a:off x="1219200" y="2514600"/>
            <a:ext cx="6705600" cy="3200400"/>
          </a:xfrm>
          <a:prstGeom prst="rect">
            <a:avLst/>
          </a:prstGeom>
          <a:ln>
            <a:solidFill>
              <a:schemeClr val="tx1"/>
            </a:solidFill>
          </a:ln>
        </p:spPr>
      </p:pic>
    </p:spTree>
    <p:extLst>
      <p:ext uri="{BB962C8B-B14F-4D97-AF65-F5344CB8AC3E}">
        <p14:creationId xmlns:p14="http://schemas.microsoft.com/office/powerpoint/2010/main" val="382399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762000"/>
            <a:ext cx="8375651" cy="905974"/>
          </a:xfrm>
        </p:spPr>
        <p:txBody>
          <a:bodyPr/>
          <a:lstStyle/>
          <a:p>
            <a:r>
              <a:rPr lang="en-US" b="1" dirty="0" smtClean="0">
                <a:latin typeface="Arial" panose="020B0604020202020204" pitchFamily="34" charset="0"/>
                <a:cs typeface="Arial" panose="020B0604020202020204" pitchFamily="34" charset="0"/>
              </a:rPr>
              <a:t>TOL Rule 5 Errors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582402"/>
            <a:ext cx="8426967" cy="551198"/>
          </a:xfrm>
        </p:spPr>
        <p:txBody>
          <a:bodyPr>
            <a:normAutofit/>
          </a:bodyPr>
          <a:lstStyle/>
          <a:p>
            <a:r>
              <a:rPr lang="en-US" sz="2800" dirty="0" smtClean="0">
                <a:latin typeface="Arial" panose="020B0604020202020204" pitchFamily="34" charset="0"/>
                <a:cs typeface="Arial" panose="020B0604020202020204" pitchFamily="34" charset="0"/>
              </a:rPr>
              <a:t>View Events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11</a:t>
            </a:fld>
            <a:endParaRPr lang="en-US" dirty="0"/>
          </a:p>
        </p:txBody>
      </p:sp>
      <p:pic>
        <p:nvPicPr>
          <p:cNvPr id="6" name="Picture 5"/>
          <p:cNvPicPr/>
          <p:nvPr/>
        </p:nvPicPr>
        <p:blipFill>
          <a:blip r:embed="rId3"/>
          <a:stretch>
            <a:fillRect/>
          </a:stretch>
        </p:blipFill>
        <p:spPr>
          <a:xfrm>
            <a:off x="1051183" y="2205754"/>
            <a:ext cx="6934200" cy="3543300"/>
          </a:xfrm>
          <a:prstGeom prst="rect">
            <a:avLst/>
          </a:prstGeom>
          <a:ln w="9525" cap="flat" cmpd="sng" algn="ctr">
            <a:solidFill>
              <a:sysClr val="windowText" lastClr="000000"/>
            </a:solidFill>
            <a:prstDash val="solid"/>
            <a:round/>
            <a:headEnd type="none" w="med" len="med"/>
            <a:tailEnd type="none" w="med" len="med"/>
          </a:ln>
        </p:spPr>
      </p:pic>
    </p:spTree>
    <p:extLst>
      <p:ext uri="{BB962C8B-B14F-4D97-AF65-F5344CB8AC3E}">
        <p14:creationId xmlns:p14="http://schemas.microsoft.com/office/powerpoint/2010/main" val="35850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TOL Rule 5 Errors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887202"/>
            <a:ext cx="8426967" cy="551198"/>
          </a:xfrm>
        </p:spPr>
        <p:txBody>
          <a:bodyPr>
            <a:normAutofit/>
          </a:bodyPr>
          <a:lstStyle/>
          <a:p>
            <a:r>
              <a:rPr lang="en-US" sz="2800" dirty="0" smtClean="0"/>
              <a:t>Correcting Errors</a:t>
            </a:r>
            <a:endParaRPr lang="en-US" sz="2800"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12</a:t>
            </a:fld>
            <a:endParaRPr lang="en-US" dirty="0"/>
          </a:p>
        </p:txBody>
      </p:sp>
      <p:pic>
        <p:nvPicPr>
          <p:cNvPr id="8" name="Picture 7"/>
          <p:cNvPicPr/>
          <p:nvPr/>
        </p:nvPicPr>
        <p:blipFill>
          <a:blip r:embed="rId3"/>
          <a:stretch>
            <a:fillRect/>
          </a:stretch>
        </p:blipFill>
        <p:spPr>
          <a:xfrm>
            <a:off x="1394083" y="2514600"/>
            <a:ext cx="6248400" cy="3186914"/>
          </a:xfrm>
          <a:prstGeom prst="rect">
            <a:avLst/>
          </a:prstGeom>
          <a:ln>
            <a:solidFill>
              <a:schemeClr val="tx1"/>
            </a:solidFill>
          </a:ln>
        </p:spPr>
      </p:pic>
    </p:spTree>
    <p:extLst>
      <p:ext uri="{BB962C8B-B14F-4D97-AF65-F5344CB8AC3E}">
        <p14:creationId xmlns:p14="http://schemas.microsoft.com/office/powerpoint/2010/main" val="118363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TOL Rule 5 Errors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887202"/>
            <a:ext cx="8426967" cy="551198"/>
          </a:xfrm>
        </p:spPr>
        <p:txBody>
          <a:bodyPr>
            <a:normAutofit/>
          </a:bodyPr>
          <a:lstStyle/>
          <a:p>
            <a:r>
              <a:rPr lang="en-US" sz="2800" dirty="0" smtClean="0">
                <a:latin typeface="Arial" panose="020B0604020202020204" pitchFamily="34" charset="0"/>
                <a:cs typeface="Arial" panose="020B0604020202020204" pitchFamily="34" charset="0"/>
              </a:rPr>
              <a:t>Search Error History</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13</a:t>
            </a:fld>
            <a:endParaRPr lang="en-US" dirty="0"/>
          </a:p>
        </p:txBody>
      </p:sp>
      <p:pic>
        <p:nvPicPr>
          <p:cNvPr id="6" name="Picture 5"/>
          <p:cNvPicPr/>
          <p:nvPr/>
        </p:nvPicPr>
        <p:blipFill>
          <a:blip r:embed="rId3"/>
          <a:stretch>
            <a:fillRect/>
          </a:stretch>
        </p:blipFill>
        <p:spPr>
          <a:xfrm>
            <a:off x="784484" y="2514600"/>
            <a:ext cx="7467599" cy="2352675"/>
          </a:xfrm>
          <a:prstGeom prst="rect">
            <a:avLst/>
          </a:prstGeom>
          <a:ln>
            <a:solidFill>
              <a:schemeClr val="tx1"/>
            </a:solidFill>
          </a:ln>
        </p:spPr>
      </p:pic>
    </p:spTree>
    <p:extLst>
      <p:ext uri="{BB962C8B-B14F-4D97-AF65-F5344CB8AC3E}">
        <p14:creationId xmlns:p14="http://schemas.microsoft.com/office/powerpoint/2010/main" val="215653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685800"/>
            <a:ext cx="8375651" cy="1192975"/>
          </a:xfrm>
        </p:spPr>
        <p:txBody>
          <a:bodyPr/>
          <a:lstStyle/>
          <a:p>
            <a:r>
              <a:rPr lang="en-US" b="1" dirty="0" smtClean="0">
                <a:latin typeface="Arial" panose="020B0604020202020204" pitchFamily="34" charset="0"/>
                <a:cs typeface="Arial" panose="020B0604020202020204" pitchFamily="34" charset="0"/>
              </a:rPr>
              <a:t>TOL Rule 5 Errors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676400"/>
            <a:ext cx="8426967" cy="551198"/>
          </a:xfrm>
        </p:spPr>
        <p:txBody>
          <a:bodyPr>
            <a:normAutofit/>
          </a:bodyPr>
          <a:lstStyle/>
          <a:p>
            <a:r>
              <a:rPr lang="en-US" sz="2800" dirty="0" smtClean="0"/>
              <a:t>History Results</a:t>
            </a:r>
            <a:endParaRPr lang="en-US" sz="2800"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14</a:t>
            </a:fld>
            <a:endParaRPr lang="en-US" dirty="0"/>
          </a:p>
        </p:txBody>
      </p:sp>
      <p:pic>
        <p:nvPicPr>
          <p:cNvPr id="7" name="Picture 6"/>
          <p:cNvPicPr/>
          <p:nvPr/>
        </p:nvPicPr>
        <p:blipFill>
          <a:blip r:embed="rId3"/>
          <a:stretch>
            <a:fillRect/>
          </a:stretch>
        </p:blipFill>
        <p:spPr>
          <a:xfrm>
            <a:off x="1165483" y="2360177"/>
            <a:ext cx="6705600" cy="3429000"/>
          </a:xfrm>
          <a:prstGeom prst="rect">
            <a:avLst/>
          </a:prstGeom>
        </p:spPr>
      </p:pic>
    </p:spTree>
    <p:extLst>
      <p:ext uri="{BB962C8B-B14F-4D97-AF65-F5344CB8AC3E}">
        <p14:creationId xmlns:p14="http://schemas.microsoft.com/office/powerpoint/2010/main" val="412972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Existing Reports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15</a:t>
            </a:fld>
            <a:endParaRPr lang="en-US" dirty="0"/>
          </a:p>
        </p:txBody>
      </p:sp>
      <p:sp>
        <p:nvSpPr>
          <p:cNvPr id="9" name="Content Placeholder 2"/>
          <p:cNvSpPr>
            <a:spLocks noGrp="1"/>
          </p:cNvSpPr>
          <p:nvPr>
            <p:ph idx="1"/>
          </p:nvPr>
        </p:nvSpPr>
        <p:spPr>
          <a:xfrm>
            <a:off x="358517" y="2039602"/>
            <a:ext cx="8426967" cy="2608597"/>
          </a:xfrm>
        </p:spPr>
        <p:txBody>
          <a:bodyPr>
            <a:noAutofit/>
          </a:bodyPr>
          <a:lstStyle/>
          <a:p>
            <a:pPr lvl="0"/>
            <a:r>
              <a:rPr lang="en-US" sz="2000" b="1" dirty="0">
                <a:latin typeface="Arial" panose="020B0604020202020204" pitchFamily="34" charset="0"/>
                <a:cs typeface="Arial" panose="020B0604020202020204" pitchFamily="34" charset="0"/>
              </a:rPr>
              <a:t>Haulage Agreements </a:t>
            </a:r>
            <a:r>
              <a:rPr lang="en-US" sz="2000" b="1" dirty="0" smtClean="0">
                <a:latin typeface="Arial" panose="020B0604020202020204" pitchFamily="34" charset="0"/>
                <a:cs typeface="Arial" panose="020B0604020202020204" pitchFamily="34" charset="0"/>
              </a:rPr>
              <a:t>Report</a:t>
            </a:r>
            <a:r>
              <a:rPr lang="en-US" sz="2000" dirty="0" smtClean="0">
                <a:latin typeface="Arial" panose="020B0604020202020204" pitchFamily="34" charset="0"/>
                <a:cs typeface="Arial" panose="020B0604020202020204" pitchFamily="34" charset="0"/>
              </a:rPr>
              <a:t>: This </a:t>
            </a:r>
            <a:r>
              <a:rPr lang="en-US" sz="2000" dirty="0">
                <a:latin typeface="Arial" panose="020B0604020202020204" pitchFamily="34" charset="0"/>
                <a:cs typeface="Arial" panose="020B0604020202020204" pitchFamily="34" charset="0"/>
              </a:rPr>
              <a:t>report shows your current haulage agreements so you can verify your haulage setups with other </a:t>
            </a:r>
            <a:r>
              <a:rPr lang="en-US" sz="2000" dirty="0" smtClean="0">
                <a:latin typeface="Arial" panose="020B0604020202020204" pitchFamily="34" charset="0"/>
                <a:cs typeface="Arial" panose="020B0604020202020204" pitchFamily="34" charset="0"/>
              </a:rPr>
              <a:t>carriers. Haulage </a:t>
            </a:r>
            <a:r>
              <a:rPr lang="en-US" sz="2000" dirty="0">
                <a:latin typeface="Arial" panose="020B0604020202020204" pitchFamily="34" charset="0"/>
                <a:cs typeface="Arial" panose="020B0604020202020204" pitchFamily="34" charset="0"/>
              </a:rPr>
              <a:t>agreements are displayed when the Selected Railroad Mark is listed as Carrier 1, Carrier 2 or Car Hire Liable</a:t>
            </a:r>
            <a:r>
              <a:rPr lang="en-US" sz="2000" dirty="0" smtClean="0">
                <a:latin typeface="Arial" panose="020B0604020202020204" pitchFamily="34" charset="0"/>
                <a:cs typeface="Arial" panose="020B0604020202020204" pitchFamily="34" charset="0"/>
              </a:rPr>
              <a:t>.</a:t>
            </a:r>
          </a:p>
          <a:p>
            <a:pPr lvl="0"/>
            <a:endParaRPr lang="en-US" sz="2000"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TOL Rule 5 Liability </a:t>
            </a:r>
            <a:r>
              <a:rPr lang="en-US" sz="2000" b="1" dirty="0" smtClean="0">
                <a:latin typeface="Arial" panose="020B0604020202020204" pitchFamily="34" charset="0"/>
                <a:cs typeface="Arial" panose="020B0604020202020204" pitchFamily="34" charset="0"/>
              </a:rPr>
              <a:t>Limits</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This report shows the agreed limit between the Switch Carrier and the Line–Haul Carrier</a:t>
            </a:r>
            <a:r>
              <a:rPr lang="en-US" sz="2000" dirty="0" smtClean="0">
                <a:latin typeface="Arial" panose="020B0604020202020204" pitchFamily="34" charset="0"/>
                <a:cs typeface="Arial" panose="020B0604020202020204" pitchFamily="34" charset="0"/>
              </a:rPr>
              <a:t>.</a:t>
            </a:r>
          </a:p>
          <a:p>
            <a:pPr lvl="0"/>
            <a:endParaRPr lang="en-US" sz="2000"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DDCT Dismantled Equipment </a:t>
            </a:r>
            <a:r>
              <a:rPr lang="en-US" sz="2000" b="1" dirty="0" smtClean="0">
                <a:latin typeface="Arial" panose="020B0604020202020204" pitchFamily="34" charset="0"/>
                <a:cs typeface="Arial" panose="020B0604020202020204" pitchFamily="34" charset="0"/>
              </a:rPr>
              <a:t>Report</a:t>
            </a:r>
            <a:r>
              <a:rPr lang="en-US" sz="2000" dirty="0" smtClean="0">
                <a:latin typeface="Arial" panose="020B0604020202020204" pitchFamily="34" charset="0"/>
                <a:cs typeface="Arial" panose="020B0604020202020204" pitchFamily="34" charset="0"/>
              </a:rPr>
              <a:t>: This </a:t>
            </a:r>
            <a:r>
              <a:rPr lang="en-US" sz="2000" dirty="0">
                <a:latin typeface="Arial" panose="020B0604020202020204" pitchFamily="34" charset="0"/>
                <a:cs typeface="Arial" panose="020B0604020202020204" pitchFamily="34" charset="0"/>
              </a:rPr>
              <a:t>report shows all of your cars that have moved to DEAD status. DEAD denotes that a car has been designated for dismantling.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1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New Reports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8517" y="2039603"/>
            <a:ext cx="8426967" cy="2760998"/>
          </a:xfrm>
        </p:spPr>
        <p:txBody>
          <a:bodyPr vert="horz" lIns="91440" tIns="45720" rIns="91440" bIns="45720" rtlCol="0">
            <a:normAutofit/>
          </a:bodyPr>
          <a:lstStyle/>
          <a:p>
            <a:r>
              <a:rPr lang="en-US" sz="2800" b="1" dirty="0">
                <a:latin typeface="Arial" panose="020B0604020202020204" pitchFamily="34" charset="0"/>
                <a:cs typeface="Arial" panose="020B0604020202020204" pitchFamily="34" charset="0"/>
              </a:rPr>
              <a:t>Mileage </a:t>
            </a:r>
            <a:r>
              <a:rPr lang="en-US" sz="2800" b="1" dirty="0" smtClean="0">
                <a:latin typeface="Arial" panose="020B0604020202020204" pitchFamily="34" charset="0"/>
                <a:cs typeface="Arial" panose="020B0604020202020204" pitchFamily="34" charset="0"/>
              </a:rPr>
              <a:t>Information: </a:t>
            </a:r>
            <a:r>
              <a:rPr lang="en-US" sz="2800" dirty="0" smtClean="0">
                <a:latin typeface="Arial" panose="020B0604020202020204" pitchFamily="34" charset="0"/>
                <a:cs typeface="Arial" panose="020B0604020202020204" pitchFamily="34" charset="0"/>
              </a:rPr>
              <a:t>These </a:t>
            </a:r>
            <a:r>
              <a:rPr lang="en-US" sz="2800" dirty="0">
                <a:latin typeface="Arial" panose="020B0604020202020204" pitchFamily="34" charset="0"/>
                <a:cs typeface="Arial" panose="020B0604020202020204" pitchFamily="34" charset="0"/>
              </a:rPr>
              <a:t>reports show monthly and annual mileage information at the state and owner level.</a:t>
            </a:r>
          </a:p>
          <a:p>
            <a:r>
              <a:rPr lang="en-US" sz="2800" b="1" dirty="0" err="1">
                <a:latin typeface="Arial" panose="020B0604020202020204" pitchFamily="34" charset="0"/>
                <a:cs typeface="Arial" panose="020B0604020202020204" pitchFamily="34" charset="0"/>
              </a:rPr>
              <a:t>CHDX</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Information: </a:t>
            </a:r>
            <a:r>
              <a:rPr lang="en-US" sz="2800" dirty="0" smtClean="0">
                <a:latin typeface="Arial" panose="020B0604020202020204" pitchFamily="34" charset="0"/>
                <a:cs typeface="Arial" panose="020B0604020202020204" pitchFamily="34" charset="0"/>
              </a:rPr>
              <a:t>Converted </a:t>
            </a:r>
            <a:r>
              <a:rPr lang="en-US" sz="2800" dirty="0">
                <a:latin typeface="Arial" panose="020B0604020202020204" pitchFamily="34" charset="0"/>
                <a:cs typeface="Arial" panose="020B0604020202020204" pitchFamily="34" charset="0"/>
              </a:rPr>
              <a:t>CHLF data into CHDX format</a:t>
            </a:r>
            <a:r>
              <a:rPr lang="en-US" sz="2800"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16</a:t>
            </a:fld>
            <a:endParaRPr lang="en-US" dirty="0"/>
          </a:p>
        </p:txBody>
      </p:sp>
    </p:spTree>
    <p:extLst>
      <p:ext uri="{BB962C8B-B14F-4D97-AF65-F5344CB8AC3E}">
        <p14:creationId xmlns:p14="http://schemas.microsoft.com/office/powerpoint/2010/main" val="73552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Mileage Information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Summary and Detail reports</a:t>
            </a:r>
          </a:p>
          <a:p>
            <a:pPr lvl="1"/>
            <a:r>
              <a:rPr lang="en-US" sz="2000" dirty="0" smtClean="0">
                <a:latin typeface="Arial" panose="020B0604020202020204" pitchFamily="34" charset="0"/>
                <a:cs typeface="Arial" panose="020B0604020202020204" pitchFamily="34" charset="0"/>
              </a:rPr>
              <a:t>Railroad and Private</a:t>
            </a:r>
          </a:p>
          <a:p>
            <a:pPr lvl="1"/>
            <a:r>
              <a:rPr lang="en-US" sz="2000" dirty="0" smtClean="0">
                <a:latin typeface="Arial" panose="020B0604020202020204" pitchFamily="34" charset="0"/>
                <a:cs typeface="Arial" panose="020B0604020202020204" pitchFamily="34" charset="0"/>
              </a:rPr>
              <a:t>Monthly and Yearly</a:t>
            </a:r>
          </a:p>
        </p:txBody>
      </p:sp>
      <p:sp>
        <p:nvSpPr>
          <p:cNvPr id="4" name="Slide Number Placeholder 3"/>
          <p:cNvSpPr>
            <a:spLocks noGrp="1"/>
          </p:cNvSpPr>
          <p:nvPr>
            <p:ph type="sldNum" sz="quarter" idx="12"/>
          </p:nvPr>
        </p:nvSpPr>
        <p:spPr/>
        <p:txBody>
          <a:bodyPr/>
          <a:lstStyle/>
          <a:p>
            <a:fld id="{799CD883-C747-E24C-A571-B44F9B83C299}" type="slidenum">
              <a:rPr lang="en-US" smtClean="0"/>
              <a:pPr/>
              <a:t>17</a:t>
            </a:fld>
            <a:endParaRPr lang="en-US" dirty="0"/>
          </a:p>
        </p:txBody>
      </p:sp>
    </p:spTree>
    <p:extLst>
      <p:ext uri="{BB962C8B-B14F-4D97-AF65-F5344CB8AC3E}">
        <p14:creationId xmlns:p14="http://schemas.microsoft.com/office/powerpoint/2010/main" val="392651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Mileage Information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62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34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Mileage Information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33600"/>
            <a:ext cx="800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87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846626"/>
            <a:ext cx="8763000" cy="1192975"/>
          </a:xfrm>
        </p:spPr>
        <p:txBody>
          <a:bodyPr>
            <a:noAutofit/>
          </a:bodyPr>
          <a:lstStyle/>
          <a:p>
            <a:r>
              <a:rPr lang="en-US" b="1" kern="1200" dirty="0" smtClean="0">
                <a:solidFill>
                  <a:srgbClr val="AB1127"/>
                </a:solidFill>
                <a:effectLst/>
                <a:latin typeface="Arial" panose="020B0604020202020204" pitchFamily="34" charset="0"/>
                <a:cs typeface="Arial" panose="020B0604020202020204" pitchFamily="34" charset="0"/>
              </a:rPr>
              <a:t>Centralized Car Hire Foundation</a:t>
            </a:r>
            <a:br>
              <a:rPr lang="en-US" b="1" kern="1200" dirty="0" smtClean="0">
                <a:solidFill>
                  <a:srgbClr val="AB1127"/>
                </a:solidFill>
                <a:effectLst/>
                <a:latin typeface="Arial" panose="020B0604020202020204" pitchFamily="34" charset="0"/>
                <a:cs typeface="Arial" panose="020B0604020202020204" pitchFamily="34" charset="0"/>
              </a:rPr>
            </a:br>
            <a:r>
              <a:rPr lang="en-US" b="1" kern="1200" dirty="0" smtClean="0">
                <a:solidFill>
                  <a:srgbClr val="AB1127"/>
                </a:solidFill>
                <a:effectLst/>
                <a:latin typeface="Arial" panose="020B0604020202020204" pitchFamily="34" charset="0"/>
                <a:cs typeface="Arial" panose="020B0604020202020204" pitchFamily="34" charset="0"/>
              </a:rPr>
              <a:t>User Support Project</a:t>
            </a:r>
            <a:endParaRPr lang="en-US"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6271" y="2209799"/>
            <a:ext cx="8331458" cy="3581401"/>
          </a:xfrm>
        </p:spPr>
        <p:txBody>
          <a:bodyPr>
            <a:normAutofit/>
          </a:bodyPr>
          <a:lstStyle/>
          <a:p>
            <a:r>
              <a:rPr lang="en-US" dirty="0" err="1" smtClean="0">
                <a:latin typeface="Arial" panose="020B0604020202020204" pitchFamily="34" charset="0"/>
                <a:cs typeface="Arial" panose="020B0604020202020204" pitchFamily="34" charset="0"/>
              </a:rPr>
              <a:t>RPSWC</a:t>
            </a:r>
            <a:r>
              <a:rPr lang="en-US" dirty="0" smtClean="0">
                <a:latin typeface="Arial" panose="020B0604020202020204" pitchFamily="34" charset="0"/>
                <a:cs typeface="Arial" panose="020B0604020202020204" pitchFamily="34" charset="0"/>
              </a:rPr>
              <a:t>-Approved Project</a:t>
            </a:r>
          </a:p>
          <a:p>
            <a:r>
              <a:rPr lang="en-US" dirty="0" smtClean="0">
                <a:latin typeface="Arial" panose="020B0604020202020204" pitchFamily="34" charset="0"/>
                <a:cs typeface="Arial" panose="020B0604020202020204" pitchFamily="34" charset="0"/>
              </a:rPr>
              <a:t>Sponsored</a:t>
            </a:r>
            <a:r>
              <a:rPr lang="en-US" baseline="0" dirty="0" smtClean="0">
                <a:latin typeface="Arial" panose="020B0604020202020204" pitchFamily="34" charset="0"/>
                <a:cs typeface="Arial" panose="020B0604020202020204" pitchFamily="34" charset="0"/>
              </a:rPr>
              <a:t> by EAC</a:t>
            </a:r>
          </a:p>
          <a:p>
            <a:r>
              <a:rPr lang="en-US" dirty="0" smtClean="0">
                <a:latin typeface="Arial" panose="020B0604020202020204" pitchFamily="34" charset="0"/>
                <a:cs typeface="Arial" panose="020B0604020202020204" pitchFamily="34" charset="0"/>
              </a:rPr>
              <a:t>Supports Centralized Car Hire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oadmap</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a:t>
            </a:fld>
            <a:endParaRPr lang="en-US" dirty="0"/>
          </a:p>
        </p:txBody>
      </p:sp>
    </p:spTree>
    <p:extLst>
      <p:ext uri="{BB962C8B-B14F-4D97-AF65-F5344CB8AC3E}">
        <p14:creationId xmlns:p14="http://schemas.microsoft.com/office/powerpoint/2010/main" val="41558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CHDX Information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20</a:t>
            </a:fld>
            <a:endParaRPr lang="en-US" dirty="0"/>
          </a:p>
        </p:txBody>
      </p:sp>
      <p:sp>
        <p:nvSpPr>
          <p:cNvPr id="7" name="Content Placeholder 2"/>
          <p:cNvSpPr>
            <a:spLocks noGrp="1"/>
          </p:cNvSpPr>
          <p:nvPr>
            <p:ph idx="1"/>
          </p:nvPr>
        </p:nvSpPr>
        <p:spPr>
          <a:xfrm>
            <a:off x="228600" y="1887202"/>
            <a:ext cx="8686800" cy="2456198"/>
          </a:xfrm>
        </p:spPr>
        <p:txBody>
          <a:bodyPr>
            <a:noAutofit/>
          </a:bodyPr>
          <a:lstStyle/>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CHDX </a:t>
            </a:r>
            <a:r>
              <a:rPr lang="en-US" dirty="0">
                <a:latin typeface="Arial" panose="020B0604020202020204" pitchFamily="34" charset="0"/>
                <a:cs typeface="Arial" panose="020B0604020202020204" pitchFamily="34" charset="0"/>
              </a:rPr>
              <a:t>file from the CHLF V2 and needed data </a:t>
            </a:r>
            <a:r>
              <a:rPr lang="en-US" dirty="0" smtClean="0">
                <a:latin typeface="Arial" panose="020B0604020202020204" pitchFamily="34" charset="0"/>
                <a:cs typeface="Arial" panose="020B0604020202020204" pitchFamily="34" charset="0"/>
              </a:rPr>
              <a:t>sources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Ability </a:t>
            </a:r>
            <a:r>
              <a:rPr lang="en-US" dirty="0">
                <a:latin typeface="Arial" panose="020B0604020202020204" pitchFamily="34" charset="0"/>
                <a:cs typeface="Arial" panose="020B0604020202020204" pitchFamily="34" charset="0"/>
              </a:rPr>
              <a:t>to select and view CHDX Account Type 10 payment records formatted from </a:t>
            </a:r>
            <a:r>
              <a:rPr lang="en-US" dirty="0" err="1">
                <a:latin typeface="Arial" panose="020B0604020202020204" pitchFamily="34" charset="0"/>
                <a:cs typeface="Arial" panose="020B0604020202020204" pitchFamily="34" charset="0"/>
              </a:rPr>
              <a:t>CHLF</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V2</a:t>
            </a:r>
            <a:endParaRPr lang="en-US"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Ability </a:t>
            </a:r>
            <a:r>
              <a:rPr lang="en-US" dirty="0">
                <a:latin typeface="Arial" panose="020B0604020202020204" pitchFamily="34" charset="0"/>
                <a:cs typeface="Arial" panose="020B0604020202020204" pitchFamily="34" charset="0"/>
              </a:rPr>
              <a:t>to download selected CHDX Account Type 10 payment records formatted from </a:t>
            </a:r>
            <a:r>
              <a:rPr lang="en-US" dirty="0" err="1">
                <a:latin typeface="Arial" panose="020B0604020202020204" pitchFamily="34" charset="0"/>
                <a:cs typeface="Arial" panose="020B0604020202020204" pitchFamily="34" charset="0"/>
              </a:rPr>
              <a:t>CHLF</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80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CHDX Information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39" y="2819400"/>
            <a:ext cx="84582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306256" y="1887202"/>
            <a:ext cx="8426967" cy="551198"/>
          </a:xfrm>
        </p:spPr>
        <p:txBody>
          <a:bodyPr>
            <a:normAutofit/>
          </a:bodyPr>
          <a:lstStyle/>
          <a:p>
            <a:r>
              <a:rPr lang="en-US" sz="2800" dirty="0" smtClean="0">
                <a:latin typeface="Arial" panose="020B0604020202020204" pitchFamily="34" charset="0"/>
                <a:cs typeface="Arial" panose="020B0604020202020204" pitchFamily="34" charset="0"/>
              </a:rPr>
              <a:t>Search by CHLF File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45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CHDX Information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22</a:t>
            </a:fld>
            <a:endParaRPr lang="en-US" dirty="0"/>
          </a:p>
        </p:txBody>
      </p:sp>
      <p:pic>
        <p:nvPicPr>
          <p:cNvPr id="102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788730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1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267313" cy="1192975"/>
          </a:xfrm>
        </p:spPr>
        <p:txBody>
          <a:bodyPr>
            <a:normAutofit/>
          </a:bodyPr>
          <a:lstStyle/>
          <a:p>
            <a:r>
              <a:rPr lang="en-US" sz="4400" b="1" kern="1200" dirty="0" smtClean="0">
                <a:solidFill>
                  <a:srgbClr val="AB1127"/>
                </a:solidFill>
                <a:effectLst/>
                <a:latin typeface="Arial" panose="020B0604020202020204" pitchFamily="34" charset="0"/>
                <a:cs typeface="Arial" panose="020B0604020202020204" pitchFamily="34" charset="0"/>
              </a:rPr>
              <a:t>Timeline</a:t>
            </a:r>
            <a:endParaRPr lang="en-US"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6271" y="2209799"/>
            <a:ext cx="8331458" cy="685801"/>
          </a:xfrm>
        </p:spPr>
        <p:txBody>
          <a:bodyPr>
            <a:normAutofit/>
          </a:bodyPr>
          <a:lstStyle/>
          <a:p>
            <a:r>
              <a:rPr lang="en-US" dirty="0" smtClean="0">
                <a:latin typeface="Arial" panose="020B0604020202020204" pitchFamily="34" charset="0"/>
                <a:cs typeface="Arial" panose="020B0604020202020204" pitchFamily="34" charset="0"/>
              </a:rPr>
              <a:t>Project Release - November 18, 2014</a:t>
            </a:r>
          </a:p>
        </p:txBody>
      </p:sp>
      <p:sp>
        <p:nvSpPr>
          <p:cNvPr id="4" name="Slide Number Placeholder 3"/>
          <p:cNvSpPr>
            <a:spLocks noGrp="1"/>
          </p:cNvSpPr>
          <p:nvPr>
            <p:ph type="sldNum" sz="quarter" idx="12"/>
          </p:nvPr>
        </p:nvSpPr>
        <p:spPr/>
        <p:txBody>
          <a:bodyPr/>
          <a:lstStyle/>
          <a:p>
            <a:fld id="{799CD883-C747-E24C-A571-B44F9B83C299}" type="slidenum">
              <a:rPr lang="en-US" smtClean="0"/>
              <a:pPr/>
              <a:t>23</a:t>
            </a:fld>
            <a:endParaRPr lang="en-US" dirty="0"/>
          </a:p>
        </p:txBody>
      </p:sp>
    </p:spTree>
    <p:extLst>
      <p:ext uri="{BB962C8B-B14F-4D97-AF65-F5344CB8AC3E}">
        <p14:creationId xmlns:p14="http://schemas.microsoft.com/office/powerpoint/2010/main" val="399314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24</a:t>
            </a:fld>
            <a:endParaRPr lang="en-US" dirty="0"/>
          </a:p>
        </p:txBody>
      </p:sp>
      <p:sp>
        <p:nvSpPr>
          <p:cNvPr id="5" name="Content Placeholder 2"/>
          <p:cNvSpPr>
            <a:spLocks noGrp="1"/>
          </p:cNvSpPr>
          <p:nvPr>
            <p:ph idx="1"/>
          </p:nvPr>
        </p:nvSpPr>
        <p:spPr>
          <a:xfrm>
            <a:off x="358517" y="1385720"/>
            <a:ext cx="8426967" cy="4086561"/>
          </a:xfrm>
        </p:spPr>
        <p:txBody>
          <a:bodyPr/>
          <a:lstStyle/>
          <a:p>
            <a:pPr marL="0" indent="0" algn="ctr">
              <a:buNone/>
            </a:pPr>
            <a:endParaRPr lang="en-US" dirty="0" smtClean="0"/>
          </a:p>
          <a:p>
            <a:pPr marL="0" indent="0" algn="ctr">
              <a:buNone/>
            </a:pPr>
            <a:endParaRPr lang="en-US" dirty="0"/>
          </a:p>
          <a:p>
            <a:pPr marL="0" indent="0" algn="ctr">
              <a:buNone/>
            </a:pPr>
            <a:r>
              <a:rPr lang="en-US" sz="4400" b="1" dirty="0" smtClean="0">
                <a:solidFill>
                  <a:srgbClr val="AB1127"/>
                </a:solidFill>
                <a:latin typeface="Arial" panose="020B0604020202020204" pitchFamily="34" charset="0"/>
                <a:ea typeface="+mj-ea"/>
                <a:cs typeface="Arial" panose="020B0604020202020204" pitchFamily="34" charset="0"/>
              </a:rPr>
              <a:t>Questions?</a:t>
            </a:r>
            <a:endParaRPr lang="en-US" sz="8800" b="1" dirty="0">
              <a:latin typeface="Arial" pitchFamily="34" charset="0"/>
              <a:cs typeface="Arial" pitchFamily="34" charset="0"/>
            </a:endParaRPr>
          </a:p>
        </p:txBody>
      </p:sp>
    </p:spTree>
    <p:extLst>
      <p:ext uri="{BB962C8B-B14F-4D97-AF65-F5344CB8AC3E}">
        <p14:creationId xmlns:p14="http://schemas.microsoft.com/office/powerpoint/2010/main" val="9525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497660"/>
            <a:ext cx="8375651" cy="1192975"/>
          </a:xfrm>
        </p:spPr>
        <p:txBody>
          <a:bodyPr/>
          <a:lstStyle/>
          <a:p>
            <a:r>
              <a:rPr lang="en-US" b="1" dirty="0" smtClean="0">
                <a:latin typeface="Arial" panose="020B0604020202020204" pitchFamily="34" charset="0"/>
                <a:cs typeface="Arial" panose="020B0604020202020204" pitchFamily="34" charset="0"/>
              </a:rPr>
              <a:t>Benefits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1" y="2039602"/>
            <a:ext cx="8839199" cy="4086561"/>
          </a:xfrm>
        </p:spPr>
        <p:txBody>
          <a:bodyPr>
            <a:noAutofit/>
          </a:bodyPr>
          <a:lstStyle/>
          <a:p>
            <a:pPr lvl="0"/>
            <a:r>
              <a:rPr lang="en-US" sz="2800" dirty="0">
                <a:latin typeface="Arial" panose="020B0604020202020204" pitchFamily="34" charset="0"/>
                <a:cs typeface="Arial" panose="020B0604020202020204" pitchFamily="34" charset="0"/>
              </a:rPr>
              <a:t>Increased visibility of the TOL Rule 5 </a:t>
            </a:r>
            <a:r>
              <a:rPr lang="en-US" sz="2800" dirty="0" smtClean="0">
                <a:latin typeface="Arial" panose="020B0604020202020204" pitchFamily="34" charset="0"/>
                <a:cs typeface="Arial" panose="020B0604020202020204" pitchFamily="34" charset="0"/>
              </a:rPr>
              <a:t>corrections</a:t>
            </a:r>
            <a:endParaRPr lang="en-US" sz="28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Ability to correct TOL Rule 5 </a:t>
            </a:r>
            <a:r>
              <a:rPr lang="en-US" sz="2000" dirty="0" smtClean="0">
                <a:latin typeface="Arial" panose="020B0604020202020204" pitchFamily="34" charset="0"/>
                <a:cs typeface="Arial" panose="020B0604020202020204" pitchFamily="34" charset="0"/>
              </a:rPr>
              <a:t>errors</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Reduce costs related to time and effort spent on processing, analyzing and responding to TOL Rule 5 </a:t>
            </a:r>
            <a:r>
              <a:rPr lang="en-US" sz="2000" dirty="0" smtClean="0">
                <a:latin typeface="Arial" panose="020B0604020202020204" pitchFamily="34" charset="0"/>
                <a:cs typeface="Arial" panose="020B0604020202020204" pitchFamily="34" charset="0"/>
              </a:rPr>
              <a:t>errors</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Increased TOL Rule 5 </a:t>
            </a:r>
            <a:r>
              <a:rPr lang="en-US" sz="2000" dirty="0" smtClean="0">
                <a:latin typeface="Arial" panose="020B0604020202020204" pitchFamily="34" charset="0"/>
                <a:cs typeface="Arial" panose="020B0604020202020204" pitchFamily="34" charset="0"/>
              </a:rPr>
              <a:t>accuracy</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Standard mileage reporting for US, </a:t>
            </a:r>
            <a:r>
              <a:rPr lang="en-US" sz="2800" dirty="0" smtClean="0">
                <a:latin typeface="Arial" panose="020B0604020202020204" pitchFamily="34" charset="0"/>
                <a:cs typeface="Arial" panose="020B0604020202020204" pitchFamily="34" charset="0"/>
              </a:rPr>
              <a:t>Canada, Mexico</a:t>
            </a:r>
            <a:endParaRPr lang="en-US" sz="28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Elimination of carriers’ internal process to create the individual mileage </a:t>
            </a:r>
            <a:r>
              <a:rPr lang="en-US" sz="2000" dirty="0" smtClean="0">
                <a:latin typeface="Arial" panose="020B0604020202020204" pitchFamily="34" charset="0"/>
                <a:cs typeface="Arial" panose="020B0604020202020204" pitchFamily="34" charset="0"/>
              </a:rPr>
              <a:t>reports</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a:t>
            </a:fld>
            <a:endParaRPr lang="en-US" dirty="0"/>
          </a:p>
        </p:txBody>
      </p:sp>
    </p:spTree>
    <p:extLst>
      <p:ext uri="{BB962C8B-B14F-4D97-AF65-F5344CB8AC3E}">
        <p14:creationId xmlns:p14="http://schemas.microsoft.com/office/powerpoint/2010/main" val="311384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491517"/>
            <a:ext cx="8375651" cy="1192975"/>
          </a:xfrm>
        </p:spPr>
        <p:txBody>
          <a:bodyPr/>
          <a:lstStyle/>
          <a:p>
            <a:r>
              <a:rPr lang="en-US" b="1" dirty="0" smtClean="0">
                <a:latin typeface="Arial" panose="020B0604020202020204" pitchFamily="34" charset="0"/>
                <a:cs typeface="Arial" panose="020B0604020202020204" pitchFamily="34" charset="0"/>
              </a:rPr>
              <a:t>Benefits – cont’d</a:t>
            </a:r>
            <a:endParaRPr lang="en-US"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8517" y="2039602"/>
            <a:ext cx="8426967" cy="3141997"/>
          </a:xfrm>
        </p:spPr>
        <p:txBody>
          <a:bodyPr>
            <a:noAutofit/>
          </a:bodyPr>
          <a:lstStyle/>
          <a:p>
            <a:pPr lvl="0"/>
            <a:r>
              <a:rPr lang="en-US" sz="2800" dirty="0" smtClean="0">
                <a:latin typeface="Arial" panose="020B0604020202020204" pitchFamily="34" charset="0"/>
                <a:cs typeface="Arial" panose="020B0604020202020204" pitchFamily="34" charset="0"/>
              </a:rPr>
              <a:t>Reduce </a:t>
            </a:r>
            <a:r>
              <a:rPr lang="en-US" sz="2800" dirty="0">
                <a:latin typeface="Arial" panose="020B0604020202020204" pitchFamily="34" charset="0"/>
                <a:cs typeface="Arial" panose="020B0604020202020204" pitchFamily="34" charset="0"/>
              </a:rPr>
              <a:t>industry-wide duplicate processing costs for future </a:t>
            </a:r>
            <a:r>
              <a:rPr lang="en-US" sz="2800" dirty="0" smtClean="0">
                <a:latin typeface="Arial" panose="020B0604020202020204" pitchFamily="34" charset="0"/>
                <a:cs typeface="Arial" panose="020B0604020202020204" pitchFamily="34" charset="0"/>
              </a:rPr>
              <a:t>changes</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Features in CASS used as foundation for CCH</a:t>
            </a:r>
          </a:p>
          <a:p>
            <a:pPr lvl="1"/>
            <a:r>
              <a:rPr lang="en-US" sz="2000" dirty="0">
                <a:latin typeface="Arial" panose="020B0604020202020204" pitchFamily="34" charset="0"/>
                <a:cs typeface="Arial" panose="020B0604020202020204" pitchFamily="34" charset="0"/>
              </a:rPr>
              <a:t>Event Search, LAM Messages, CHLF Expanded </a:t>
            </a:r>
            <a:r>
              <a:rPr lang="en-US" sz="2000" dirty="0" smtClean="0">
                <a:latin typeface="Arial" panose="020B0604020202020204" pitchFamily="34" charset="0"/>
                <a:cs typeface="Arial" panose="020B0604020202020204" pitchFamily="34" charset="0"/>
              </a:rPr>
              <a:t>File</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0"/>
            <a:r>
              <a:rPr lang="en-US" sz="2800" dirty="0" smtClean="0">
                <a:latin typeface="Arial" panose="020B0604020202020204" pitchFamily="34" charset="0"/>
                <a:cs typeface="Arial" panose="020B0604020202020204" pitchFamily="34" charset="0"/>
              </a:rPr>
              <a:t>Step </a:t>
            </a:r>
            <a:r>
              <a:rPr lang="en-US" sz="2800" dirty="0">
                <a:latin typeface="Arial" panose="020B0604020202020204" pitchFamily="34" charset="0"/>
                <a:cs typeface="Arial" panose="020B0604020202020204" pitchFamily="34" charset="0"/>
              </a:rPr>
              <a:t>towards the centralization of car </a:t>
            </a:r>
            <a:r>
              <a:rPr lang="en-US" sz="2800" dirty="0" smtClean="0">
                <a:latin typeface="Arial" panose="020B0604020202020204" pitchFamily="34" charset="0"/>
                <a:cs typeface="Arial" panose="020B0604020202020204" pitchFamily="34" charset="0"/>
              </a:rPr>
              <a:t>hire</a:t>
            </a:r>
            <a:endParaRPr lang="en-US" sz="2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4</a:t>
            </a:fld>
            <a:endParaRPr lang="en-US" dirty="0"/>
          </a:p>
        </p:txBody>
      </p:sp>
    </p:spTree>
    <p:extLst>
      <p:ext uri="{BB962C8B-B14F-4D97-AF65-F5344CB8AC3E}">
        <p14:creationId xmlns:p14="http://schemas.microsoft.com/office/powerpoint/2010/main" val="145907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4" y="497660"/>
            <a:ext cx="8267313" cy="1192975"/>
          </a:xfrm>
        </p:spPr>
        <p:txBody>
          <a:bodyPr>
            <a:normAutofit/>
          </a:bodyPr>
          <a:lstStyle/>
          <a:p>
            <a:r>
              <a:rPr lang="en-US" sz="4400" b="1" kern="1200" dirty="0" smtClean="0">
                <a:solidFill>
                  <a:srgbClr val="AB1127"/>
                </a:solidFill>
                <a:effectLst/>
                <a:latin typeface="Arial" panose="020B0604020202020204" pitchFamily="34" charset="0"/>
                <a:cs typeface="Arial" panose="020B0604020202020204" pitchFamily="34" charset="0"/>
              </a:rPr>
              <a:t>Project Themes</a:t>
            </a:r>
            <a:endParaRPr lang="en-US"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171" y="1828800"/>
            <a:ext cx="8407658" cy="3429000"/>
          </a:xfrm>
        </p:spPr>
        <p:txBody>
          <a:bodyPr>
            <a:noAutofit/>
          </a:bodyPr>
          <a:lstStyle/>
          <a:p>
            <a:pPr lvl="0"/>
            <a:r>
              <a:rPr lang="en-US" sz="2800" b="1" kern="1200" dirty="0" smtClean="0">
                <a:solidFill>
                  <a:schemeClr val="tx1"/>
                </a:solidFill>
                <a:effectLst/>
                <a:latin typeface="Arial" panose="020B0604020202020204" pitchFamily="34" charset="0"/>
                <a:cs typeface="Arial" panose="020B0604020202020204" pitchFamily="34" charset="0"/>
              </a:rPr>
              <a:t>TOL Rule 5 Corrections: </a:t>
            </a:r>
            <a:r>
              <a:rPr lang="en-US" sz="2800" kern="1200" dirty="0" smtClean="0">
                <a:solidFill>
                  <a:schemeClr val="tx1"/>
                </a:solidFill>
                <a:effectLst/>
                <a:latin typeface="Arial" panose="020B0604020202020204" pitchFamily="34" charset="0"/>
                <a:cs typeface="Arial" panose="020B0604020202020204" pitchFamily="34" charset="0"/>
              </a:rPr>
              <a:t>Rule 5 Transfer of Liability (TOL) Error handling process</a:t>
            </a:r>
          </a:p>
          <a:p>
            <a:pPr lvl="0"/>
            <a:r>
              <a:rPr lang="en-US" sz="2800" b="1" kern="1200" dirty="0" smtClean="0">
                <a:solidFill>
                  <a:schemeClr val="tx1"/>
                </a:solidFill>
                <a:effectLst/>
                <a:latin typeface="Arial" panose="020B0604020202020204" pitchFamily="34" charset="0"/>
                <a:cs typeface="Arial" panose="020B0604020202020204" pitchFamily="34" charset="0"/>
              </a:rPr>
              <a:t>Mileage Information:</a:t>
            </a:r>
            <a:r>
              <a:rPr lang="en-US" sz="2800" kern="1200" dirty="0" smtClean="0">
                <a:solidFill>
                  <a:schemeClr val="tx1"/>
                </a:solidFill>
                <a:effectLst/>
                <a:latin typeface="Arial" panose="020B0604020202020204" pitchFamily="34" charset="0"/>
                <a:cs typeface="Arial" panose="020B0604020202020204" pitchFamily="34" charset="0"/>
              </a:rPr>
              <a:t> Supply mileage information for individual US states, Canada, Mexico</a:t>
            </a:r>
          </a:p>
          <a:p>
            <a:pPr lvl="0"/>
            <a:r>
              <a:rPr lang="en-US" sz="2800" b="1" kern="1200" dirty="0" err="1" smtClean="0">
                <a:solidFill>
                  <a:schemeClr val="tx1"/>
                </a:solidFill>
                <a:effectLst/>
                <a:latin typeface="Arial" panose="020B0604020202020204" pitchFamily="34" charset="0"/>
                <a:cs typeface="Arial" panose="020B0604020202020204" pitchFamily="34" charset="0"/>
              </a:rPr>
              <a:t>CHLF</a:t>
            </a:r>
            <a:r>
              <a:rPr lang="en-US" sz="2800" b="1" kern="1200" dirty="0" smtClean="0">
                <a:solidFill>
                  <a:schemeClr val="tx1"/>
                </a:solidFill>
                <a:effectLst/>
                <a:latin typeface="Arial" panose="020B0604020202020204" pitchFamily="34" charset="0"/>
                <a:cs typeface="Arial" panose="020B0604020202020204" pitchFamily="34" charset="0"/>
              </a:rPr>
              <a:t> to </a:t>
            </a:r>
            <a:r>
              <a:rPr lang="en-US" sz="2800" b="1" kern="1200" dirty="0" err="1" smtClean="0">
                <a:solidFill>
                  <a:schemeClr val="tx1"/>
                </a:solidFill>
                <a:effectLst/>
                <a:latin typeface="Arial" panose="020B0604020202020204" pitchFamily="34" charset="0"/>
                <a:cs typeface="Arial" panose="020B0604020202020204" pitchFamily="34" charset="0"/>
              </a:rPr>
              <a:t>CHDX</a:t>
            </a:r>
            <a:r>
              <a:rPr lang="en-US" sz="2800" b="1" kern="1200" dirty="0" smtClean="0">
                <a:solidFill>
                  <a:schemeClr val="tx1"/>
                </a:solidFill>
                <a:effectLst/>
                <a:latin typeface="Arial" panose="020B0604020202020204" pitchFamily="34" charset="0"/>
                <a:cs typeface="Arial" panose="020B0604020202020204" pitchFamily="34" charset="0"/>
              </a:rPr>
              <a:t> Payments:</a:t>
            </a:r>
            <a:r>
              <a:rPr lang="en-US" sz="2800" kern="1200" dirty="0" smtClean="0">
                <a:solidFill>
                  <a:schemeClr val="tx1"/>
                </a:solidFill>
                <a:effectLst/>
                <a:latin typeface="Arial" panose="020B0604020202020204" pitchFamily="34" charset="0"/>
                <a:cs typeface="Arial" panose="020B0604020202020204" pitchFamily="34" charset="0"/>
              </a:rPr>
              <a:t> Convert CHLF V2 to CHDX format and have the ability to view car hire payments via Railinc hosted user interface.</a:t>
            </a:r>
          </a:p>
          <a:p>
            <a:endParaRPr lang="en-US" sz="2800" baseline="0" dirty="0" smtClean="0">
              <a:latin typeface="Arial" panose="020B0604020202020204" pitchFamily="34" charset="0"/>
              <a:cs typeface="Arial" panose="020B0604020202020204" pitchFamily="34" charset="0"/>
            </a:endParaRPr>
          </a:p>
          <a:p>
            <a:pPr marL="0" indent="0">
              <a:buNone/>
            </a:pPr>
            <a:endParaRPr lang="en-US" sz="28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5</a:t>
            </a:fld>
            <a:endParaRPr lang="en-US" dirty="0"/>
          </a:p>
        </p:txBody>
      </p:sp>
    </p:spTree>
    <p:extLst>
      <p:ext uri="{BB962C8B-B14F-4D97-AF65-F5344CB8AC3E}">
        <p14:creationId xmlns:p14="http://schemas.microsoft.com/office/powerpoint/2010/main" val="3993403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4" y="846626"/>
            <a:ext cx="8267313" cy="1192975"/>
          </a:xfrm>
        </p:spPr>
        <p:txBody>
          <a:bodyPr>
            <a:normAutofit/>
          </a:bodyPr>
          <a:lstStyle/>
          <a:p>
            <a:r>
              <a:rPr lang="en-US" sz="4400" b="1" kern="1200" dirty="0" smtClean="0">
                <a:solidFill>
                  <a:srgbClr val="AB1127"/>
                </a:solidFill>
                <a:effectLst/>
                <a:latin typeface="Arial" panose="020B0604020202020204" pitchFamily="34" charset="0"/>
                <a:cs typeface="Arial" panose="020B0604020202020204" pitchFamily="34" charset="0"/>
              </a:rPr>
              <a:t>Centralized Car Hire</a:t>
            </a:r>
            <a:endParaRPr lang="en-US"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6</a:t>
            </a:fld>
            <a:endParaRPr lang="en-US" dirty="0"/>
          </a:p>
        </p:txBody>
      </p:sp>
      <p:pic>
        <p:nvPicPr>
          <p:cNvPr id="5" name="Content Placeholder 4"/>
          <p:cNvPicPr>
            <a:picLocks noGrp="1"/>
          </p:cNvPicPr>
          <p:nvPr>
            <p:ph idx="1"/>
          </p:nvPr>
        </p:nvPicPr>
        <p:blipFill rotWithShape="1">
          <a:blip r:embed="rId3"/>
          <a:srcRect b="20788"/>
          <a:stretch/>
        </p:blipFill>
        <p:spPr bwMode="auto">
          <a:xfrm>
            <a:off x="406400" y="2256421"/>
            <a:ext cx="8331200" cy="331829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7196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Search</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7</a:t>
            </a:fld>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t="8304"/>
          <a:stretch/>
        </p:blipFill>
        <p:spPr bwMode="auto">
          <a:xfrm>
            <a:off x="1480843" y="2819400"/>
            <a:ext cx="6182315" cy="241935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9" name="Content Placeholder 2"/>
          <p:cNvSpPr>
            <a:spLocks noGrp="1"/>
          </p:cNvSpPr>
          <p:nvPr>
            <p:ph idx="1"/>
          </p:nvPr>
        </p:nvSpPr>
        <p:spPr>
          <a:xfrm>
            <a:off x="358517" y="2039603"/>
            <a:ext cx="8426967" cy="551198"/>
          </a:xfrm>
        </p:spPr>
        <p:txBody>
          <a:bodyPr>
            <a:normAutofit/>
          </a:bodyPr>
          <a:lstStyle/>
          <a:p>
            <a:r>
              <a:rPr lang="en-US" sz="2800" dirty="0" smtClean="0"/>
              <a:t>Events</a:t>
            </a:r>
            <a:endParaRPr lang="en-US" sz="2400" dirty="0"/>
          </a:p>
        </p:txBody>
      </p:sp>
    </p:spTree>
    <p:extLst>
      <p:ext uri="{BB962C8B-B14F-4D97-AF65-F5344CB8AC3E}">
        <p14:creationId xmlns:p14="http://schemas.microsoft.com/office/powerpoint/2010/main" val="343717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smtClean="0">
                <a:latin typeface="Arial" panose="020B0604020202020204" pitchFamily="34" charset="0"/>
                <a:cs typeface="Arial" panose="020B0604020202020204" pitchFamily="34" charset="0"/>
              </a:rPr>
              <a:t>Search</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8</a:t>
            </a:fld>
            <a:endParaRPr lang="en-US" dirty="0"/>
          </a:p>
        </p:txBody>
      </p:sp>
      <p:sp>
        <p:nvSpPr>
          <p:cNvPr id="9" name="Content Placeholder 2"/>
          <p:cNvSpPr>
            <a:spLocks noGrp="1"/>
          </p:cNvSpPr>
          <p:nvPr>
            <p:ph idx="1"/>
          </p:nvPr>
        </p:nvSpPr>
        <p:spPr>
          <a:xfrm>
            <a:off x="358517" y="1905000"/>
            <a:ext cx="8426967" cy="551198"/>
          </a:xfrm>
        </p:spPr>
        <p:txBody>
          <a:bodyPr>
            <a:normAutofit/>
          </a:bodyPr>
          <a:lstStyle/>
          <a:p>
            <a:r>
              <a:rPr lang="en-US" sz="2800" dirty="0" smtClean="0">
                <a:latin typeface="Arial" panose="020B0604020202020204" pitchFamily="34" charset="0"/>
                <a:cs typeface="Arial" panose="020B0604020202020204" pitchFamily="34" charset="0"/>
              </a:rPr>
              <a:t>CHLF File - Expanded</a:t>
            </a:r>
            <a:endParaRPr lang="en-US" sz="2800" dirty="0">
              <a:latin typeface="Arial" panose="020B0604020202020204" pitchFamily="34" charset="0"/>
              <a:cs typeface="Arial" panose="020B0604020202020204" pitchFamily="34" charset="0"/>
            </a:endParaRPr>
          </a:p>
        </p:txBody>
      </p:sp>
      <p:pic>
        <p:nvPicPr>
          <p:cNvPr id="6" name="Content Placeholder 4"/>
          <p:cNvPicPr/>
          <p:nvPr/>
        </p:nvPicPr>
        <p:blipFill rotWithShape="1">
          <a:blip r:embed="rId3">
            <a:extLst>
              <a:ext uri="{28A0092B-C50C-407E-A947-70E740481C1C}">
                <a14:useLocalDpi xmlns:a14="http://schemas.microsoft.com/office/drawing/2010/main" val="0"/>
              </a:ext>
            </a:extLst>
          </a:blip>
          <a:srcRect t="6250" b="16703"/>
          <a:stretch/>
        </p:blipFill>
        <p:spPr bwMode="auto">
          <a:xfrm>
            <a:off x="914400" y="2590800"/>
            <a:ext cx="7315200" cy="2667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687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46626"/>
            <a:ext cx="8375651" cy="1192975"/>
          </a:xfrm>
        </p:spPr>
        <p:txBody>
          <a:bodyPr/>
          <a:lstStyle/>
          <a:p>
            <a:r>
              <a:rPr lang="en-US" b="1" dirty="0">
                <a:latin typeface="Arial" panose="020B0604020202020204" pitchFamily="34" charset="0"/>
                <a:cs typeface="Arial" panose="020B0604020202020204" pitchFamily="34" charset="0"/>
              </a:rPr>
              <a:t>TOL Rule 5  Errors</a:t>
            </a:r>
          </a:p>
        </p:txBody>
      </p:sp>
      <p:sp>
        <p:nvSpPr>
          <p:cNvPr id="3" name="Content Placeholder 2"/>
          <p:cNvSpPr>
            <a:spLocks noGrp="1"/>
          </p:cNvSpPr>
          <p:nvPr>
            <p:ph idx="1"/>
          </p:nvPr>
        </p:nvSpPr>
        <p:spPr>
          <a:xfrm>
            <a:off x="358517" y="1887202"/>
            <a:ext cx="8426967" cy="551198"/>
          </a:xfrm>
        </p:spPr>
        <p:txBody>
          <a:bodyPr>
            <a:normAutofit/>
          </a:bodyPr>
          <a:lstStyle/>
          <a:p>
            <a:r>
              <a:rPr lang="en-US" sz="2800" dirty="0" smtClean="0">
                <a:latin typeface="Arial" panose="020B0604020202020204" pitchFamily="34" charset="0"/>
                <a:cs typeface="Arial" panose="020B0604020202020204" pitchFamily="34" charset="0"/>
              </a:rPr>
              <a:t>Summary View</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590800"/>
            <a:ext cx="8458200" cy="233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7428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5583</TotalTime>
  <Words>1255</Words>
  <Application>Microsoft Office PowerPoint</Application>
  <PresentationFormat>On-screen Show (4:3)</PresentationFormat>
  <Paragraphs>203</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Centralized Car Hire Foundation  User Support Project</vt:lpstr>
      <vt:lpstr>Centralized Car Hire Foundation User Support Project</vt:lpstr>
      <vt:lpstr>Benefits</vt:lpstr>
      <vt:lpstr>Benefits – cont’d</vt:lpstr>
      <vt:lpstr>Project Themes</vt:lpstr>
      <vt:lpstr>Centralized Car Hire</vt:lpstr>
      <vt:lpstr>Search</vt:lpstr>
      <vt:lpstr>Search</vt:lpstr>
      <vt:lpstr>TOL Rule 5  Errors</vt:lpstr>
      <vt:lpstr>TOL Rule 5  Errors</vt:lpstr>
      <vt:lpstr>TOL Rule 5 Errors</vt:lpstr>
      <vt:lpstr>TOL Rule 5 Errors</vt:lpstr>
      <vt:lpstr>TOL Rule 5 Errors</vt:lpstr>
      <vt:lpstr>TOL Rule 5 Errors</vt:lpstr>
      <vt:lpstr>Existing Reports</vt:lpstr>
      <vt:lpstr>New Reports</vt:lpstr>
      <vt:lpstr>Mileage Information</vt:lpstr>
      <vt:lpstr>Mileage Information</vt:lpstr>
      <vt:lpstr>Mileage Information</vt:lpstr>
      <vt:lpstr>CHDX Information</vt:lpstr>
      <vt:lpstr>CHDX Information</vt:lpstr>
      <vt:lpstr>CHDX Information</vt:lpstr>
      <vt:lpstr>Timeline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Joanne</dc:creator>
  <cp:lastModifiedBy>Hancock, Kelley-Jo</cp:lastModifiedBy>
  <cp:revision>129</cp:revision>
  <cp:lastPrinted>2012-09-12T18:52:52Z</cp:lastPrinted>
  <dcterms:created xsi:type="dcterms:W3CDTF">2012-02-21T18:19:11Z</dcterms:created>
  <dcterms:modified xsi:type="dcterms:W3CDTF">2014-11-07T23:14:08Z</dcterms:modified>
</cp:coreProperties>
</file>