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12"/>
  </p:notesMasterIdLst>
  <p:sldIdLst>
    <p:sldId id="256" r:id="rId2"/>
    <p:sldId id="304" r:id="rId3"/>
    <p:sldId id="312" r:id="rId4"/>
    <p:sldId id="310" r:id="rId5"/>
    <p:sldId id="314" r:id="rId6"/>
    <p:sldId id="317" r:id="rId7"/>
    <p:sldId id="318" r:id="rId8"/>
    <p:sldId id="257" r:id="rId9"/>
    <p:sldId id="294" r:id="rId10"/>
    <p:sldId id="272" r:id="rId11"/>
  </p:sldIdLst>
  <p:sldSz cx="9144000" cy="6858000" type="screen4x3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34" autoAdjust="0"/>
  </p:normalViewPr>
  <p:slideViewPr>
    <p:cSldViewPr>
      <p:cViewPr varScale="1">
        <p:scale>
          <a:sx n="96" d="100"/>
          <a:sy n="96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18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524D06E0-083C-4F00-B9DC-ED7A4EC0545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619B0D6C-286C-4977-9060-9C9908B7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link directly</a:t>
            </a:r>
            <a:r>
              <a:rPr lang="en-US" baseline="0" dirty="0"/>
              <a:t> to the tariff can be e-mailed.  Contact Jim Pinson.  Contact information on the last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1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Railinc1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railinc" TargetMode="External"/><Relationship Id="rId5" Type="http://schemas.openxmlformats.org/officeDocument/2006/relationships/image" Target="../media/image5.jpg"/><Relationship Id="rId10" Type="http://schemas.openxmlformats.org/officeDocument/2006/relationships/image" Target="../media/image8.tiff"/><Relationship Id="rId4" Type="http://schemas.openxmlformats.org/officeDocument/2006/relationships/hyperlink" Target="http://www.linkedin.com/company/railinc" TargetMode="External"/><Relationship Id="rId9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746" y="1127216"/>
            <a:ext cx="5002078" cy="2553313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9746" y="3944000"/>
            <a:ext cx="5002078" cy="97639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77" y="421216"/>
            <a:ext cx="2105246" cy="48902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772" y="5386494"/>
            <a:ext cx="154305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47247" y="6253170"/>
            <a:ext cx="2314575" cy="365125"/>
          </a:xfrm>
        </p:spPr>
        <p:txBody>
          <a:bodyPr/>
          <a:lstStyle>
            <a:lvl1pPr algn="r">
              <a:defRPr>
                <a:solidFill>
                  <a:schemeClr val="bg1">
                    <a:alpha val="49000"/>
                  </a:schemeClr>
                </a:solidFill>
              </a:defRPr>
            </a:lvl1pPr>
          </a:lstStyle>
          <a:p>
            <a:r>
              <a:rPr lang="en-US" dirty="0"/>
              <a:t>© 2019 Railinc. All Rights Reserved.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628985" y="5257349"/>
            <a:ext cx="2232837" cy="0"/>
          </a:xfrm>
          <a:prstGeom prst="line">
            <a:avLst/>
          </a:prstGeom>
          <a:ln w="50800">
            <a:solidFill>
              <a:srgbClr val="C41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38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242940"/>
            <a:ext cx="9144000" cy="1615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746" y="620514"/>
            <a:ext cx="5002078" cy="2553313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9746" y="3437294"/>
            <a:ext cx="5002078" cy="97639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36" y="5584039"/>
            <a:ext cx="1468797" cy="341184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5550532" y="6238069"/>
            <a:ext cx="3362090" cy="375546"/>
            <a:chOff x="4146898" y="6238069"/>
            <a:chExt cx="4482786" cy="375546"/>
          </a:xfrm>
        </p:grpSpPr>
        <p:pic>
          <p:nvPicPr>
            <p:cNvPr id="18" name="Picture 17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536" y="6240590"/>
              <a:ext cx="352409" cy="370956"/>
            </a:xfrm>
            <a:prstGeom prst="rect">
              <a:avLst/>
            </a:prstGeom>
          </p:spPr>
        </p:pic>
        <p:pic>
          <p:nvPicPr>
            <p:cNvPr id="19" name="Picture 18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898" y="6238069"/>
              <a:ext cx="352409" cy="370956"/>
            </a:xfrm>
            <a:prstGeom prst="rect">
              <a:avLst/>
            </a:prstGeom>
          </p:spPr>
        </p:pic>
        <p:pic>
          <p:nvPicPr>
            <p:cNvPr id="25" name="Picture 24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387" y="6242659"/>
              <a:ext cx="352409" cy="370956"/>
            </a:xfrm>
            <a:prstGeom prst="rect">
              <a:avLst/>
            </a:prstGeom>
          </p:spPr>
        </p:pic>
        <p:sp>
          <p:nvSpPr>
            <p:cNvPr id="26" name="Footer Placeholder 4"/>
            <p:cNvSpPr txBox="1">
              <a:spLocks/>
            </p:cNvSpPr>
            <p:nvPr userDrawn="1"/>
          </p:nvSpPr>
          <p:spPr>
            <a:xfrm>
              <a:off x="4507664" y="6266407"/>
              <a:ext cx="750574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5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@Railinc</a:t>
              </a:r>
              <a:endParaRPr lang="en-US" sz="750" b="0" dirty="0"/>
            </a:p>
          </p:txBody>
        </p:sp>
        <p:sp>
          <p:nvSpPr>
            <p:cNvPr id="27" name="Footer Placeholder 4"/>
            <p:cNvSpPr txBox="1">
              <a:spLocks/>
            </p:cNvSpPr>
            <p:nvPr userDrawn="1"/>
          </p:nvSpPr>
          <p:spPr>
            <a:xfrm>
              <a:off x="5623650" y="6266407"/>
              <a:ext cx="750574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5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/railinc</a:t>
              </a:r>
              <a:endParaRPr lang="en-US" sz="750" b="0" dirty="0"/>
            </a:p>
          </p:txBody>
        </p:sp>
        <p:sp>
          <p:nvSpPr>
            <p:cNvPr id="28" name="Footer Placeholder 4"/>
            <p:cNvSpPr txBox="1">
              <a:spLocks/>
            </p:cNvSpPr>
            <p:nvPr userDrawn="1"/>
          </p:nvSpPr>
          <p:spPr>
            <a:xfrm>
              <a:off x="6592236" y="6266407"/>
              <a:ext cx="586726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5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/railinc1</a:t>
              </a:r>
              <a:endParaRPr lang="en-US" sz="750" b="0" dirty="0"/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7222494" y="6238069"/>
              <a:ext cx="356616" cy="375385"/>
            </a:xfrm>
            <a:prstGeom prst="rect">
              <a:avLst/>
            </a:prstGeom>
          </p:spPr>
        </p:pic>
        <p:sp>
          <p:nvSpPr>
            <p:cNvPr id="30" name="Footer Placeholder 4"/>
            <p:cNvSpPr txBox="1">
              <a:spLocks/>
            </p:cNvSpPr>
            <p:nvPr userDrawn="1"/>
          </p:nvSpPr>
          <p:spPr>
            <a:xfrm>
              <a:off x="7568158" y="6266407"/>
              <a:ext cx="1061526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5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 www.railinc.com</a:t>
              </a:r>
              <a:endParaRPr lang="en-US" sz="750" b="0" dirty="0"/>
            </a:p>
          </p:txBody>
        </p:sp>
      </p:grp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891" y="6370723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 2019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989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 2019 Railinc.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5278-DEC8-D64C-B26A-6140DF323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23" y="821413"/>
            <a:ext cx="1454741" cy="33791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67891" y="265113"/>
            <a:ext cx="7008564" cy="1036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67933" y="1456841"/>
            <a:ext cx="8593931" cy="478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66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845" y="950406"/>
            <a:ext cx="3802977" cy="2852737"/>
          </a:xfrm>
        </p:spPr>
        <p:txBody>
          <a:bodyPr anchor="b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8845" y="3830131"/>
            <a:ext cx="3802977" cy="1500187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 2019 Railinc.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E75278-DEC8-D64C-B26A-6140DF323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78" y="5606009"/>
            <a:ext cx="2105244" cy="4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1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92" y="265113"/>
            <a:ext cx="7020188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893" y="1456266"/>
            <a:ext cx="4246959" cy="4737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56266"/>
            <a:ext cx="4232672" cy="4737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 2019 Railinc.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5278-DEC8-D64C-B26A-6140DF323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23" y="821413"/>
            <a:ext cx="1454741" cy="3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5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892" y="1500188"/>
            <a:ext cx="423029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892" y="2324185"/>
            <a:ext cx="4230290" cy="386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00188"/>
            <a:ext cx="423267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24185"/>
            <a:ext cx="4232672" cy="386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 2019 Railinc.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5278-DEC8-D64C-B26A-6140DF323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23" y="821413"/>
            <a:ext cx="1454741" cy="33791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7892" y="265113"/>
            <a:ext cx="7020188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95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92" y="265113"/>
            <a:ext cx="6985316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 2019 Railinc.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5278-DEC8-D64C-B26A-6140DF323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23" y="821413"/>
            <a:ext cx="1454741" cy="3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 2019 Railinc.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5278-DEC8-D64C-B26A-6140DF323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23" y="821413"/>
            <a:ext cx="1454741" cy="3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7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933" y="265113"/>
            <a:ext cx="6536531" cy="1036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 with two headlines showing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933" y="1456841"/>
            <a:ext cx="8593931" cy="478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891" y="637072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 2019 Railinc.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422" y="63707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5E75278-DEC8-D64C-B26A-6140DF323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1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u="none" kern="1200">
          <a:solidFill>
            <a:srgbClr val="C41230"/>
          </a:solidFill>
          <a:latin typeface="Arial" charset="0"/>
          <a:ea typeface="Arial" charset="0"/>
          <a:cs typeface="Arial" charset="0"/>
        </a:defRPr>
      </a:lvl1pPr>
    </p:titleStyle>
    <p:bodyStyle>
      <a:lvl1pPr marL="136922" indent="-136922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tabLst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76250" indent="-1333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tabLst/>
        <a:defRPr sz="1800" b="0" i="0" u="none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14388" indent="-128588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tabLst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164431" indent="-13573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tabLst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03760" indent="-13216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tabLst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.Pinson@railinc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latin typeface="+mn-lt"/>
              </a:rPr>
              <a:t>Education Task Force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Jim Pinson </a:t>
            </a:r>
          </a:p>
          <a:p>
            <a:r>
              <a:rPr lang="en-US" dirty="0"/>
              <a:t>ACACSO</a:t>
            </a:r>
          </a:p>
          <a:p>
            <a:r>
              <a:rPr lang="en-US" dirty="0"/>
              <a:t>May 8 – 10, 2019</a:t>
            </a:r>
          </a:p>
        </p:txBody>
      </p:sp>
    </p:spTree>
    <p:extLst>
      <p:ext uri="{BB962C8B-B14F-4D97-AF65-F5344CB8AC3E}">
        <p14:creationId xmlns:p14="http://schemas.microsoft.com/office/powerpoint/2010/main" val="366995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2362200"/>
            <a:ext cx="8375651" cy="378878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Roger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DeNault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Roger_DeNault@cpr.ca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(403) 319-7383:  Office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(403) 700-4224:  Cell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Jim Pinson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  <a:hlinkClick r:id="rId2"/>
              </a:rPr>
              <a:t>James.Pinson@railinc.com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919-651-5047	Office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919-622-9363:	Cell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38" y="252579"/>
            <a:ext cx="8426967" cy="11929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800" b="1" dirty="0">
                <a:latin typeface="Arial" pitchFamily="34" charset="0"/>
                <a:cs typeface="Arial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5574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Agenda – General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 of the Task Force</a:t>
            </a:r>
          </a:p>
          <a:p>
            <a:r>
              <a:rPr lang="en-US" dirty="0"/>
              <a:t>Task Force Instructions</a:t>
            </a:r>
          </a:p>
          <a:p>
            <a:r>
              <a:rPr lang="en-US" dirty="0"/>
              <a:t>Current Status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7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328EA7-6012-43DA-8C6D-53F9B151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AB89C4-6D39-422B-93AA-4117A683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Origin of the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C23714-1EF9-4145-BF47-B93C6B86C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 has Several New Members</a:t>
            </a:r>
          </a:p>
          <a:p>
            <a:r>
              <a:rPr lang="en-US" dirty="0"/>
              <a:t>Car Service/Car Hire are not Easy to Learn</a:t>
            </a:r>
          </a:p>
          <a:p>
            <a:pPr lvl="1"/>
            <a:r>
              <a:rPr lang="en-US" dirty="0"/>
              <a:t>Internally</a:t>
            </a:r>
          </a:p>
          <a:p>
            <a:pPr lvl="1"/>
            <a:r>
              <a:rPr lang="en-US" dirty="0"/>
              <a:t>Industry </a:t>
            </a:r>
          </a:p>
          <a:p>
            <a:r>
              <a:rPr lang="en-US" dirty="0"/>
              <a:t>New EAC Members Wanted a Source of Educational Material</a:t>
            </a:r>
          </a:p>
          <a:p>
            <a:r>
              <a:rPr lang="en-US" dirty="0"/>
              <a:t>EAC Created the Education Task Force at the October 10, 2018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2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AC42D8-718F-4E91-917E-BD11CC00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4427B7-860F-4E14-B249-4EB17E91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Origin of the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04489F-116D-4646-977B-5C88D6E15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Force Members</a:t>
            </a:r>
          </a:p>
          <a:p>
            <a:pPr lvl="1"/>
            <a:r>
              <a:rPr lang="en-US" dirty="0"/>
              <a:t>Roger </a:t>
            </a:r>
            <a:r>
              <a:rPr lang="en-US" dirty="0" err="1"/>
              <a:t>DeNault</a:t>
            </a:r>
            <a:r>
              <a:rPr lang="en-US" dirty="0"/>
              <a:t>			CPRS		Chair</a:t>
            </a:r>
          </a:p>
          <a:p>
            <a:pPr lvl="1"/>
            <a:r>
              <a:rPr lang="en-US" dirty="0" err="1"/>
              <a:t>Kalisha</a:t>
            </a:r>
            <a:r>
              <a:rPr lang="en-US" dirty="0"/>
              <a:t> Holland		BNSF</a:t>
            </a:r>
          </a:p>
          <a:p>
            <a:pPr lvl="1"/>
            <a:r>
              <a:rPr lang="en-US" dirty="0"/>
              <a:t>Mark Hamilton			GE</a:t>
            </a:r>
          </a:p>
          <a:p>
            <a:pPr lvl="1"/>
            <a:r>
              <a:rPr lang="en-US" dirty="0"/>
              <a:t>Elan Neal			GNWR</a:t>
            </a:r>
          </a:p>
          <a:p>
            <a:pPr lvl="1"/>
            <a:r>
              <a:rPr lang="en-US" dirty="0"/>
              <a:t>Kelley Jo Hancock		Greenbrier</a:t>
            </a:r>
          </a:p>
          <a:p>
            <a:pPr lvl="1"/>
            <a:r>
              <a:rPr lang="en-US" dirty="0"/>
              <a:t>Kellie Bates			NS</a:t>
            </a:r>
          </a:p>
          <a:p>
            <a:pPr lvl="1"/>
            <a:r>
              <a:rPr lang="en-US" dirty="0" err="1"/>
              <a:t>Sylvana</a:t>
            </a:r>
            <a:r>
              <a:rPr lang="en-US" dirty="0"/>
              <a:t> Meza			TTX</a:t>
            </a:r>
          </a:p>
          <a:p>
            <a:pPr lvl="1"/>
            <a:r>
              <a:rPr lang="en-US" dirty="0"/>
              <a:t>Adam Simeon			UP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3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D50793-1AFB-45F8-9F37-E089B271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CCDEA-A707-4942-86F2-CAA7E954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Task Force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12AD4C-2E7D-4571-BE8F-520845E41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Assess the Industry Interest  </a:t>
            </a:r>
          </a:p>
          <a:p>
            <a:pPr lvl="0"/>
            <a:r>
              <a:rPr lang="en-US" dirty="0"/>
              <a:t>Identify Industry Needs </a:t>
            </a:r>
          </a:p>
          <a:p>
            <a:pPr lvl="0"/>
            <a:r>
              <a:rPr lang="en-US" dirty="0"/>
              <a:t>Define Funding Mechanism(s)</a:t>
            </a:r>
          </a:p>
          <a:p>
            <a:pPr lvl="0"/>
            <a:r>
              <a:rPr lang="en-US" dirty="0"/>
              <a:t>Identify a Presentation Forum</a:t>
            </a:r>
          </a:p>
        </p:txBody>
      </p:sp>
    </p:spTree>
    <p:extLst>
      <p:ext uri="{BB962C8B-B14F-4D97-AF65-F5344CB8AC3E}">
        <p14:creationId xmlns:p14="http://schemas.microsoft.com/office/powerpoint/2010/main" val="112674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6CB883-8C4E-4458-97AE-925571A0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74C6F-3D54-423F-A50A-DB24683D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A63064-1531-4729-A09F-89903199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Assess the Industry Interest </a:t>
            </a:r>
          </a:p>
          <a:p>
            <a:pPr lvl="1"/>
            <a:r>
              <a:rPr lang="en-US" dirty="0"/>
              <a:t>Task Force Reviewed Internal Needs</a:t>
            </a:r>
          </a:p>
          <a:p>
            <a:pPr lvl="1"/>
            <a:r>
              <a:rPr lang="en-US" dirty="0"/>
              <a:t>Talked to Industry Contacts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Concluded there is an Interest in Creating Educational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95318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1A0DCF-1F47-44F5-A318-09EC4AE4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034712-3B45-491C-B954-D3D55E3F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70D0B-D8A1-4735-9D79-2CBD9EAEA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Identify Industry Needs</a:t>
            </a:r>
          </a:p>
          <a:p>
            <a:pPr lvl="1"/>
            <a:r>
              <a:rPr lang="en-US" dirty="0"/>
              <a:t>Task Force Members Reviewed Internal Information</a:t>
            </a:r>
          </a:p>
          <a:p>
            <a:pPr lvl="1"/>
            <a:r>
              <a:rPr lang="en-US" dirty="0"/>
              <a:t>Task Force Members Reviewed Railinc Information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Concluded A Wealth of Information Exists</a:t>
            </a:r>
          </a:p>
          <a:p>
            <a:pPr lvl="2"/>
            <a:r>
              <a:rPr lang="en-US" dirty="0"/>
              <a:t>Videos</a:t>
            </a:r>
          </a:p>
          <a:p>
            <a:pPr lvl="2"/>
            <a:r>
              <a:rPr lang="en-US" dirty="0"/>
              <a:t>Technical Documents</a:t>
            </a:r>
          </a:p>
          <a:p>
            <a:pPr lvl="2"/>
            <a:r>
              <a:rPr lang="en-US" dirty="0"/>
              <a:t>Rule Sets</a:t>
            </a:r>
          </a:p>
          <a:p>
            <a:pPr lvl="2"/>
            <a:r>
              <a:rPr lang="en-US" dirty="0"/>
              <a:t>Committee Documentation</a:t>
            </a:r>
          </a:p>
          <a:p>
            <a:pPr lvl="2"/>
            <a:r>
              <a:rPr lang="en-US" dirty="0"/>
              <a:t>Business Rules</a:t>
            </a:r>
          </a:p>
          <a:p>
            <a:pPr marL="685800" lvl="2" indent="0">
              <a:buNone/>
            </a:pPr>
            <a:endParaRPr lang="en-US" dirty="0"/>
          </a:p>
          <a:p>
            <a:pPr lvl="1"/>
            <a:r>
              <a:rPr lang="en-US" dirty="0"/>
              <a:t>Concluded Information is not Easy to Access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7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75651" cy="119297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Current Status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657600"/>
          </a:xfrm>
        </p:spPr>
        <p:txBody>
          <a:bodyPr>
            <a:normAutofit/>
          </a:bodyPr>
          <a:lstStyle/>
          <a:p>
            <a:r>
              <a:rPr lang="en-US" dirty="0"/>
              <a:t>Define Funding Mechanism(s)</a:t>
            </a:r>
          </a:p>
          <a:p>
            <a:pPr lvl="1"/>
            <a:r>
              <a:rPr lang="en-US" dirty="0"/>
              <a:t>Individual Company Contributions</a:t>
            </a:r>
          </a:p>
          <a:p>
            <a:pPr lvl="1"/>
            <a:r>
              <a:rPr lang="en-US" dirty="0"/>
              <a:t>Normal Railinc Budget</a:t>
            </a:r>
          </a:p>
          <a:p>
            <a:pPr lvl="1"/>
            <a:r>
              <a:rPr lang="en-US" dirty="0"/>
              <a:t>RPSWC Project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Concluded 2020 RPSWC Project Should be Requested for Further Study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1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Current Status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26967" cy="408656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Identify a Presentation Forum</a:t>
            </a:r>
          </a:p>
          <a:p>
            <a:pPr lvl="1"/>
            <a:r>
              <a:rPr lang="en-US" dirty="0"/>
              <a:t>Information on Railinc Website should be Easily Searchable</a:t>
            </a:r>
          </a:p>
          <a:p>
            <a:pPr lvl="1"/>
            <a:r>
              <a:rPr lang="en-US" dirty="0"/>
              <a:t>Information on Railinc Website should be Indexed and Cross Related</a:t>
            </a:r>
          </a:p>
          <a:p>
            <a:pPr lvl="1"/>
            <a:r>
              <a:rPr lang="en-US" dirty="0"/>
              <a:t>Additional Material should be Developed</a:t>
            </a:r>
          </a:p>
          <a:p>
            <a:pPr lvl="2"/>
            <a:r>
              <a:rPr lang="en-US" dirty="0"/>
              <a:t>Car Hire Liability File (CHLF)</a:t>
            </a:r>
          </a:p>
          <a:p>
            <a:pPr lvl="1"/>
            <a:r>
              <a:rPr lang="en-US" dirty="0"/>
              <a:t>Other Forums may be Identified in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3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lIinc_Coporate_PPT-template_wide-d07" id="{F11EEE70-0634-1241-83E8-4789E5373053}" vid="{B7773110-91A5-654E-A82E-D234571BAA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265</Words>
  <Application>Microsoft Office PowerPoint</Application>
  <PresentationFormat>On-screen Show (4:3)</PresentationFormat>
  <Paragraphs>84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Education Task Force Update</vt:lpstr>
      <vt:lpstr>Agenda – General Questions</vt:lpstr>
      <vt:lpstr>Origin of the Task Force</vt:lpstr>
      <vt:lpstr>Origin of the Task Force</vt:lpstr>
      <vt:lpstr>Task Force Instructions</vt:lpstr>
      <vt:lpstr>Current Status </vt:lpstr>
      <vt:lpstr>Current Status </vt:lpstr>
      <vt:lpstr>Current Status </vt:lpstr>
      <vt:lpstr>Current Status  </vt:lpstr>
      <vt:lpstr>Roger DeNault Roger_DeNault@cpr.ca (403) 319-7383:  Office (403) 700-4224:  Cell  Jim Pinson James.Pinson@railinc.com 919-651-5047 Office 919-622-9363: Cell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2014-10-16T19:05:39Z</dcterms:created>
  <dcterms:modified xsi:type="dcterms:W3CDTF">2019-05-06T23:35:26Z</dcterms:modified>
</cp:coreProperties>
</file>