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25"/>
  </p:notesMasterIdLst>
  <p:handoutMasterIdLst>
    <p:handoutMasterId r:id="rId26"/>
  </p:handoutMasterIdLst>
  <p:sldIdLst>
    <p:sldId id="284" r:id="rId7"/>
    <p:sldId id="258" r:id="rId8"/>
    <p:sldId id="288" r:id="rId9"/>
    <p:sldId id="298" r:id="rId10"/>
    <p:sldId id="297" r:id="rId11"/>
    <p:sldId id="287" r:id="rId12"/>
    <p:sldId id="290" r:id="rId13"/>
    <p:sldId id="299" r:id="rId14"/>
    <p:sldId id="289" r:id="rId15"/>
    <p:sldId id="291" r:id="rId16"/>
    <p:sldId id="300" r:id="rId17"/>
    <p:sldId id="285" r:id="rId18"/>
    <p:sldId id="292" r:id="rId19"/>
    <p:sldId id="293" r:id="rId20"/>
    <p:sldId id="302" r:id="rId21"/>
    <p:sldId id="294" r:id="rId22"/>
    <p:sldId id="296" r:id="rId23"/>
    <p:sldId id="301" r:id="rId2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823A"/>
    <a:srgbClr val="118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4708" autoAdjust="0"/>
  </p:normalViewPr>
  <p:slideViewPr>
    <p:cSldViewPr>
      <p:cViewPr varScale="1">
        <p:scale>
          <a:sx n="65" d="100"/>
          <a:sy n="65" d="100"/>
        </p:scale>
        <p:origin x="130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B4BB5DC9-D989-45F6-9668-1DA4CC1B274B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9DC368DD-9352-46A1-8CDF-AE7843D97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16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E9B1ECAC-44D2-4CD1-9D15-8EBDED0A9B60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8943F51B-3DCD-45BD-82E9-FBE236418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16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ackground titl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71800"/>
            <a:ext cx="6400800" cy="17526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3B216-237F-4E93-B21E-05E07D78CFFD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34E3E-DD22-456C-8736-90B37B1E15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C95E1-1625-4D10-BC0B-85E1F791BAC7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D0804-0699-49C6-9F0F-207E067D2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91897-BC3A-4B09-B320-5E07CB382F01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A7E73-706D-4FA7-8DBB-769CF849D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DB4C4-4046-4838-A921-0A0526CBD99B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F1B3A-3A46-46A4-B5E1-CF7F89F5F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D0E3A-9539-4446-BFC3-614441E80BA7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C626E-5F1D-4DFF-91D7-16A87D2869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4008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142A3-0E44-47A0-8E3E-883AB43E43DD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1AE50-E3D8-4D88-9492-AD0CBD483C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00A35-D86B-4C6A-BF4D-40D863233996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C1ED9-CB28-4307-940D-D7ED5174A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F6EC2-3DD2-48AC-98C0-AF6FF1B09547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45D0F-4E1B-469D-9593-5E724788BE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A5E92-6F90-451B-A054-3A7338B58A7E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3D8B4-182F-4688-B4B1-0BC64CDDF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22556-FAD4-4C1C-9559-9432A37CCB63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E0215-DA6B-467C-9017-0271C9350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ackground 6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5344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577B35-A50B-4C73-B063-950FFCBBF4DF}" type="datetimeFigureOut">
              <a:rPr lang="en-US"/>
              <a:pPr>
                <a:defRPr/>
              </a:pPr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5410200" cy="36512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INSERT TEXT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1C2CD9-5054-4A68-896F-21F1764E5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70C0"/>
        </a:buClr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A823A"/>
        </a:buClr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48A54"/>
        </a:buClr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371600"/>
            <a:ext cx="8991600" cy="1904999"/>
          </a:xfrm>
        </p:spPr>
        <p:txBody>
          <a:bodyPr/>
          <a:lstStyle/>
          <a:p>
            <a:r>
              <a:rPr lang="en-US" dirty="0" smtClean="0"/>
              <a:t>DDCT</a:t>
            </a:r>
            <a:br>
              <a:rPr lang="en-US" dirty="0" smtClean="0"/>
            </a:br>
            <a:r>
              <a:rPr lang="en-US" dirty="0" smtClean="0"/>
              <a:t>Running Repairs</a:t>
            </a:r>
            <a:br>
              <a:rPr lang="en-US" dirty="0" smtClean="0"/>
            </a:br>
            <a:r>
              <a:rPr lang="en-US" dirty="0" smtClean="0"/>
              <a:t>Program Maintenance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4343400"/>
            <a:ext cx="3617843" cy="1524000"/>
          </a:xfrm>
        </p:spPr>
        <p:txBody>
          <a:bodyPr/>
          <a:lstStyle/>
          <a:p>
            <a:r>
              <a:rPr lang="en-US" dirty="0" smtClean="0"/>
              <a:t>ACACSO Spring Meeting</a:t>
            </a:r>
          </a:p>
          <a:p>
            <a:r>
              <a:rPr lang="en-US" dirty="0" smtClean="0"/>
              <a:t>Kellie Bates</a:t>
            </a:r>
          </a:p>
          <a:p>
            <a:r>
              <a:rPr lang="en-US" dirty="0" smtClean="0"/>
              <a:t>May 12</a:t>
            </a:r>
            <a:r>
              <a:rPr lang="en-US" baseline="30000" dirty="0" smtClean="0"/>
              <a:t>th</a:t>
            </a:r>
            <a:r>
              <a:rPr lang="en-US" dirty="0" smtClean="0"/>
              <a:t>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77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8 Example Events and LCS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DDCT</a:t>
            </a:r>
            <a:r>
              <a:rPr lang="en-US" dirty="0" smtClean="0"/>
              <a:t> </a:t>
            </a:r>
            <a:r>
              <a:rPr lang="en-US" b="1" dirty="0" smtClean="0"/>
              <a:t>EVENT</a:t>
            </a:r>
            <a:r>
              <a:rPr lang="en-US" dirty="0" smtClean="0"/>
              <a:t>		</a:t>
            </a:r>
            <a:r>
              <a:rPr lang="en-US" b="1" dirty="0" smtClean="0"/>
              <a:t>LCS</a:t>
            </a:r>
            <a:r>
              <a:rPr lang="en-US" dirty="0" smtClean="0"/>
              <a:t> </a:t>
            </a:r>
            <a:r>
              <a:rPr lang="en-US" b="1" dirty="0" smtClean="0"/>
              <a:t>REACTION</a:t>
            </a:r>
          </a:p>
          <a:p>
            <a:pPr marL="0" indent="0">
              <a:buNone/>
            </a:pPr>
            <a:r>
              <a:rPr lang="en-US" dirty="0" smtClean="0"/>
              <a:t>Incident Opened		None</a:t>
            </a:r>
          </a:p>
          <a:p>
            <a:pPr marL="0" indent="0">
              <a:buNone/>
            </a:pPr>
            <a:r>
              <a:rPr lang="en-US" dirty="0" smtClean="0"/>
              <a:t>Dispo Requested		Handling Carrier to DSP8</a:t>
            </a:r>
          </a:p>
          <a:p>
            <a:pPr marL="0" indent="0">
              <a:buNone/>
            </a:pPr>
            <a:r>
              <a:rPr lang="en-US" dirty="0" smtClean="0"/>
              <a:t>Arrives at Shop		Handling Carrier to SHP8</a:t>
            </a:r>
          </a:p>
          <a:p>
            <a:pPr marL="0" indent="0">
              <a:buNone/>
            </a:pPr>
            <a:r>
              <a:rPr lang="en-US" dirty="0" smtClean="0"/>
              <a:t>Car Repaired		SHP8 to Handling Carrier</a:t>
            </a:r>
          </a:p>
          <a:p>
            <a:pPr marL="0" indent="0">
              <a:buNone/>
            </a:pPr>
            <a:r>
              <a:rPr lang="en-US" dirty="0" smtClean="0"/>
              <a:t>Overhead Carrier	Handling Carrier to DSP8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415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DDCT Ending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Things that end DDCT events: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Equipment owner removes equipment from final DDCT incident</a:t>
            </a:r>
          </a:p>
          <a:p>
            <a:r>
              <a:rPr lang="en-US" dirty="0" smtClean="0"/>
              <a:t>Equipment is marked as repaired</a:t>
            </a:r>
          </a:p>
          <a:p>
            <a:r>
              <a:rPr lang="en-US" dirty="0" smtClean="0"/>
              <a:t>L/E indicator changes twice from first entered incident</a:t>
            </a:r>
          </a:p>
          <a:p>
            <a:r>
              <a:rPr lang="en-US" dirty="0" smtClean="0"/>
              <a:t>Settlement is accepted</a:t>
            </a:r>
          </a:p>
          <a:p>
            <a:r>
              <a:rPr lang="en-US" dirty="0" smtClean="0"/>
              <a:t>Equipment owner dismantles the 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310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371600"/>
            <a:ext cx="8991600" cy="3276600"/>
          </a:xfrm>
        </p:spPr>
        <p:txBody>
          <a:bodyPr/>
          <a:lstStyle/>
          <a:p>
            <a:pPr algn="ctr"/>
            <a:r>
              <a:rPr lang="en-US" sz="6600" dirty="0" smtClean="0"/>
              <a:t>Running</a:t>
            </a:r>
            <a:br>
              <a:rPr lang="en-US" sz="6600" dirty="0" smtClean="0"/>
            </a:br>
            <a:r>
              <a:rPr lang="en-US" sz="6600" dirty="0" smtClean="0"/>
              <a:t>Repairs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18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Repairs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Repairs that require minimal work and/or cost</a:t>
            </a:r>
          </a:p>
          <a:p>
            <a:r>
              <a:rPr lang="en-US" dirty="0" smtClean="0"/>
              <a:t>These repairs are not covered by AAR Interchange Rules 1, 107, or 108</a:t>
            </a:r>
          </a:p>
          <a:p>
            <a:r>
              <a:rPr lang="en-US" dirty="0" smtClean="0"/>
              <a:t>Typically things that go bad ordered on a car that can be pulled out and fixed on a rip track	</a:t>
            </a:r>
          </a:p>
          <a:p>
            <a:pPr lvl="1"/>
            <a:r>
              <a:rPr lang="en-US" dirty="0" smtClean="0"/>
              <a:t>Wheels, air brakes, safety appliances, minor body damage, broken coupler- normal wear and tear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632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Repairs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Repairs are not covered by AAR Rules, so they are not entered into DDCTS</a:t>
            </a:r>
          </a:p>
          <a:p>
            <a:r>
              <a:rPr lang="en-US" dirty="0" smtClean="0"/>
              <a:t>No LCS Activity should be created from Running Repairs</a:t>
            </a:r>
          </a:p>
          <a:p>
            <a:r>
              <a:rPr lang="en-US" dirty="0" smtClean="0"/>
              <a:t>Car hire remains in handling carrier’s account</a:t>
            </a:r>
          </a:p>
          <a:p>
            <a:r>
              <a:rPr lang="en-US" dirty="0" smtClean="0"/>
              <a:t>Billed through Car Repair Billing for labor and parts at the prescribed rate for the repair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703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371600"/>
            <a:ext cx="8991600" cy="3276600"/>
          </a:xfrm>
        </p:spPr>
        <p:txBody>
          <a:bodyPr/>
          <a:lstStyle/>
          <a:p>
            <a:pPr algn="ctr"/>
            <a:r>
              <a:rPr lang="en-US" sz="6600" dirty="0" smtClean="0"/>
              <a:t>Program</a:t>
            </a:r>
            <a:br>
              <a:rPr lang="en-US" sz="6600" dirty="0" smtClean="0"/>
            </a:br>
            <a:r>
              <a:rPr lang="en-US" sz="6600" dirty="0" smtClean="0"/>
              <a:t>Maintenance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48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Maintenance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Typically no defect involved</a:t>
            </a:r>
          </a:p>
          <a:p>
            <a:r>
              <a:rPr lang="en-US" dirty="0" smtClean="0"/>
              <a:t>Car mark owner has decided to perform maintenance on some/all of its cars</a:t>
            </a:r>
          </a:p>
          <a:p>
            <a:r>
              <a:rPr lang="en-US" dirty="0" smtClean="0"/>
              <a:t>Scheduled in advance, planned for, candidates for the program are selected and typically repairs are done to car owner’s fleet in their own (or a contract) shop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229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Maintenance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Repairs are not covered by AAR Rules, so they are not entered into DDCTS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 LCS Activity should be created from Program Maintenance cars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6070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371600"/>
            <a:ext cx="8991600" cy="1904999"/>
          </a:xfrm>
        </p:spPr>
        <p:txBody>
          <a:bodyPr/>
          <a:lstStyle/>
          <a:p>
            <a:pPr algn="ctr"/>
            <a:r>
              <a:rPr lang="en-US" sz="6600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45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DDCTS Events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History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Rule 7 and Events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Rule 8 and Events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Running Repairs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Definition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DDCT Application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Program Maintenance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Definition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DDCT Application</a:t>
            </a:r>
          </a:p>
          <a:p>
            <a:pPr lvl="1">
              <a:buFont typeface="Wingdings" pitchFamily="2" charset="2"/>
              <a:buChar char="Ø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January 1, 2011 Car Hire Rules 7 &amp; 8 changed to eliminate the need for reclaims on damaged and defective equipment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New road marks were created and are used to transfer liability to the Equipment Owner </a:t>
            </a:r>
          </a:p>
          <a:p>
            <a:endParaRPr lang="en-US" dirty="0" smtClean="0"/>
          </a:p>
          <a:p>
            <a:r>
              <a:rPr lang="en-US" dirty="0" smtClean="0"/>
              <a:t>DSP7, DVR7, SHP7, DSP8, SHP8, DEAD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24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AAR Rule 107 – RR Responsibility</a:t>
            </a:r>
          </a:p>
          <a:p>
            <a:pPr lvl="1"/>
            <a:r>
              <a:rPr lang="en-US" dirty="0" smtClean="0"/>
              <a:t>Equipment damaged by the Handling Carrier</a:t>
            </a:r>
          </a:p>
          <a:p>
            <a:r>
              <a:rPr lang="en-US" dirty="0" smtClean="0"/>
              <a:t>Damaging Carrier is responsible for car hire except:</a:t>
            </a:r>
            <a:endParaRPr lang="en-US" dirty="0"/>
          </a:p>
          <a:p>
            <a:pPr lvl="1"/>
            <a:r>
              <a:rPr lang="en-US" dirty="0" smtClean="0"/>
              <a:t>Car is interchanged to an intermediate carrier</a:t>
            </a:r>
          </a:p>
          <a:p>
            <a:pPr lvl="1"/>
            <a:r>
              <a:rPr lang="en-US" dirty="0" smtClean="0"/>
              <a:t>Car is reported to shop</a:t>
            </a:r>
          </a:p>
          <a:p>
            <a:pPr lvl="1"/>
            <a:r>
              <a:rPr lang="en-US" dirty="0" smtClean="0"/>
              <a:t>Car owner does not provide disposition</a:t>
            </a:r>
            <a:r>
              <a:rPr lang="en-US" dirty="0"/>
              <a:t> </a:t>
            </a:r>
            <a:r>
              <a:rPr lang="en-US" dirty="0" smtClean="0"/>
              <a:t>within 15 days of the request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Rule 7 Events:</a:t>
            </a:r>
          </a:p>
          <a:p>
            <a:pPr marL="457200" lvl="1" indent="0">
              <a:buNone/>
            </a:pPr>
            <a:r>
              <a:rPr lang="en-US" dirty="0" smtClean="0"/>
              <a:t>DSP7, DVR7, SHP7, DEAD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816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DDCT LCS Key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 smtClean="0"/>
              <a:t>DVR7:  Per Car Hire Rule 7 Settlement Value (DV) requested and not provided within 15 days.  Car hire goes to Equipment Owner’s account.</a:t>
            </a:r>
          </a:p>
          <a:p>
            <a:r>
              <a:rPr lang="en-US" sz="2400" dirty="0" smtClean="0"/>
              <a:t>DSP7: Per Car Hire Rule 7 car moving to repair shop on intermediate carrier after DV/Disposition has been provided.  Car hire goes to Equipment Owner’s account.</a:t>
            </a:r>
          </a:p>
          <a:p>
            <a:r>
              <a:rPr lang="en-US" sz="2400" dirty="0"/>
              <a:t>SHP7: Per Car Hire Rule 7 car </a:t>
            </a:r>
            <a:r>
              <a:rPr lang="en-US" sz="2400" dirty="0" smtClean="0"/>
              <a:t>is on hand at repair shop.  Car hire goes to Equipment Owner’s account.</a:t>
            </a:r>
          </a:p>
          <a:p>
            <a:r>
              <a:rPr lang="en-US" sz="2400" dirty="0"/>
              <a:t>DEAD: Car destroyed and settlement accepted- LCS will no longer analyze car after interchanged to </a:t>
            </a:r>
            <a:r>
              <a:rPr lang="en-US" sz="2400" dirty="0" smtClean="0"/>
              <a:t>DEAD.  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1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7 Example Events and LCS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DDCT</a:t>
            </a:r>
            <a:r>
              <a:rPr lang="en-US" dirty="0" smtClean="0"/>
              <a:t> </a:t>
            </a:r>
            <a:r>
              <a:rPr lang="en-US" b="1" dirty="0" smtClean="0"/>
              <a:t>EVENT</a:t>
            </a:r>
            <a:r>
              <a:rPr lang="en-US" dirty="0" smtClean="0"/>
              <a:t>		</a:t>
            </a:r>
            <a:r>
              <a:rPr lang="en-US" b="1" dirty="0" smtClean="0"/>
              <a:t>LCS</a:t>
            </a:r>
            <a:r>
              <a:rPr lang="en-US" dirty="0" smtClean="0"/>
              <a:t> </a:t>
            </a:r>
            <a:r>
              <a:rPr lang="en-US" b="1" dirty="0" smtClean="0"/>
              <a:t>REACTION</a:t>
            </a:r>
          </a:p>
          <a:p>
            <a:pPr marL="0" indent="0">
              <a:buNone/>
            </a:pPr>
            <a:r>
              <a:rPr lang="en-US" dirty="0" smtClean="0"/>
              <a:t>Incident Opened		None</a:t>
            </a:r>
          </a:p>
          <a:p>
            <a:pPr marL="0" indent="0">
              <a:buNone/>
            </a:pPr>
            <a:r>
              <a:rPr lang="en-US" dirty="0" smtClean="0"/>
              <a:t>DV Requested		Clock Starts</a:t>
            </a:r>
          </a:p>
          <a:p>
            <a:pPr marL="0" indent="0">
              <a:buNone/>
            </a:pPr>
            <a:r>
              <a:rPr lang="en-US" dirty="0" smtClean="0"/>
              <a:t>DV Provided		None</a:t>
            </a:r>
          </a:p>
          <a:p>
            <a:pPr marL="0" indent="0">
              <a:buNone/>
            </a:pPr>
            <a:r>
              <a:rPr lang="en-US" dirty="0" smtClean="0"/>
              <a:t>DV Not Provided		Handling Carrier to DVR7</a:t>
            </a:r>
          </a:p>
          <a:p>
            <a:pPr marL="0" indent="0">
              <a:buNone/>
            </a:pPr>
            <a:r>
              <a:rPr lang="en-US" dirty="0" smtClean="0"/>
              <a:t>DV Provided Late	DVR7 to Handling Carrier</a:t>
            </a:r>
          </a:p>
          <a:p>
            <a:pPr marL="0" indent="0">
              <a:buNone/>
            </a:pPr>
            <a:r>
              <a:rPr lang="en-US" dirty="0" smtClean="0"/>
              <a:t>DV Accepted		Handling Carrier to DEAD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98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7 Example Events and LCS </a:t>
            </a:r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DDCT</a:t>
            </a:r>
            <a:r>
              <a:rPr lang="en-US" dirty="0" smtClean="0"/>
              <a:t> </a:t>
            </a:r>
            <a:r>
              <a:rPr lang="en-US" b="1" dirty="0" smtClean="0"/>
              <a:t>EVENT</a:t>
            </a:r>
            <a:r>
              <a:rPr lang="en-US" dirty="0" smtClean="0"/>
              <a:t>		</a:t>
            </a:r>
            <a:r>
              <a:rPr lang="en-US" b="1" dirty="0" smtClean="0"/>
              <a:t>LCS</a:t>
            </a:r>
            <a:r>
              <a:rPr lang="en-US" dirty="0" smtClean="0"/>
              <a:t> </a:t>
            </a:r>
            <a:r>
              <a:rPr lang="en-US" b="1" dirty="0" smtClean="0"/>
              <a:t>REACTION</a:t>
            </a:r>
          </a:p>
          <a:p>
            <a:pPr marL="0" indent="0">
              <a:buNone/>
            </a:pPr>
            <a:r>
              <a:rPr lang="en-US" dirty="0" smtClean="0"/>
              <a:t>DV Rejected		None</a:t>
            </a:r>
          </a:p>
          <a:p>
            <a:pPr marL="0" indent="0">
              <a:buNone/>
            </a:pPr>
            <a:r>
              <a:rPr lang="en-US" dirty="0" smtClean="0"/>
              <a:t>Arrive at Shop		Handling Carrier to SHP7</a:t>
            </a:r>
          </a:p>
          <a:p>
            <a:pPr marL="0" indent="0">
              <a:buNone/>
            </a:pPr>
            <a:r>
              <a:rPr lang="en-US" dirty="0" smtClean="0"/>
              <a:t>Repaired			SHP7 to Handling Carrier</a:t>
            </a:r>
          </a:p>
          <a:p>
            <a:pPr marL="0" indent="0">
              <a:buNone/>
            </a:pPr>
            <a:r>
              <a:rPr lang="en-US" dirty="0" smtClean="0"/>
              <a:t>Overhead Carrier	Handling Carrier to DSP7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262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AAR Rule 108 – Owner Responsibility</a:t>
            </a:r>
          </a:p>
          <a:p>
            <a:pPr lvl="1"/>
            <a:r>
              <a:rPr lang="en-US" dirty="0" smtClean="0"/>
              <a:t>Car Mark Owner’s responsibility for car defects</a:t>
            </a:r>
          </a:p>
          <a:p>
            <a:r>
              <a:rPr lang="en-US" dirty="0" smtClean="0"/>
              <a:t>Car Mark Owner is responsible for car hire except:</a:t>
            </a:r>
            <a:endParaRPr lang="en-US" dirty="0"/>
          </a:p>
          <a:p>
            <a:pPr lvl="1"/>
            <a:r>
              <a:rPr lang="en-US" dirty="0" smtClean="0"/>
              <a:t>Car has remained on handling carrier for more than 720 hours</a:t>
            </a:r>
          </a:p>
          <a:p>
            <a:pPr lvl="1"/>
            <a:r>
              <a:rPr lang="en-US" dirty="0" smtClean="0"/>
              <a:t>Equipment remains on intermediate carrier for more than 720 hours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Rule 8 Events:</a:t>
            </a:r>
          </a:p>
          <a:p>
            <a:pPr marL="457200" lvl="1" indent="0">
              <a:buNone/>
            </a:pPr>
            <a:r>
              <a:rPr lang="en-US" dirty="0" smtClean="0"/>
              <a:t>DSP8, SHP8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616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DDCT LCS Key Events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8839200" cy="4648200"/>
          </a:xfrm>
        </p:spPr>
        <p:txBody>
          <a:bodyPr/>
          <a:lstStyle/>
          <a:p>
            <a:r>
              <a:rPr lang="en-US" dirty="0" smtClean="0"/>
              <a:t>DSP8: Per Car Hire Rule 8 disposition requested.  Car hire goes into the Equipment Owner’s account.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SHP8: Per Car Hire Rule 8 car is on hand at repair shop.  Car hire goes into the Equipment Owner’s account.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58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alyst meeting_investor relations exampl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rca:RCAuthoringProperties xmlns:rca="urn:sharePointPublishingRcaProperties">
  <rca:Converter rca:guid="888d770d-d3e9-4d60-8267-3c05ab059ef5">
    <rca:property rca:type="InheritParentSettings">False</rca:property>
    <rca:property rca:type="SelectedPageLayout">24</rca:property>
    <rca:property rca:type="SelectedPageField">f55c4d88-1f2e-4ad9-aaa8-819af4ee7ee8</rca:property>
    <rca:property rca:type="SelectedStylesField">a932ec3f-94c1-48b1-b6dc-41aaa6eb7e54</rca:property>
    <rca:property rca:type="CreatePageWithSourceDocument">True</rca:property>
    <rca:property rca:type="AllowChangeLocationConfig">True</rca:property>
    <rca:property rca:type="ConfiguredPageLocation">http://connection.nscorp.com</rca:property>
    <rca:property rca:type="CreateSynchronously">True</rca:property>
    <rca:property rca:type="AllowChangeProcessingConfig">True</rca:property>
    <rca:property rca:type="ConverterSpecificSettings"/>
  </rca:Converter>
  <rca:Converter rca:guid="6dfdc5b4-2a28-4a06-b0c6-ad3901e3a807">
    <rca:property rca:type="InheritParentSettings">False</rca:property>
    <rca:property rca:type="SelectedPageLayout">24</rca:property>
    <rca:property rca:type="SelectedPageField">f55c4d88-1f2e-4ad9-aaa8-819af4ee7ee8</rca:property>
    <rca:property rca:type="SelectedStylesField">a932ec3f-94c1-48b1-b6dc-41aaa6eb7e54</rca:property>
    <rca:property rca:type="CreatePageWithSourceDocument">True</rca:property>
    <rca:property rca:type="AllowChangeLocationConfig">True</rca:property>
    <rca:property rca:type="ConfiguredPageLocation">http://connection.nscorp.com</rca:property>
    <rca:property rca:type="CreateSynchronously">True</rca:property>
    <rca:property rca:type="AllowChangeProcessingConfig">True</rca:property>
    <rca:property rca:type="ConverterSpecificSettings"/>
  </rca:Converter>
</rca:RCAuthoringProperti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38CC65B8EBE54687EEECC5D5AD5CB5" ma:contentTypeVersion="0" ma:contentTypeDescription="Create a new document." ma:contentTypeScope="" ma:versionID="2840d3da9da67fad6ab223df53c283b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EB9B286-7415-42E0-86A9-76F708E3BBBA}">
  <ds:schemaRefs>
    <ds:schemaRef ds:uri="urn:sharePointPublishingRcaProperties"/>
  </ds:schemaRefs>
</ds:datastoreItem>
</file>

<file path=customXml/itemProps2.xml><?xml version="1.0" encoding="utf-8"?>
<ds:datastoreItem xmlns:ds="http://schemas.openxmlformats.org/officeDocument/2006/customXml" ds:itemID="{BE524A2C-27A0-42CE-9326-EFE3793966EE}">
  <ds:schemaRefs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8B0858E6-84D3-4A69-8686-0A117AA05453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6F1E6ED6-9A61-4E8C-A1CB-1BBEECCE1A60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91056BD2-CD98-4269-9E56-52D75DA360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Analyst meeting_investor relations examples</Template>
  <TotalTime>1577</TotalTime>
  <Words>577</Words>
  <Application>Microsoft Office PowerPoint</Application>
  <PresentationFormat>On-screen Show (4:3)</PresentationFormat>
  <Paragraphs>99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 Unicode MS</vt:lpstr>
      <vt:lpstr>Arial</vt:lpstr>
      <vt:lpstr>Calibri</vt:lpstr>
      <vt:lpstr>Wingdings</vt:lpstr>
      <vt:lpstr>Analyst meeting_investor relations examples</vt:lpstr>
      <vt:lpstr>DDCT Running Repairs Program Maintenance</vt:lpstr>
      <vt:lpstr>Agenda</vt:lpstr>
      <vt:lpstr>DDCT </vt:lpstr>
      <vt:lpstr>DDCT </vt:lpstr>
      <vt:lpstr>DDCT LCS Key Events</vt:lpstr>
      <vt:lpstr>Rule 7 Example Events and LCS</vt:lpstr>
      <vt:lpstr>Rule 7 Example Events and LCS Cont</vt:lpstr>
      <vt:lpstr>DDCT </vt:lpstr>
      <vt:lpstr>DDCT LCS Key Events Continued</vt:lpstr>
      <vt:lpstr>Rule 8 Example Events and LCS </vt:lpstr>
      <vt:lpstr>DDCT Ending Events</vt:lpstr>
      <vt:lpstr>Running Repairs</vt:lpstr>
      <vt:lpstr>Running Repairs </vt:lpstr>
      <vt:lpstr>Running Repairs </vt:lpstr>
      <vt:lpstr>Program Maintenance</vt:lpstr>
      <vt:lpstr>Program Maintenance </vt:lpstr>
      <vt:lpstr>Program Maintenance  </vt:lpstr>
      <vt:lpstr>Questions?</vt:lpstr>
    </vt:vector>
  </TitlesOfParts>
  <Company>Norfolk Southern Corp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Guide</dc:title>
  <dc:creator>ucyrg</dc:creator>
  <cp:lastModifiedBy>Hancock, Kelley-Jo</cp:lastModifiedBy>
  <cp:revision>80</cp:revision>
  <cp:lastPrinted>2013-08-12T15:02:19Z</cp:lastPrinted>
  <dcterms:created xsi:type="dcterms:W3CDTF">2010-10-29T18:24:47Z</dcterms:created>
  <dcterms:modified xsi:type="dcterms:W3CDTF">2016-05-12T18:50:07Z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