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0"/>
  </p:notesMasterIdLst>
  <p:handoutMasterIdLst>
    <p:handoutMasterId r:id="rId31"/>
  </p:handoutMasterIdLst>
  <p:sldIdLst>
    <p:sldId id="427" r:id="rId5"/>
    <p:sldId id="493" r:id="rId6"/>
    <p:sldId id="457" r:id="rId7"/>
    <p:sldId id="494" r:id="rId8"/>
    <p:sldId id="495" r:id="rId9"/>
    <p:sldId id="492" r:id="rId10"/>
    <p:sldId id="474" r:id="rId11"/>
    <p:sldId id="496" r:id="rId12"/>
    <p:sldId id="497" r:id="rId13"/>
    <p:sldId id="458" r:id="rId14"/>
    <p:sldId id="498" r:id="rId15"/>
    <p:sldId id="499" r:id="rId16"/>
    <p:sldId id="488" r:id="rId17"/>
    <p:sldId id="459" r:id="rId18"/>
    <p:sldId id="500" r:id="rId19"/>
    <p:sldId id="502" r:id="rId20"/>
    <p:sldId id="501" r:id="rId21"/>
    <p:sldId id="489" r:id="rId22"/>
    <p:sldId id="491" r:id="rId23"/>
    <p:sldId id="460" r:id="rId24"/>
    <p:sldId id="503" r:id="rId25"/>
    <p:sldId id="461" r:id="rId26"/>
    <p:sldId id="462" r:id="rId27"/>
    <p:sldId id="463" r:id="rId28"/>
    <p:sldId id="479" r:id="rId29"/>
  </p:sldIdLst>
  <p:sldSz cx="9144000" cy="6858000" type="screen4x3"/>
  <p:notesSz cx="7077075" cy="9383713"/>
  <p:custDataLst>
    <p:tags r:id="rId3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6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ACA1"/>
    <a:srgbClr val="008000"/>
    <a:srgbClr val="F1F638"/>
    <a:srgbClr val="D1F3D2"/>
    <a:srgbClr val="ADE9AE"/>
    <a:srgbClr val="BCEEBD"/>
    <a:srgbClr val="B4ECB5"/>
    <a:srgbClr val="74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382" autoAdjust="0"/>
    <p:restoredTop sz="98971" autoAdjust="0"/>
  </p:normalViewPr>
  <p:slideViewPr>
    <p:cSldViewPr>
      <p:cViewPr varScale="1">
        <p:scale>
          <a:sx n="114" d="100"/>
          <a:sy n="114" d="100"/>
        </p:scale>
        <p:origin x="42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592" y="-96"/>
      </p:cViewPr>
      <p:guideLst>
        <p:guide orient="horz" pos="2956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DD09AA-16C6-46F9-8861-E7EC19FF663D}" type="doc">
      <dgm:prSet loTypeId="urn:microsoft.com/office/officeart/2005/8/layout/hProcess9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FB30DA6-8473-4DBD-A456-F3537B625827}">
      <dgm:prSet phldrT="[Text]" custT="1"/>
      <dgm:spPr/>
      <dgm:t>
        <a:bodyPr/>
        <a:lstStyle/>
        <a:p>
          <a:r>
            <a:rPr lang="en-US" sz="2400" dirty="0" smtClean="0">
              <a:latin typeface="Calibri" panose="020F0502020204030204" pitchFamily="34" charset="0"/>
            </a:rPr>
            <a:t>Shippers</a:t>
          </a:r>
          <a:endParaRPr lang="en-US" sz="2400" dirty="0">
            <a:latin typeface="Calibri" panose="020F0502020204030204" pitchFamily="34" charset="0"/>
          </a:endParaRPr>
        </a:p>
      </dgm:t>
    </dgm:pt>
    <dgm:pt modelId="{DC8BC4BD-4E13-48CD-BE72-E59C7C1BA40B}" type="parTrans" cxnId="{9D06A64D-D8A6-421C-AA69-79F795245F8B}">
      <dgm:prSet/>
      <dgm:spPr/>
      <dgm:t>
        <a:bodyPr/>
        <a:lstStyle/>
        <a:p>
          <a:endParaRPr lang="en-US"/>
        </a:p>
      </dgm:t>
    </dgm:pt>
    <dgm:pt modelId="{B8EB1770-1810-403F-8028-871958AB7424}" type="sibTrans" cxnId="{9D06A64D-D8A6-421C-AA69-79F795245F8B}">
      <dgm:prSet/>
      <dgm:spPr/>
      <dgm:t>
        <a:bodyPr/>
        <a:lstStyle/>
        <a:p>
          <a:endParaRPr lang="en-US"/>
        </a:p>
      </dgm:t>
    </dgm:pt>
    <dgm:pt modelId="{D756C381-3390-43A3-A581-FB6CEF0C93E6}">
      <dgm:prSet phldrT="[Text]" custT="1"/>
      <dgm:spPr/>
      <dgm:t>
        <a:bodyPr/>
        <a:lstStyle/>
        <a:p>
          <a:r>
            <a:rPr lang="en-US" sz="2400" dirty="0" smtClean="0">
              <a:latin typeface="Calibri" panose="020F0502020204030204" pitchFamily="34" charset="0"/>
            </a:rPr>
            <a:t>Class I/Short line Customer Reject Systems</a:t>
          </a:r>
          <a:endParaRPr lang="en-US" sz="2400" dirty="0">
            <a:latin typeface="Calibri" panose="020F0502020204030204" pitchFamily="34" charset="0"/>
          </a:endParaRPr>
        </a:p>
      </dgm:t>
    </dgm:pt>
    <dgm:pt modelId="{8990CB05-1564-4EF3-A6D5-B6593B883528}" type="parTrans" cxnId="{DAB75AA3-4847-47A4-BC79-3F3AE72D5841}">
      <dgm:prSet/>
      <dgm:spPr/>
      <dgm:t>
        <a:bodyPr/>
        <a:lstStyle/>
        <a:p>
          <a:endParaRPr lang="en-US"/>
        </a:p>
      </dgm:t>
    </dgm:pt>
    <dgm:pt modelId="{2C53340D-64DA-4AEE-ACFC-D28E6F859700}" type="sibTrans" cxnId="{DAB75AA3-4847-47A4-BC79-3F3AE72D5841}">
      <dgm:prSet/>
      <dgm:spPr/>
      <dgm:t>
        <a:bodyPr/>
        <a:lstStyle/>
        <a:p>
          <a:endParaRPr lang="en-US"/>
        </a:p>
      </dgm:t>
    </dgm:pt>
    <dgm:pt modelId="{78C30A55-C8DB-48BF-9313-7224EEF038AB}">
      <dgm:prSet phldrT="[Text]"/>
      <dgm:spPr/>
      <dgm:t>
        <a:bodyPr/>
        <a:lstStyle/>
        <a:p>
          <a:r>
            <a:rPr lang="en-US" dirty="0" err="1" smtClean="0">
              <a:latin typeface="Calibri" panose="020F0502020204030204" pitchFamily="34" charset="0"/>
            </a:rPr>
            <a:t>Railinc</a:t>
          </a:r>
          <a:r>
            <a:rPr lang="en-US" dirty="0" smtClean="0">
              <a:latin typeface="Calibri" panose="020F0502020204030204" pitchFamily="34" charset="0"/>
            </a:rPr>
            <a:t> EQR Application</a:t>
          </a:r>
          <a:endParaRPr lang="en-US" dirty="0">
            <a:latin typeface="Calibri" panose="020F0502020204030204" pitchFamily="34" charset="0"/>
          </a:endParaRPr>
        </a:p>
      </dgm:t>
    </dgm:pt>
    <dgm:pt modelId="{B23FBCFD-6393-4E2F-8CD3-CF79CA87857F}" type="parTrans" cxnId="{05EFF9FD-E6FD-4372-8990-EC293FFA4A2B}">
      <dgm:prSet/>
      <dgm:spPr/>
      <dgm:t>
        <a:bodyPr/>
        <a:lstStyle/>
        <a:p>
          <a:endParaRPr lang="en-US"/>
        </a:p>
      </dgm:t>
    </dgm:pt>
    <dgm:pt modelId="{F239AB5F-3C3B-4BD8-AD15-5C3BB98233D4}" type="sibTrans" cxnId="{05EFF9FD-E6FD-4372-8990-EC293FFA4A2B}">
      <dgm:prSet/>
      <dgm:spPr/>
      <dgm:t>
        <a:bodyPr/>
        <a:lstStyle/>
        <a:p>
          <a:endParaRPr lang="en-US"/>
        </a:p>
      </dgm:t>
    </dgm:pt>
    <dgm:pt modelId="{30AE4C8F-6CE8-4D1F-8CFF-E2E944B30454}" type="pres">
      <dgm:prSet presAssocID="{E2DD09AA-16C6-46F9-8861-E7EC19FF663D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91C253-3535-4093-ACFF-FA24002AB5D6}" type="pres">
      <dgm:prSet presAssocID="{E2DD09AA-16C6-46F9-8861-E7EC19FF663D}" presName="arrow" presStyleLbl="bgShp" presStyleIdx="0" presStyleCnt="1"/>
      <dgm:spPr/>
    </dgm:pt>
    <dgm:pt modelId="{5DB5C92E-46EA-4FFC-960B-F8FC46BE7261}" type="pres">
      <dgm:prSet presAssocID="{E2DD09AA-16C6-46F9-8861-E7EC19FF663D}" presName="linearProcess" presStyleCnt="0"/>
      <dgm:spPr/>
    </dgm:pt>
    <dgm:pt modelId="{3BDBE928-0BC2-4B6B-801F-2CD919C40F82}" type="pres">
      <dgm:prSet presAssocID="{4FB30DA6-8473-4DBD-A456-F3537B625827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22A21D-A622-419F-B39B-F9CBF933EE2E}" type="pres">
      <dgm:prSet presAssocID="{B8EB1770-1810-403F-8028-871958AB7424}" presName="sibTrans" presStyleCnt="0"/>
      <dgm:spPr/>
    </dgm:pt>
    <dgm:pt modelId="{9FC27C27-2AD2-4116-B26C-D9F76D706A73}" type="pres">
      <dgm:prSet presAssocID="{D756C381-3390-43A3-A581-FB6CEF0C93E6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E79979-B95C-4955-A538-F271F16F3E53}" type="pres">
      <dgm:prSet presAssocID="{2C53340D-64DA-4AEE-ACFC-D28E6F859700}" presName="sibTrans" presStyleCnt="0"/>
      <dgm:spPr/>
    </dgm:pt>
    <dgm:pt modelId="{73122FD3-6283-458D-A3C3-9467BD83C9BB}" type="pres">
      <dgm:prSet presAssocID="{78C30A55-C8DB-48BF-9313-7224EEF038AB}" presName="textNode" presStyleLbl="node1" presStyleIdx="2" presStyleCnt="3" custLinFactNeighborX="-3600" custLinFactNeighborY="-9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A54863-91E3-4520-B55E-B7014221C90B}" type="presOf" srcId="{D756C381-3390-43A3-A581-FB6CEF0C93E6}" destId="{9FC27C27-2AD2-4116-B26C-D9F76D706A73}" srcOrd="0" destOrd="0" presId="urn:microsoft.com/office/officeart/2005/8/layout/hProcess9"/>
    <dgm:cxn modelId="{DAB75AA3-4847-47A4-BC79-3F3AE72D5841}" srcId="{E2DD09AA-16C6-46F9-8861-E7EC19FF663D}" destId="{D756C381-3390-43A3-A581-FB6CEF0C93E6}" srcOrd="1" destOrd="0" parTransId="{8990CB05-1564-4EF3-A6D5-B6593B883528}" sibTransId="{2C53340D-64DA-4AEE-ACFC-D28E6F859700}"/>
    <dgm:cxn modelId="{05EFF9FD-E6FD-4372-8990-EC293FFA4A2B}" srcId="{E2DD09AA-16C6-46F9-8861-E7EC19FF663D}" destId="{78C30A55-C8DB-48BF-9313-7224EEF038AB}" srcOrd="2" destOrd="0" parTransId="{B23FBCFD-6393-4E2F-8CD3-CF79CA87857F}" sibTransId="{F239AB5F-3C3B-4BD8-AD15-5C3BB98233D4}"/>
    <dgm:cxn modelId="{9D06A64D-D8A6-421C-AA69-79F795245F8B}" srcId="{E2DD09AA-16C6-46F9-8861-E7EC19FF663D}" destId="{4FB30DA6-8473-4DBD-A456-F3537B625827}" srcOrd="0" destOrd="0" parTransId="{DC8BC4BD-4E13-48CD-BE72-E59C7C1BA40B}" sibTransId="{B8EB1770-1810-403F-8028-871958AB7424}"/>
    <dgm:cxn modelId="{37AD62BC-AAAA-4872-8C3D-94A844332F65}" type="presOf" srcId="{78C30A55-C8DB-48BF-9313-7224EEF038AB}" destId="{73122FD3-6283-458D-A3C3-9467BD83C9BB}" srcOrd="0" destOrd="0" presId="urn:microsoft.com/office/officeart/2005/8/layout/hProcess9"/>
    <dgm:cxn modelId="{3657B155-C09E-40BF-BD1C-63B6C4E12CE6}" type="presOf" srcId="{E2DD09AA-16C6-46F9-8861-E7EC19FF663D}" destId="{30AE4C8F-6CE8-4D1F-8CFF-E2E944B30454}" srcOrd="0" destOrd="0" presId="urn:microsoft.com/office/officeart/2005/8/layout/hProcess9"/>
    <dgm:cxn modelId="{CBA83125-1806-48BA-9C1A-CEB36EF06A44}" type="presOf" srcId="{4FB30DA6-8473-4DBD-A456-F3537B625827}" destId="{3BDBE928-0BC2-4B6B-801F-2CD919C40F82}" srcOrd="0" destOrd="0" presId="urn:microsoft.com/office/officeart/2005/8/layout/hProcess9"/>
    <dgm:cxn modelId="{124145B9-1643-404B-9EA1-613FC42DE7CE}" type="presParOf" srcId="{30AE4C8F-6CE8-4D1F-8CFF-E2E944B30454}" destId="{BE91C253-3535-4093-ACFF-FA24002AB5D6}" srcOrd="0" destOrd="0" presId="urn:microsoft.com/office/officeart/2005/8/layout/hProcess9"/>
    <dgm:cxn modelId="{8064E8FD-F3E7-469B-9490-F86E191A80DF}" type="presParOf" srcId="{30AE4C8F-6CE8-4D1F-8CFF-E2E944B30454}" destId="{5DB5C92E-46EA-4FFC-960B-F8FC46BE7261}" srcOrd="1" destOrd="0" presId="urn:microsoft.com/office/officeart/2005/8/layout/hProcess9"/>
    <dgm:cxn modelId="{18C64E72-C2FC-4568-A06D-AFAA188EB817}" type="presParOf" srcId="{5DB5C92E-46EA-4FFC-960B-F8FC46BE7261}" destId="{3BDBE928-0BC2-4B6B-801F-2CD919C40F82}" srcOrd="0" destOrd="0" presId="urn:microsoft.com/office/officeart/2005/8/layout/hProcess9"/>
    <dgm:cxn modelId="{886268E6-3561-4344-9AFA-F81C7D27AECC}" type="presParOf" srcId="{5DB5C92E-46EA-4FFC-960B-F8FC46BE7261}" destId="{B822A21D-A622-419F-B39B-F9CBF933EE2E}" srcOrd="1" destOrd="0" presId="urn:microsoft.com/office/officeart/2005/8/layout/hProcess9"/>
    <dgm:cxn modelId="{C83E7AF4-2B09-4E9C-AC17-CC7045773116}" type="presParOf" srcId="{5DB5C92E-46EA-4FFC-960B-F8FC46BE7261}" destId="{9FC27C27-2AD2-4116-B26C-D9F76D706A73}" srcOrd="2" destOrd="0" presId="urn:microsoft.com/office/officeart/2005/8/layout/hProcess9"/>
    <dgm:cxn modelId="{121E86A4-BA59-47E4-993F-FC99A061FE3E}" type="presParOf" srcId="{5DB5C92E-46EA-4FFC-960B-F8FC46BE7261}" destId="{AAE79979-B95C-4955-A538-F271F16F3E53}" srcOrd="3" destOrd="0" presId="urn:microsoft.com/office/officeart/2005/8/layout/hProcess9"/>
    <dgm:cxn modelId="{0A1DEB9A-5A27-4844-A98A-FE99C276B075}" type="presParOf" srcId="{5DB5C92E-46EA-4FFC-960B-F8FC46BE7261}" destId="{73122FD3-6283-458D-A3C3-9467BD83C9B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D9F73F-D90E-447F-9EFF-7FE067C1D711}" type="doc">
      <dgm:prSet loTypeId="urn:microsoft.com/office/officeart/2005/8/layout/bProcess3" loCatId="process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2EF331C-9F08-4064-BC82-C3941F52423C}">
      <dgm:prSet phldrT="[Text]" custT="1"/>
      <dgm:spPr/>
      <dgm:t>
        <a:bodyPr/>
        <a:lstStyle/>
        <a:p>
          <a:r>
            <a:rPr lang="en-US" sz="2000" dirty="0" smtClean="0"/>
            <a:t>Shipper Enters Detailed Reject Reason into Carrier’s System</a:t>
          </a:r>
          <a:endParaRPr lang="en-US" sz="2000" dirty="0"/>
        </a:p>
      </dgm:t>
    </dgm:pt>
    <dgm:pt modelId="{471CF21C-8162-4EA9-9E71-0BA166666B4A}" type="parTrans" cxnId="{5F944ECA-6210-4881-8333-F525F97BE7DA}">
      <dgm:prSet/>
      <dgm:spPr/>
      <dgm:t>
        <a:bodyPr/>
        <a:lstStyle/>
        <a:p>
          <a:endParaRPr lang="en-US"/>
        </a:p>
      </dgm:t>
    </dgm:pt>
    <dgm:pt modelId="{2E122178-1D1F-4B6D-B06F-472C58E96E0B}" type="sibTrans" cxnId="{5F944ECA-6210-4881-8333-F525F97BE7DA}">
      <dgm:prSet/>
      <dgm:spPr/>
      <dgm:t>
        <a:bodyPr/>
        <a:lstStyle/>
        <a:p>
          <a:endParaRPr lang="en-US"/>
        </a:p>
      </dgm:t>
    </dgm:pt>
    <dgm:pt modelId="{DA667C6F-9C3E-4B8F-8D12-59004CD9B108}">
      <dgm:prSet phldrT="[Text]" custT="1"/>
      <dgm:spPr/>
      <dgm:t>
        <a:bodyPr/>
        <a:lstStyle/>
        <a:p>
          <a:r>
            <a:rPr lang="en-US" sz="2000" dirty="0" smtClean="0">
              <a:latin typeface="Calibri" panose="020F0502020204030204" pitchFamily="34" charset="0"/>
            </a:rPr>
            <a:t>Carrier Maps Detailed Reject Reason to Industry Standard Code</a:t>
          </a:r>
          <a:endParaRPr lang="en-US" sz="2000" dirty="0">
            <a:latin typeface="Calibri" panose="020F0502020204030204" pitchFamily="34" charset="0"/>
          </a:endParaRPr>
        </a:p>
      </dgm:t>
    </dgm:pt>
    <dgm:pt modelId="{5ADE718A-E41E-4408-855C-2BCD95D4E294}" type="parTrans" cxnId="{FD763F03-4E85-42C5-8B6C-9EF05388B85F}">
      <dgm:prSet/>
      <dgm:spPr/>
      <dgm:t>
        <a:bodyPr/>
        <a:lstStyle/>
        <a:p>
          <a:endParaRPr lang="en-US"/>
        </a:p>
      </dgm:t>
    </dgm:pt>
    <dgm:pt modelId="{76CA76A1-E503-495C-88C0-7331F02A6942}" type="sibTrans" cxnId="{FD763F03-4E85-42C5-8B6C-9EF05388B85F}">
      <dgm:prSet/>
      <dgm:spPr/>
      <dgm:t>
        <a:bodyPr/>
        <a:lstStyle/>
        <a:p>
          <a:endParaRPr lang="en-US"/>
        </a:p>
      </dgm:t>
    </dgm:pt>
    <dgm:pt modelId="{C4747438-98F6-4C6F-B28D-1AF1AC711B3A}">
      <dgm:prSet custT="1"/>
      <dgm:spPr/>
      <dgm:t>
        <a:bodyPr/>
        <a:lstStyle/>
        <a:p>
          <a:r>
            <a:rPr lang="en-US" sz="2000" dirty="0" err="1" smtClean="0"/>
            <a:t>Railinc</a:t>
          </a:r>
          <a:r>
            <a:rPr lang="en-US" sz="2000" dirty="0" smtClean="0"/>
            <a:t> Receives Customer Reject Information with Standard Industry Shipper Reject Reason</a:t>
          </a:r>
          <a:endParaRPr lang="en-US" sz="2000" dirty="0"/>
        </a:p>
      </dgm:t>
    </dgm:pt>
    <dgm:pt modelId="{402F66FF-40C9-4644-AD48-7C4A22EB8367}" type="parTrans" cxnId="{17D15A77-6646-4FC3-830D-72498BFE4E8E}">
      <dgm:prSet/>
      <dgm:spPr/>
      <dgm:t>
        <a:bodyPr/>
        <a:lstStyle/>
        <a:p>
          <a:endParaRPr lang="en-US"/>
        </a:p>
      </dgm:t>
    </dgm:pt>
    <dgm:pt modelId="{9A389827-2032-48AA-ADCD-AE0ACEE694FB}" type="sibTrans" cxnId="{17D15A77-6646-4FC3-830D-72498BFE4E8E}">
      <dgm:prSet/>
      <dgm:spPr/>
      <dgm:t>
        <a:bodyPr/>
        <a:lstStyle/>
        <a:p>
          <a:endParaRPr lang="en-US"/>
        </a:p>
      </dgm:t>
    </dgm:pt>
    <dgm:pt modelId="{4FB534E2-7BE9-4EB1-A5DA-2BBD83350D7D}" type="pres">
      <dgm:prSet presAssocID="{AAD9F73F-D90E-447F-9EFF-7FE067C1D71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5C2CF0-D5AB-43EB-BDFE-F02CE534E36A}" type="pres">
      <dgm:prSet presAssocID="{A2EF331C-9F08-4064-BC82-C3941F52423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991729-DD1F-464D-878E-8BBCF7B195C1}" type="pres">
      <dgm:prSet presAssocID="{2E122178-1D1F-4B6D-B06F-472C58E96E0B}" presName="sibTrans" presStyleLbl="sibTrans1D1" presStyleIdx="0" presStyleCnt="2"/>
      <dgm:spPr/>
      <dgm:t>
        <a:bodyPr/>
        <a:lstStyle/>
        <a:p>
          <a:endParaRPr lang="en-US"/>
        </a:p>
      </dgm:t>
    </dgm:pt>
    <dgm:pt modelId="{1CD145D3-5250-449D-AE1B-DA9EEBD4814B}" type="pres">
      <dgm:prSet presAssocID="{2E122178-1D1F-4B6D-B06F-472C58E96E0B}" presName="connectorText" presStyleLbl="sibTrans1D1" presStyleIdx="0" presStyleCnt="2"/>
      <dgm:spPr/>
      <dgm:t>
        <a:bodyPr/>
        <a:lstStyle/>
        <a:p>
          <a:endParaRPr lang="en-US"/>
        </a:p>
      </dgm:t>
    </dgm:pt>
    <dgm:pt modelId="{6AB2D524-6C74-43D1-98E3-56CE705C9519}" type="pres">
      <dgm:prSet presAssocID="{DA667C6F-9C3E-4B8F-8D12-59004CD9B10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9A35E3-6836-4CCD-B191-6B3FADDBC087}" type="pres">
      <dgm:prSet presAssocID="{76CA76A1-E503-495C-88C0-7331F02A6942}" presName="sibTrans" presStyleLbl="sibTrans1D1" presStyleIdx="1" presStyleCnt="2"/>
      <dgm:spPr/>
      <dgm:t>
        <a:bodyPr/>
        <a:lstStyle/>
        <a:p>
          <a:endParaRPr lang="en-US"/>
        </a:p>
      </dgm:t>
    </dgm:pt>
    <dgm:pt modelId="{2CD1CBF4-EFD7-475B-B587-5921B7C9D1AE}" type="pres">
      <dgm:prSet presAssocID="{76CA76A1-E503-495C-88C0-7331F02A6942}" presName="connectorText" presStyleLbl="sibTrans1D1" presStyleIdx="1" presStyleCnt="2"/>
      <dgm:spPr/>
      <dgm:t>
        <a:bodyPr/>
        <a:lstStyle/>
        <a:p>
          <a:endParaRPr lang="en-US"/>
        </a:p>
      </dgm:t>
    </dgm:pt>
    <dgm:pt modelId="{622EBEF1-8012-40B6-A2F1-82854A50FAC7}" type="pres">
      <dgm:prSet presAssocID="{C4747438-98F6-4C6F-B28D-1AF1AC711B3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763F03-4E85-42C5-8B6C-9EF05388B85F}" srcId="{AAD9F73F-D90E-447F-9EFF-7FE067C1D711}" destId="{DA667C6F-9C3E-4B8F-8D12-59004CD9B108}" srcOrd="1" destOrd="0" parTransId="{5ADE718A-E41E-4408-855C-2BCD95D4E294}" sibTransId="{76CA76A1-E503-495C-88C0-7331F02A6942}"/>
    <dgm:cxn modelId="{FB8CA67C-16AC-4E4C-8D08-35A42573DA5D}" type="presOf" srcId="{C4747438-98F6-4C6F-B28D-1AF1AC711B3A}" destId="{622EBEF1-8012-40B6-A2F1-82854A50FAC7}" srcOrd="0" destOrd="0" presId="urn:microsoft.com/office/officeart/2005/8/layout/bProcess3"/>
    <dgm:cxn modelId="{F8E7EC57-79C3-40E4-AFBF-961758DFE21F}" type="presOf" srcId="{76CA76A1-E503-495C-88C0-7331F02A6942}" destId="{2CD1CBF4-EFD7-475B-B587-5921B7C9D1AE}" srcOrd="1" destOrd="0" presId="urn:microsoft.com/office/officeart/2005/8/layout/bProcess3"/>
    <dgm:cxn modelId="{5F944ECA-6210-4881-8333-F525F97BE7DA}" srcId="{AAD9F73F-D90E-447F-9EFF-7FE067C1D711}" destId="{A2EF331C-9F08-4064-BC82-C3941F52423C}" srcOrd="0" destOrd="0" parTransId="{471CF21C-8162-4EA9-9E71-0BA166666B4A}" sibTransId="{2E122178-1D1F-4B6D-B06F-472C58E96E0B}"/>
    <dgm:cxn modelId="{D9A625B5-BA20-4413-BDC3-7A0E086192D8}" type="presOf" srcId="{A2EF331C-9F08-4064-BC82-C3941F52423C}" destId="{AE5C2CF0-D5AB-43EB-BDFE-F02CE534E36A}" srcOrd="0" destOrd="0" presId="urn:microsoft.com/office/officeart/2005/8/layout/bProcess3"/>
    <dgm:cxn modelId="{17D15A77-6646-4FC3-830D-72498BFE4E8E}" srcId="{AAD9F73F-D90E-447F-9EFF-7FE067C1D711}" destId="{C4747438-98F6-4C6F-B28D-1AF1AC711B3A}" srcOrd="2" destOrd="0" parTransId="{402F66FF-40C9-4644-AD48-7C4A22EB8367}" sibTransId="{9A389827-2032-48AA-ADCD-AE0ACEE694FB}"/>
    <dgm:cxn modelId="{ACEAB1E3-BED6-4D01-8C4F-FC6661BFF3C8}" type="presOf" srcId="{AAD9F73F-D90E-447F-9EFF-7FE067C1D711}" destId="{4FB534E2-7BE9-4EB1-A5DA-2BBD83350D7D}" srcOrd="0" destOrd="0" presId="urn:microsoft.com/office/officeart/2005/8/layout/bProcess3"/>
    <dgm:cxn modelId="{232D1B9C-7E1E-408F-BA3A-56A241BA7CD7}" type="presOf" srcId="{2E122178-1D1F-4B6D-B06F-472C58E96E0B}" destId="{1CD145D3-5250-449D-AE1B-DA9EEBD4814B}" srcOrd="1" destOrd="0" presId="urn:microsoft.com/office/officeart/2005/8/layout/bProcess3"/>
    <dgm:cxn modelId="{7295DFCD-C0B0-4CBB-B254-8B5810DBEFE1}" type="presOf" srcId="{2E122178-1D1F-4B6D-B06F-472C58E96E0B}" destId="{06991729-DD1F-464D-878E-8BBCF7B195C1}" srcOrd="0" destOrd="0" presId="urn:microsoft.com/office/officeart/2005/8/layout/bProcess3"/>
    <dgm:cxn modelId="{5C601972-1A3E-4463-84D5-F01249988EED}" type="presOf" srcId="{DA667C6F-9C3E-4B8F-8D12-59004CD9B108}" destId="{6AB2D524-6C74-43D1-98E3-56CE705C9519}" srcOrd="0" destOrd="0" presId="urn:microsoft.com/office/officeart/2005/8/layout/bProcess3"/>
    <dgm:cxn modelId="{5E401462-4879-4683-8582-D699B28A164A}" type="presOf" srcId="{76CA76A1-E503-495C-88C0-7331F02A6942}" destId="{8E9A35E3-6836-4CCD-B191-6B3FADDBC087}" srcOrd="0" destOrd="0" presId="urn:microsoft.com/office/officeart/2005/8/layout/bProcess3"/>
    <dgm:cxn modelId="{DA26C7AE-8BB7-469C-B12E-4F146A5E49E7}" type="presParOf" srcId="{4FB534E2-7BE9-4EB1-A5DA-2BBD83350D7D}" destId="{AE5C2CF0-D5AB-43EB-BDFE-F02CE534E36A}" srcOrd="0" destOrd="0" presId="urn:microsoft.com/office/officeart/2005/8/layout/bProcess3"/>
    <dgm:cxn modelId="{DCAEEC9E-40EA-4893-B3A7-18D8B0F9780A}" type="presParOf" srcId="{4FB534E2-7BE9-4EB1-A5DA-2BBD83350D7D}" destId="{06991729-DD1F-464D-878E-8BBCF7B195C1}" srcOrd="1" destOrd="0" presId="urn:microsoft.com/office/officeart/2005/8/layout/bProcess3"/>
    <dgm:cxn modelId="{910DB30E-E2C5-467D-922C-7DDC21AE2D4A}" type="presParOf" srcId="{06991729-DD1F-464D-878E-8BBCF7B195C1}" destId="{1CD145D3-5250-449D-AE1B-DA9EEBD4814B}" srcOrd="0" destOrd="0" presId="urn:microsoft.com/office/officeart/2005/8/layout/bProcess3"/>
    <dgm:cxn modelId="{CE46ED3A-1702-4416-800E-CF1E10CB9ACF}" type="presParOf" srcId="{4FB534E2-7BE9-4EB1-A5DA-2BBD83350D7D}" destId="{6AB2D524-6C74-43D1-98E3-56CE705C9519}" srcOrd="2" destOrd="0" presId="urn:microsoft.com/office/officeart/2005/8/layout/bProcess3"/>
    <dgm:cxn modelId="{B5F7D336-650B-4381-88B1-43A8C3CD8EDA}" type="presParOf" srcId="{4FB534E2-7BE9-4EB1-A5DA-2BBD83350D7D}" destId="{8E9A35E3-6836-4CCD-B191-6B3FADDBC087}" srcOrd="3" destOrd="0" presId="urn:microsoft.com/office/officeart/2005/8/layout/bProcess3"/>
    <dgm:cxn modelId="{D8814441-6C8A-4F06-BA17-A509193C721D}" type="presParOf" srcId="{8E9A35E3-6836-4CCD-B191-6B3FADDBC087}" destId="{2CD1CBF4-EFD7-475B-B587-5921B7C9D1AE}" srcOrd="0" destOrd="0" presId="urn:microsoft.com/office/officeart/2005/8/layout/bProcess3"/>
    <dgm:cxn modelId="{0A57CFD4-ED81-41EB-AA02-32110156122E}" type="presParOf" srcId="{4FB534E2-7BE9-4EB1-A5DA-2BBD83350D7D}" destId="{622EBEF1-8012-40B6-A2F1-82854A50FAC7}" srcOrd="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66732" cy="469506"/>
          </a:xfrm>
          <a:prstGeom prst="rect">
            <a:avLst/>
          </a:prstGeom>
        </p:spPr>
        <p:txBody>
          <a:bodyPr vert="horz" lIns="94932" tIns="47465" rIns="94932" bIns="47465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6" y="1"/>
            <a:ext cx="3066732" cy="469506"/>
          </a:xfrm>
          <a:prstGeom prst="rect">
            <a:avLst/>
          </a:prstGeom>
        </p:spPr>
        <p:txBody>
          <a:bodyPr vert="horz" lIns="94932" tIns="47465" rIns="94932" bIns="47465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513B81C-013E-4A2E-BBE4-2B87B16EEA96}" type="datetimeFigureOut">
              <a:rPr lang="en-US"/>
              <a:pPr>
                <a:defRPr/>
              </a:pPr>
              <a:t>5/5/2015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912606"/>
            <a:ext cx="3066732" cy="469506"/>
          </a:xfrm>
          <a:prstGeom prst="rect">
            <a:avLst/>
          </a:prstGeom>
        </p:spPr>
        <p:txBody>
          <a:bodyPr vert="horz" lIns="94932" tIns="47465" rIns="94932" bIns="47465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6" y="8912606"/>
            <a:ext cx="3066732" cy="469506"/>
          </a:xfrm>
          <a:prstGeom prst="rect">
            <a:avLst/>
          </a:prstGeom>
        </p:spPr>
        <p:txBody>
          <a:bodyPr vert="horz" lIns="94932" tIns="47465" rIns="94932" bIns="47465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3A7B09A-C8B6-46FD-B7D7-782F00C083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33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66732" cy="469506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6" y="1"/>
            <a:ext cx="3066732" cy="469506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DBDDD88-6EFC-4A22-98C0-BB45FADCCF86}" type="datetimeFigureOut">
              <a:rPr lang="en-US"/>
              <a:pPr>
                <a:defRPr/>
              </a:pPr>
              <a:t>5/5/2015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3800" y="704850"/>
            <a:ext cx="4689475" cy="3517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7905"/>
            <a:ext cx="5661660" cy="4222351"/>
          </a:xfrm>
          <a:prstGeom prst="rect">
            <a:avLst/>
          </a:prstGeom>
        </p:spPr>
        <p:txBody>
          <a:bodyPr vert="horz" lIns="93167" tIns="46584" rIns="93167" bIns="4658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2606"/>
            <a:ext cx="3066732" cy="469506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6" y="8912606"/>
            <a:ext cx="3066732" cy="469506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76CD558-BBC4-440F-A68D-A975F61FB6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3780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423CD00-AB3E-4753-9323-1D5877F6547C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61702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242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CN</a:t>
            </a:r>
            <a:r>
              <a:rPr lang="en-US" altLang="en-US" baseline="0" dirty="0" smtClean="0"/>
              <a:t> &amp; CP did not participate in project, but original contacts were the following:</a:t>
            </a:r>
          </a:p>
          <a:p>
            <a:endParaRPr lang="en-US" altLang="en-US" baseline="0" dirty="0" smtClean="0"/>
          </a:p>
          <a:p>
            <a:r>
              <a:rPr lang="en-US" altLang="en-US" dirty="0" smtClean="0"/>
              <a:t>CN</a:t>
            </a:r>
            <a:r>
              <a:rPr lang="en-US" altLang="en-US" baseline="0" dirty="0" smtClean="0"/>
              <a:t> – Nick Hoffman</a:t>
            </a:r>
          </a:p>
          <a:p>
            <a:r>
              <a:rPr lang="en-US" altLang="en-US" baseline="0" dirty="0" smtClean="0"/>
              <a:t>CP – Ken Gorra</a:t>
            </a:r>
          </a:p>
          <a:p>
            <a:endParaRPr lang="en-US" altLang="en-US" baseline="0" dirty="0" smtClean="0"/>
          </a:p>
          <a:p>
            <a:r>
              <a:rPr lang="en-US" altLang="en-US" baseline="0" dirty="0" smtClean="0"/>
              <a:t>KCS participated in the beginning of the project and approved the charter, but did not participate the second half of the year.  Contact is Ben Mitchell.</a:t>
            </a:r>
          </a:p>
          <a:p>
            <a:endParaRPr lang="en-US" altLang="en-US" baseline="0" dirty="0" smtClean="0"/>
          </a:p>
          <a:p>
            <a:r>
              <a:rPr lang="en-US" altLang="en-US" baseline="0" dirty="0" smtClean="0"/>
              <a:t>Bridgid Rich of North Shore Railroad was our </a:t>
            </a:r>
            <a:r>
              <a:rPr lang="en-US" altLang="en-US" baseline="0" dirty="0" err="1" smtClean="0"/>
              <a:t>shortline</a:t>
            </a:r>
            <a:r>
              <a:rPr lang="en-US" altLang="en-US" baseline="0" dirty="0" smtClean="0"/>
              <a:t> representative who participated throughout the project.  She has since moved on to a new position at her company.</a:t>
            </a:r>
            <a:endParaRPr lang="en-US" alt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8407">
              <a:defRPr sz="2900">
                <a:solidFill>
                  <a:schemeClr val="tx1"/>
                </a:solidFill>
                <a:latin typeface="Times" pitchFamily="1" charset="0"/>
              </a:defRPr>
            </a:lvl1pPr>
            <a:lvl2pPr marL="722890" indent="-278035" defTabSz="948407">
              <a:defRPr sz="2900">
                <a:solidFill>
                  <a:schemeClr val="tx1"/>
                </a:solidFill>
                <a:latin typeface="Times" pitchFamily="1" charset="0"/>
              </a:defRPr>
            </a:lvl2pPr>
            <a:lvl3pPr marL="1112139" indent="-222428" defTabSz="948407">
              <a:defRPr sz="2900">
                <a:solidFill>
                  <a:schemeClr val="tx1"/>
                </a:solidFill>
                <a:latin typeface="Times" pitchFamily="1" charset="0"/>
              </a:defRPr>
            </a:lvl3pPr>
            <a:lvl4pPr marL="1556995" indent="-222428" defTabSz="948407">
              <a:defRPr sz="2900">
                <a:solidFill>
                  <a:schemeClr val="tx1"/>
                </a:solidFill>
                <a:latin typeface="Times" pitchFamily="1" charset="0"/>
              </a:defRPr>
            </a:lvl4pPr>
            <a:lvl5pPr marL="2001850" indent="-222428" defTabSz="948407">
              <a:defRPr sz="2900">
                <a:solidFill>
                  <a:schemeClr val="tx1"/>
                </a:solidFill>
                <a:latin typeface="Times" pitchFamily="1" charset="0"/>
              </a:defRPr>
            </a:lvl5pPr>
            <a:lvl6pPr marL="2446706" indent="-222428" defTabSz="948407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" pitchFamily="1" charset="0"/>
              </a:defRPr>
            </a:lvl6pPr>
            <a:lvl7pPr marL="2891561" indent="-222428" defTabSz="948407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" pitchFamily="1" charset="0"/>
              </a:defRPr>
            </a:lvl7pPr>
            <a:lvl8pPr marL="3336417" indent="-222428" defTabSz="948407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" pitchFamily="1" charset="0"/>
              </a:defRPr>
            </a:lvl8pPr>
            <a:lvl9pPr marL="3781273" indent="-222428" defTabSz="948407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5BDD8D9D-70B5-4508-8D58-619560E13D29}" type="slidenum">
              <a:rPr lang="en-US" altLang="en-US" sz="1300">
                <a:solidFill>
                  <a:srgbClr val="000000"/>
                </a:solidFill>
              </a:rPr>
              <a:pPr/>
              <a:t>6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457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242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2423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242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21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5/5/2015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9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632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644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86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59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807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134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5/5/2015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656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5/5/2015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17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b="0" i="0" u="none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2015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51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57200" rtl="0" eaLnBrk="1" latinLnBrk="0" hangingPunct="1">
        <a:spcBef>
          <a:spcPct val="0"/>
        </a:spcBef>
        <a:buNone/>
        <a:defRPr sz="4400" b="0" i="0" u="none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35656" y="6148131"/>
            <a:ext cx="1656408" cy="365125"/>
          </a:xfrm>
        </p:spPr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1500" y="2568575"/>
            <a:ext cx="80010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i="0" u="none" kern="1200">
                <a:solidFill>
                  <a:srgbClr val="AB1127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4800" dirty="0" smtClean="0"/>
              <a:t>Equipment Quality Reporting</a:t>
            </a:r>
            <a:endParaRPr lang="en-US" sz="48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5800" y="3886200"/>
            <a:ext cx="70866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Jim Pinson</a:t>
            </a:r>
          </a:p>
          <a:p>
            <a:pPr marL="0" indent="0" fontAlgn="auto">
              <a:spcAft>
                <a:spcPts val="0"/>
              </a:spcAft>
              <a:buNone/>
            </a:pPr>
            <a:r>
              <a:rPr lang="en-US" sz="2800" dirty="0" err="1" smtClean="0">
                <a:solidFill>
                  <a:schemeClr val="bg1">
                    <a:lumMod val="50000"/>
                  </a:schemeClr>
                </a:solidFill>
              </a:rPr>
              <a:t>ACACSO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None/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May 15, 2015</a:t>
            </a:r>
          </a:p>
        </p:txBody>
      </p:sp>
    </p:spTree>
    <p:extLst>
      <p:ext uri="{BB962C8B-B14F-4D97-AF65-F5344CB8AC3E}">
        <p14:creationId xmlns:p14="http://schemas.microsoft.com/office/powerpoint/2010/main" val="2874390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905000"/>
            <a:ext cx="7848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Develop a repository that captures reject </a:t>
            </a:r>
            <a:r>
              <a:rPr lang="en-US" sz="3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data </a:t>
            </a: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supplied electronically by railroads</a:t>
            </a:r>
            <a:endParaRPr lang="en-US" sz="30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35656" y="6148131"/>
            <a:ext cx="1656408" cy="365125"/>
          </a:xfrm>
        </p:spPr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52400" y="2286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 err="1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EQR</a:t>
            </a:r>
            <a:r>
              <a:rPr lang="en-US" sz="4400" dirty="0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 Project Overview</a:t>
            </a:r>
            <a:endParaRPr lang="en-US" sz="4400" dirty="0">
              <a:solidFill>
                <a:srgbClr val="AB1127"/>
              </a:solidFill>
              <a:latin typeface="Helvetica"/>
              <a:ea typeface="+mj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281980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7772400" cy="41148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Carriers and car mark owners receive notifications when </a:t>
            </a:r>
            <a:r>
              <a:rPr lang="en-US" sz="3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their cars/cars on their line are rejected by </a:t>
            </a: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shippers</a:t>
            </a:r>
          </a:p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MQ/email </a:t>
            </a:r>
            <a:r>
              <a:rPr lang="en-US" sz="3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notification options</a:t>
            </a:r>
          </a:p>
          <a:p>
            <a:endParaRPr lang="en-US" sz="3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52400" y="2286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 err="1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EQR</a:t>
            </a:r>
            <a:r>
              <a:rPr lang="en-US" sz="4400" dirty="0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 Project Overview</a:t>
            </a:r>
            <a:endParaRPr lang="en-US" sz="4400" dirty="0">
              <a:solidFill>
                <a:srgbClr val="AB1127"/>
              </a:solidFill>
              <a:latin typeface="Helvetica"/>
              <a:ea typeface="+mj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44472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39602"/>
            <a:ext cx="7924800" cy="4086561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User Interface created that allows handling carriers and car mark owners to query rejections</a:t>
            </a:r>
          </a:p>
          <a:p>
            <a:endParaRPr lang="en-US" sz="3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52400" y="2286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 err="1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EQR</a:t>
            </a:r>
            <a:r>
              <a:rPr lang="en-US" sz="4400" dirty="0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 Project Overview</a:t>
            </a:r>
            <a:endParaRPr lang="en-US" sz="4400" dirty="0">
              <a:solidFill>
                <a:srgbClr val="AB1127"/>
              </a:solidFill>
              <a:latin typeface="Helvetica"/>
              <a:ea typeface="+mj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79130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249355"/>
              </p:ext>
            </p:extLst>
          </p:nvPr>
        </p:nvGraphicFramePr>
        <p:xfrm>
          <a:off x="685800" y="15240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35656" y="6148131"/>
            <a:ext cx="1656408" cy="365125"/>
          </a:xfrm>
        </p:spPr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52400" y="2286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 err="1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EQR</a:t>
            </a:r>
            <a:r>
              <a:rPr lang="en-US" sz="4400" dirty="0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 Process Flow</a:t>
            </a:r>
            <a:endParaRPr lang="en-US" sz="4400" dirty="0">
              <a:solidFill>
                <a:srgbClr val="AB1127"/>
              </a:solidFill>
              <a:latin typeface="Helvetica"/>
              <a:ea typeface="+mj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13374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830050"/>
            <a:ext cx="8001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Ability to identify </a:t>
            </a:r>
            <a:r>
              <a:rPr lang="en-US" sz="3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and minimize the handling of bad ordered </a:t>
            </a: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equipment</a:t>
            </a:r>
            <a:endParaRPr lang="en-US" sz="30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35656" y="6148131"/>
            <a:ext cx="1656408" cy="365125"/>
          </a:xfrm>
        </p:spPr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52400" y="2286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 err="1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EQR</a:t>
            </a:r>
            <a:r>
              <a:rPr lang="en-US" sz="4400" dirty="0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 Benefits</a:t>
            </a:r>
            <a:endParaRPr lang="en-US" sz="4400" dirty="0">
              <a:solidFill>
                <a:srgbClr val="AB1127"/>
              </a:solidFill>
              <a:latin typeface="Helvetica"/>
              <a:ea typeface="+mj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8600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828800"/>
            <a:ext cx="7772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Provide visibility into:</a:t>
            </a:r>
          </a:p>
          <a:p>
            <a:pPr lvl="1" fontAlgn="auto">
              <a:spcAft>
                <a:spcPts val="0"/>
              </a:spcAft>
            </a:pP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Rejection of cars on foreign roads</a:t>
            </a:r>
          </a:p>
          <a:p>
            <a:pPr lvl="1" fontAlgn="auto">
              <a:spcAft>
                <a:spcPts val="0"/>
              </a:spcAft>
            </a:pP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Identify issues/defects discovered during unloading</a:t>
            </a:r>
            <a:endParaRPr lang="en-US" sz="3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2286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 err="1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EQR</a:t>
            </a:r>
            <a:r>
              <a:rPr lang="en-US" sz="4400" dirty="0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 Benefits</a:t>
            </a:r>
            <a:endParaRPr lang="en-US" sz="4400" dirty="0">
              <a:solidFill>
                <a:srgbClr val="AB1127"/>
              </a:solidFill>
              <a:latin typeface="Helvetica"/>
              <a:ea typeface="+mj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13333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Provide the </a:t>
            </a:r>
            <a:r>
              <a:rPr lang="en-US" sz="3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ability to analyze loss of utilization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52400" y="2286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 err="1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EQR</a:t>
            </a:r>
            <a:r>
              <a:rPr lang="en-US" sz="4400" dirty="0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 Benefits</a:t>
            </a:r>
            <a:endParaRPr lang="en-US" sz="4400" dirty="0">
              <a:solidFill>
                <a:srgbClr val="AB1127"/>
              </a:solidFill>
              <a:latin typeface="Helvetica"/>
              <a:ea typeface="+mj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70895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Improve and standardize existing rejection codes to an industry standard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52400" y="2286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 err="1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EQR</a:t>
            </a:r>
            <a:r>
              <a:rPr lang="en-US" sz="4400" dirty="0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 Benefits</a:t>
            </a:r>
            <a:endParaRPr lang="en-US" sz="4400" dirty="0">
              <a:solidFill>
                <a:srgbClr val="AB1127"/>
              </a:solidFill>
              <a:latin typeface="Helvetica"/>
              <a:ea typeface="+mj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02402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572869"/>
            <a:ext cx="929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4000" dirty="0">
                <a:solidFill>
                  <a:srgbClr val="AB1127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Current Industry Shipper Reject Codes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877620"/>
              </p:ext>
            </p:extLst>
          </p:nvPr>
        </p:nvGraphicFramePr>
        <p:xfrm>
          <a:off x="2057400" y="1296959"/>
          <a:ext cx="5140229" cy="4494241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485128"/>
                <a:gridCol w="4655101"/>
              </a:tblGrid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effectLst/>
                        </a:rPr>
                        <a:t>A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Dirty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B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Dirty – Infestation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C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Dirty – Contamination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D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Grade Not Satisfactory For Customer’s Requirement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E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Grade Does Not Match TRAIN II/Umler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F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effectLst/>
                        </a:rPr>
                        <a:t>Unit </a:t>
                      </a:r>
                      <a:r>
                        <a:rPr lang="en-US" sz="1500" u="none" strike="noStrike" dirty="0">
                          <a:effectLst/>
                        </a:rPr>
                        <a:t>Does Not Match Umler Specifications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G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Railroad Error – Car Not Ordered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H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Ordered Not Used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I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Bad Doors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J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Bad Floor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K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Bad Roof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L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Bad Lining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M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effectLst/>
                        </a:rPr>
                        <a:t>Bad Hatch Covers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N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effectLst/>
                        </a:rPr>
                        <a:t>Bad Outlet Gates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O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Bad Interior Bulkheads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P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Bad Order Refrigerator System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Q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Other Mechanical Defects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R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effectLst/>
                        </a:rPr>
                        <a:t>Rust </a:t>
                      </a:r>
                      <a:r>
                        <a:rPr lang="en-US" sz="1500" u="none" strike="noStrike" dirty="0" smtClean="0">
                          <a:effectLst/>
                        </a:rPr>
                        <a:t>Contamination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39" marR="7939" marT="7939" marB="0" anchor="b"/>
                </a:tc>
              </a:tr>
              <a:tr h="23326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</a:t>
                      </a:r>
                      <a:endParaRPr lang="en-US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39" marR="7939" marT="7939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Unknown or Other than Specific Code Description</a:t>
                      </a:r>
                      <a:endParaRPr lang="en-US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39" marR="7939" marT="7939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35656" y="6148131"/>
            <a:ext cx="1656408" cy="365125"/>
          </a:xfrm>
        </p:spPr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2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Carrier Codes/Industry Standard Codes</a:t>
            </a:r>
            <a:endParaRPr lang="en-US" sz="3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543064"/>
              </p:ext>
            </p:extLst>
          </p:nvPr>
        </p:nvGraphicFramePr>
        <p:xfrm>
          <a:off x="609600" y="16002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86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662" y="457200"/>
            <a:ext cx="8375651" cy="1192975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495800"/>
          </a:xfrm>
        </p:spPr>
        <p:txBody>
          <a:bodyPr>
            <a:normAutofit/>
          </a:bodyPr>
          <a:lstStyle/>
          <a:p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Origin of EQR</a:t>
            </a:r>
          </a:p>
          <a:p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EQR TAG Members</a:t>
            </a:r>
          </a:p>
          <a:p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Goals</a:t>
            </a:r>
          </a:p>
          <a:p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Project Overview</a:t>
            </a:r>
          </a:p>
          <a:p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EQR Benefits</a:t>
            </a:r>
          </a:p>
          <a:p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Schedule</a:t>
            </a:r>
          </a:p>
          <a:p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Functionality</a:t>
            </a:r>
          </a:p>
          <a:p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73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04800" y="3810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>
                <a:solidFill>
                  <a:srgbClr val="AB1127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EQR Schedule</a:t>
            </a:r>
          </a:p>
        </p:txBody>
      </p:sp>
      <p:sp>
        <p:nvSpPr>
          <p:cNvPr id="2" name="Rectangle 1"/>
          <p:cNvSpPr/>
          <p:nvPr/>
        </p:nvSpPr>
        <p:spPr>
          <a:xfrm>
            <a:off x="336962" y="1781413"/>
            <a:ext cx="847007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System was implemented in 2013</a:t>
            </a:r>
            <a:endParaRPr lang="en-US" sz="30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Railroads can send in EQR Incidents via MQ platform or through CSV Upload functionality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 user interface input screen will be built in 2015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3000" dirty="0" smtClean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35656" y="6148131"/>
            <a:ext cx="1656408" cy="365125"/>
          </a:xfrm>
        </p:spPr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7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676400"/>
            <a:ext cx="8426967" cy="408656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2014 </a:t>
            </a:r>
            <a:r>
              <a:rPr lang="en-US" sz="3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and 2015 are being used for collecting the data and data analysis</a:t>
            </a:r>
          </a:p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Future work will be decided after analysis</a:t>
            </a:r>
          </a:p>
          <a:p>
            <a:endParaRPr lang="en-US" sz="3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04800" y="3810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>
                <a:solidFill>
                  <a:srgbClr val="AB1127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EQR Schedule</a:t>
            </a:r>
          </a:p>
        </p:txBody>
      </p:sp>
    </p:spTree>
    <p:extLst>
      <p:ext uri="{BB962C8B-B14F-4D97-AF65-F5344CB8AC3E}">
        <p14:creationId xmlns:p14="http://schemas.microsoft.com/office/powerpoint/2010/main" val="226402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662" y="1782426"/>
            <a:ext cx="8622467" cy="33712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35656" y="6148131"/>
            <a:ext cx="1656408" cy="365125"/>
          </a:xfrm>
        </p:spPr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04800" y="3810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 smtClean="0">
                <a:solidFill>
                  <a:srgbClr val="AB1127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Query Functionality</a:t>
            </a:r>
            <a:endParaRPr lang="en-US" sz="4400" dirty="0">
              <a:solidFill>
                <a:srgbClr val="AB1127"/>
              </a:solidFill>
              <a:latin typeface="Helvetica" panose="020B0604020202020204" pitchFamily="34" charset="0"/>
              <a:ea typeface="+mj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89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392" y="1673984"/>
            <a:ext cx="8073921" cy="39575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35656" y="6148131"/>
            <a:ext cx="1656408" cy="365125"/>
          </a:xfrm>
        </p:spPr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04800" y="3810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 smtClean="0">
                <a:solidFill>
                  <a:srgbClr val="AB1127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Query Results UI</a:t>
            </a:r>
            <a:endParaRPr lang="en-US" sz="4400" dirty="0">
              <a:solidFill>
                <a:srgbClr val="AB1127"/>
              </a:solidFill>
              <a:latin typeface="Helvetica" panose="020B0604020202020204" pitchFamily="34" charset="0"/>
              <a:ea typeface="+mj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765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29" y="487851"/>
            <a:ext cx="8375651" cy="731349"/>
          </a:xfrm>
        </p:spPr>
        <p:txBody>
          <a:bodyPr>
            <a:noAutofit/>
          </a:bodyPr>
          <a:lstStyle/>
          <a:p>
            <a:pPr fontAlgn="base">
              <a:spcAft>
                <a:spcPct val="0"/>
              </a:spcAft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Query Results CSV Download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1" y="1294756"/>
            <a:ext cx="5196114" cy="22104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662" y="3529321"/>
            <a:ext cx="8558950" cy="226187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35656" y="6148131"/>
            <a:ext cx="1656408" cy="365125"/>
          </a:xfrm>
        </p:spPr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443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35656" y="6148131"/>
            <a:ext cx="1656408" cy="365125"/>
          </a:xfrm>
        </p:spPr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819400" y="2832513"/>
            <a:ext cx="3505200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i="0" u="none" kern="1200">
                <a:solidFill>
                  <a:srgbClr val="AB1127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4800" smtClean="0"/>
              <a:t>Questions?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28608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52400" y="2286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Origin of EQR</a:t>
            </a:r>
          </a:p>
        </p:txBody>
      </p:sp>
      <p:sp>
        <p:nvSpPr>
          <p:cNvPr id="2" name="Rectangle 1"/>
          <p:cNvSpPr/>
          <p:nvPr/>
        </p:nvSpPr>
        <p:spPr>
          <a:xfrm>
            <a:off x="219456" y="1676400"/>
            <a:ext cx="868680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Originally </a:t>
            </a:r>
            <a:r>
              <a:rPr lang="en-US" sz="3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developed under the Damaged and Defective Car Tracking System Technical Advisory Group (TAG</a:t>
            </a: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  <a:b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endParaRPr lang="en-US" sz="3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Consisted primarily of mechanical experts</a:t>
            </a:r>
            <a:b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</a:br>
            <a:endParaRPr lang="en-US" sz="3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Identified a need for wider variety of expertise</a:t>
            </a:r>
            <a:endParaRPr lang="en-US" sz="30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35656" y="6148131"/>
            <a:ext cx="1656408" cy="365125"/>
          </a:xfrm>
        </p:spPr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782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676400"/>
            <a:ext cx="8426967" cy="408656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Equipment </a:t>
            </a:r>
            <a:r>
              <a:rPr lang="en-US" sz="3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Quality Reporting </a:t>
            </a: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TAG formed and includes: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Mechanical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Customer Service </a:t>
            </a:r>
            <a:endParaRPr lang="en-US" sz="30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Car Management </a:t>
            </a:r>
            <a:endParaRPr lang="en-US" sz="30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sz="3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52400" y="2286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Origin of EQR</a:t>
            </a:r>
          </a:p>
        </p:txBody>
      </p:sp>
    </p:spTree>
    <p:extLst>
      <p:ext uri="{BB962C8B-B14F-4D97-AF65-F5344CB8AC3E}">
        <p14:creationId xmlns:p14="http://schemas.microsoft.com/office/powerpoint/2010/main" val="121457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TAG </a:t>
            </a: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members include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Class </a:t>
            </a:r>
            <a:r>
              <a:rPr lang="en-US" sz="3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 </a:t>
            </a: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railroads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Car owners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Short line representatives</a:t>
            </a:r>
            <a:endParaRPr lang="en-US" sz="30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52400" y="2286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 err="1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EQR</a:t>
            </a:r>
            <a:r>
              <a:rPr lang="en-US" sz="4400" dirty="0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 TAG Members</a:t>
            </a:r>
            <a:endParaRPr lang="en-US" sz="4400" dirty="0">
              <a:solidFill>
                <a:srgbClr val="AB1127"/>
              </a:solidFill>
              <a:latin typeface="Helvetica"/>
              <a:ea typeface="+mj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04584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87F425-6DF9-469F-882B-2AC029C7450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681586"/>
              </p:ext>
            </p:extLst>
          </p:nvPr>
        </p:nvGraphicFramePr>
        <p:xfrm>
          <a:off x="2169367" y="1676404"/>
          <a:ext cx="4805266" cy="41147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7984"/>
                <a:gridCol w="3497282"/>
              </a:tblGrid>
              <a:tr h="2939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 dirty="0">
                          <a:effectLst/>
                        </a:rPr>
                        <a:t>AAR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 dirty="0">
                          <a:effectLst/>
                        </a:rPr>
                        <a:t>Nichole </a:t>
                      </a:r>
                      <a:r>
                        <a:rPr lang="en-US" sz="1800" u="none" strike="noStrike" dirty="0" err="1">
                          <a:effectLst/>
                        </a:rPr>
                        <a:t>Fimple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</a:tr>
              <a:tr h="2939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BNSF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 dirty="0">
                          <a:effectLst/>
                        </a:rPr>
                        <a:t>Joe </a:t>
                      </a:r>
                      <a:r>
                        <a:rPr lang="en-US" sz="1800" u="none" strike="noStrike" dirty="0" err="1">
                          <a:effectLst/>
                        </a:rPr>
                        <a:t>Kerber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</a:tr>
              <a:tr h="2939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CN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Billy Baisden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</a:tr>
              <a:tr h="2939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CP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 dirty="0">
                          <a:effectLst/>
                        </a:rPr>
                        <a:t>(vacant)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</a:tr>
              <a:tr h="2939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CSXT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Kyle Campbell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</a:tr>
              <a:tr h="2939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GATX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Ray Burke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</a:tr>
              <a:tr h="2939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GBRX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JD Pavek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</a:tr>
              <a:tr h="2939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GE (RMI)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Andrew Parker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</a:tr>
              <a:tr h="2939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GWI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Joey Evans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</a:tr>
              <a:tr h="2939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KCS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John Thompson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</a:tr>
              <a:tr h="2939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NS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Jeff Roton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</a:tr>
              <a:tr h="2939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TTX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Sylvana Meza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</a:tr>
              <a:tr h="2939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UP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Gary Gaule (Chair)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</a:tr>
              <a:tr h="2939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WTCO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 dirty="0">
                          <a:effectLst/>
                        </a:rPr>
                        <a:t>Todd Poland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8" marR="6998" marT="6998" marB="0" anchor="b"/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52400" y="2286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 err="1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EQR</a:t>
            </a:r>
            <a:r>
              <a:rPr lang="en-US" sz="4400" dirty="0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 TAG Members</a:t>
            </a:r>
            <a:endParaRPr lang="en-US" sz="4400" dirty="0">
              <a:solidFill>
                <a:srgbClr val="AB1127"/>
              </a:solidFill>
              <a:latin typeface="Helvetica"/>
              <a:ea typeface="+mj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16997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696200" cy="4114800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Helvetica" panose="020B0604020202020204" pitchFamily="34" charset="0"/>
                <a:cs typeface="Helvetica" panose="020B0604020202020204" pitchFamily="34" charset="0"/>
              </a:rPr>
              <a:t>T</a:t>
            </a: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rack equipment </a:t>
            </a:r>
            <a:r>
              <a:rPr lang="en-US" sz="3000" dirty="0">
                <a:latin typeface="Helvetica" panose="020B0604020202020204" pitchFamily="34" charset="0"/>
                <a:cs typeface="Helvetica" panose="020B0604020202020204" pitchFamily="34" charset="0"/>
              </a:rPr>
              <a:t>rejected by shippers </a:t>
            </a:r>
            <a:endParaRPr lang="en-US" sz="3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/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Use the information to </a:t>
            </a:r>
            <a:r>
              <a:rPr lang="en-US" sz="3000" dirty="0">
                <a:latin typeface="Helvetica" panose="020B0604020202020204" pitchFamily="34" charset="0"/>
                <a:cs typeface="Helvetica" panose="020B0604020202020204" pitchFamily="34" charset="0"/>
              </a:rPr>
              <a:t>help identify the root cause for </a:t>
            </a: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rejected cars</a:t>
            </a:r>
            <a:endParaRPr lang="en-US" sz="3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sz="3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35656" y="6148131"/>
            <a:ext cx="1656408" cy="365125"/>
          </a:xfrm>
        </p:spPr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52400" y="2286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 err="1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EQR</a:t>
            </a:r>
            <a:r>
              <a:rPr lang="en-US" sz="4400" dirty="0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 Goals</a:t>
            </a:r>
            <a:endParaRPr lang="en-US" sz="4400" dirty="0">
              <a:solidFill>
                <a:srgbClr val="AB1127"/>
              </a:solidFill>
              <a:latin typeface="Helvetica"/>
              <a:ea typeface="+mj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9661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Helvetica" panose="020B0604020202020204" pitchFamily="34" charset="0"/>
                <a:cs typeface="Helvetica" panose="020B0604020202020204" pitchFamily="34" charset="0"/>
              </a:rPr>
              <a:t>Provide a tool that transmits </a:t>
            </a: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information about rejections to:</a:t>
            </a:r>
          </a:p>
          <a:p>
            <a:pPr lvl="1"/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000" dirty="0">
                <a:latin typeface="Helvetica" panose="020B0604020202020204" pitchFamily="34" charset="0"/>
                <a:cs typeface="Helvetica" panose="020B0604020202020204" pitchFamily="34" charset="0"/>
              </a:rPr>
              <a:t>Class </a:t>
            </a: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 railroads </a:t>
            </a:r>
          </a:p>
          <a:p>
            <a:pPr lvl="1"/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Car mark owners </a:t>
            </a:r>
            <a:endParaRPr lang="en-US" sz="3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sz="3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52400" y="2286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 err="1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EQR</a:t>
            </a:r>
            <a:r>
              <a:rPr lang="en-US" sz="4400" dirty="0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 Goals</a:t>
            </a:r>
            <a:endParaRPr lang="en-US" sz="4400" dirty="0">
              <a:solidFill>
                <a:srgbClr val="AB1127"/>
              </a:solidFill>
              <a:latin typeface="Helvetica"/>
              <a:ea typeface="+mj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9489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Helvetica" panose="020B0604020202020204" pitchFamily="34" charset="0"/>
                <a:cs typeface="Helvetica" panose="020B0604020202020204" pitchFamily="34" charset="0"/>
              </a:rPr>
              <a:t>Provide a process to </a:t>
            </a: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allow</a:t>
            </a:r>
          </a:p>
          <a:p>
            <a:pPr lvl="1"/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Timely reporting</a:t>
            </a:r>
          </a:p>
          <a:p>
            <a:pPr lvl="1"/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Accurate </a:t>
            </a:r>
            <a:r>
              <a:rPr lang="en-US" sz="3000" dirty="0">
                <a:latin typeface="Helvetica" panose="020B0604020202020204" pitchFamily="34" charset="0"/>
                <a:cs typeface="Helvetica" panose="020B0604020202020204" pitchFamily="34" charset="0"/>
              </a:rPr>
              <a:t>reporting </a:t>
            </a:r>
            <a:endParaRPr lang="en-US" sz="3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/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Identify rejected equipment</a:t>
            </a:r>
          </a:p>
          <a:p>
            <a:pPr lvl="1"/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Minimize handling of bad ordered equipment </a:t>
            </a:r>
            <a:endParaRPr lang="en-US" sz="3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5A359-2F49-4010-8E8D-82103A8C5AE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52400" y="2286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/>
          <a:p>
            <a:pPr algn="ctr"/>
            <a:endParaRPr lang="en-US" sz="3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sz="4400" dirty="0" err="1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EQR</a:t>
            </a:r>
            <a:r>
              <a:rPr lang="en-US" sz="4400" dirty="0" smtClean="0">
                <a:solidFill>
                  <a:srgbClr val="AB1127"/>
                </a:solidFill>
                <a:latin typeface="Helvetica"/>
                <a:ea typeface="+mj-ea"/>
                <a:cs typeface="Helvetica"/>
              </a:rPr>
              <a:t> Goals</a:t>
            </a:r>
            <a:endParaRPr lang="en-US" sz="4400" dirty="0">
              <a:solidFill>
                <a:srgbClr val="AB1127"/>
              </a:solidFill>
              <a:latin typeface="Helvetica"/>
              <a:ea typeface="+mj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16414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427&quot;/&gt;&lt;/object&gt;&lt;object type=&quot;3&quot; unique_id=&quot;10004&quot;&gt;&lt;property id=&quot;20148&quot; value=&quot;5&quot;/&gt;&lt;property id=&quot;20300&quot; value=&quot;Slide 2 - &amp;quot;Agenda&amp;quot;&quot;/&gt;&lt;property id=&quot;20307&quot; value=&quot;493&quot;/&gt;&lt;/object&gt;&lt;object type=&quot;3&quot; unique_id=&quot;10005&quot;&gt;&lt;property id=&quot;20148&quot; value=&quot;5&quot;/&gt;&lt;property id=&quot;20300&quot; value=&quot;Slide 3&quot;/&gt;&lt;property id=&quot;20307&quot; value=&quot;457&quot;/&gt;&lt;/object&gt;&lt;object type=&quot;3&quot; unique_id=&quot;10006&quot;&gt;&lt;property id=&quot;20148&quot; value=&quot;5&quot;/&gt;&lt;property id=&quot;20300&quot; value=&quot;Slide 4&quot;/&gt;&lt;property id=&quot;20307&quot; value=&quot;494&quot;/&gt;&lt;/object&gt;&lt;object type=&quot;3&quot; unique_id=&quot;10007&quot;&gt;&lt;property id=&quot;20148&quot; value=&quot;5&quot;/&gt;&lt;property id=&quot;20300&quot; value=&quot;Slide 5 - &amp;quot;EQR TAG Members&amp;quot;&quot;/&gt;&lt;property id=&quot;20307&quot; value=&quot;495&quot;/&gt;&lt;/object&gt;&lt;object type=&quot;3&quot; unique_id=&quot;10008&quot;&gt;&lt;property id=&quot;20148&quot; value=&quot;5&quot;/&gt;&lt;property id=&quot;20300&quot; value=&quot;Slide 6&quot;/&gt;&lt;property id=&quot;20307&quot; value=&quot;492&quot;/&gt;&lt;/object&gt;&lt;object type=&quot;3&quot; unique_id=&quot;10009&quot;&gt;&lt;property id=&quot;20148&quot; value=&quot;5&quot;/&gt;&lt;property id=&quot;20300&quot; value=&quot;Slide 7 - &amp;quot;EQR Goals&amp;quot;&quot;/&gt;&lt;property id=&quot;20307&quot; value=&quot;474&quot;/&gt;&lt;/object&gt;&lt;object type=&quot;3&quot; unique_id=&quot;10010&quot;&gt;&lt;property id=&quot;20148&quot; value=&quot;5&quot;/&gt;&lt;property id=&quot;20300&quot; value=&quot;Slide 8&quot;/&gt;&lt;property id=&quot;20307&quot; value=&quot;496&quot;/&gt;&lt;/object&gt;&lt;object type=&quot;3&quot; unique_id=&quot;10011&quot;&gt;&lt;property id=&quot;20148&quot; value=&quot;5&quot;/&gt;&lt;property id=&quot;20300&quot; value=&quot;Slide 9 - &amp;quot;EQR Goals&amp;quot;&quot;/&gt;&lt;property id=&quot;20307&quot; value=&quot;497&quot;/&gt;&lt;/object&gt;&lt;object type=&quot;3&quot; unique_id=&quot;10012&quot;&gt;&lt;property id=&quot;20148&quot; value=&quot;5&quot;/&gt;&lt;property id=&quot;20300&quot; value=&quot;Slide 10&quot;/&gt;&lt;property id=&quot;20307&quot; value=&quot;458&quot;/&gt;&lt;/object&gt;&lt;object type=&quot;3&quot; unique_id=&quot;10013&quot;&gt;&lt;property id=&quot;20148&quot; value=&quot;5&quot;/&gt;&lt;property id=&quot;20300&quot; value=&quot;Slide 11&quot;/&gt;&lt;property id=&quot;20307&quot; value=&quot;498&quot;/&gt;&lt;/object&gt;&lt;object type=&quot;3&quot; unique_id=&quot;10014&quot;&gt;&lt;property id=&quot;20148&quot; value=&quot;5&quot;/&gt;&lt;property id=&quot;20300&quot; value=&quot;Slide 12&quot;/&gt;&lt;property id=&quot;20307&quot; value=&quot;499&quot;/&gt;&lt;/object&gt;&lt;object type=&quot;3&quot; unique_id=&quot;10015&quot;&gt;&lt;property id=&quot;20148&quot; value=&quot;5&quot;/&gt;&lt;property id=&quot;20300&quot; value=&quot;Slide 13 - &amp;quot;EQR Process Flow&amp;quot;&quot;/&gt;&lt;property id=&quot;20307&quot; value=&quot;488&quot;/&gt;&lt;/object&gt;&lt;object type=&quot;3&quot; unique_id=&quot;10016&quot;&gt;&lt;property id=&quot;20148&quot; value=&quot;5&quot;/&gt;&lt;property id=&quot;20300&quot; value=&quot;Slide 14&quot;/&gt;&lt;property id=&quot;20307&quot; value=&quot;459&quot;/&gt;&lt;/object&gt;&lt;object type=&quot;3&quot; unique_id=&quot;10017&quot;&gt;&lt;property id=&quot;20148&quot; value=&quot;5&quot;/&gt;&lt;property id=&quot;20300&quot; value=&quot;Slide 15&quot;/&gt;&lt;property id=&quot;20307&quot; value=&quot;500&quot;/&gt;&lt;/object&gt;&lt;object type=&quot;3&quot; unique_id=&quot;10018&quot;&gt;&lt;property id=&quot;20148&quot; value=&quot;5&quot;/&gt;&lt;property id=&quot;20300&quot; value=&quot;Slide 16&quot;/&gt;&lt;property id=&quot;20307&quot; value=&quot;502&quot;/&gt;&lt;/object&gt;&lt;object type=&quot;3&quot; unique_id=&quot;10019&quot;&gt;&lt;property id=&quot;20148&quot; value=&quot;5&quot;/&gt;&lt;property id=&quot;20300&quot; value=&quot;Slide 17&quot;/&gt;&lt;property id=&quot;20307&quot; value=&quot;501&quot;/&gt;&lt;/object&gt;&lt;object type=&quot;3&quot; unique_id=&quot;10020&quot;&gt;&lt;property id=&quot;20148&quot; value=&quot;5&quot;/&gt;&lt;property id=&quot;20300&quot; value=&quot;Slide 18&quot;/&gt;&lt;property id=&quot;20307&quot; value=&quot;489&quot;/&gt;&lt;/object&gt;&lt;object type=&quot;3&quot; unique_id=&quot;10021&quot;&gt;&lt;property id=&quot;20148&quot; value=&quot;5&quot;/&gt;&lt;property id=&quot;20300&quot; value=&quot;Slide 19 - &amp;quot;Carrier Codes/Industry Standard Codes&amp;quot;&quot;/&gt;&lt;property id=&quot;20307&quot; value=&quot;491&quot;/&gt;&lt;/object&gt;&lt;object type=&quot;3&quot; unique_id=&quot;10022&quot;&gt;&lt;property id=&quot;20148&quot; value=&quot;5&quot;/&gt;&lt;property id=&quot;20300&quot; value=&quot;Slide 20&quot;/&gt;&lt;property id=&quot;20307&quot; value=&quot;460&quot;/&gt;&lt;/object&gt;&lt;object type=&quot;3&quot; unique_id=&quot;10023&quot;&gt;&lt;property id=&quot;20148&quot; value=&quot;5&quot;/&gt;&lt;property id=&quot;20300&quot; value=&quot;Slide 21&quot;/&gt;&lt;property id=&quot;20307&quot; value=&quot;503&quot;/&gt;&lt;/object&gt;&lt;object type=&quot;3&quot; unique_id=&quot;10024&quot;&gt;&lt;property id=&quot;20148&quot; value=&quot;5&quot;/&gt;&lt;property id=&quot;20300&quot; value=&quot;Slide 22 - &amp;quot;Query Functionality&amp;quot;&quot;/&gt;&lt;property id=&quot;20307&quot; value=&quot;461&quot;/&gt;&lt;/object&gt;&lt;object type=&quot;3&quot; unique_id=&quot;10025&quot;&gt;&lt;property id=&quot;20148&quot; value=&quot;5&quot;/&gt;&lt;property id=&quot;20300&quot; value=&quot;Slide 23 - &amp;quot;Query Results UI&amp;quot;&quot;/&gt;&lt;property id=&quot;20307&quot; value=&quot;462&quot;/&gt;&lt;/object&gt;&lt;object type=&quot;3&quot; unique_id=&quot;10026&quot;&gt;&lt;property id=&quot;20148&quot; value=&quot;5&quot;/&gt;&lt;property id=&quot;20300&quot; value=&quot;Slide 24 - &amp;quot;Query Results CSV Download&amp;quot;&quot;/&gt;&lt;property id=&quot;20307&quot; value=&quot;463&quot;/&gt;&lt;/object&gt;&lt;object type=&quot;3&quot; unique_id=&quot;10027&quot;&gt;&lt;property id=&quot;20148&quot; value=&quot;5&quot;/&gt;&lt;property id=&quot;20300&quot; value=&quot;Slide 25 - &amp;quot;Questions?&amp;quot;&quot;/&gt;&lt;property id=&quot;20307&quot; value=&quot;479&quot;/&gt;&lt;/object&gt;&lt;/object&gt;&lt;object type=&quot;8&quot; unique_id=&quot;1005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3F3A4883386541BC5B77C650F93197" ma:contentTypeVersion="5" ma:contentTypeDescription="Create a new document." ma:contentTypeScope="" ma:versionID="4900888173a338553404a835cde5fd20">
  <xsd:schema xmlns:xsd="http://www.w3.org/2001/XMLSchema" xmlns:p="http://schemas.microsoft.com/office/2006/metadata/properties" targetNamespace="http://schemas.microsoft.com/office/2006/metadata/properties" ma:root="true" ma:fieldsID="bdf22262cce089f50cc4ad6dd1f1c80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Server Nam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E6518A-9256-4A22-A73F-7A728F28F6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E96B64C0-D538-4C06-A9CD-C7F4C4A153C9}">
  <ds:schemaRefs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purl.org/dc/dcmitype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EC78C7F-06D4-4963-89D9-B740DFB375E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49569</TotalTime>
  <Words>599</Words>
  <Application>Microsoft Office PowerPoint</Application>
  <PresentationFormat>On-screen Show (4:3)</PresentationFormat>
  <Paragraphs>197</Paragraphs>
  <Slides>25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ＭＳ Ｐゴシック</vt:lpstr>
      <vt:lpstr>Arial</vt:lpstr>
      <vt:lpstr>Calibri</vt:lpstr>
      <vt:lpstr>Helvetica</vt:lpstr>
      <vt:lpstr>Helvetica Light</vt:lpstr>
      <vt:lpstr>Times</vt:lpstr>
      <vt:lpstr>Times New Roman</vt:lpstr>
      <vt:lpstr>1_Office Theme</vt:lpstr>
      <vt:lpstr>PowerPoint Presentation</vt:lpstr>
      <vt:lpstr>Agenda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Carrier Codes/Industry Standard Codes</vt:lpstr>
      <vt:lpstr>PowerPoint Presentation</vt:lpstr>
      <vt:lpstr>PowerPoint Presentation</vt:lpstr>
      <vt:lpstr>PowerPoint Presentation</vt:lpstr>
      <vt:lpstr>PowerPoint Presentation</vt:lpstr>
      <vt:lpstr>Query Results CSV Download</vt:lpstr>
      <vt:lpstr>PowerPoint Presentation</vt:lpstr>
    </vt:vector>
  </TitlesOfParts>
  <Company>Indicium Design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Jordan Duggan</dc:creator>
  <cp:lastModifiedBy>Hancock, Kelley-Jo</cp:lastModifiedBy>
  <cp:revision>726</cp:revision>
  <cp:lastPrinted>2011-10-07T14:51:39Z</cp:lastPrinted>
  <dcterms:created xsi:type="dcterms:W3CDTF">2002-02-13T19:04:29Z</dcterms:created>
  <dcterms:modified xsi:type="dcterms:W3CDTF">2015-05-05T16:03:12Z</dcterms:modified>
</cp:coreProperties>
</file>