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91" r:id="rId2"/>
    <p:sldId id="289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9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11/6/2013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000" i="1" kern="1200">
          <a:solidFill>
            <a:srgbClr val="AB1127"/>
          </a:solidFill>
          <a:latin typeface="+mj-lt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i="0" dirty="0" smtClean="0"/>
              <a:t>Event Reporting</a:t>
            </a:r>
            <a:endParaRPr lang="en-US" sz="4400" i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Pinson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November 14,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Release loaded (RLOD) was reported after the car departed GP yard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60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Possible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/>
          <a:lstStyle/>
          <a:p>
            <a:r>
              <a:rPr lang="en-US" dirty="0" smtClean="0"/>
              <a:t>Internal systems must compensate for the out of sequence record</a:t>
            </a:r>
          </a:p>
          <a:p>
            <a:r>
              <a:rPr lang="en-US" dirty="0" smtClean="0"/>
              <a:t>Shipper/consignee may be given inaccurate car location data</a:t>
            </a:r>
          </a:p>
          <a:p>
            <a:pPr lvl="1"/>
            <a:r>
              <a:rPr lang="en-US" dirty="0" smtClean="0"/>
              <a:t>Car release 8/30 – 23:42 </a:t>
            </a:r>
            <a:r>
              <a:rPr lang="en-US" i="1" dirty="0" smtClean="0"/>
              <a:t>vs.</a:t>
            </a:r>
          </a:p>
          <a:p>
            <a:pPr lvl="1"/>
            <a:r>
              <a:rPr lang="en-US" dirty="0" smtClean="0"/>
              <a:t>Car arrived City A 8/30 – 23:45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Another possible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car being loaded, Rule 22 calculation may be incorrect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00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94226"/>
            <a:ext cx="8495913" cy="829774"/>
          </a:xfrm>
        </p:spPr>
        <p:txBody>
          <a:bodyPr anchor="t"/>
          <a:lstStyle/>
          <a:p>
            <a:r>
              <a:rPr lang="en-US" dirty="0" smtClean="0"/>
              <a:t>Erroneous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851085"/>
              </p:ext>
            </p:extLst>
          </p:nvPr>
        </p:nvGraphicFramePr>
        <p:xfrm>
          <a:off x="228599" y="1447800"/>
          <a:ext cx="8839201" cy="3886198"/>
        </p:xfrm>
        <a:graphic>
          <a:graphicData uri="http://schemas.openxmlformats.org/drawingml/2006/table">
            <a:tbl>
              <a:tblPr/>
              <a:tblGrid>
                <a:gridCol w="876615"/>
                <a:gridCol w="1826281"/>
                <a:gridCol w="876615"/>
                <a:gridCol w="876615"/>
                <a:gridCol w="876615"/>
                <a:gridCol w="876615"/>
                <a:gridCol w="876615"/>
                <a:gridCol w="876615"/>
                <a:gridCol w="876615"/>
              </a:tblGrid>
              <a:tr h="79841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 Time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From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Posting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Liable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LCS Code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BOHR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8/13/2013 10:20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STSU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8/16/2013 12:50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BFRM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8/16/2013 14:23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HQ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9/6/2013 7:46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9/13/2013 8:53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9/13/2013 8:54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11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9/13/2013 20:04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192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Which events are erroneous?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676400"/>
            <a:ext cx="8426967" cy="4086561"/>
          </a:xfrm>
        </p:spPr>
        <p:txBody>
          <a:bodyPr/>
          <a:lstStyle/>
          <a:p>
            <a:r>
              <a:rPr lang="en-US" dirty="0" smtClean="0"/>
              <a:t>Release from bad order (BFRM) should be at GP yard, not HQ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Possible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/>
          <a:lstStyle/>
          <a:p>
            <a:r>
              <a:rPr lang="en-US" dirty="0" smtClean="0"/>
              <a:t>Invalid car location information may be provided to shipper/consignee</a:t>
            </a:r>
          </a:p>
          <a:p>
            <a:r>
              <a:rPr lang="en-US" dirty="0" smtClean="0"/>
              <a:t>Mileage may be calculated from GP yard to HQ and 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37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0"/>
            <a:ext cx="8419713" cy="762000"/>
          </a:xfrm>
        </p:spPr>
        <p:txBody>
          <a:bodyPr anchor="t"/>
          <a:lstStyle/>
          <a:p>
            <a:r>
              <a:rPr lang="en-US" dirty="0" smtClean="0"/>
              <a:t>Erroneous events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287270"/>
              </p:ext>
            </p:extLst>
          </p:nvPr>
        </p:nvGraphicFramePr>
        <p:xfrm>
          <a:off x="228602" y="1447800"/>
          <a:ext cx="8762999" cy="4038601"/>
        </p:xfrm>
        <a:graphic>
          <a:graphicData uri="http://schemas.openxmlformats.org/drawingml/2006/table">
            <a:tbl>
              <a:tblPr/>
              <a:tblGrid>
                <a:gridCol w="866819"/>
                <a:gridCol w="1828447"/>
                <a:gridCol w="866819"/>
                <a:gridCol w="866819"/>
                <a:gridCol w="866819"/>
                <a:gridCol w="866819"/>
                <a:gridCol w="924056"/>
                <a:gridCol w="809582"/>
                <a:gridCol w="866819"/>
              </a:tblGrid>
              <a:tr h="7451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 Time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From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Posting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Liable Road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LCS Code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Status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ARRI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8/17/2013 9:27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8/17/2013 9:28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8/18/2013 7:29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AARG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8/19/2013 5:30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8/19/2013 5:30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8/20/2013 10:30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8/20/2013 10:30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6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ICHD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8/20/2013 12:00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Road 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5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dirty="0" smtClean="0"/>
              <a:t>Which events are erroneous or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/>
          <a:lstStyle/>
          <a:p>
            <a:r>
              <a:rPr lang="en-US" dirty="0" smtClean="0"/>
              <a:t>Place, release and pull on GPRR – missing</a:t>
            </a:r>
          </a:p>
          <a:p>
            <a:r>
              <a:rPr lang="en-US" dirty="0" smtClean="0"/>
              <a:t>Interchange (ICHD) from GPRR to Road 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31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Possible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/>
          <a:lstStyle/>
          <a:p>
            <a:r>
              <a:rPr lang="en-US" dirty="0" smtClean="0"/>
              <a:t>Incomplete information may be given to shipper or consignee</a:t>
            </a:r>
          </a:p>
          <a:p>
            <a:r>
              <a:rPr lang="en-US" dirty="0" smtClean="0"/>
              <a:t>Reclaims – either special or Rule 22 – may be challenged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1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Accurate and timely event reporting is required to support current processes</a:t>
            </a:r>
          </a:p>
          <a:p>
            <a:pPr lvl="1"/>
            <a:r>
              <a:rPr lang="en-US" dirty="0" smtClean="0"/>
              <a:t>Internal systems</a:t>
            </a:r>
          </a:p>
          <a:p>
            <a:pPr lvl="1"/>
            <a:r>
              <a:rPr lang="en-US" dirty="0" smtClean="0"/>
              <a:t>Shipper/consignee information</a:t>
            </a:r>
          </a:p>
          <a:p>
            <a:r>
              <a:rPr lang="en-US" dirty="0" smtClean="0"/>
              <a:t>As industry moves toward more automation and centralization, accurate and timely event reporting will become more critical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4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/>
          <a:lstStyle/>
          <a:p>
            <a:r>
              <a:rPr lang="en-US" i="1" dirty="0" smtClean="0"/>
              <a:t>Agenda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9603"/>
            <a:ext cx="8331458" cy="3751598"/>
          </a:xfrm>
        </p:spPr>
        <p:txBody>
          <a:bodyPr/>
          <a:lstStyle/>
          <a:p>
            <a:r>
              <a:rPr lang="en-US" dirty="0" smtClean="0"/>
              <a:t>Industry trends</a:t>
            </a:r>
          </a:p>
          <a:p>
            <a:r>
              <a:rPr lang="en-US" dirty="0" smtClean="0"/>
              <a:t>Missing events</a:t>
            </a:r>
          </a:p>
          <a:p>
            <a:r>
              <a:rPr lang="en-US" dirty="0" smtClean="0"/>
              <a:t>Out of sequence events</a:t>
            </a:r>
          </a:p>
          <a:p>
            <a:r>
              <a:rPr lang="en-US" dirty="0" smtClean="0"/>
              <a:t>Erroneous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40625"/>
            <a:ext cx="8375651" cy="1192975"/>
          </a:xfrm>
        </p:spPr>
        <p:txBody>
          <a:bodyPr anchor="t"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Automated audits</a:t>
            </a:r>
          </a:p>
          <a:p>
            <a:pPr lvl="1"/>
            <a:r>
              <a:rPr lang="en-US" dirty="0" smtClean="0"/>
              <a:t>Reclaims countered because of missing events</a:t>
            </a:r>
          </a:p>
          <a:p>
            <a:r>
              <a:rPr lang="en-US" dirty="0" smtClean="0"/>
              <a:t>Centralized car hire</a:t>
            </a:r>
          </a:p>
          <a:p>
            <a:pPr lvl="1"/>
            <a:r>
              <a:rPr lang="en-US" dirty="0" smtClean="0"/>
              <a:t>Central processor cannot respond to events not reported</a:t>
            </a:r>
          </a:p>
          <a:p>
            <a:r>
              <a:rPr lang="en-US" dirty="0" smtClean="0"/>
              <a:t>Event data provided to shippers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8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375651" cy="1192975"/>
          </a:xfrm>
        </p:spPr>
        <p:txBody>
          <a:bodyPr/>
          <a:lstStyle/>
          <a:p>
            <a:r>
              <a:rPr lang="en-US" dirty="0" smtClean="0"/>
              <a:t>Missing events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7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1"/>
            <a:ext cx="8495913" cy="914400"/>
          </a:xfrm>
        </p:spPr>
        <p:txBody>
          <a:bodyPr anchor="t"/>
          <a:lstStyle/>
          <a:p>
            <a:r>
              <a:rPr lang="en-US" dirty="0" smtClean="0"/>
              <a:t>What events are missing?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0" lvl="8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11144"/>
              </p:ext>
            </p:extLst>
          </p:nvPr>
        </p:nvGraphicFramePr>
        <p:xfrm>
          <a:off x="228598" y="1447800"/>
          <a:ext cx="8839202" cy="4343400"/>
        </p:xfrm>
        <a:graphic>
          <a:graphicData uri="http://schemas.openxmlformats.org/drawingml/2006/table">
            <a:tbl>
              <a:tblPr/>
              <a:tblGrid>
                <a:gridCol w="818024"/>
                <a:gridCol w="1772776"/>
                <a:gridCol w="1066800"/>
                <a:gridCol w="1066800"/>
                <a:gridCol w="1138104"/>
                <a:gridCol w="766896"/>
                <a:gridCol w="846430"/>
                <a:gridCol w="693047"/>
                <a:gridCol w="670325"/>
              </a:tblGrid>
              <a:tr h="7014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 Time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From Road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Road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Posting Road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Liable Road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City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LCS Code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Status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ARIL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2:51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3:10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4:56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B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5:15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5:39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D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5:58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9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7:30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F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5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ARIL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9/10/2013 8:16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G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5532" marR="5532" marT="55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69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Arrivals are missing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Possible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491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 smtClean="0"/>
              <a:t>Internal systems must compensate for missing records</a:t>
            </a:r>
          </a:p>
          <a:p>
            <a:r>
              <a:rPr lang="en-US" dirty="0" smtClean="0"/>
              <a:t>Shippers may not have visibility into car location</a:t>
            </a:r>
          </a:p>
          <a:p>
            <a:pPr lvl="1"/>
            <a:r>
              <a:rPr lang="en-US" dirty="0" smtClean="0"/>
              <a:t> From 9/10 – 08 until 9/10 – 14</a:t>
            </a:r>
          </a:p>
          <a:p>
            <a:r>
              <a:rPr lang="en-US" dirty="0" smtClean="0"/>
              <a:t>Rule 22 reclaims may be countered</a:t>
            </a:r>
          </a:p>
          <a:p>
            <a:r>
              <a:rPr lang="en-US" dirty="0" smtClean="0"/>
              <a:t>Under CCH Rule 22 relief may not be created</a:t>
            </a:r>
          </a:p>
          <a:p>
            <a:pPr marL="5715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Out of sequence events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3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662" y="609600"/>
            <a:ext cx="8375651" cy="1192975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Which events are out of sequence?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6910800"/>
              </p:ext>
            </p:extLst>
          </p:nvPr>
        </p:nvGraphicFramePr>
        <p:xfrm>
          <a:off x="304796" y="1295400"/>
          <a:ext cx="8686804" cy="4516749"/>
        </p:xfrm>
        <a:graphic>
          <a:graphicData uri="http://schemas.openxmlformats.org/drawingml/2006/table">
            <a:tbl>
              <a:tblPr/>
              <a:tblGrid>
                <a:gridCol w="870494"/>
                <a:gridCol w="1872710"/>
                <a:gridCol w="720636"/>
                <a:gridCol w="870494"/>
                <a:gridCol w="870494"/>
                <a:gridCol w="870494"/>
                <a:gridCol w="1011282"/>
                <a:gridCol w="729706"/>
                <a:gridCol w="870494"/>
              </a:tblGrid>
              <a:tr h="341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Event Time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From Road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To Road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Posting Road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Liable Road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City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LCS Code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Status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ARRI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8/28/2013 2:20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PACT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8/28/2013 2:30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RMTY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8/29/2013 16:17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PACT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8/29/2013 16:19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PFPS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8/30/2013 20:30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DFLC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8/30/2013 20:40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1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RLOD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8/30/2013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23:42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GP Yard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1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ARIL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8/30/2013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23:45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GPRR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City A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</a:t>
                      </a:r>
                    </a:p>
                  </a:txBody>
                  <a:tcPr marL="8422" marR="8422" marT="8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41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757</Words>
  <Application>Microsoft Office PowerPoint</Application>
  <PresentationFormat>On-screen Show (4:3)</PresentationFormat>
  <Paragraphs>374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1_Office Theme</vt:lpstr>
      <vt:lpstr>Event Reporting</vt:lpstr>
      <vt:lpstr>Agenda</vt:lpstr>
      <vt:lpstr>Industry trends</vt:lpstr>
      <vt:lpstr>Missing events</vt:lpstr>
      <vt:lpstr>What events are missing?</vt:lpstr>
      <vt:lpstr>Answer:</vt:lpstr>
      <vt:lpstr>Possible impacts</vt:lpstr>
      <vt:lpstr>Out of sequence events</vt:lpstr>
      <vt:lpstr>Which events are out of sequence?</vt:lpstr>
      <vt:lpstr>Answer:</vt:lpstr>
      <vt:lpstr>Possible impacts</vt:lpstr>
      <vt:lpstr>Another possible impact</vt:lpstr>
      <vt:lpstr>Erroneous events</vt:lpstr>
      <vt:lpstr>Which events are erroneous?</vt:lpstr>
      <vt:lpstr>Possible impacts</vt:lpstr>
      <vt:lpstr>Erroneous events</vt:lpstr>
      <vt:lpstr>Which events are erroneous or missing?</vt:lpstr>
      <vt:lpstr>Possible impacts</vt:lpstr>
      <vt:lpstr>Conclusion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72</cp:revision>
  <cp:lastPrinted>2012-09-12T18:52:52Z</cp:lastPrinted>
  <dcterms:created xsi:type="dcterms:W3CDTF">2012-02-21T18:19:11Z</dcterms:created>
  <dcterms:modified xsi:type="dcterms:W3CDTF">2013-11-06T17:15:54Z</dcterms:modified>
</cp:coreProperties>
</file>