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70" r:id="rId3"/>
    <p:sldId id="260" r:id="rId4"/>
    <p:sldId id="261" r:id="rId5"/>
    <p:sldId id="262" r:id="rId6"/>
    <p:sldId id="263" r:id="rId7"/>
    <p:sldId id="271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77073-B4F2-4BA1-99DB-AA3F5470D031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3E89A-8ABD-49B0-9781-0AB2281424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88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04FE-F1D6-4D2F-8A70-D475E63F4CB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20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0702" eaLnBrk="0" hangingPunct="0">
              <a:defRPr sz="2700">
                <a:solidFill>
                  <a:schemeClr val="tx1"/>
                </a:solidFill>
                <a:latin typeface="Arial" charset="0"/>
              </a:defRPr>
            </a:lvl1pPr>
            <a:lvl2pPr marL="727319" indent="-279738" defTabSz="910702" eaLnBrk="0" hangingPunct="0">
              <a:defRPr sz="2700">
                <a:solidFill>
                  <a:schemeClr val="tx1"/>
                </a:solidFill>
                <a:latin typeface="Arial" charset="0"/>
              </a:defRPr>
            </a:lvl2pPr>
            <a:lvl3pPr marL="1118953" indent="-223789" defTabSz="910702" eaLnBrk="0" hangingPunct="0">
              <a:defRPr sz="2700">
                <a:solidFill>
                  <a:schemeClr val="tx1"/>
                </a:solidFill>
                <a:latin typeface="Arial" charset="0"/>
              </a:defRPr>
            </a:lvl3pPr>
            <a:lvl4pPr marL="1566533" indent="-223789" defTabSz="910702" eaLnBrk="0" hangingPunct="0">
              <a:defRPr sz="2700">
                <a:solidFill>
                  <a:schemeClr val="tx1"/>
                </a:solidFill>
                <a:latin typeface="Arial" charset="0"/>
              </a:defRPr>
            </a:lvl4pPr>
            <a:lvl5pPr marL="2014114" indent="-223789" defTabSz="910702" eaLnBrk="0" hangingPunct="0">
              <a:defRPr sz="2700">
                <a:solidFill>
                  <a:schemeClr val="tx1"/>
                </a:solidFill>
                <a:latin typeface="Arial" charset="0"/>
              </a:defRPr>
            </a:lvl5pPr>
            <a:lvl6pPr marL="2461695" indent="-223789" defTabSz="910702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charset="0"/>
              </a:defRPr>
            </a:lvl6pPr>
            <a:lvl7pPr marL="2909277" indent="-223789" defTabSz="910702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charset="0"/>
              </a:defRPr>
            </a:lvl7pPr>
            <a:lvl8pPr marL="3356858" indent="-223789" defTabSz="910702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charset="0"/>
              </a:defRPr>
            </a:lvl8pPr>
            <a:lvl9pPr marL="3804439" indent="-223789" defTabSz="910702" eaLnBrk="0" fontAlgn="base" hangingPunct="0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F02CD8-61D0-4CB5-B4DF-686D79A1E908}" type="slidenum">
              <a:rPr lang="en-US" sz="1300">
                <a:latin typeface="Times New Roman" pitchFamily="18" charset="0"/>
              </a:rPr>
              <a:pPr eaLnBrk="1" hangingPunct="1"/>
              <a:t>4</a:t>
            </a:fld>
            <a:endParaRPr lang="en-US" sz="13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38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0699"/>
            <a:fld id="{4F85C038-C58F-41C8-86E2-BC0F7C3307FC}" type="slidenum">
              <a:rPr lang="en-US" smtClean="0">
                <a:solidFill>
                  <a:prstClr val="black"/>
                </a:solidFill>
              </a:rPr>
              <a:pPr defTabSz="920699"/>
              <a:t>5</a:t>
            </a:fld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143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400" dirty="0">
              <a:latin typeface="Calibri" pitchFamily="34" charset="0"/>
            </a:endParaRP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0699"/>
            <a:fld id="{7A908FCC-5D55-4153-8A80-711FF4E03603}" type="slidenum">
              <a:rPr lang="en-US" smtClean="0">
                <a:solidFill>
                  <a:prstClr val="black"/>
                </a:solidFill>
              </a:rPr>
              <a:pPr defTabSz="920699"/>
              <a:t>6</a:t>
            </a:fld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082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1F2853-C6FA-46E6-860F-9D57ADCE2BC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586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EC68BC-5720-4147-94B4-8C439628E6E4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120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96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6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0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223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62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46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63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18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39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1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447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70CFD-B0AA-483B-AF53-60AC72A14B72}" type="datetimeFigureOut">
              <a:rPr lang="en-US" smtClean="0"/>
              <a:t>5/12/2016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71D73-2731-4EF7-8B08-63336B504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52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Railinc Project Support Working Committee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RPSWC Overview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9200" y="51816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Jerry Vaughn</a:t>
            </a:r>
          </a:p>
          <a:p>
            <a:r>
              <a:rPr lang="en-US" dirty="0" smtClean="0"/>
              <a:t>5/12/16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48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304800"/>
            <a:ext cx="9220200" cy="1828800"/>
          </a:xfrm>
        </p:spPr>
        <p:txBody>
          <a:bodyPr>
            <a:noAutofit/>
          </a:bodyPr>
          <a:lstStyle/>
          <a:p>
            <a:pPr algn="l"/>
            <a:r>
              <a:rPr lang="en-US" sz="2600" i="1" dirty="0">
                <a:solidFill>
                  <a:prstClr val="black"/>
                </a:solidFill>
              </a:rPr>
              <a:t>RPSWC will make preliminary and final decisions on the </a:t>
            </a:r>
            <a:r>
              <a:rPr lang="en-US" sz="2600" i="1" dirty="0" smtClean="0">
                <a:solidFill>
                  <a:prstClr val="black"/>
                </a:solidFill>
              </a:rPr>
              <a:t>2017 </a:t>
            </a:r>
            <a:r>
              <a:rPr lang="en-US" sz="2600" i="1" dirty="0">
                <a:solidFill>
                  <a:prstClr val="black"/>
                </a:solidFill>
              </a:rPr>
              <a:t>projects in June and August, respectively.  </a:t>
            </a:r>
            <a:endParaRPr lang="en-US" sz="2600" i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249841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Up Arrow 6"/>
          <p:cNvSpPr/>
          <p:nvPr/>
        </p:nvSpPr>
        <p:spPr>
          <a:xfrm>
            <a:off x="4038600" y="5334000"/>
            <a:ext cx="533400" cy="685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85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i="1" dirty="0" smtClean="0"/>
              <a:t>60 Day Calendar:  Key Dates/Deliverables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3810000"/>
          </a:xfrm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rgbClr val="FF0000"/>
                </a:solidFill>
              </a:rPr>
              <a:t>May 4 </a:t>
            </a:r>
            <a:r>
              <a:rPr lang="en-US" dirty="0" smtClean="0"/>
              <a:t>– </a:t>
            </a:r>
            <a:r>
              <a:rPr lang="en-US" sz="2800" dirty="0" smtClean="0"/>
              <a:t>2017 project submissions due (by committees)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May 13 </a:t>
            </a:r>
            <a:r>
              <a:rPr lang="en-US" dirty="0" smtClean="0"/>
              <a:t>– </a:t>
            </a:r>
            <a:r>
              <a:rPr lang="en-US" sz="2800" dirty="0"/>
              <a:t>Ranking </a:t>
            </a:r>
            <a:r>
              <a:rPr lang="en-US" sz="2800" dirty="0" smtClean="0"/>
              <a:t>Tool sent</a:t>
            </a:r>
            <a:r>
              <a:rPr lang="en-US" dirty="0" smtClean="0"/>
              <a:t> </a:t>
            </a:r>
            <a:r>
              <a:rPr lang="en-US" sz="1800" dirty="0" smtClean="0"/>
              <a:t>(</a:t>
            </a:r>
            <a:r>
              <a:rPr lang="en-US" sz="1800" i="1" dirty="0" smtClean="0"/>
              <a:t>for individual RPSWC Ranking L/M/H</a:t>
            </a:r>
            <a:r>
              <a:rPr lang="en-US" sz="1800" dirty="0" smtClean="0"/>
              <a:t>)</a:t>
            </a:r>
            <a:endParaRPr lang="en-US" sz="1800" i="1" dirty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May 19 </a:t>
            </a:r>
            <a:r>
              <a:rPr lang="en-US" dirty="0" smtClean="0"/>
              <a:t>– </a:t>
            </a:r>
            <a:r>
              <a:rPr lang="en-US" sz="2800" dirty="0"/>
              <a:t>Individual Ranking </a:t>
            </a:r>
            <a:r>
              <a:rPr lang="en-US" sz="2800" dirty="0" smtClean="0"/>
              <a:t>Results returned to Barbara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May 27 </a:t>
            </a:r>
            <a:r>
              <a:rPr lang="en-US" dirty="0" smtClean="0"/>
              <a:t>– </a:t>
            </a:r>
            <a:r>
              <a:rPr lang="en-US" sz="2800" dirty="0"/>
              <a:t>Meeting Materials </a:t>
            </a:r>
            <a:r>
              <a:rPr lang="en-US" sz="2800" dirty="0" smtClean="0"/>
              <a:t>sent to RPSWC members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June 7   </a:t>
            </a:r>
            <a:r>
              <a:rPr lang="en-US" dirty="0" smtClean="0"/>
              <a:t>–  </a:t>
            </a:r>
            <a:r>
              <a:rPr lang="en-US" sz="2800" dirty="0"/>
              <a:t>RPSWC Initial Prioritization meeting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June </a:t>
            </a:r>
            <a:r>
              <a:rPr lang="en-US" dirty="0">
                <a:solidFill>
                  <a:srgbClr val="FF0000"/>
                </a:solidFill>
              </a:rPr>
              <a:t>29 </a:t>
            </a:r>
            <a:r>
              <a:rPr lang="en-US" sz="2800" dirty="0" smtClean="0"/>
              <a:t>– Business cases due (by committees) on projects progressed at June 7 meeting</a:t>
            </a:r>
          </a:p>
        </p:txBody>
      </p:sp>
    </p:spTree>
    <p:extLst>
      <p:ext uri="{BB962C8B-B14F-4D97-AF65-F5344CB8AC3E}">
        <p14:creationId xmlns:p14="http://schemas.microsoft.com/office/powerpoint/2010/main" val="79842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11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0" hangingPunct="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3200" kern="0" dirty="0" smtClean="0">
                <a:solidFill>
                  <a:srgbClr val="FF0000"/>
                </a:solidFill>
                <a:latin typeface="Calibri" pitchFamily="34" charset="0"/>
              </a:rPr>
              <a:t>RPSWC Purpose and Objectives	</a:t>
            </a:r>
          </a:p>
          <a:p>
            <a:pPr lvl="1" eaLnBrk="0" hangingPunct="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3200" kern="0" dirty="0" smtClean="0">
                <a:solidFill>
                  <a:srgbClr val="FF0000"/>
                </a:solidFill>
                <a:latin typeface="Calibri" pitchFamily="34" charset="0"/>
              </a:rPr>
              <a:t>2017 Portfolio Selection Process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82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Railinc Project Support Working Committee</a:t>
            </a:r>
            <a:r>
              <a:rPr lang="en-US" sz="3200" dirty="0" smtClean="0"/>
              <a:t> </a:t>
            </a:r>
            <a:r>
              <a:rPr lang="en-US" sz="2800" dirty="0" smtClean="0"/>
              <a:t>(RPSWC)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610600" cy="4800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Established in 2010 with the mission to:</a:t>
            </a:r>
          </a:p>
          <a:p>
            <a:pPr marL="0" indent="0" algn="ctr">
              <a:buNone/>
            </a:pPr>
            <a:r>
              <a:rPr lang="en-US" sz="2400" b="1" i="1" dirty="0" smtClean="0"/>
              <a:t>Maximize </a:t>
            </a:r>
            <a:r>
              <a:rPr lang="en-US" sz="2400" b="1" i="1" dirty="0"/>
              <a:t>Business Process Understanding and the Communication Link between the Industry Business Stakeholders and Railinc </a:t>
            </a:r>
            <a:endParaRPr lang="en-US" sz="2400" b="1" i="1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800" dirty="0" smtClean="0"/>
              <a:t>Three primary roles: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 smtClean="0"/>
              <a:t>Act </a:t>
            </a:r>
            <a:r>
              <a:rPr lang="en-US" sz="2600" dirty="0"/>
              <a:t>as </a:t>
            </a:r>
            <a:r>
              <a:rPr lang="en-US" sz="2600" b="1" dirty="0"/>
              <a:t>Ultimate Sponsors for Industry Initiatives</a:t>
            </a:r>
            <a:r>
              <a:rPr lang="en-US" sz="2600" dirty="0"/>
              <a:t>, Interfacing with SOMC and Home Road Decision </a:t>
            </a:r>
            <a:r>
              <a:rPr lang="en-US" sz="2600" dirty="0" smtClean="0"/>
              <a:t>Makers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Prioritize Railinc’s Industry (AAR) Product Investment and Ensure that Industry Needs are Supported </a:t>
            </a:r>
            <a:endParaRPr lang="en-US" sz="26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US" sz="2600" dirty="0"/>
              <a:t>Commit to Home Road Finance and Resource Support for Approved Projects 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375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228600" y="426691"/>
            <a:ext cx="8534400" cy="762000"/>
          </a:xfrm>
        </p:spPr>
        <p:txBody>
          <a:bodyPr>
            <a:noAutofit/>
          </a:bodyPr>
          <a:lstStyle/>
          <a:p>
            <a:r>
              <a:rPr lang="en-US" sz="3600" dirty="0" smtClean="0">
                <a:latin typeface="Calibri" pitchFamily="34" charset="0"/>
              </a:rPr>
              <a:t>Railinc Project Support Working Committee:</a:t>
            </a:r>
            <a:br>
              <a:rPr lang="en-US" sz="3600" dirty="0" smtClean="0">
                <a:latin typeface="Calibri" pitchFamily="34" charset="0"/>
              </a:rPr>
            </a:br>
            <a:r>
              <a:rPr lang="en-US" sz="3600" dirty="0" smtClean="0">
                <a:latin typeface="Calibri" pitchFamily="34" charset="0"/>
              </a:rPr>
              <a:t>Led by Railroad Executives</a:t>
            </a:r>
            <a:endParaRPr lang="en-US" sz="3600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6390595"/>
              </p:ext>
            </p:extLst>
          </p:nvPr>
        </p:nvGraphicFramePr>
        <p:xfrm>
          <a:off x="533400" y="1417291"/>
          <a:ext cx="8229599" cy="477776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6252"/>
                <a:gridCol w="1235812"/>
                <a:gridCol w="4247535"/>
              </a:tblGrid>
              <a:tr h="305126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Name</a:t>
                      </a:r>
                      <a:endParaRPr lang="en-US" sz="2000" dirty="0"/>
                    </a:p>
                  </a:txBody>
                  <a:tcPr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RR</a:t>
                      </a:r>
                      <a:endParaRPr lang="en-US" sz="2000" dirty="0"/>
                    </a:p>
                  </a:txBody>
                  <a:tcPr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Title</a:t>
                      </a:r>
                      <a:endParaRPr lang="en-US" sz="2000" dirty="0"/>
                    </a:p>
                  </a:txBody>
                  <a:tcPr marT="45690" marB="456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6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Tim Ziethen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Amtrak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Group Information Officer - Operations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6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Jo-ann Olsovsky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BNSF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VP</a:t>
                      </a:r>
                      <a:r>
                        <a:rPr lang="en-US" sz="1600" baseline="0" dirty="0" smtClean="0"/>
                        <a:t> Technology Services &amp; </a:t>
                      </a:r>
                      <a:r>
                        <a:rPr lang="en-US" sz="1600" dirty="0" smtClean="0"/>
                        <a:t>CIO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672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/>
                        <a:t>Gerry</a:t>
                      </a:r>
                      <a:r>
                        <a:rPr lang="en-US" sz="1600" kern="1200" baseline="0" dirty="0" smtClean="0"/>
                        <a:t> Weber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CN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kern="1200" dirty="0" smtClean="0"/>
                        <a:t>VP Supply, Fleet and Fuel Management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672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 smtClean="0"/>
                        <a:t>Ray Elphick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CPR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General Manager Service Design</a:t>
                      </a:r>
                      <a:endParaRPr lang="en-US" sz="1600" b="0" dirty="0" smtClean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6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b="1" kern="1200" dirty="0" smtClean="0"/>
                        <a:t>David Olson</a:t>
                      </a:r>
                      <a:endParaRPr lang="en-US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600" kern="1200" dirty="0" smtClean="0"/>
                        <a:t>CSX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600" kern="1200" dirty="0" smtClean="0"/>
                        <a:t>AVP Process Excellence</a:t>
                      </a: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Jeff Songer (Chairman)</a:t>
                      </a:r>
                      <a:endParaRPr lang="en-US" sz="1600" b="1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KCS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Executive Vice President and Chief</a:t>
                      </a:r>
                      <a:r>
                        <a:rPr lang="en-US" sz="1600" b="0" baseline="0" dirty="0" smtClean="0"/>
                        <a:t> Operating Officer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Fred Ehlers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NS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VP Information Technology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6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Kate Betsworth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UP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VP National</a:t>
                      </a:r>
                      <a:r>
                        <a:rPr lang="en-US" sz="1600" baseline="0" dirty="0" smtClean="0"/>
                        <a:t> Customer Service Center</a:t>
                      </a:r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0672">
                <a:tc gridSpan="3"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Railinc PMO provides foundational</a:t>
                      </a:r>
                      <a:r>
                        <a:rPr lang="en-US" sz="1600" baseline="0" dirty="0" smtClean="0"/>
                        <a:t> committee support in the role of Secretary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aseline="0" dirty="0" smtClean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106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Barbara Bostian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Railinc</a:t>
                      </a:r>
                      <a:endParaRPr lang="en-US" sz="1600" b="0" dirty="0"/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/>
                        <a:t>Director Project Management Office</a:t>
                      </a:r>
                    </a:p>
                  </a:txBody>
                  <a:tcPr marT="45690" marB="456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266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3962400"/>
          </a:xfrm>
          <a:ln>
            <a:solidFill>
              <a:schemeClr val="tx1"/>
            </a:solidFill>
          </a:ln>
        </p:spPr>
        <p:txBody>
          <a:bodyPr/>
          <a:lstStyle/>
          <a:p>
            <a:pPr marL="685800" lvl="1" indent="-514350">
              <a:spcBef>
                <a:spcPts val="1200"/>
              </a:spcBef>
              <a:buFont typeface="+mj-lt"/>
              <a:buAutoNum type="alphaUcPeriod"/>
            </a:pPr>
            <a:endParaRPr lang="en-US" sz="8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685800" lvl="1" indent="-514350">
              <a:spcBef>
                <a:spcPts val="1200"/>
              </a:spcBef>
              <a:buFont typeface="+mj-lt"/>
              <a:buAutoNum type="alphaUcPeriod"/>
            </a:pPr>
            <a:r>
              <a:rPr lang="en-US" dirty="0" smtClean="0">
                <a:solidFill>
                  <a:schemeClr val="tx2"/>
                </a:solidFill>
                <a:latin typeface="Calibri" pitchFamily="34" charset="0"/>
              </a:rPr>
              <a:t>Champion great industry product work.</a:t>
            </a:r>
          </a:p>
          <a:p>
            <a:pPr marL="627063" lvl="1" indent="-455613">
              <a:spcBef>
                <a:spcPts val="1200"/>
              </a:spcBef>
              <a:buFont typeface="+mj-lt"/>
              <a:buAutoNum type="alphaUcPeriod"/>
            </a:pPr>
            <a:endParaRPr lang="en-US" sz="16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685800" lvl="1" indent="-514350">
              <a:spcBef>
                <a:spcPts val="1200"/>
              </a:spcBef>
              <a:buFont typeface="+mj-lt"/>
              <a:buAutoNum type="alphaUcPeriod"/>
            </a:pPr>
            <a:r>
              <a:rPr lang="en-US" dirty="0" smtClean="0">
                <a:solidFill>
                  <a:schemeClr val="tx2"/>
                </a:solidFill>
                <a:latin typeface="Calibri" pitchFamily="34" charset="0"/>
              </a:rPr>
              <a:t>Select and prioritize the industry product portfolio to ensure that industry product work has business case benefits and the appropriate level of commitment.</a:t>
            </a:r>
          </a:p>
          <a:p>
            <a:pPr marL="685800" lvl="1" indent="-514350">
              <a:spcBef>
                <a:spcPts val="1200"/>
              </a:spcBef>
              <a:buFont typeface="+mj-lt"/>
              <a:buAutoNum type="alphaUcPeriod"/>
            </a:pPr>
            <a:endParaRPr lang="en-US" sz="8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685800" lvl="1" indent="-514350">
              <a:spcBef>
                <a:spcPts val="1200"/>
              </a:spcBef>
              <a:buFont typeface="+mj-lt"/>
              <a:buAutoNum type="alphaUcPeriod"/>
            </a:pPr>
            <a:r>
              <a:rPr lang="en-US" dirty="0" smtClean="0">
                <a:solidFill>
                  <a:schemeClr val="tx2"/>
                </a:solidFill>
                <a:latin typeface="Calibri" pitchFamily="34" charset="0"/>
              </a:rPr>
              <a:t>Align Railinc work with customer/carrier needs.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A9B283-9642-4A3A-9B76-6BB6422C891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/>
              <a:t>5</a:t>
            </a:fld>
            <a:endParaRPr lang="en-US" dirty="0" smtClean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51203" name="TextBox 4"/>
          <p:cNvSpPr txBox="1">
            <a:spLocks noChangeArrowheads="1"/>
          </p:cNvSpPr>
          <p:nvPr/>
        </p:nvSpPr>
        <p:spPr bwMode="auto">
          <a:xfrm>
            <a:off x="665162" y="304800"/>
            <a:ext cx="76406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solidFill>
                  <a:prstClr val="black"/>
                </a:solidFill>
              </a:rPr>
              <a:t>2016 </a:t>
            </a:r>
            <a:r>
              <a:rPr lang="en-US" sz="3600" dirty="0">
                <a:solidFill>
                  <a:prstClr val="black"/>
                </a:solidFill>
              </a:rPr>
              <a:t>RPSWC Objectives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304800" y="2209800"/>
            <a:ext cx="8534400" cy="76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04800" y="3962400"/>
            <a:ext cx="85344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3700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Measures of Success for 2016</a:t>
            </a:r>
            <a:endParaRPr lang="en-US" sz="3600" dirty="0" smtClean="0">
              <a:solidFill>
                <a:srgbClr val="FF0000"/>
              </a:solidFill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5257800"/>
            <a:ext cx="8458200" cy="990600"/>
          </a:xfrm>
          <a:ln w="63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112713" indent="-457200">
              <a:buFontTx/>
              <a:buNone/>
              <a:defRPr/>
            </a:pPr>
            <a:r>
              <a:rPr lang="en-US" sz="6400" b="1" i="1" dirty="0" smtClean="0">
                <a:solidFill>
                  <a:srgbClr val="FF0000"/>
                </a:solidFill>
              </a:rPr>
              <a:t> </a:t>
            </a:r>
            <a:endParaRPr lang="en-US" sz="6400" i="1" dirty="0" smtClean="0">
              <a:latin typeface="Calibri" pitchFamily="34" charset="0"/>
            </a:endParaRPr>
          </a:p>
        </p:txBody>
      </p:sp>
      <p:sp>
        <p:nvSpPr>
          <p:cNvPr id="522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7CF143-9462-4FF6-B080-2C7DED2B5AC2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pitchFamily="34" charset="0"/>
              </a:rPr>
              <a:pPr/>
              <a:t>6</a:t>
            </a:fld>
            <a:endParaRPr lang="en-US" dirty="0" smtClean="0">
              <a:solidFill>
                <a:prstClr val="black">
                  <a:tint val="75000"/>
                </a:prstClr>
              </a:solidFill>
              <a:latin typeface="Arial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1295400"/>
            <a:ext cx="84582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5563" lvl="1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kern="0" dirty="0">
                <a:solidFill>
                  <a:srgbClr val="1F497D"/>
                </a:solidFill>
              </a:rPr>
              <a:t>Great industry work is identified and supported, as measured by a positive ROI and qualitative benefits:</a:t>
            </a:r>
          </a:p>
          <a:p>
            <a:pPr marL="857250" lvl="2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>
                <a:solidFill>
                  <a:srgbClr val="1F497D"/>
                </a:solidFill>
              </a:rPr>
              <a:t>        - </a:t>
            </a:r>
            <a:r>
              <a:rPr lang="en-US" sz="2000" kern="0" dirty="0" smtClean="0">
                <a:solidFill>
                  <a:srgbClr val="1F497D"/>
                </a:solidFill>
              </a:rPr>
              <a:t>safety and environmental 	- cost reductions</a:t>
            </a:r>
          </a:p>
          <a:p>
            <a:pPr marL="857250" lvl="2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 smtClean="0">
                <a:solidFill>
                  <a:srgbClr val="1F497D"/>
                </a:solidFill>
              </a:rPr>
              <a:t>        - operational efficiencies            - </a:t>
            </a:r>
            <a:r>
              <a:rPr lang="en-US" sz="2000" kern="0" dirty="0">
                <a:solidFill>
                  <a:srgbClr val="1F497D"/>
                </a:solidFill>
              </a:rPr>
              <a:t>customer service criteria</a:t>
            </a:r>
          </a:p>
          <a:p>
            <a:pPr marL="857250" lvl="2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000" kern="0" dirty="0" smtClean="0">
                <a:solidFill>
                  <a:srgbClr val="1F497D"/>
                </a:solidFill>
              </a:rPr>
              <a:t>        </a:t>
            </a:r>
          </a:p>
          <a:p>
            <a:pPr marL="55563" lvl="1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1F497D"/>
                </a:solidFill>
              </a:rPr>
              <a:t>The process for submitting and vetting potential work is clearly communicated to constituents, leverages railroad and industry investments, and supports budgeting cycles.</a:t>
            </a:r>
          </a:p>
          <a:p>
            <a:pPr marL="55563" lvl="1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1F497D"/>
                </a:solidFill>
              </a:rPr>
              <a:t>Sign-off </a:t>
            </a:r>
            <a:r>
              <a:rPr lang="en-US" sz="2400" kern="0" dirty="0">
                <a:solidFill>
                  <a:srgbClr val="1F497D"/>
                </a:solidFill>
              </a:rPr>
              <a:t>and resource approvals at home roads are monitored and documented for business case implications.</a:t>
            </a:r>
            <a:br>
              <a:rPr lang="en-US" sz="2400" kern="0" dirty="0">
                <a:solidFill>
                  <a:srgbClr val="1F497D"/>
                </a:solidFill>
              </a:rPr>
            </a:br>
            <a:endParaRPr lang="en-US" sz="1000" kern="0" dirty="0">
              <a:solidFill>
                <a:srgbClr val="1F497D"/>
              </a:solidFill>
            </a:endParaRPr>
          </a:p>
          <a:p>
            <a:pPr marL="55563" lvl="1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400" kern="0" dirty="0" smtClean="0">
                <a:solidFill>
                  <a:srgbClr val="1F497D"/>
                </a:solidFill>
              </a:rPr>
              <a:t>Approved 2016 Industry Projects are completed on schedule and in accordance with achieving stated ROI’s.</a:t>
            </a:r>
            <a:endParaRPr lang="en-US" sz="2400" kern="0" dirty="0">
              <a:solidFill>
                <a:srgbClr val="1F497D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" y="4419600"/>
            <a:ext cx="845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57200" y="3048000"/>
            <a:ext cx="8458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371600" y="3505200"/>
            <a:ext cx="502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i="1" u="sng" dirty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486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0" hangingPunct="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3200" kern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</a:rPr>
              <a:t>RPSWC Purpose and Objectives</a:t>
            </a:r>
            <a:r>
              <a:rPr lang="en-US" sz="3200" kern="0" dirty="0" smtClean="0">
                <a:solidFill>
                  <a:srgbClr val="FF0000"/>
                </a:solidFill>
                <a:latin typeface="Calibri" pitchFamily="34" charset="0"/>
              </a:rPr>
              <a:t>	</a:t>
            </a:r>
          </a:p>
          <a:p>
            <a:pPr lvl="1" eaLnBrk="0" hangingPunct="0">
              <a:spcAft>
                <a:spcPts val="600"/>
              </a:spcAft>
              <a:buFont typeface="Wingdings" pitchFamily="2" charset="2"/>
              <a:buChar char="§"/>
              <a:defRPr/>
            </a:pPr>
            <a:r>
              <a:rPr lang="en-US" sz="3200" kern="0" dirty="0" smtClean="0">
                <a:solidFill>
                  <a:srgbClr val="FF0000"/>
                </a:solidFill>
                <a:latin typeface="Calibri" pitchFamily="34" charset="0"/>
              </a:rPr>
              <a:t>2017 Portfolio Selection Process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71418D-D934-49D9-B443-32A292B55F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633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143000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Industry Project Definition-Decision Criteria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 smtClean="0"/>
              <a:t>Industry Project Definition</a:t>
            </a:r>
          </a:p>
          <a:p>
            <a:pPr marL="574675"/>
            <a:r>
              <a:rPr lang="en-US" sz="2600" dirty="0" smtClean="0"/>
              <a:t>Over $100,000 of spend (Railinc project investment)</a:t>
            </a:r>
          </a:p>
          <a:p>
            <a:pPr marL="574675"/>
            <a:r>
              <a:rPr lang="en-US" sz="2600" dirty="0" smtClean="0"/>
              <a:t>Significant railroad involvement (guide/test) or</a:t>
            </a:r>
          </a:p>
          <a:p>
            <a:pPr marL="574675"/>
            <a:r>
              <a:rPr lang="en-US" sz="2600" dirty="0" smtClean="0"/>
              <a:t>Requires railroad resources (I.T. work)</a:t>
            </a:r>
          </a:p>
          <a:p>
            <a:pPr>
              <a:buFontTx/>
              <a:buNone/>
            </a:pPr>
            <a:endParaRPr lang="en-US" sz="1600" dirty="0" smtClean="0"/>
          </a:p>
          <a:p>
            <a:pPr>
              <a:buFontTx/>
              <a:buNone/>
            </a:pPr>
            <a:r>
              <a:rPr lang="en-US" sz="2800" b="1" dirty="0" smtClean="0"/>
              <a:t>Decision Criteria (</a:t>
            </a:r>
            <a:r>
              <a:rPr lang="en-US" sz="2000" b="1" dirty="0" smtClean="0"/>
              <a:t>for August selection meeting</a:t>
            </a:r>
            <a:r>
              <a:rPr lang="en-US" sz="2800" b="1" dirty="0" smtClean="0"/>
              <a:t>)</a:t>
            </a:r>
          </a:p>
          <a:p>
            <a:pPr marL="574675" lvl="0"/>
            <a:r>
              <a:rPr lang="en-US" sz="2600" dirty="0"/>
              <a:t>Support from users/functional decision-makers</a:t>
            </a:r>
          </a:p>
          <a:p>
            <a:pPr marL="574675" lvl="0"/>
            <a:r>
              <a:rPr lang="en-US" sz="2600" dirty="0"/>
              <a:t>A positive Return on Investment (ROI)</a:t>
            </a:r>
          </a:p>
          <a:p>
            <a:pPr marL="574675"/>
            <a:r>
              <a:rPr lang="en-US" sz="2600" dirty="0"/>
              <a:t>Railroad executive commitment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5F2346-4A8E-4B46-8831-583BAEE5F25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 smtClean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2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i="1" dirty="0" smtClean="0"/>
              <a:t>     </a:t>
            </a:r>
            <a:r>
              <a:rPr lang="en-US" sz="3600" dirty="0" smtClean="0"/>
              <a:t>Committee Inputs Due</a:t>
            </a:r>
            <a:r>
              <a:rPr lang="en-US" sz="3600" i="1" dirty="0" smtClean="0"/>
              <a:t/>
            </a:r>
            <a:br>
              <a:rPr lang="en-US" sz="3600" i="1" dirty="0" smtClean="0"/>
            </a:br>
            <a:endParaRPr lang="en-US" sz="3600" i="1" dirty="0"/>
          </a:p>
        </p:txBody>
      </p:sp>
      <p:sp>
        <p:nvSpPr>
          <p:cNvPr id="20" name="Content Placeholder 19"/>
          <p:cNvSpPr>
            <a:spLocks noGrp="1"/>
          </p:cNvSpPr>
          <p:nvPr>
            <p:ph idx="4294967295"/>
          </p:nvPr>
        </p:nvSpPr>
        <p:spPr>
          <a:xfrm>
            <a:off x="3352800" y="2514600"/>
            <a:ext cx="5715000" cy="89217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Opportunity Definition 2:</a:t>
            </a:r>
          </a:p>
          <a:p>
            <a:pPr marL="0" indent="0" algn="ctr">
              <a:buNone/>
            </a:pP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Previous Information Refined, with Scope</a:t>
            </a:r>
          </a:p>
          <a:p>
            <a:pPr marL="0" indent="0" algn="ctr">
              <a:buNone/>
            </a:pPr>
            <a:r>
              <a:rPr lang="en-US" sz="1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(Themes correlated with anticipated business benefits)</a:t>
            </a:r>
            <a:endParaRPr lang="en-US" sz="1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602058"/>
              </p:ext>
            </p:extLst>
          </p:nvPr>
        </p:nvGraphicFramePr>
        <p:xfrm>
          <a:off x="228600" y="381000"/>
          <a:ext cx="2438400" cy="54940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384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2016 Calendar</a:t>
                      </a:r>
                      <a:endParaRPr 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January 27</a:t>
                      </a:r>
                      <a:endParaRPr lang="en-US" sz="20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 Closure/2016 Plan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6868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April 27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Preliminary Pipeline Review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June 14</a:t>
                      </a:r>
                    </a:p>
                    <a:p>
                      <a:pPr algn="ctr"/>
                      <a:endParaRPr lang="en-U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Initial Prioritization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August 18</a:t>
                      </a:r>
                    </a:p>
                    <a:p>
                      <a:pPr algn="l"/>
                      <a:endParaRPr lang="en-US" sz="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Selection &amp; Prioritization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0678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November 8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Budget Review/Allocation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0678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December 14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Process Review/Refine </a:t>
                      </a:r>
                      <a:endParaRPr lang="en-US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ight Arrow 5"/>
          <p:cNvSpPr/>
          <p:nvPr/>
        </p:nvSpPr>
        <p:spPr>
          <a:xfrm>
            <a:off x="685800" y="2819400"/>
            <a:ext cx="1524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</a:rPr>
              <a:t>May 4</a:t>
            </a:r>
          </a:p>
        </p:txBody>
      </p:sp>
      <p:sp>
        <p:nvSpPr>
          <p:cNvPr id="7" name="Right Arrow 6"/>
          <p:cNvSpPr/>
          <p:nvPr/>
        </p:nvSpPr>
        <p:spPr>
          <a:xfrm>
            <a:off x="685800" y="3581400"/>
            <a:ext cx="1524000" cy="2574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</a:rPr>
              <a:t>June 29</a:t>
            </a:r>
          </a:p>
        </p:txBody>
      </p:sp>
      <p:sp>
        <p:nvSpPr>
          <p:cNvPr id="9" name="Flowchart: Predefined Process 8"/>
          <p:cNvSpPr/>
          <p:nvPr/>
        </p:nvSpPr>
        <p:spPr>
          <a:xfrm>
            <a:off x="2667000" y="1827658"/>
            <a:ext cx="685800" cy="3048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1</a:t>
            </a:r>
          </a:p>
        </p:txBody>
      </p:sp>
      <p:sp>
        <p:nvSpPr>
          <p:cNvPr id="10" name="Flowchart: Predefined Process 9"/>
          <p:cNvSpPr/>
          <p:nvPr/>
        </p:nvSpPr>
        <p:spPr>
          <a:xfrm>
            <a:off x="2667000" y="2848291"/>
            <a:ext cx="685800" cy="3048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2</a:t>
            </a:r>
          </a:p>
        </p:txBody>
      </p:sp>
      <p:sp>
        <p:nvSpPr>
          <p:cNvPr id="11" name="Flowchart: Predefined Process 10"/>
          <p:cNvSpPr/>
          <p:nvPr/>
        </p:nvSpPr>
        <p:spPr>
          <a:xfrm>
            <a:off x="2667000" y="3534091"/>
            <a:ext cx="685800" cy="304800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3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685800" y="1752600"/>
            <a:ext cx="15240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</a:rPr>
              <a:t>March 16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352800" y="1545848"/>
            <a:ext cx="5715000" cy="892552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Opportunity Definition 1:</a:t>
            </a:r>
          </a:p>
          <a:p>
            <a:pPr algn="ctr"/>
            <a:r>
              <a:rPr lang="en-US" sz="16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General Info, Sponsor, Type, Value Proposition, Railroad Requirements, Preliminary Total Railinc Project Cost</a:t>
            </a:r>
          </a:p>
        </p:txBody>
      </p:sp>
      <p:sp>
        <p:nvSpPr>
          <p:cNvPr id="21" name="Content Placeholder 19"/>
          <p:cNvSpPr txBox="1">
            <a:spLocks/>
          </p:cNvSpPr>
          <p:nvPr/>
        </p:nvSpPr>
        <p:spPr>
          <a:xfrm>
            <a:off x="3352800" y="3429000"/>
            <a:ext cx="5715000" cy="1138773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defPPr>
              <a:defRPr lang="en-US"/>
            </a:defPPr>
            <a:lvl1pPr marL="342900" indent="-3429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indent="-28575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indent="-22860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Font typeface="Arial" pitchFamily="34" charset="0"/>
              <a:buChar char="»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US" sz="20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Business Case: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16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Previous Information Refined, with Scope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16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EEECE1">
                    <a:tint val="85000"/>
                    <a:satMod val="155000"/>
                  </a:srgb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Measures of Success, Industry Summary Financial Analysis , Supporting Information</a:t>
            </a:r>
            <a:endParaRPr lang="en-US" sz="16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srgbClr val="EEECE1">
                  <a:tint val="85000"/>
                  <a:satMod val="155000"/>
                </a:srgb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6781800" y="304800"/>
            <a:ext cx="16764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prstClr val="white"/>
                </a:solidFill>
              </a:rPr>
              <a:t>For Each Deliverable</a:t>
            </a:r>
          </a:p>
        </p:txBody>
      </p:sp>
    </p:spTree>
    <p:extLst>
      <p:ext uri="{BB962C8B-B14F-4D97-AF65-F5344CB8AC3E}">
        <p14:creationId xmlns:p14="http://schemas.microsoft.com/office/powerpoint/2010/main" val="187912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523</Words>
  <Application>Microsoft Office PowerPoint</Application>
  <PresentationFormat>On-screen Show (4:3)</PresentationFormat>
  <Paragraphs>130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Wingdings</vt:lpstr>
      <vt:lpstr>Office Theme</vt:lpstr>
      <vt:lpstr>Railinc Project Support Working Committee</vt:lpstr>
      <vt:lpstr>Agenda</vt:lpstr>
      <vt:lpstr>Railinc Project Support Working Committee (RPSWC)</vt:lpstr>
      <vt:lpstr>Railinc Project Support Working Committee: Led by Railroad Executives</vt:lpstr>
      <vt:lpstr>PowerPoint Presentation</vt:lpstr>
      <vt:lpstr>Measures of Success for 2016</vt:lpstr>
      <vt:lpstr>Agenda</vt:lpstr>
      <vt:lpstr>Industry Project Definition-Decision Criteria</vt:lpstr>
      <vt:lpstr>     Committee Inputs Due </vt:lpstr>
      <vt:lpstr>RPSWC will make preliminary and final decisions on the 2017 projects in June and August, respectively.  </vt:lpstr>
      <vt:lpstr>60 Day Calendar:  Key Dates/Deliverables</vt:lpstr>
      <vt:lpstr>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Inputs for Jerry Vaughn</dc:title>
  <dc:creator>Bostian, Barbara</dc:creator>
  <cp:lastModifiedBy>Hancock, Kelley-Jo</cp:lastModifiedBy>
  <cp:revision>4</cp:revision>
  <dcterms:created xsi:type="dcterms:W3CDTF">2016-05-12T18:37:48Z</dcterms:created>
  <dcterms:modified xsi:type="dcterms:W3CDTF">2016-05-12T23:28:37Z</dcterms:modified>
</cp:coreProperties>
</file>