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</p:sldMasterIdLst>
  <p:notesMasterIdLst>
    <p:notesMasterId r:id="rId20"/>
  </p:notesMasterIdLst>
  <p:sldIdLst>
    <p:sldId id="256" r:id="rId2"/>
    <p:sldId id="304" r:id="rId3"/>
    <p:sldId id="312" r:id="rId4"/>
    <p:sldId id="313" r:id="rId5"/>
    <p:sldId id="310" r:id="rId6"/>
    <p:sldId id="314" r:id="rId7"/>
    <p:sldId id="317" r:id="rId8"/>
    <p:sldId id="311" r:id="rId9"/>
    <p:sldId id="257" r:id="rId10"/>
    <p:sldId id="294" r:id="rId11"/>
    <p:sldId id="302" r:id="rId12"/>
    <p:sldId id="316" r:id="rId13"/>
    <p:sldId id="303" r:id="rId14"/>
    <p:sldId id="295" r:id="rId15"/>
    <p:sldId id="296" r:id="rId16"/>
    <p:sldId id="300" r:id="rId17"/>
    <p:sldId id="299" r:id="rId18"/>
    <p:sldId id="272" r:id="rId19"/>
  </p:sldIdLst>
  <p:sldSz cx="9144000" cy="6858000" type="screen4x3"/>
  <p:notesSz cx="697388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34" autoAdjust="0"/>
  </p:normalViewPr>
  <p:slideViewPr>
    <p:cSldViewPr>
      <p:cViewPr varScale="1">
        <p:scale>
          <a:sx n="96" d="100"/>
          <a:sy n="96" d="100"/>
        </p:scale>
        <p:origin x="14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18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6" y="0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>
              <a:defRPr sz="1200"/>
            </a:lvl1pPr>
          </a:lstStyle>
          <a:p>
            <a:fld id="{524D06E0-083C-4F00-B9DC-ED7A4EC0545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0" tIns="46310" rIns="92620" bIns="463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vert="horz" lIns="92620" tIns="46310" rIns="92620" bIns="463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6" y="8772668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r">
              <a:defRPr sz="1200"/>
            </a:lvl1pPr>
          </a:lstStyle>
          <a:p>
            <a:fld id="{619B0D6C-286C-4977-9060-9C9908B7E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03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link directly</a:t>
            </a:r>
            <a:r>
              <a:rPr lang="en-US" baseline="0" dirty="0"/>
              <a:t> to the tariff can be e-mailed.  Contact Jim Pinson.  Contact information on the last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2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1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Truck Bolsters were manufactured by Nation Castings of Mexico in </a:t>
            </a:r>
            <a:r>
              <a:rPr lang="en-US" dirty="0" err="1"/>
              <a:t>Sahagun</a:t>
            </a:r>
            <a:r>
              <a:rPr lang="en-US" dirty="0"/>
              <a:t> Mexico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92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50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75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12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information in </a:t>
            </a:r>
            <a:r>
              <a:rPr lang="en-US"/>
              <a:t>later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9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user/Railinc1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railinc" TargetMode="External"/><Relationship Id="rId5" Type="http://schemas.openxmlformats.org/officeDocument/2006/relationships/image" Target="../media/image5.jpg"/><Relationship Id="rId10" Type="http://schemas.openxmlformats.org/officeDocument/2006/relationships/image" Target="../media/image8.tiff"/><Relationship Id="rId4" Type="http://schemas.openxmlformats.org/officeDocument/2006/relationships/hyperlink" Target="http://www.linkedin.com/company/railinc" TargetMode="External"/><Relationship Id="rId9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9746" y="1127216"/>
            <a:ext cx="5002078" cy="2553313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9746" y="3944000"/>
            <a:ext cx="5002078" cy="976393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577" y="421216"/>
            <a:ext cx="2105246" cy="489023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772" y="5386494"/>
            <a:ext cx="154305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47247" y="6253170"/>
            <a:ext cx="2314575" cy="365125"/>
          </a:xfrm>
        </p:spPr>
        <p:txBody>
          <a:bodyPr/>
          <a:lstStyle>
            <a:lvl1pPr algn="r">
              <a:defRPr>
                <a:solidFill>
                  <a:schemeClr val="bg1">
                    <a:alpha val="49000"/>
                  </a:schemeClr>
                </a:solidFill>
              </a:defRPr>
            </a:lvl1pPr>
          </a:lstStyle>
          <a:p>
            <a:r>
              <a:rPr lang="en-US" dirty="0"/>
              <a:t>© 2019 Railinc. All Rights Reserved.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628985" y="5257349"/>
            <a:ext cx="2232837" cy="0"/>
          </a:xfrm>
          <a:prstGeom prst="line">
            <a:avLst/>
          </a:prstGeom>
          <a:ln w="50800">
            <a:solidFill>
              <a:srgbClr val="C41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03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242940"/>
            <a:ext cx="9144000" cy="1615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9746" y="620514"/>
            <a:ext cx="5002078" cy="2553313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9746" y="3437294"/>
            <a:ext cx="5002078" cy="976393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36" y="5584039"/>
            <a:ext cx="1468797" cy="341184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5550532" y="6238069"/>
            <a:ext cx="3362090" cy="375546"/>
            <a:chOff x="4146898" y="6238069"/>
            <a:chExt cx="4482786" cy="375546"/>
          </a:xfrm>
        </p:grpSpPr>
        <p:pic>
          <p:nvPicPr>
            <p:cNvPr id="18" name="Picture 17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536" y="6240590"/>
              <a:ext cx="352409" cy="370956"/>
            </a:xfrm>
            <a:prstGeom prst="rect">
              <a:avLst/>
            </a:prstGeom>
          </p:spPr>
        </p:pic>
        <p:pic>
          <p:nvPicPr>
            <p:cNvPr id="19" name="Picture 18">
              <a:hlinkClick r:id="rId6"/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898" y="6238069"/>
              <a:ext cx="352409" cy="370956"/>
            </a:xfrm>
            <a:prstGeom prst="rect">
              <a:avLst/>
            </a:prstGeom>
          </p:spPr>
        </p:pic>
        <p:pic>
          <p:nvPicPr>
            <p:cNvPr id="25" name="Picture 24">
              <a:hlinkClick r:id="rId8"/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387" y="6242659"/>
              <a:ext cx="352409" cy="370956"/>
            </a:xfrm>
            <a:prstGeom prst="rect">
              <a:avLst/>
            </a:prstGeom>
          </p:spPr>
        </p:pic>
        <p:sp>
          <p:nvSpPr>
            <p:cNvPr id="26" name="Footer Placeholder 4"/>
            <p:cNvSpPr txBox="1">
              <a:spLocks/>
            </p:cNvSpPr>
            <p:nvPr userDrawn="1"/>
          </p:nvSpPr>
          <p:spPr>
            <a:xfrm>
              <a:off x="4507664" y="6266407"/>
              <a:ext cx="750574" cy="299827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50" b="0" i="0" kern="1200" dirty="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@Railinc</a:t>
              </a:r>
              <a:endParaRPr lang="en-US" sz="750" b="0" dirty="0"/>
            </a:p>
          </p:txBody>
        </p:sp>
        <p:sp>
          <p:nvSpPr>
            <p:cNvPr id="27" name="Footer Placeholder 4"/>
            <p:cNvSpPr txBox="1">
              <a:spLocks/>
            </p:cNvSpPr>
            <p:nvPr userDrawn="1"/>
          </p:nvSpPr>
          <p:spPr>
            <a:xfrm>
              <a:off x="5623650" y="6266407"/>
              <a:ext cx="750574" cy="299827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50" b="0" i="0" kern="1200" dirty="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/railinc</a:t>
              </a:r>
              <a:endParaRPr lang="en-US" sz="750" b="0" dirty="0"/>
            </a:p>
          </p:txBody>
        </p:sp>
        <p:sp>
          <p:nvSpPr>
            <p:cNvPr id="28" name="Footer Placeholder 4"/>
            <p:cNvSpPr txBox="1">
              <a:spLocks/>
            </p:cNvSpPr>
            <p:nvPr userDrawn="1"/>
          </p:nvSpPr>
          <p:spPr>
            <a:xfrm>
              <a:off x="6592236" y="6266407"/>
              <a:ext cx="586726" cy="299827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50" b="0" i="0" kern="1200" dirty="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/railinc1</a:t>
              </a:r>
              <a:endParaRPr lang="en-US" sz="750" b="0" dirty="0"/>
            </a:p>
          </p:txBody>
        </p:sp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7222494" y="6238069"/>
              <a:ext cx="356616" cy="375385"/>
            </a:xfrm>
            <a:prstGeom prst="rect">
              <a:avLst/>
            </a:prstGeom>
          </p:spPr>
        </p:pic>
        <p:sp>
          <p:nvSpPr>
            <p:cNvPr id="30" name="Footer Placeholder 4"/>
            <p:cNvSpPr txBox="1">
              <a:spLocks/>
            </p:cNvSpPr>
            <p:nvPr userDrawn="1"/>
          </p:nvSpPr>
          <p:spPr>
            <a:xfrm>
              <a:off x="7568158" y="6266407"/>
              <a:ext cx="1061526" cy="299827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50" b="0" i="0" kern="1200" dirty="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 www.railinc.com</a:t>
              </a:r>
              <a:endParaRPr lang="en-US" sz="750" b="0" dirty="0"/>
            </a:p>
          </p:txBody>
        </p:sp>
      </p:grp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891" y="6370723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 2019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6547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 2019 Railinc.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5278-DEC8-D64C-B26A-6140DF323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23" y="821413"/>
            <a:ext cx="1454741" cy="33791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67891" y="265113"/>
            <a:ext cx="7008564" cy="10367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267933" y="1456841"/>
            <a:ext cx="8593931" cy="478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461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845" y="950406"/>
            <a:ext cx="3802977" cy="2852737"/>
          </a:xfrm>
        </p:spPr>
        <p:txBody>
          <a:bodyPr anchor="b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8845" y="3830131"/>
            <a:ext cx="3802977" cy="1500187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 2019 Railinc.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E75278-DEC8-D64C-B26A-6140DF323E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578" y="5606009"/>
            <a:ext cx="2105244" cy="48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92" y="265113"/>
            <a:ext cx="7020188" cy="1036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893" y="1456266"/>
            <a:ext cx="4246959" cy="4737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456266"/>
            <a:ext cx="4232672" cy="4737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 2019 Railinc.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5278-DEC8-D64C-B26A-6140DF323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23" y="821413"/>
            <a:ext cx="1454741" cy="3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2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892" y="1500188"/>
            <a:ext cx="423029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7892" y="2324185"/>
            <a:ext cx="4230290" cy="3865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500188"/>
            <a:ext cx="423267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324185"/>
            <a:ext cx="4232672" cy="3865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 2019 Railinc.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5278-DEC8-D64C-B26A-6140DF323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23" y="821413"/>
            <a:ext cx="1454741" cy="33791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7892" y="265113"/>
            <a:ext cx="7020188" cy="1036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75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92" y="265113"/>
            <a:ext cx="6985316" cy="1036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 2019 Railinc.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5278-DEC8-D64C-B26A-6140DF323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23" y="821413"/>
            <a:ext cx="1454741" cy="3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5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 2019 Railinc.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5278-DEC8-D64C-B26A-6140DF323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23" y="821413"/>
            <a:ext cx="1454741" cy="3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5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933" y="265113"/>
            <a:ext cx="6536531" cy="10367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 with two headlines showing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933" y="1456841"/>
            <a:ext cx="8593931" cy="478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891" y="637072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© 2019 Railinc.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4422" y="637072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5E75278-DEC8-D64C-B26A-6140DF323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u="none" kern="1200">
          <a:solidFill>
            <a:srgbClr val="C41230"/>
          </a:solidFill>
          <a:latin typeface="Arial" charset="0"/>
          <a:ea typeface="Arial" charset="0"/>
          <a:cs typeface="Arial" charset="0"/>
        </a:defRPr>
      </a:lvl1pPr>
    </p:titleStyle>
    <p:bodyStyle>
      <a:lvl1pPr marL="136922" indent="-136922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tabLst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76250" indent="-1333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tabLst/>
        <a:defRPr sz="1800" b="0" i="0" u="none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14388" indent="-128588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tabLst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164431" indent="-13573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tabLst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03760" indent="-13216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tabLst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ilinc.com/rportal/documents/18/260773/OT-3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James.Pinson@Railinc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ilinc.com/rportal/documents/18/1125211/RIC_6007_O_03-01-19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latin typeface="+mn-lt"/>
              </a:rPr>
              <a:t>RIC 6007 </a:t>
            </a:r>
            <a:br>
              <a:rPr lang="en-US" sz="6600" b="1" dirty="0">
                <a:latin typeface="+mn-lt"/>
              </a:rPr>
            </a:br>
            <a:r>
              <a:rPr lang="en-US" sz="6600" b="1" dirty="0">
                <a:latin typeface="+mn-lt"/>
              </a:rPr>
              <a:t>Questions &amp; Answers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Jim Pinson</a:t>
            </a:r>
          </a:p>
          <a:p>
            <a:r>
              <a:rPr lang="en-US" dirty="0"/>
              <a:t>ACACSO</a:t>
            </a:r>
          </a:p>
          <a:p>
            <a:r>
              <a:rPr lang="en-US" dirty="0"/>
              <a:t>May 8 – 10, 2019</a:t>
            </a:r>
          </a:p>
        </p:txBody>
      </p:sp>
    </p:spTree>
    <p:extLst>
      <p:ext uri="{BB962C8B-B14F-4D97-AF65-F5344CB8AC3E}">
        <p14:creationId xmlns:p14="http://schemas.microsoft.com/office/powerpoint/2010/main" val="3669955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3 - Requirements for Claims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26967" cy="4086561"/>
          </a:xfrm>
        </p:spPr>
        <p:txBody>
          <a:bodyPr>
            <a:normAutofit/>
          </a:bodyPr>
          <a:lstStyle/>
          <a:p>
            <a:r>
              <a:rPr lang="en-US" dirty="0"/>
              <a:t>Rules found in:</a:t>
            </a:r>
          </a:p>
          <a:p>
            <a:pPr lvl="1"/>
            <a:r>
              <a:rPr lang="en-US" dirty="0"/>
              <a:t>Tank Cars:  Item 182, Section 2, A </a:t>
            </a:r>
          </a:p>
          <a:p>
            <a:pPr lvl="1"/>
            <a:r>
              <a:rPr lang="en-US" dirty="0"/>
              <a:t>Non-Tanks:  Item 606, Section 2, A</a:t>
            </a:r>
          </a:p>
          <a:p>
            <a:pPr lvl="1"/>
            <a:endParaRPr lang="en-US" dirty="0"/>
          </a:p>
          <a:p>
            <a:r>
              <a:rPr lang="en-US" dirty="0"/>
              <a:t>Time Limit –24 Months of the end of the Move</a:t>
            </a:r>
          </a:p>
          <a:p>
            <a:endParaRPr lang="en-US" dirty="0"/>
          </a:p>
          <a:p>
            <a:r>
              <a:rPr lang="en-US" dirty="0"/>
              <a:t>AAR Circular OT-3 Contains the Claim Format</a:t>
            </a:r>
          </a:p>
          <a:p>
            <a:pPr lvl="1"/>
            <a:r>
              <a:rPr lang="en-US" dirty="0">
                <a:hlinkClick r:id="rId3"/>
              </a:rPr>
              <a:t>https://www.railinc.com/rportal/documents/18/260773/OT-3.pdf</a:t>
            </a: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If Necessary, Reissue Claims Within Four Months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31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4 - Railroad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Rules found in;</a:t>
            </a:r>
          </a:p>
          <a:p>
            <a:pPr lvl="1"/>
            <a:r>
              <a:rPr lang="en-US" dirty="0"/>
              <a:t>Tank Cars:  Item 182, Section 2, A </a:t>
            </a:r>
          </a:p>
          <a:p>
            <a:pPr lvl="1"/>
            <a:r>
              <a:rPr lang="en-US" dirty="0"/>
              <a:t>Non-Tanks:  Item 606, Section 2, A</a:t>
            </a:r>
          </a:p>
          <a:p>
            <a:r>
              <a:rPr lang="en-US" dirty="0"/>
              <a:t>Respond Within 4 Months</a:t>
            </a:r>
          </a:p>
          <a:p>
            <a:pPr lvl="1"/>
            <a:r>
              <a:rPr lang="en-US" dirty="0"/>
              <a:t>Fully Allow</a:t>
            </a:r>
          </a:p>
          <a:p>
            <a:pPr lvl="1"/>
            <a:r>
              <a:rPr lang="en-US" dirty="0"/>
              <a:t>Partially Decline with Reason</a:t>
            </a:r>
          </a:p>
          <a:p>
            <a:pPr lvl="1"/>
            <a:r>
              <a:rPr lang="en-US" dirty="0"/>
              <a:t>Decline with Reason</a:t>
            </a:r>
          </a:p>
        </p:txBody>
      </p:sp>
    </p:spTree>
    <p:extLst>
      <p:ext uri="{BB962C8B-B14F-4D97-AF65-F5344CB8AC3E}">
        <p14:creationId xmlns:p14="http://schemas.microsoft.com/office/powerpoint/2010/main" val="60578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1197D2-26C5-4C46-B159-7ABD1797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65482"/>
            <a:ext cx="7772400" cy="1362075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Tank car Mileage Equalization Questions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DA1CD9-3CDB-48CF-8FF3-69F8EB835D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D3B904-3096-45B6-8FCA-8A8278F6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74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1"/>
            <a:ext cx="8375651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1 - TME Adjustments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061" y="2085638"/>
            <a:ext cx="8426967" cy="4086561"/>
          </a:xfrm>
        </p:spPr>
        <p:txBody>
          <a:bodyPr>
            <a:normAutofit/>
          </a:bodyPr>
          <a:lstStyle/>
          <a:p>
            <a:r>
              <a:rPr lang="en-US" dirty="0"/>
              <a:t>Item 187, Part A, Paragraphs 4 &amp; 5</a:t>
            </a:r>
          </a:p>
          <a:p>
            <a:pPr lvl="1"/>
            <a:r>
              <a:rPr lang="en-US" dirty="0"/>
              <a:t>Adjustments Should not be Made for:</a:t>
            </a:r>
          </a:p>
          <a:p>
            <a:pPr lvl="2"/>
            <a:r>
              <a:rPr lang="en-US" dirty="0"/>
              <a:t>Error in Handling</a:t>
            </a:r>
          </a:p>
          <a:p>
            <a:pPr lvl="2"/>
            <a:r>
              <a:rPr lang="en-US" dirty="0"/>
              <a:t>Cars MOOW due to Railroad Damage</a:t>
            </a:r>
          </a:p>
          <a:p>
            <a:pPr lvl="2"/>
            <a:r>
              <a:rPr lang="en-US" dirty="0"/>
              <a:t>Railroad Convenience, Detours, STB Service Orders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Adjustment Should be Made for:</a:t>
            </a:r>
          </a:p>
          <a:p>
            <a:pPr lvl="2"/>
            <a:r>
              <a:rPr lang="en-US" dirty="0"/>
              <a:t>Carrier Leased Cars for Company Material Moves</a:t>
            </a:r>
          </a:p>
          <a:p>
            <a:pPr lvl="2"/>
            <a:r>
              <a:rPr lang="en-US" dirty="0"/>
              <a:t>Apparent Accounting Errors</a:t>
            </a:r>
          </a:p>
          <a:p>
            <a:pPr lvl="3"/>
            <a:r>
              <a:rPr lang="en-US" dirty="0"/>
              <a:t>Too Many Miles Reported</a:t>
            </a:r>
          </a:p>
          <a:p>
            <a:pPr lvl="3"/>
            <a:r>
              <a:rPr lang="en-US" dirty="0"/>
              <a:t>Too Few Miles Reported</a:t>
            </a:r>
          </a:p>
          <a:p>
            <a:pPr lvl="3"/>
            <a:r>
              <a:rPr lang="en-US" dirty="0"/>
              <a:t>Empties Under Revenue Billing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0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375651" cy="119297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2 - Methods for Making TME Adjustments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484" y="2135614"/>
            <a:ext cx="8426967" cy="4086561"/>
          </a:xfrm>
        </p:spPr>
        <p:txBody>
          <a:bodyPr>
            <a:normAutofit/>
          </a:bodyPr>
          <a:lstStyle/>
          <a:p>
            <a:r>
              <a:rPr lang="en-US" dirty="0"/>
              <a:t>Railroad Internal System</a:t>
            </a:r>
          </a:p>
          <a:p>
            <a:r>
              <a:rPr lang="en-US" dirty="0"/>
              <a:t>Railinc Application</a:t>
            </a:r>
          </a:p>
          <a:p>
            <a:pPr lvl="1"/>
            <a:r>
              <a:rPr lang="en-US" dirty="0"/>
              <a:t>Login to Railinc.com</a:t>
            </a:r>
          </a:p>
          <a:p>
            <a:pPr lvl="1"/>
            <a:r>
              <a:rPr lang="en-US" dirty="0"/>
              <a:t>Click “Tank Car Mileage Equalization”</a:t>
            </a:r>
          </a:p>
          <a:p>
            <a:pPr lvl="1"/>
            <a:r>
              <a:rPr lang="en-US" dirty="0"/>
              <a:t>Hover over Equalization Tab</a:t>
            </a:r>
          </a:p>
          <a:p>
            <a:pPr lvl="1"/>
            <a:r>
              <a:rPr lang="en-US" dirty="0"/>
              <a:t>Hover over Adjustments Option</a:t>
            </a:r>
          </a:p>
          <a:p>
            <a:pPr lvl="1"/>
            <a:r>
              <a:rPr lang="en-US" dirty="0"/>
              <a:t>Click “Add”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98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2 - Methods for Making TME Adjustments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Information Required</a:t>
            </a:r>
          </a:p>
          <a:p>
            <a:pPr lvl="1"/>
            <a:r>
              <a:rPr lang="en-US" dirty="0"/>
              <a:t>Paying Mark</a:t>
            </a:r>
          </a:p>
          <a:p>
            <a:pPr lvl="1"/>
            <a:r>
              <a:rPr lang="en-US" dirty="0"/>
              <a:t>Allowed Month/Year</a:t>
            </a:r>
          </a:p>
          <a:p>
            <a:pPr lvl="1"/>
            <a:r>
              <a:rPr lang="en-US" dirty="0"/>
              <a:t>Loaded Mileage Adjustment – Add or Subtract</a:t>
            </a:r>
          </a:p>
          <a:p>
            <a:pPr lvl="1"/>
            <a:r>
              <a:rPr lang="en-US" dirty="0"/>
              <a:t>Empty Mileage Adjustment – Add or Subtract</a:t>
            </a:r>
          </a:p>
          <a:p>
            <a:pPr lvl="1"/>
            <a:r>
              <a:rPr lang="en-US" dirty="0"/>
              <a:t>Car Mark</a:t>
            </a:r>
          </a:p>
          <a:p>
            <a:pPr lvl="1"/>
            <a:r>
              <a:rPr lang="en-US" dirty="0"/>
              <a:t>Earned Month/Year</a:t>
            </a:r>
          </a:p>
          <a:p>
            <a:pPr lvl="1"/>
            <a:r>
              <a:rPr lang="en-US" dirty="0"/>
              <a:t>Check Box – No Tariff Violations</a:t>
            </a:r>
          </a:p>
          <a:p>
            <a:r>
              <a:rPr lang="en-US" dirty="0"/>
              <a:t>Advantages of the Railinc Application</a:t>
            </a:r>
          </a:p>
          <a:p>
            <a:pPr lvl="1"/>
            <a:r>
              <a:rPr lang="en-US" dirty="0"/>
              <a:t>Quick</a:t>
            </a:r>
          </a:p>
          <a:p>
            <a:pPr lvl="1"/>
            <a:r>
              <a:rPr lang="en-US" dirty="0"/>
              <a:t>Easy</a:t>
            </a:r>
          </a:p>
          <a:p>
            <a:pPr lvl="1"/>
            <a:r>
              <a:rPr lang="en-US" dirty="0"/>
              <a:t>Typically Entered at a Summary Level</a:t>
            </a:r>
          </a:p>
          <a:p>
            <a:r>
              <a:rPr lang="en-US" dirty="0"/>
              <a:t>Disadvantages of the Railinc Application</a:t>
            </a:r>
          </a:p>
          <a:p>
            <a:pPr lvl="1"/>
            <a:r>
              <a:rPr lang="en-US" dirty="0"/>
              <a:t>Quick</a:t>
            </a:r>
          </a:p>
          <a:p>
            <a:pPr lvl="1"/>
            <a:r>
              <a:rPr lang="en-US" dirty="0"/>
              <a:t>Easy</a:t>
            </a:r>
          </a:p>
          <a:p>
            <a:pPr lvl="1"/>
            <a:r>
              <a:rPr lang="en-US" dirty="0"/>
              <a:t>No Car Level Detail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92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3 - Empty Revenue Moves &amp; TME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Item 187, Part A, Paragraph 2</a:t>
            </a:r>
          </a:p>
          <a:p>
            <a:pPr lvl="1"/>
            <a:r>
              <a:rPr lang="en-US" dirty="0"/>
              <a:t>Mileage on empty cars moving on revenue billing will not be included in the equalization account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05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4 - Adjustments After Account 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Item 187, Part D, Paragraph 2</a:t>
            </a:r>
          </a:p>
          <a:p>
            <a:pPr lvl="1"/>
            <a:r>
              <a:rPr lang="en-US" dirty="0"/>
              <a:t>Any railroad or AAR adjustments made subsequent to the March account will be carried over to the following equalization accounting year.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35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0"/>
            <a:ext cx="8375651" cy="11929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Jim Pinson</a:t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  <a:hlinkClick r:id="rId2"/>
              </a:rPr>
              <a:t>James.Pinson@Railinc.com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>919-651-5047:  Office</a:t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>919-622-9363:  Cell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426967" cy="220980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800" b="1">
                <a:latin typeface="Arial" pitchFamily="34" charset="0"/>
                <a:cs typeface="Arial" pitchFamily="34" charset="0"/>
              </a:rPr>
              <a:t>Additional</a:t>
            </a:r>
          </a:p>
          <a:p>
            <a:pPr marL="0" indent="0" algn="ctr">
              <a:buNone/>
            </a:pPr>
            <a:r>
              <a:rPr lang="en-US" sz="8800" b="1">
                <a:latin typeface="Arial" pitchFamily="34" charset="0"/>
                <a:cs typeface="Arial" pitchFamily="34" charset="0"/>
              </a:rPr>
              <a:t>Questions</a:t>
            </a:r>
            <a:r>
              <a:rPr lang="en-US" sz="8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574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Agenda – General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Can You Provide an Overview of the Tariff?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Where can the Tariff be Viewed?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Requirements for Claims?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Should Railroads Respond to Claims?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7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328EA7-6012-43DA-8C6D-53F9B151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AB89C4-6D39-422B-93AA-4117A683A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Agenda – TME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C23714-1EF9-4145-BF47-B93C6B86C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TME Adjustments can be Made?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TME Adjustments be Made?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Should Empty Revenue Moves be Handled?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Happens if Adjustments are Made After the Account Closes?</a:t>
            </a:r>
          </a:p>
        </p:txBody>
      </p:sp>
    </p:spTree>
    <p:extLst>
      <p:ext uri="{BB962C8B-B14F-4D97-AF65-F5344CB8AC3E}">
        <p14:creationId xmlns:p14="http://schemas.microsoft.com/office/powerpoint/2010/main" val="118692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F74830-B384-4068-9222-65CEF35AB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44638"/>
            <a:ext cx="7772400" cy="1362075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Questions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743926-40BC-41B9-B9EF-968E5CA91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780EEEB-571F-4A55-BEB7-4A6533217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0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AC42D8-718F-4E91-917E-BD11CC00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4427B7-860F-4E14-B249-4EB17E913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1 - Overview of the Tariff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04489F-116D-4646-977B-5C88D6E15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Private Car Equivalent of the Car Service &amp; Car Hire Rules</a:t>
            </a:r>
          </a:p>
          <a:p>
            <a:pPr lvl="1"/>
            <a:r>
              <a:rPr lang="en-US" dirty="0"/>
              <a:t>Governs Processing of Mileage Allowances</a:t>
            </a:r>
          </a:p>
          <a:p>
            <a:pPr lvl="1"/>
            <a:r>
              <a:rPr lang="en-US" dirty="0"/>
              <a:t>Governs Handling of Empty Private Cars</a:t>
            </a:r>
          </a:p>
          <a:p>
            <a:r>
              <a:rPr lang="en-US" dirty="0"/>
              <a:t>Divided into Three Sections</a:t>
            </a:r>
          </a:p>
          <a:p>
            <a:pPr lvl="1"/>
            <a:r>
              <a:rPr lang="en-US" dirty="0"/>
              <a:t>Tank Car Rules					Section 1</a:t>
            </a:r>
          </a:p>
          <a:p>
            <a:pPr lvl="1"/>
            <a:r>
              <a:rPr lang="en-US" dirty="0"/>
              <a:t>Other than Tank Car Rules			Section 2</a:t>
            </a:r>
          </a:p>
          <a:p>
            <a:pPr lvl="1"/>
            <a:r>
              <a:rPr lang="en-US" dirty="0"/>
              <a:t>Applicable to CSXT 				Section 3</a:t>
            </a:r>
          </a:p>
        </p:txBody>
      </p:sp>
    </p:spTree>
    <p:extLst>
      <p:ext uri="{BB962C8B-B14F-4D97-AF65-F5344CB8AC3E}">
        <p14:creationId xmlns:p14="http://schemas.microsoft.com/office/powerpoint/2010/main" val="48603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3D50793-1AFB-45F8-9F37-E089B271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5CCDEA-A707-4942-86F2-CAA7E954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1 - Overview of the Tariff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12AD4C-2E7D-4571-BE8F-520845E41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Sections 1 and 2 Contain Items that Apply only to Selected Railroads</a:t>
            </a:r>
          </a:p>
          <a:p>
            <a:pPr lvl="1"/>
            <a:r>
              <a:rPr lang="en-US" dirty="0"/>
              <a:t>Item 73 Applies to BNSF only</a:t>
            </a:r>
          </a:p>
          <a:p>
            <a:pPr lvl="1"/>
            <a:r>
              <a:rPr lang="en-US" dirty="0"/>
              <a:t>Item 75 Applies to BPRR only</a:t>
            </a:r>
          </a:p>
        </p:txBody>
      </p:sp>
    </p:spTree>
    <p:extLst>
      <p:ext uri="{BB962C8B-B14F-4D97-AF65-F5344CB8AC3E}">
        <p14:creationId xmlns:p14="http://schemas.microsoft.com/office/powerpoint/2010/main" val="1126745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B6CB883-8C4E-4458-97AE-925571A0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74C6F-3D54-423F-A50A-DB24683D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1 - Overview of the Tariff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A63064-1531-4729-A09F-899031995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Items of Special Interest</a:t>
            </a:r>
          </a:p>
          <a:p>
            <a:pPr lvl="1"/>
            <a:r>
              <a:rPr lang="en-US" dirty="0"/>
              <a:t>Item 180:		Payment of Mileage</a:t>
            </a:r>
          </a:p>
          <a:p>
            <a:pPr lvl="1"/>
            <a:r>
              <a:rPr lang="en-US" dirty="0"/>
              <a:t>Item 605:		Payment of Mileage</a:t>
            </a:r>
          </a:p>
          <a:p>
            <a:pPr lvl="1"/>
            <a:r>
              <a:rPr lang="en-US" dirty="0"/>
              <a:t>Item 182:		Adjustment Handling</a:t>
            </a:r>
          </a:p>
          <a:p>
            <a:pPr lvl="1"/>
            <a:r>
              <a:rPr lang="en-US" dirty="0"/>
              <a:t>Item 606:		Adjustment Handling</a:t>
            </a:r>
          </a:p>
          <a:p>
            <a:pPr lvl="1"/>
            <a:r>
              <a:rPr lang="en-US" dirty="0"/>
              <a:t>Item 185:		Computation of Mileage</a:t>
            </a:r>
          </a:p>
          <a:p>
            <a:pPr lvl="1"/>
            <a:r>
              <a:rPr lang="en-US" dirty="0"/>
              <a:t>Item 610:		Computation of Mileage</a:t>
            </a:r>
          </a:p>
          <a:p>
            <a:pPr lvl="1"/>
            <a:r>
              <a:rPr lang="en-US" dirty="0"/>
              <a:t>Item 187:		Equalization Accounting</a:t>
            </a:r>
          </a:p>
          <a:p>
            <a:pPr lvl="1"/>
            <a:r>
              <a:rPr lang="en-US" dirty="0"/>
              <a:t>Item 190:		Empty Car Handling</a:t>
            </a:r>
          </a:p>
          <a:p>
            <a:pPr lvl="1"/>
            <a:r>
              <a:rPr lang="en-US" dirty="0"/>
              <a:t>Item 615:		Empty Car Handling</a:t>
            </a:r>
          </a:p>
          <a:p>
            <a:pPr lvl="1"/>
            <a:r>
              <a:rPr lang="en-US" dirty="0"/>
              <a:t>Item 192:		Empties on Railroad Track</a:t>
            </a:r>
          </a:p>
          <a:p>
            <a:pPr lvl="1"/>
            <a:r>
              <a:rPr lang="en-US" dirty="0"/>
              <a:t>Item 616:		Empties on Railroad Track</a:t>
            </a:r>
          </a:p>
          <a:p>
            <a:pPr lvl="1"/>
            <a:r>
              <a:rPr lang="en-US" dirty="0"/>
              <a:t>Item 195:		Tank Car Mileage Rates</a:t>
            </a:r>
          </a:p>
          <a:p>
            <a:pPr lvl="1"/>
            <a:r>
              <a:rPr lang="en-US" dirty="0"/>
              <a:t>Item 620:		Mileage Rates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8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5B3DB6-1694-4AF2-BE94-413B77F8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0B4D9B-E40D-4F1E-A0EB-A9D69C0E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2 - Viewing the Tariff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7122C7-EAC0-42F0-805D-B059B735F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Navigation</a:t>
            </a:r>
          </a:p>
          <a:p>
            <a:pPr lvl="1"/>
            <a:r>
              <a:rPr lang="en-US" dirty="0"/>
              <a:t>Railinc.com</a:t>
            </a:r>
          </a:p>
          <a:p>
            <a:pPr lvl="1"/>
            <a:r>
              <a:rPr lang="en-US" dirty="0"/>
              <a:t>Click “Products &amp; Services”</a:t>
            </a:r>
          </a:p>
          <a:p>
            <a:pPr lvl="1"/>
            <a:r>
              <a:rPr lang="en-US" dirty="0"/>
              <a:t>Select “All Products”</a:t>
            </a:r>
          </a:p>
          <a:p>
            <a:pPr lvl="1"/>
            <a:r>
              <a:rPr lang="en-US" dirty="0"/>
              <a:t>Click “Reference Files”</a:t>
            </a:r>
          </a:p>
          <a:p>
            <a:pPr lvl="1"/>
            <a:r>
              <a:rPr lang="en-US" dirty="0"/>
              <a:t>Click “National Tariffs”</a:t>
            </a:r>
          </a:p>
          <a:p>
            <a:pPr lvl="1"/>
            <a:r>
              <a:rPr lang="en-US" dirty="0"/>
              <a:t>Click “RIC 6007”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75651" cy="119297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2 - Viewing the Tariff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6576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the Following Link</a:t>
            </a:r>
          </a:p>
          <a:p>
            <a:r>
              <a:rPr lang="en-US" dirty="0">
                <a:hlinkClick r:id="rId3"/>
              </a:rPr>
              <a:t>https://www.railinc.com/rportal/documents/18/1125211/RIC_6007_O_03-01-19.pdf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Note:  The Tariff is Updated in March and 			  September at a Minimum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17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ilIinc_Coporate_PPT-template_wide-d07" id="{F11EEE70-0634-1241-83E8-4789E5373053}" vid="{B7773110-91A5-654E-A82E-D234571BAA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617</Words>
  <Application>Microsoft Office PowerPoint</Application>
  <PresentationFormat>On-screen Show (4:3)</PresentationFormat>
  <Paragraphs>157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RIC 6007  Questions &amp; Answers</vt:lpstr>
      <vt:lpstr>Agenda – General Questions</vt:lpstr>
      <vt:lpstr>Agenda – TME Questions</vt:lpstr>
      <vt:lpstr>General Questions</vt:lpstr>
      <vt:lpstr>1 - Overview of the Tariff</vt:lpstr>
      <vt:lpstr>1 - Overview of the Tariff</vt:lpstr>
      <vt:lpstr>1 - Overview of the Tariff</vt:lpstr>
      <vt:lpstr>2 - Viewing the Tariff</vt:lpstr>
      <vt:lpstr>2 - Viewing the Tariff</vt:lpstr>
      <vt:lpstr>3 - Requirements for Claims </vt:lpstr>
      <vt:lpstr>4 - Railroad Responses</vt:lpstr>
      <vt:lpstr>Tank car Mileage Equalization Questions</vt:lpstr>
      <vt:lpstr>1 - TME Adjustments</vt:lpstr>
      <vt:lpstr>2 - Methods for Making TME Adjustments</vt:lpstr>
      <vt:lpstr>2 - Methods for Making TME Adjustments</vt:lpstr>
      <vt:lpstr>3 - Empty Revenue Moves &amp; TME</vt:lpstr>
      <vt:lpstr>4 - Adjustments After Account Closing</vt:lpstr>
      <vt:lpstr>Jim Pinson James.Pinson@Railinc.com 919-651-5047:  Office 919-622-9363:  Cell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2014-10-16T19:05:39Z</dcterms:created>
  <dcterms:modified xsi:type="dcterms:W3CDTF">2019-05-06T23:36:44Z</dcterms:modified>
</cp:coreProperties>
</file>