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2" r:id="rId1"/>
  </p:sldMasterIdLst>
  <p:notesMasterIdLst>
    <p:notesMasterId r:id="rId26"/>
  </p:notesMasterIdLst>
  <p:sldIdLst>
    <p:sldId id="256" r:id="rId2"/>
    <p:sldId id="279" r:id="rId3"/>
    <p:sldId id="280" r:id="rId4"/>
    <p:sldId id="257" r:id="rId5"/>
    <p:sldId id="294" r:id="rId6"/>
    <p:sldId id="282" r:id="rId7"/>
    <p:sldId id="295" r:id="rId8"/>
    <p:sldId id="296" r:id="rId9"/>
    <p:sldId id="297" r:id="rId10"/>
    <p:sldId id="298" r:id="rId11"/>
    <p:sldId id="300" r:id="rId12"/>
    <p:sldId id="299" r:id="rId13"/>
    <p:sldId id="301" r:id="rId14"/>
    <p:sldId id="302" r:id="rId15"/>
    <p:sldId id="303" r:id="rId16"/>
    <p:sldId id="289" r:id="rId17"/>
    <p:sldId id="305" r:id="rId18"/>
    <p:sldId id="306" r:id="rId19"/>
    <p:sldId id="307" r:id="rId20"/>
    <p:sldId id="308" r:id="rId21"/>
    <p:sldId id="309" r:id="rId22"/>
    <p:sldId id="310" r:id="rId23"/>
    <p:sldId id="293" r:id="rId24"/>
    <p:sldId id="272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09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D06E0-083C-4F00-B9DC-ED7A4EC0545A}" type="datetimeFigureOut">
              <a:rPr lang="en-US" smtClean="0"/>
              <a:t>11/9/2015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9B0D6C-286C-4977-9060-9C9908B7E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06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903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197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11/9/2015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719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89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972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376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885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4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664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3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11/9/2015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134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11/9/2015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853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</a:t>
            </a:r>
            <a:r>
              <a:rPr lang="en-US" sz="120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I     ACACSO</a:t>
            </a:r>
            <a:r>
              <a:rPr lang="en-US" sz="1200" baseline="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 2015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340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AB112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CSC@Railinc.com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AAR Car </a:t>
            </a:r>
            <a:r>
              <a:rPr lang="en-US" b="1" dirty="0" smtClean="0">
                <a:latin typeface="+mn-lt"/>
              </a:rPr>
              <a:t>Hire Audit Old to New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Jim Pinson</a:t>
            </a:r>
          </a:p>
          <a:p>
            <a:r>
              <a:rPr lang="en-US" dirty="0" smtClean="0"/>
              <a:t>ACACSO</a:t>
            </a:r>
          </a:p>
          <a:p>
            <a:r>
              <a:rPr lang="en-US" dirty="0" smtClean="0"/>
              <a:t>November 11 – 13,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95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Early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Audit Tests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Mileage Gap</a:t>
            </a:r>
          </a:p>
          <a:p>
            <a:pPr lvl="1"/>
            <a:r>
              <a:rPr lang="en-US" dirty="0" smtClean="0"/>
              <a:t>30 to 40 Records per Month</a:t>
            </a:r>
          </a:p>
          <a:p>
            <a:pPr lvl="1"/>
            <a:r>
              <a:rPr lang="en-US" dirty="0" smtClean="0"/>
              <a:t>24 Months</a:t>
            </a:r>
          </a:p>
          <a:p>
            <a:r>
              <a:rPr lang="en-US" dirty="0" smtClean="0"/>
              <a:t>Reclaim Audits – Started in 1988</a:t>
            </a:r>
          </a:p>
          <a:p>
            <a:pPr lvl="1"/>
            <a:r>
              <a:rPr lang="en-US" dirty="0" smtClean="0"/>
              <a:t>Rule 22:  </a:t>
            </a:r>
            <a:r>
              <a:rPr lang="en-US" smtClean="0"/>
              <a:t>720 Reclaims Across </a:t>
            </a:r>
            <a:r>
              <a:rPr lang="en-US" dirty="0" smtClean="0"/>
              <a:t>3 Months</a:t>
            </a:r>
          </a:p>
          <a:p>
            <a:pPr lvl="1"/>
            <a:r>
              <a:rPr lang="en-US" dirty="0" smtClean="0"/>
              <a:t>Reduced in the 1990’s to 240 Cars for 1 Month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733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Early Audit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Value &amp; Age</a:t>
            </a:r>
          </a:p>
          <a:p>
            <a:pPr lvl="1"/>
            <a:r>
              <a:rPr lang="en-US" dirty="0" smtClean="0"/>
              <a:t>Conducted on All Cars in Revenue Service</a:t>
            </a:r>
          </a:p>
          <a:p>
            <a:r>
              <a:rPr lang="en-US" dirty="0" smtClean="0"/>
              <a:t>Trailer &amp; Container Audits</a:t>
            </a:r>
          </a:p>
          <a:p>
            <a:pPr lvl="1"/>
            <a:r>
              <a:rPr lang="en-US" dirty="0" smtClean="0"/>
              <a:t>Same Time Audits as Railcars</a:t>
            </a:r>
          </a:p>
          <a:p>
            <a:pPr lvl="1"/>
            <a:r>
              <a:rPr lang="en-US" dirty="0" smtClean="0"/>
              <a:t>Age Audits in Umler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405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Early Audit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Sampling Procedures</a:t>
            </a:r>
          </a:p>
          <a:p>
            <a:pPr lvl="1"/>
            <a:r>
              <a:rPr lang="en-US" dirty="0" smtClean="0"/>
              <a:t>Identify Documents that Contain the Population being Sampled</a:t>
            </a:r>
          </a:p>
          <a:p>
            <a:pPr lvl="1"/>
            <a:r>
              <a:rPr lang="en-US" dirty="0" smtClean="0"/>
              <a:t>Manually Selected from Paper Documents</a:t>
            </a:r>
          </a:p>
          <a:p>
            <a:pPr lvl="1"/>
            <a:r>
              <a:rPr lang="en-US" dirty="0" smtClean="0"/>
              <a:t>Manually Recorded on the Work Papers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735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Modernization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426967" cy="4086561"/>
          </a:xfrm>
        </p:spPr>
        <p:txBody>
          <a:bodyPr/>
          <a:lstStyle/>
          <a:p>
            <a:r>
              <a:rPr lang="en-US" dirty="0" smtClean="0"/>
              <a:t>Remote Access Almost Eliminated Travel</a:t>
            </a:r>
          </a:p>
          <a:p>
            <a:r>
              <a:rPr lang="en-US" dirty="0" smtClean="0"/>
              <a:t>Laptops Eliminated the Need to Take Documents to the Audit Site</a:t>
            </a:r>
          </a:p>
          <a:p>
            <a:r>
              <a:rPr lang="en-US" dirty="0" smtClean="0"/>
              <a:t>Electronic Storage </a:t>
            </a:r>
          </a:p>
          <a:p>
            <a:pPr lvl="1"/>
            <a:r>
              <a:rPr lang="en-US" dirty="0" smtClean="0"/>
              <a:t>Eliminated Hard most Copy Documents</a:t>
            </a:r>
          </a:p>
          <a:p>
            <a:pPr lvl="1"/>
            <a:r>
              <a:rPr lang="en-US" dirty="0" smtClean="0"/>
              <a:t>Allowed Data Access via Railinc </a:t>
            </a:r>
          </a:p>
          <a:p>
            <a:r>
              <a:rPr lang="en-US" dirty="0" smtClean="0"/>
              <a:t>SAS Eliminated Manual Sample Selection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1026" name="Picture 2" descr="C:\Users\bsjxp01\AppData\Local\Microsoft\Windows\Temporary Internet Files\Content.IE5\I4P8PPOR\large-Smiley-Face-making-Thumbs-Up-0-16636[1]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685800"/>
            <a:ext cx="1600200" cy="1210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9505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Recent Updates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4865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List of Specific Tests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09800"/>
            <a:ext cx="8839200" cy="373380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b="1" dirty="0">
                <a:latin typeface="Arial" pitchFamily="34" charset="0"/>
                <a:cs typeface="Arial" pitchFamily="34" charset="0"/>
              </a:rPr>
              <a:t>Mileage Master Audit - </a:t>
            </a:r>
            <a:r>
              <a:rPr lang="en-US" dirty="0" smtClean="0"/>
              <a:t>Mileage </a:t>
            </a:r>
            <a:r>
              <a:rPr lang="en-US" dirty="0"/>
              <a:t>Master </a:t>
            </a:r>
            <a:r>
              <a:rPr lang="en-US" dirty="0" smtClean="0"/>
              <a:t>Accuracy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b="1" dirty="0" smtClean="0">
                <a:latin typeface="Arial" pitchFamily="34" charset="0"/>
                <a:cs typeface="Arial" pitchFamily="34" charset="0"/>
              </a:rPr>
              <a:t>Gap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Analysis- </a:t>
            </a:r>
            <a:r>
              <a:rPr lang="en-US" dirty="0" smtClean="0"/>
              <a:t>Mileage </a:t>
            </a:r>
            <a:r>
              <a:rPr lang="en-US" dirty="0"/>
              <a:t>is Paid for </a:t>
            </a:r>
            <a:r>
              <a:rPr lang="en-US" dirty="0" smtClean="0"/>
              <a:t>All Movements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b="1" dirty="0">
                <a:latin typeface="Arial" pitchFamily="34" charset="0"/>
                <a:cs typeface="Arial" pitchFamily="34" charset="0"/>
              </a:rPr>
              <a:t>LCS Audit- </a:t>
            </a:r>
            <a:r>
              <a:rPr lang="en-US" dirty="0" smtClean="0"/>
              <a:t>Use </a:t>
            </a:r>
            <a:r>
              <a:rPr lang="en-US" dirty="0"/>
              <a:t>of LCS in </a:t>
            </a:r>
            <a:r>
              <a:rPr lang="en-US" dirty="0" smtClean="0"/>
              <a:t>Calculations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b="1" dirty="0">
                <a:latin typeface="Arial" pitchFamily="34" charset="0"/>
                <a:cs typeface="Arial" pitchFamily="34" charset="0"/>
              </a:rPr>
              <a:t>Payable Claims Audit- </a:t>
            </a:r>
            <a:r>
              <a:rPr lang="en-US" dirty="0" smtClean="0"/>
              <a:t>Payable </a:t>
            </a:r>
            <a:r>
              <a:rPr lang="en-US" dirty="0"/>
              <a:t>Claim Handling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b="1" dirty="0">
                <a:latin typeface="Arial" pitchFamily="34" charset="0"/>
                <a:cs typeface="Arial" pitchFamily="34" charset="0"/>
              </a:rPr>
              <a:t>Receivable Claims Audit- </a:t>
            </a:r>
            <a:r>
              <a:rPr lang="en-US" dirty="0" smtClean="0"/>
              <a:t>Receivable </a:t>
            </a:r>
            <a:r>
              <a:rPr lang="en-US" dirty="0"/>
              <a:t>Claim Handling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b="1" dirty="0">
                <a:latin typeface="Arial" pitchFamily="34" charset="0"/>
                <a:cs typeface="Arial" pitchFamily="34" charset="0"/>
              </a:rPr>
              <a:t>Percent Payment Audit- </a:t>
            </a:r>
            <a:r>
              <a:rPr lang="en-US" dirty="0" smtClean="0"/>
              <a:t>Car </a:t>
            </a:r>
            <a:r>
              <a:rPr lang="en-US" dirty="0"/>
              <a:t>Hire is Paid </a:t>
            </a:r>
            <a:r>
              <a:rPr lang="en-US" dirty="0" smtClean="0"/>
              <a:t>Timely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759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List of Specific Tests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700" b="1" dirty="0" smtClean="0">
                <a:latin typeface="Arial" panose="020B0604020202020204" pitchFamily="34" charset="0"/>
                <a:cs typeface="Arial" pitchFamily="34" charset="0"/>
              </a:rPr>
              <a:t>Rule 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22 </a:t>
            </a: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Audit- </a:t>
            </a:r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Accurate Rule 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22 Reclaims </a:t>
            </a:r>
            <a:endParaRPr lang="en-US" sz="2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700" b="1" dirty="0" smtClean="0">
                <a:latin typeface="Arial" pitchFamily="34" charset="0"/>
                <a:cs typeface="Arial" pitchFamily="34" charset="0"/>
              </a:rPr>
              <a:t>Rule 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5 TOL </a:t>
            </a: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Audit- </a:t>
            </a:r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Accurate Rule 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5 TOL </a:t>
            </a:r>
            <a:endParaRPr lang="en-US" sz="2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700" b="1" dirty="0" smtClean="0">
                <a:latin typeface="Arial" pitchFamily="34" charset="0"/>
                <a:cs typeface="Arial" pitchFamily="34" charset="0"/>
              </a:rPr>
              <a:t>Rule 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4 TOL </a:t>
            </a: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Audit- </a:t>
            </a:r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Accurate Rule 4 TOL</a:t>
            </a:r>
          </a:p>
          <a:p>
            <a:r>
              <a:rPr lang="en-US" sz="2700" b="1" dirty="0" smtClean="0">
                <a:latin typeface="Arial" pitchFamily="34" charset="0"/>
                <a:cs typeface="Arial" pitchFamily="34" charset="0"/>
              </a:rPr>
              <a:t>Rule 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7 &amp; Rule 8 </a:t>
            </a: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Audit- 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Conformance to DDCT</a:t>
            </a:r>
            <a:endParaRPr lang="en-US" sz="1600" b="1" dirty="0" smtClean="0">
              <a:latin typeface="Arial" pitchFamily="34" charset="0"/>
              <a:cs typeface="Arial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834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Updated Tests – Gap Analysis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Old Process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Approximately Three Days to Draw Sample</a:t>
            </a:r>
          </a:p>
          <a:p>
            <a:r>
              <a:rPr lang="en-US" dirty="0" smtClean="0"/>
              <a:t>Sample was not Statistically Significant</a:t>
            </a:r>
          </a:p>
          <a:p>
            <a:r>
              <a:rPr lang="en-US" dirty="0" smtClean="0"/>
              <a:t>Carrier Provided Appendix H Data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Current Process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Sample is Drawn in 30 Minutes</a:t>
            </a:r>
          </a:p>
          <a:p>
            <a:r>
              <a:rPr lang="en-US" dirty="0" smtClean="0"/>
              <a:t>Sample is Statistically Significant</a:t>
            </a:r>
          </a:p>
          <a:p>
            <a:r>
              <a:rPr lang="en-US" dirty="0" smtClean="0"/>
              <a:t>No Carrier Data is Required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2050" name="Picture 2" descr="C:\Users\bsjxp01\AppData\Local\Microsoft\Windows\Temporary Internet Files\Content.IE5\I4P8PPOR\large-Smiley-Face-making-Thumbs-Up-0-16636[1]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2286000"/>
            <a:ext cx="457200" cy="42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bsjxp01\AppData\Local\Microsoft\Windows\Temporary Internet Files\Content.IE5\PR72RX4J\120px-Emoticon_frown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367900"/>
            <a:ext cx="495300" cy="41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2178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Updated Tests - % Payment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Old Process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Performed on a Sample of Carriers</a:t>
            </a:r>
          </a:p>
          <a:p>
            <a:r>
              <a:rPr lang="en-US" dirty="0" smtClean="0"/>
              <a:t>Carrier Provided Appendix H Documents</a:t>
            </a:r>
          </a:p>
          <a:p>
            <a:r>
              <a:rPr lang="en-US" dirty="0" smtClean="0"/>
              <a:t>Performed Only During Audit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Current Process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Performed on 100% of Carriers</a:t>
            </a:r>
          </a:p>
          <a:p>
            <a:r>
              <a:rPr lang="en-US" dirty="0" smtClean="0"/>
              <a:t>No Documentation Required from Carrier</a:t>
            </a:r>
          </a:p>
          <a:p>
            <a:r>
              <a:rPr lang="en-US" dirty="0" smtClean="0"/>
              <a:t>Performed Monthly</a:t>
            </a:r>
          </a:p>
          <a:p>
            <a:r>
              <a:rPr lang="en-US" dirty="0" smtClean="0"/>
              <a:t>Can Influence Audit Schedule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8" name="Picture 3" descr="C:\Users\bsjxp01\AppData\Local\Microsoft\Windows\Temporary Internet Files\Content.IE5\PR72RX4J\120px-Emoticon_frown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367900"/>
            <a:ext cx="495300" cy="41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bsjxp01\AppData\Local\Microsoft\Windows\Temporary Internet Files\Content.IE5\I4P8PPOR\large-Smiley-Face-making-Thumbs-Up-0-16636[1]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2367900"/>
            <a:ext cx="457200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3018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Updated Tests – Rule 22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Old </a:t>
            </a:r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Sample (240 Cars) Selected Manually</a:t>
            </a:r>
          </a:p>
          <a:p>
            <a:r>
              <a:rPr lang="en-US" dirty="0" smtClean="0"/>
              <a:t>Sample not Statistically Significant</a:t>
            </a:r>
          </a:p>
          <a:p>
            <a:r>
              <a:rPr lang="en-US" dirty="0" smtClean="0"/>
              <a:t>Manually Entered in Work Papers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/>
              <a:t>Current </a:t>
            </a:r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Sample Selected Electronically</a:t>
            </a:r>
          </a:p>
          <a:p>
            <a:r>
              <a:rPr lang="en-US" dirty="0" smtClean="0"/>
              <a:t>Sample is Statistically Significant</a:t>
            </a:r>
          </a:p>
          <a:p>
            <a:r>
              <a:rPr lang="en-US" dirty="0" smtClean="0"/>
              <a:t>Selection Process Populates Work “Papers”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8" name="Picture 3" descr="C:\Users\bsjxp01\AppData\Local\Microsoft\Windows\Temporary Internet Files\Content.IE5\PR72RX4J\120px-Emoticon_frown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367900"/>
            <a:ext cx="495300" cy="41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bsjxp01\AppData\Local\Microsoft\Windows\Temporary Internet Files\Content.IE5\I4P8PPOR\large-Smiley-Face-making-Thumbs-Up-0-16636[1]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2367900"/>
            <a:ext cx="457200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5377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375651" cy="1192975"/>
          </a:xfrm>
        </p:spPr>
        <p:txBody>
          <a:bodyPr/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8915400" cy="42672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Auditing in the Past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Life of an Auditor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Early Tests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Modernization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Recent Updates</a:t>
            </a:r>
          </a:p>
          <a:p>
            <a:pPr lvl="1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List of Specific Tests (Prizes)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Updated Tests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9683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Updated Tests - Rule 5 TOL 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Old </a:t>
            </a:r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/>
              <a:t>Current </a:t>
            </a:r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b="1" dirty="0" smtClean="0"/>
              <a:t>System Audit</a:t>
            </a:r>
          </a:p>
          <a:p>
            <a:r>
              <a:rPr lang="en-US" dirty="0" smtClean="0"/>
              <a:t>First Test to Use Electronically Drawn Sampling Techniques</a:t>
            </a:r>
          </a:p>
          <a:p>
            <a:r>
              <a:rPr lang="en-US" dirty="0" smtClean="0"/>
              <a:t>Statistically Significant Sample Drawn Electronically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8" name="Picture 3" descr="C:\Users\bsjxp01\AppData\Local\Microsoft\Windows\Temporary Internet Files\Content.IE5\PR72RX4J\120px-Emoticon_frown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367900"/>
            <a:ext cx="495300" cy="41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bsjxp01\AppData\Local\Microsoft\Windows\Temporary Internet Files\Content.IE5\I4P8PPOR\large-Smiley-Face-making-Thumbs-Up-0-16636[1]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2367900"/>
            <a:ext cx="457200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bsjxp01\AppData\Local\Microsoft\Windows\Temporary Internet Files\Content.IE5\I4P8PPOR\alphabet-150831_640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895600"/>
            <a:ext cx="3085624" cy="29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01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Update Tests – Rule 4 TOL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Old </a:t>
            </a:r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/>
              <a:t>Current </a:t>
            </a:r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b="1" dirty="0" smtClean="0"/>
              <a:t>System Audit</a:t>
            </a:r>
          </a:p>
          <a:p>
            <a:r>
              <a:rPr lang="en-US" dirty="0"/>
              <a:t>A New System Eliminated Traditional </a:t>
            </a:r>
            <a:r>
              <a:rPr lang="en-US" dirty="0" smtClean="0"/>
              <a:t>Reclaims</a:t>
            </a:r>
          </a:p>
          <a:p>
            <a:r>
              <a:rPr lang="en-US" dirty="0" smtClean="0"/>
              <a:t>Statistically Significant Sample Drawn Electronically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8" name="Picture 3" descr="C:\Users\bsjxp01\AppData\Local\Microsoft\Windows\Temporary Internet Files\Content.IE5\PR72RX4J\120px-Emoticon_frown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367900"/>
            <a:ext cx="495300" cy="41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bsjxp01\AppData\Local\Microsoft\Windows\Temporary Internet Files\Content.IE5\I4P8PPOR\large-Smiley-Face-making-Thumbs-Up-0-16636[1]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2367900"/>
            <a:ext cx="457200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C:\Users\bsjxp01\AppData\Local\Microsoft\Windows\Temporary Internet Files\Content.IE5\I4P8PPOR\alphabet-150831_640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084" y="2841625"/>
            <a:ext cx="3636419" cy="287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81364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Updated Tests – Rule 7 &amp; 8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Old </a:t>
            </a:r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/>
              <a:t>Current </a:t>
            </a:r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b="1" dirty="0"/>
              <a:t>System Audit</a:t>
            </a:r>
          </a:p>
          <a:p>
            <a:r>
              <a:rPr lang="en-US" dirty="0"/>
              <a:t>A New System Eliminated Traditional Reclaims</a:t>
            </a:r>
          </a:p>
          <a:p>
            <a:r>
              <a:rPr lang="en-US" dirty="0"/>
              <a:t>Statistically Significant Sample Drawn Electronically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8" name="Picture 3" descr="C:\Users\bsjxp01\AppData\Local\Microsoft\Windows\Temporary Internet Files\Content.IE5\PR72RX4J\120px-Emoticon_frown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367900"/>
            <a:ext cx="495300" cy="41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bsjxp01\AppData\Local\Microsoft\Windows\Temporary Internet Files\Content.IE5\I4P8PPOR\large-Smiley-Face-making-Thumbs-Up-0-16636[1]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2367900"/>
            <a:ext cx="457200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C:\Users\bsjxp01\AppData\Local\Microsoft\Windows\Temporary Internet Files\Content.IE5\I4P8PPOR\alphabet-150831_640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084" y="2841625"/>
            <a:ext cx="3636419" cy="287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9879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2039603"/>
            <a:ext cx="8426967" cy="3827798"/>
          </a:xfrm>
        </p:spPr>
        <p:txBody>
          <a:bodyPr>
            <a:normAutofit/>
          </a:bodyPr>
          <a:lstStyle/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For Additional Information Contact:</a:t>
            </a:r>
          </a:p>
          <a:p>
            <a:pPr marL="0" indent="0" algn="ctr">
              <a:buNone/>
            </a:pP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Railinc Customer Support Center </a:t>
            </a:r>
          </a:p>
          <a:p>
            <a:pPr marL="0" indent="0" algn="ctr">
              <a:buNone/>
            </a:pP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CSC@Railinc.com</a:t>
            </a:r>
            <a:endParaRPr lang="en-US" sz="2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	877-RAILINC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3750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426967" cy="220980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8800" b="1" dirty="0" smtClean="0">
                <a:latin typeface="Arial" pitchFamily="34" charset="0"/>
                <a:cs typeface="Arial" pitchFamily="34" charset="0"/>
              </a:rPr>
              <a:t>Questions?</a:t>
            </a:r>
            <a:endParaRPr lang="en-US" sz="8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745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Overview of the Car Hire Audit Process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257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609600"/>
            <a:ext cx="8375651" cy="1192975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Car Hire Audit Process Overview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Authority: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Car Hire Rule 6</a:t>
            </a:r>
          </a:p>
          <a:p>
            <a:pPr marL="0" indent="0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Auditors: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Railinc on the behalf of the AAR</a:t>
            </a:r>
          </a:p>
          <a:p>
            <a:pPr marL="0" indent="0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Timing: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Class I Alternating Years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 		Class II &amp; III Carriers every 3 						to 5 years </a:t>
            </a:r>
          </a:p>
          <a:p>
            <a:pPr marL="0" indent="0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Result:	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Report Indicating Compliance 						with Car Hire Rules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317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Car Hire Audit Process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Car Hire Audits are Conducted Based on Sample Data</a:t>
            </a:r>
          </a:p>
          <a:p>
            <a:r>
              <a:rPr lang="en-US" dirty="0" smtClean="0"/>
              <a:t>Car Hire Audits are Procedural – Not Financial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831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Auditing in the Past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2051" name="Picture 3" descr="C:\Users\bsjxp01\AppData\Local\Microsoft\Windows\Temporary Internet Files\Content.IE5\2TMRV065\asientos-contables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064705"/>
            <a:ext cx="4495800" cy="3348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8256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Life of an Auditor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Audits Conducted on Site</a:t>
            </a:r>
          </a:p>
          <a:p>
            <a:pPr lvl="1"/>
            <a:r>
              <a:rPr lang="en-US" dirty="0" smtClean="0"/>
              <a:t>Travel up to 35 Weeks Annually</a:t>
            </a:r>
          </a:p>
          <a:p>
            <a:pPr lvl="1"/>
            <a:r>
              <a:rPr lang="en-US" dirty="0" smtClean="0"/>
              <a:t>Arrive Monday Around Noon</a:t>
            </a:r>
          </a:p>
          <a:p>
            <a:pPr lvl="1"/>
            <a:r>
              <a:rPr lang="en-US" dirty="0" smtClean="0"/>
              <a:t>Depart Friday Around Noon</a:t>
            </a:r>
          </a:p>
          <a:p>
            <a:pPr lvl="1"/>
            <a:r>
              <a:rPr lang="en-US" dirty="0" smtClean="0"/>
              <a:t>Coat &amp; Tie Mandatory</a:t>
            </a:r>
          </a:p>
          <a:p>
            <a:pPr lvl="1"/>
            <a:r>
              <a:rPr lang="en-US" dirty="0" smtClean="0"/>
              <a:t>West Coast Audits Required Weekend Stays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032" name="Picture 8" descr="C:\Users\bsjxp01\AppData\Local\Microsoft\Windows\Temporary Internet Files\Content.IE5\PR72RX4J\Accountant2_2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209801"/>
            <a:ext cx="21336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1798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The Life of an Auditor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Resources were Carried to the Audit</a:t>
            </a:r>
          </a:p>
          <a:p>
            <a:pPr lvl="1"/>
            <a:r>
              <a:rPr lang="en-US" dirty="0" smtClean="0"/>
              <a:t>Five Inch Brief Case</a:t>
            </a:r>
          </a:p>
          <a:p>
            <a:pPr lvl="2"/>
            <a:r>
              <a:rPr lang="en-US" dirty="0" smtClean="0"/>
              <a:t>Previous Audit</a:t>
            </a:r>
          </a:p>
          <a:p>
            <a:pPr lvl="2"/>
            <a:r>
              <a:rPr lang="en-US" dirty="0" smtClean="0"/>
              <a:t>Reference Material</a:t>
            </a:r>
          </a:p>
          <a:p>
            <a:pPr lvl="1"/>
            <a:r>
              <a:rPr lang="en-US" dirty="0" smtClean="0"/>
              <a:t>14 Column Accounting Paper</a:t>
            </a:r>
          </a:p>
          <a:p>
            <a:pPr lvl="1"/>
            <a:r>
              <a:rPr lang="en-US" dirty="0" smtClean="0"/>
              <a:t>Hand Calculator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3076" name="Picture 4" descr="C:\Users\bsjxp01\AppData\Local\Microsoft\Windows\Temporary Internet Files\Content.IE5\SW8A704J\a_lawyer_answering_his_ringing_cell_phone_as_he_walks_carrying_his_briefcase_0521-1003-2615-0347_SMU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895600"/>
            <a:ext cx="272415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4292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The Life of an Auditor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Paper Record Books</a:t>
            </a:r>
          </a:p>
          <a:p>
            <a:pPr lvl="1"/>
            <a:r>
              <a:rPr lang="en-US" dirty="0" smtClean="0"/>
              <a:t>Up to 50 per Month for Foreign Cars</a:t>
            </a:r>
          </a:p>
          <a:p>
            <a:pPr lvl="1"/>
            <a:r>
              <a:rPr lang="en-US" dirty="0" smtClean="0"/>
              <a:t>Up to 10 Pounds per Book</a:t>
            </a:r>
          </a:p>
          <a:p>
            <a:r>
              <a:rPr lang="en-US" dirty="0" smtClean="0"/>
              <a:t>Misc. Stacks of Paper</a:t>
            </a:r>
          </a:p>
          <a:p>
            <a:r>
              <a:rPr lang="en-US" dirty="0" smtClean="0"/>
              <a:t>Storage Outside Car Accounting</a:t>
            </a:r>
          </a:p>
          <a:p>
            <a:r>
              <a:rPr lang="en-US" dirty="0" smtClean="0"/>
              <a:t>Microfiche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4098" name="Picture 2" descr="C:\Users\bsjxp01\AppData\Local\Microsoft\Windows\Temporary Internet Files\Content.IE5\DUEVJRFE\look_it_up_T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200400"/>
            <a:ext cx="2609850" cy="2300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26966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600</Words>
  <Application>Microsoft Office PowerPoint</Application>
  <PresentationFormat>On-screen Show (4:3)</PresentationFormat>
  <Paragraphs>162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ＭＳ Ｐゴシック</vt:lpstr>
      <vt:lpstr>Arial</vt:lpstr>
      <vt:lpstr>Calibri</vt:lpstr>
      <vt:lpstr>Helvetica</vt:lpstr>
      <vt:lpstr>Helvetica Light</vt:lpstr>
      <vt:lpstr>1_Office Theme</vt:lpstr>
      <vt:lpstr>AAR Car Hire Audit Old to New</vt:lpstr>
      <vt:lpstr>Agenda</vt:lpstr>
      <vt:lpstr>Overview of the Car Hire Audit Process</vt:lpstr>
      <vt:lpstr>Car Hire Audit Process Overview</vt:lpstr>
      <vt:lpstr>Car Hire Audit Process Overview</vt:lpstr>
      <vt:lpstr>Auditing in the Past</vt:lpstr>
      <vt:lpstr>The Life of an Auditor</vt:lpstr>
      <vt:lpstr>The Life of an Auditor</vt:lpstr>
      <vt:lpstr>The Life of an Auditor</vt:lpstr>
      <vt:lpstr>Early Audit Tests</vt:lpstr>
      <vt:lpstr>Early Audit Tests</vt:lpstr>
      <vt:lpstr>Early Audit Tests</vt:lpstr>
      <vt:lpstr>Modernization</vt:lpstr>
      <vt:lpstr>Recent Updates</vt:lpstr>
      <vt:lpstr>List of Specific Tests</vt:lpstr>
      <vt:lpstr>List of Specific Tests</vt:lpstr>
      <vt:lpstr>Updated Tests – Gap Analysis</vt:lpstr>
      <vt:lpstr>Updated Tests - % Payment</vt:lpstr>
      <vt:lpstr>Updated Tests – Rule 22</vt:lpstr>
      <vt:lpstr>Updated Tests - Rule 5 TOL </vt:lpstr>
      <vt:lpstr>Update Tests – Rule 4 TOL</vt:lpstr>
      <vt:lpstr>Updated Tests – Rule 7 &amp; 8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2014-10-16T19:05:39Z</dcterms:created>
  <dcterms:modified xsi:type="dcterms:W3CDTF">2015-11-09T16:24:36Z</dcterms:modified>
</cp:coreProperties>
</file>