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 id="2147483709" r:id="rId2"/>
    <p:sldMasterId id="2147483668" r:id="rId3"/>
    <p:sldMasterId id="2147483749" r:id="rId4"/>
    <p:sldMasterId id="2147483769" r:id="rId5"/>
    <p:sldMasterId id="2147483689" r:id="rId6"/>
  </p:sldMasterIdLst>
  <p:notesMasterIdLst>
    <p:notesMasterId r:id="rId30"/>
  </p:notesMasterIdLst>
  <p:handoutMasterIdLst>
    <p:handoutMasterId r:id="rId31"/>
  </p:handoutMasterIdLst>
  <p:sldIdLst>
    <p:sldId id="264" r:id="rId7"/>
    <p:sldId id="281" r:id="rId8"/>
    <p:sldId id="326" r:id="rId9"/>
    <p:sldId id="312" r:id="rId10"/>
    <p:sldId id="329" r:id="rId11"/>
    <p:sldId id="327" r:id="rId12"/>
    <p:sldId id="313" r:id="rId13"/>
    <p:sldId id="316" r:id="rId14"/>
    <p:sldId id="330" r:id="rId15"/>
    <p:sldId id="317" r:id="rId16"/>
    <p:sldId id="298" r:id="rId17"/>
    <p:sldId id="296" r:id="rId18"/>
    <p:sldId id="297" r:id="rId19"/>
    <p:sldId id="295" r:id="rId20"/>
    <p:sldId id="306" r:id="rId21"/>
    <p:sldId id="308" r:id="rId22"/>
    <p:sldId id="300" r:id="rId23"/>
    <p:sldId id="302" r:id="rId24"/>
    <p:sldId id="304" r:id="rId25"/>
    <p:sldId id="305" r:id="rId26"/>
    <p:sldId id="309" r:id="rId27"/>
    <p:sldId id="299"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F69"/>
    <a:srgbClr val="0745AB"/>
    <a:srgbClr val="E04E5D"/>
    <a:srgbClr val="826DAF"/>
    <a:srgbClr val="61171F"/>
    <a:srgbClr val="302162"/>
    <a:srgbClr val="D0D4D5"/>
    <a:srgbClr val="D0D4D7"/>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3" autoAdjust="0"/>
    <p:restoredTop sz="93800" autoAdjust="0"/>
  </p:normalViewPr>
  <p:slideViewPr>
    <p:cSldViewPr snapToGrid="0" snapToObjects="1">
      <p:cViewPr varScale="1">
        <p:scale>
          <a:sx n="76" d="100"/>
          <a:sy n="76" d="100"/>
        </p:scale>
        <p:origin x="1266" y="84"/>
      </p:cViewPr>
      <p:guideLst>
        <p:guide orient="horz" pos="2167"/>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3F295C-2931-8847-9516-34865F1616ED}" type="datetime1">
              <a:rPr lang="en-US" smtClean="0"/>
              <a:t>5/10/2016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7E6E25-EFE6-9749-B9A7-44B8B6B33871}" type="slidenum">
              <a:rPr lang="en-US" smtClean="0"/>
              <a:t>‹#›</a:t>
            </a:fld>
            <a:endParaRPr lang="en-US" dirty="0"/>
          </a:p>
        </p:txBody>
      </p:sp>
    </p:spTree>
    <p:extLst>
      <p:ext uri="{BB962C8B-B14F-4D97-AF65-F5344CB8AC3E}">
        <p14:creationId xmlns:p14="http://schemas.microsoft.com/office/powerpoint/2010/main" val="4940708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37A30-794A-5940-B8DE-EA7B2634F3B8}" type="datetime1">
              <a:rPr lang="en-US" smtClean="0"/>
              <a:t>5/10/2016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9E4248-2355-5D45-BB27-FFAA52A79D6C}" type="slidenum">
              <a:rPr lang="en-US" smtClean="0"/>
              <a:t>‹#›</a:t>
            </a:fld>
            <a:endParaRPr lang="en-US" dirty="0"/>
          </a:p>
        </p:txBody>
      </p:sp>
    </p:spTree>
    <p:extLst>
      <p:ext uri="{BB962C8B-B14F-4D97-AF65-F5344CB8AC3E}">
        <p14:creationId xmlns:p14="http://schemas.microsoft.com/office/powerpoint/2010/main" val="212303442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Brief bio</a:t>
            </a:r>
            <a:r>
              <a:rPr lang="en-US" baseline="0" dirty="0" smtClean="0"/>
              <a:t> for Scott?</a:t>
            </a:r>
            <a:endParaRPr lang="en-US" dirty="0"/>
          </a:p>
        </p:txBody>
      </p:sp>
    </p:spTree>
    <p:extLst>
      <p:ext uri="{BB962C8B-B14F-4D97-AF65-F5344CB8AC3E}">
        <p14:creationId xmlns:p14="http://schemas.microsoft.com/office/powerpoint/2010/main" val="1537997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730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is key</a:t>
            </a:r>
          </a:p>
          <a:p>
            <a:r>
              <a:rPr lang="en-US" dirty="0" smtClean="0"/>
              <a:t>Again, this is not a reclaim</a:t>
            </a:r>
          </a:p>
          <a:p>
            <a:endParaRPr lang="en-US" dirty="0"/>
          </a:p>
        </p:txBody>
      </p:sp>
    </p:spTree>
    <p:extLst>
      <p:ext uri="{BB962C8B-B14F-4D97-AF65-F5344CB8AC3E}">
        <p14:creationId xmlns:p14="http://schemas.microsoft.com/office/powerpoint/2010/main" val="2097308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3200" dirty="0" smtClean="0"/>
              <a:t>Paper Rule 15 form</a:t>
            </a:r>
          </a:p>
          <a:p>
            <a:pPr marL="798513" lvl="1" indent="-457200">
              <a:lnSpc>
                <a:spcPct val="150000"/>
              </a:lnSpc>
              <a:buFont typeface="Wingdings" pitchFamily="2" charset="2"/>
              <a:buChar char="Ø"/>
            </a:pPr>
            <a:r>
              <a:rPr lang="en-US" sz="3200" dirty="0" smtClean="0"/>
              <a:t>Filled out by Holding Agent</a:t>
            </a:r>
          </a:p>
          <a:p>
            <a:pPr marL="798513" lvl="1" indent="-457200">
              <a:lnSpc>
                <a:spcPct val="150000"/>
              </a:lnSpc>
              <a:buFont typeface="Wingdings" pitchFamily="2" charset="2"/>
              <a:buChar char="Ø"/>
            </a:pPr>
            <a:r>
              <a:rPr lang="en-US" sz="3200" dirty="0" smtClean="0"/>
              <a:t>Signed by Receiving Agent</a:t>
            </a:r>
          </a:p>
          <a:p>
            <a:pPr marL="798513" lvl="1" indent="-457200">
              <a:lnSpc>
                <a:spcPct val="150000"/>
              </a:lnSpc>
              <a:buFont typeface="Wingdings" pitchFamily="2" charset="2"/>
              <a:buChar char="Ø"/>
            </a:pPr>
            <a:r>
              <a:rPr lang="en-US" sz="3200" dirty="0" smtClean="0"/>
              <a:t>Sent to Car Accounting </a:t>
            </a:r>
            <a:r>
              <a:rPr lang="en-US" sz="3200" dirty="0" smtClean="0">
                <a:sym typeface="Wingdings" pitchFamily="2" charset="2"/>
              </a:rPr>
              <a:t> Reclaim</a:t>
            </a:r>
          </a:p>
          <a:p>
            <a:pPr>
              <a:lnSpc>
                <a:spcPct val="150000"/>
              </a:lnSpc>
            </a:pPr>
            <a:r>
              <a:rPr lang="en-US" sz="3200" dirty="0" smtClean="0">
                <a:sym typeface="Wingdings" pitchFamily="2" charset="2"/>
              </a:rPr>
              <a:t>Completely Manual! </a:t>
            </a:r>
          </a:p>
          <a:p>
            <a:r>
              <a:rPr lang="en-US" sz="1400" dirty="0" smtClean="0"/>
              <a:t>Advantage of Paper Reclaims</a:t>
            </a:r>
          </a:p>
          <a:p>
            <a:r>
              <a:rPr lang="en-US" sz="1400" dirty="0" smtClean="0"/>
              <a:t>Paper Trail</a:t>
            </a:r>
          </a:p>
          <a:p>
            <a:r>
              <a:rPr lang="en-US" sz="1400" dirty="0" smtClean="0"/>
              <a:t>Both agents had agreed that reclaim was proper</a:t>
            </a:r>
          </a:p>
          <a:p>
            <a:r>
              <a:rPr lang="en-US" sz="1400" dirty="0" smtClean="0"/>
              <a:t>   disputes settled between agents</a:t>
            </a:r>
          </a:p>
          <a:p>
            <a:endParaRPr lang="en-US" sz="1400" dirty="0" smtClean="0"/>
          </a:p>
          <a:p>
            <a:r>
              <a:rPr lang="en-US" sz="1400" dirty="0" smtClean="0"/>
              <a:t>Problems:</a:t>
            </a:r>
          </a:p>
          <a:p>
            <a:pPr marL="165261" indent="-165261">
              <a:buFont typeface="Arial" pitchFamily="34" charset="0"/>
              <a:buChar char="•"/>
            </a:pPr>
            <a:r>
              <a:rPr lang="en-US" sz="1400" dirty="0" smtClean="0"/>
              <a:t>Rule 15 Reclaims were 100% manual</a:t>
            </a:r>
          </a:p>
          <a:p>
            <a:pPr marL="165261" indent="-165261">
              <a:buFont typeface="Arial" pitchFamily="34" charset="0"/>
              <a:buChar char="•"/>
            </a:pPr>
            <a:r>
              <a:rPr lang="en-US" sz="1400" dirty="0" smtClean="0"/>
              <a:t>Illegible, late data or incomplete data</a:t>
            </a:r>
          </a:p>
          <a:p>
            <a:pPr marL="165261" indent="-165261">
              <a:buFont typeface="Arial" pitchFamily="34" charset="0"/>
              <a:buChar char="•"/>
            </a:pPr>
            <a:r>
              <a:rPr lang="en-US" sz="1400" dirty="0" smtClean="0"/>
              <a:t>Data keyed incorrectly</a:t>
            </a:r>
          </a:p>
          <a:p>
            <a:pPr marL="165261" indent="-165261">
              <a:buFont typeface="Arial" pitchFamily="34" charset="0"/>
              <a:buChar char="•"/>
            </a:pPr>
            <a:r>
              <a:rPr lang="en-US" sz="1400" dirty="0" smtClean="0"/>
              <a:t>Extensions incorrect</a:t>
            </a:r>
          </a:p>
          <a:p>
            <a:pPr marL="165261" indent="-165261">
              <a:buFont typeface="Arial" pitchFamily="34" charset="0"/>
              <a:buChar char="•"/>
            </a:pPr>
            <a:r>
              <a:rPr lang="en-US" sz="1400" dirty="0" smtClean="0"/>
              <a:t>Any error could cause the reclaim to be declined</a:t>
            </a:r>
          </a:p>
          <a:p>
            <a:pPr marL="165261" indent="-165261">
              <a:buFont typeface="Arial" pitchFamily="34" charset="0"/>
              <a:buChar char="•"/>
            </a:pPr>
            <a:r>
              <a:rPr lang="en-US" sz="1400" dirty="0" smtClean="0"/>
              <a:t>Payment was delayed for months</a:t>
            </a:r>
          </a:p>
          <a:p>
            <a:endParaRPr lang="en-US" sz="1400" baseline="0" dirty="0" smtClean="0"/>
          </a:p>
          <a:p>
            <a:endParaRPr lang="en-US" sz="1400" dirty="0" smtClean="0"/>
          </a:p>
          <a:p>
            <a:r>
              <a:rPr lang="en-US" sz="1300" dirty="0" smtClean="0"/>
              <a:t>System was automated in 2002! </a:t>
            </a:r>
          </a:p>
          <a:p>
            <a:endParaRPr lang="en-US" sz="1300" dirty="0" smtClean="0"/>
          </a:p>
          <a:p>
            <a:r>
              <a:rPr lang="en-US" sz="1300" dirty="0" smtClean="0"/>
              <a:t>Car Service Rule 7 – Conditions that must be complied with for the interchange of cars</a:t>
            </a:r>
          </a:p>
          <a:p>
            <a:r>
              <a:rPr lang="en-US" sz="1300" b="1" dirty="0" smtClean="0"/>
              <a:t>Car Service – RULE 7 – Interchange – Error Movements</a:t>
            </a:r>
            <a:endParaRPr lang="en-US" sz="1300" dirty="0" smtClean="0"/>
          </a:p>
          <a:p>
            <a:pPr lvl="1"/>
            <a:r>
              <a:rPr lang="en-US" sz="1300" dirty="0" smtClean="0"/>
              <a:t>C. Delayed Interchange:</a:t>
            </a:r>
          </a:p>
          <a:p>
            <a:pPr lvl="1"/>
            <a:r>
              <a:rPr lang="en-US" sz="1300" dirty="0" smtClean="0"/>
              <a:t>When interchange required by Section (B.2., .3), of the rule cannot be accomplished, the provisions of Car Hire Rule 15 apply.</a:t>
            </a:r>
          </a:p>
          <a:p>
            <a:endParaRPr lang="en-US" sz="1300" dirty="0" smtClean="0"/>
          </a:p>
          <a:p>
            <a:r>
              <a:rPr lang="en-US" sz="1300" dirty="0" smtClean="0"/>
              <a:t>Technical information on what information and requirements are in the TRAIN II manual available from Railinc. </a:t>
            </a:r>
            <a:endParaRPr lang="en-US" sz="1300" dirty="0"/>
          </a:p>
        </p:txBody>
      </p:sp>
    </p:spTree>
    <p:extLst>
      <p:ext uri="{BB962C8B-B14F-4D97-AF65-F5344CB8AC3E}">
        <p14:creationId xmlns:p14="http://schemas.microsoft.com/office/powerpoint/2010/main" val="2097308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The receipt time of the original Train 08/10 Type 82 message to Railinc is saved as the start time of the TOL.</a:t>
            </a:r>
          </a:p>
          <a:p>
            <a:pPr marL="0" marR="0" indent="0" algn="l" defTabSz="457200" rtl="0" eaLnBrk="1" fontAlgn="auto" latinLnBrk="0" hangingPunct="1">
              <a:lnSpc>
                <a:spcPct val="100000"/>
              </a:lnSpc>
              <a:spcBef>
                <a:spcPts val="0"/>
              </a:spcBef>
              <a:spcAft>
                <a:spcPts val="0"/>
              </a:spcAft>
              <a:buClrTx/>
              <a:buSzTx/>
              <a:buFontTx/>
              <a:buNone/>
              <a:tabLst/>
              <a:defRPr/>
            </a:pPr>
            <a:r>
              <a:rPr lang="en-US" sz="3200" dirty="0" smtClean="0"/>
              <a:t>CASS </a:t>
            </a:r>
            <a:r>
              <a:rPr lang="en-US" sz="3200" baseline="0" dirty="0" smtClean="0"/>
              <a:t>Event type for start of Rule 15 = CH82 (for the type 82) Will not show as an ICHR</a:t>
            </a:r>
            <a:endParaRPr lang="en-US" sz="3200" dirty="0" smtClean="0"/>
          </a:p>
          <a:p>
            <a:endParaRPr lang="en-US" sz="3200" dirty="0" smtClean="0"/>
          </a:p>
          <a:p>
            <a:r>
              <a:rPr lang="en-US" sz="3200" dirty="0" smtClean="0"/>
              <a:t>This receipt time is recognized by LCS as a verified interchange (LCS V) of Car Hire. </a:t>
            </a:r>
          </a:p>
          <a:p>
            <a:endParaRPr lang="en-US" sz="3200" dirty="0" smtClean="0"/>
          </a:p>
        </p:txBody>
      </p:sp>
    </p:spTree>
    <p:extLst>
      <p:ext uri="{BB962C8B-B14F-4D97-AF65-F5344CB8AC3E}">
        <p14:creationId xmlns:p14="http://schemas.microsoft.com/office/powerpoint/2010/main" val="2097308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If the receiving road declines the TOL Rule 15, a Train 10/08 report type 89 is sent back to the holding road indicating the denial of the TOL. The Car Hire responsibility remains with the Holding Carrier until actual interchange.</a:t>
            </a:r>
          </a:p>
          <a:p>
            <a:endParaRPr lang="en-US" sz="1300" dirty="0" smtClean="0"/>
          </a:p>
          <a:p>
            <a:r>
              <a:rPr lang="en-US" sz="1300" dirty="0" smtClean="0"/>
              <a:t>Will NOT show up in CASS</a:t>
            </a:r>
          </a:p>
        </p:txBody>
      </p:sp>
    </p:spTree>
    <p:extLst>
      <p:ext uri="{BB962C8B-B14F-4D97-AF65-F5344CB8AC3E}">
        <p14:creationId xmlns:p14="http://schemas.microsoft.com/office/powerpoint/2010/main" val="209730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CN sending the Rule 15 to this road. It has been accepted.</a:t>
            </a:r>
          </a:p>
          <a:p>
            <a:r>
              <a:rPr lang="en-US" dirty="0" smtClean="0"/>
              <a:t>Start shows</a:t>
            </a:r>
            <a:r>
              <a:rPr lang="en-US" baseline="0" dirty="0" smtClean="0"/>
              <a:t> TOL R15</a:t>
            </a:r>
          </a:p>
          <a:p>
            <a:r>
              <a:rPr lang="en-US" baseline="0" dirty="0" smtClean="0"/>
              <a:t>End 1 minute prior to physical ICHR of car</a:t>
            </a:r>
          </a:p>
          <a:p>
            <a:r>
              <a:rPr lang="en-US" baseline="0" dirty="0" smtClean="0"/>
              <a:t>“Moves” back to car which is then </a:t>
            </a:r>
            <a:r>
              <a:rPr lang="en-US" baseline="0" smtClean="0"/>
              <a:t>physically interchanged. </a:t>
            </a:r>
            <a:endParaRPr lang="en-US" dirty="0"/>
          </a:p>
        </p:txBody>
      </p:sp>
    </p:spTree>
    <p:extLst>
      <p:ext uri="{BB962C8B-B14F-4D97-AF65-F5344CB8AC3E}">
        <p14:creationId xmlns:p14="http://schemas.microsoft.com/office/powerpoint/2010/main" val="2097308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road can receive the rule 4</a:t>
            </a:r>
          </a:p>
          <a:p>
            <a:r>
              <a:rPr lang="en-US" dirty="0" smtClean="0"/>
              <a:t>Add in notes the STCC codes from the rule</a:t>
            </a:r>
          </a:p>
          <a:p>
            <a:r>
              <a:rPr lang="en-US" dirty="0" smtClean="0"/>
              <a:t>Date of following month when entries arrive.</a:t>
            </a:r>
          </a:p>
          <a:p>
            <a:r>
              <a:rPr lang="en-US" dirty="0" smtClean="0"/>
              <a:t>Delivery, Loaded release or loaded PFPS stop Rule 4</a:t>
            </a:r>
          </a:p>
          <a:p>
            <a:endParaRPr lang="en-US" dirty="0" smtClean="0"/>
          </a:p>
          <a:p>
            <a:r>
              <a:rPr lang="en-US" dirty="0" smtClean="0"/>
              <a:t>Rule 4</a:t>
            </a:r>
            <a:r>
              <a:rPr lang="en-US" baseline="0" dirty="0" smtClean="0"/>
              <a:t> takes precedence over empty time. Rule 5 takes remainder of loaded time up to maximum</a:t>
            </a:r>
          </a:p>
          <a:p>
            <a:r>
              <a:rPr lang="en-US" baseline="0" dirty="0" smtClean="0"/>
              <a:t>If move spans more than 1 month, there is a new rule 4 receipt/delivery each month</a:t>
            </a:r>
          </a:p>
          <a:p>
            <a:endParaRPr lang="en-US" baseline="0" dirty="0" smtClean="0"/>
          </a:p>
          <a:p>
            <a:r>
              <a:rPr lang="en-US" baseline="0" dirty="0" smtClean="0"/>
              <a:t>Source = CHP23-Data-Source</a:t>
            </a:r>
          </a:p>
          <a:p>
            <a:r>
              <a:rPr lang="en-US" baseline="0" dirty="0" smtClean="0"/>
              <a:t>Pay Code = 4</a:t>
            </a:r>
            <a:endParaRPr lang="en-US" dirty="0"/>
          </a:p>
        </p:txBody>
      </p:sp>
    </p:spTree>
    <p:extLst>
      <p:ext uri="{BB962C8B-B14F-4D97-AF65-F5344CB8AC3E}">
        <p14:creationId xmlns:p14="http://schemas.microsoft.com/office/powerpoint/2010/main" val="209730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156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TOL</a:t>
            </a:r>
          </a:p>
          <a:p>
            <a:r>
              <a:rPr lang="en-US" dirty="0" smtClean="0"/>
              <a:t>Rule 4</a:t>
            </a:r>
          </a:p>
          <a:p>
            <a:r>
              <a:rPr lang="en-US" dirty="0" smtClean="0"/>
              <a:t>Must be empty, valid 417 waybill, AND specific</a:t>
            </a:r>
            <a:r>
              <a:rPr lang="en-US" baseline="0" dirty="0" smtClean="0"/>
              <a:t> STCC</a:t>
            </a:r>
          </a:p>
          <a:p>
            <a:endParaRPr lang="en-US" dirty="0" smtClean="0"/>
          </a:p>
          <a:p>
            <a:r>
              <a:rPr lang="en-US" dirty="0" smtClean="0"/>
              <a:t>Rule 5 </a:t>
            </a:r>
          </a:p>
          <a:p>
            <a:r>
              <a:rPr lang="en-US" dirty="0" smtClean="0"/>
              <a:t>– Must be</a:t>
            </a:r>
            <a:r>
              <a:rPr lang="en-US" baseline="0" dirty="0" smtClean="0"/>
              <a:t> switch road</a:t>
            </a:r>
          </a:p>
          <a:p>
            <a:pPr marL="165261" indent="-165261">
              <a:buFontTx/>
              <a:buChar char="-"/>
            </a:pPr>
            <a:r>
              <a:rPr lang="en-US" baseline="0" dirty="0" smtClean="0"/>
              <a:t>Terminal Switch - 120 hours</a:t>
            </a:r>
          </a:p>
          <a:p>
            <a:pPr marL="165261" indent="-165261">
              <a:buFontTx/>
              <a:buChar char="-"/>
            </a:pPr>
            <a:r>
              <a:rPr lang="en-US" baseline="0" dirty="0" smtClean="0"/>
              <a:t>Intermediate Switch – 24 hours</a:t>
            </a:r>
          </a:p>
          <a:p>
            <a:pPr marL="165261" indent="-165261">
              <a:buFontTx/>
              <a:buChar char="-"/>
            </a:pPr>
            <a:endParaRPr lang="en-US" dirty="0" smtClean="0"/>
          </a:p>
          <a:p>
            <a:r>
              <a:rPr lang="en-US" dirty="0" smtClean="0"/>
              <a:t>Rule 15</a:t>
            </a:r>
          </a:p>
          <a:p>
            <a:r>
              <a:rPr lang="en-US" dirty="0" smtClean="0"/>
              <a:t>Cars offered, unable to deliver</a:t>
            </a:r>
          </a:p>
          <a:p>
            <a:endParaRPr lang="en-US" dirty="0" smtClean="0"/>
          </a:p>
          <a:p>
            <a:r>
              <a:rPr lang="en-US" dirty="0" smtClean="0"/>
              <a:t>Road WITH the cars transfers</a:t>
            </a:r>
            <a:r>
              <a:rPr lang="en-US" baseline="0" dirty="0" smtClean="0"/>
              <a:t> car hire liability to another road</a:t>
            </a:r>
          </a:p>
          <a:p>
            <a:pPr defTabSz="881390">
              <a:defRPr/>
            </a:pPr>
            <a:r>
              <a:rPr lang="en-US" dirty="0" smtClean="0"/>
              <a:t>Mention sessions going int</a:t>
            </a:r>
            <a:r>
              <a:rPr lang="en-US" baseline="0" dirty="0" smtClean="0"/>
              <a:t>o detail on TOL’s.</a:t>
            </a:r>
          </a:p>
          <a:p>
            <a:endParaRPr lang="en-US" dirty="0"/>
          </a:p>
        </p:txBody>
      </p:sp>
    </p:spTree>
    <p:extLst>
      <p:ext uri="{BB962C8B-B14F-4D97-AF65-F5344CB8AC3E}">
        <p14:creationId xmlns:p14="http://schemas.microsoft.com/office/powerpoint/2010/main" val="287250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Transportation Code XB - 20,360 cars reported</a:t>
            </a:r>
          </a:p>
          <a:p>
            <a:r>
              <a:rPr lang="en-US" dirty="0" smtClean="0"/>
              <a:t>•	Transportation Code XC – XY – 2,330 cars reported</a:t>
            </a:r>
          </a:p>
          <a:p>
            <a:r>
              <a:rPr lang="en-US" dirty="0" smtClean="0"/>
              <a:t>•	Transportation Code XA (overage) – 22,283 cars reported</a:t>
            </a:r>
          </a:p>
          <a:p>
            <a:r>
              <a:rPr lang="en-US" dirty="0" smtClean="0"/>
              <a:t>•	Transportation Code YA (over 50 years) – 4,249</a:t>
            </a:r>
          </a:p>
          <a:p>
            <a:r>
              <a:rPr lang="en-US" dirty="0" smtClean="0"/>
              <a:t>•	Transportation Codes S_/SX (scrap) – 3,059/1,108 (4,167) cars reported</a:t>
            </a:r>
          </a:p>
        </p:txBody>
      </p:sp>
      <p:sp>
        <p:nvSpPr>
          <p:cNvPr id="4" name="Slide Number Placeholder 3"/>
          <p:cNvSpPr>
            <a:spLocks noGrp="1"/>
          </p:cNvSpPr>
          <p:nvPr>
            <p:ph type="sldNum" sz="quarter" idx="10"/>
          </p:nvPr>
        </p:nvSpPr>
        <p:spPr/>
        <p:txBody>
          <a:bodyPr/>
          <a:lstStyle/>
          <a:p>
            <a:fld id="{9C0E5F7A-D9FB-4847-912C-08426179B8F6}" type="slidenum">
              <a:rPr lang="en-US" smtClean="0"/>
              <a:t>8</a:t>
            </a:fld>
            <a:endParaRPr lang="en-US" dirty="0"/>
          </a:p>
        </p:txBody>
      </p:sp>
    </p:spTree>
    <p:extLst>
      <p:ext uri="{BB962C8B-B14F-4D97-AF65-F5344CB8AC3E}">
        <p14:creationId xmlns:p14="http://schemas.microsoft.com/office/powerpoint/2010/main" val="95496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Transportation Code XB - 20,360 cars reported</a:t>
            </a:r>
          </a:p>
          <a:p>
            <a:r>
              <a:rPr lang="en-US" dirty="0" smtClean="0"/>
              <a:t>•	Transportation Code XC – XY – 2,330 cars reported</a:t>
            </a:r>
          </a:p>
          <a:p>
            <a:r>
              <a:rPr lang="en-US" dirty="0" smtClean="0"/>
              <a:t>•	Transportation Code XA (overage) – 22,283 cars reported</a:t>
            </a:r>
          </a:p>
          <a:p>
            <a:r>
              <a:rPr lang="en-US" dirty="0" smtClean="0"/>
              <a:t>•	Transportation Code YA (over 50 years) – 4,249</a:t>
            </a:r>
          </a:p>
          <a:p>
            <a:r>
              <a:rPr lang="en-US" dirty="0" smtClean="0"/>
              <a:t>•	Transportation Codes S_/SX (scrap) – 3,059/1,108 (4,167) cars reported</a:t>
            </a:r>
          </a:p>
        </p:txBody>
      </p:sp>
      <p:sp>
        <p:nvSpPr>
          <p:cNvPr id="4" name="Slide Number Placeholder 3"/>
          <p:cNvSpPr>
            <a:spLocks noGrp="1"/>
          </p:cNvSpPr>
          <p:nvPr>
            <p:ph type="sldNum" sz="quarter" idx="10"/>
          </p:nvPr>
        </p:nvSpPr>
        <p:spPr/>
        <p:txBody>
          <a:bodyPr/>
          <a:lstStyle/>
          <a:p>
            <a:fld id="{9C0E5F7A-D9FB-4847-912C-08426179B8F6}" type="slidenum">
              <a:rPr lang="en-US" smtClean="0"/>
              <a:t>10</a:t>
            </a:fld>
            <a:endParaRPr lang="en-US" dirty="0"/>
          </a:p>
        </p:txBody>
      </p:sp>
    </p:spTree>
    <p:extLst>
      <p:ext uri="{BB962C8B-B14F-4D97-AF65-F5344CB8AC3E}">
        <p14:creationId xmlns:p14="http://schemas.microsoft.com/office/powerpoint/2010/main" val="95496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the Car Hire Rules allow for the transfer of the Car Hire Liability to someone else.  </a:t>
            </a:r>
          </a:p>
          <a:p>
            <a:r>
              <a:rPr lang="en-US" dirty="0" smtClean="0"/>
              <a:t>Separates the Car Hire from the physical car</a:t>
            </a:r>
          </a:p>
          <a:p>
            <a:r>
              <a:rPr lang="en-US" dirty="0" smtClean="0"/>
              <a:t>Specific situations</a:t>
            </a:r>
          </a:p>
          <a:p>
            <a:r>
              <a:rPr lang="en-US" dirty="0" smtClean="0"/>
              <a:t>Specific Requirements.</a:t>
            </a:r>
          </a:p>
          <a:p>
            <a:endParaRPr lang="en-US" dirty="0" smtClean="0"/>
          </a:p>
          <a:p>
            <a:endParaRPr lang="en-US" dirty="0"/>
          </a:p>
        </p:txBody>
      </p:sp>
    </p:spTree>
    <p:extLst>
      <p:ext uri="{BB962C8B-B14F-4D97-AF65-F5344CB8AC3E}">
        <p14:creationId xmlns:p14="http://schemas.microsoft.com/office/powerpoint/2010/main" val="153799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railroad</a:t>
            </a:r>
            <a:r>
              <a:rPr lang="en-US" baseline="0" dirty="0" smtClean="0"/>
              <a:t> can be a line haul road but do switch moves in specific locations or for specific customers. </a:t>
            </a:r>
            <a:endParaRPr lang="en-US" dirty="0" smtClean="0"/>
          </a:p>
          <a:p>
            <a:r>
              <a:rPr lang="en-US" dirty="0" smtClean="0"/>
              <a:t>Rule 5 = 24 hr for intermediate switch</a:t>
            </a:r>
          </a:p>
          <a:p>
            <a:r>
              <a:rPr lang="en-US" dirty="0" smtClean="0"/>
              <a:t>120</a:t>
            </a:r>
            <a:r>
              <a:rPr lang="en-US" baseline="0" dirty="0" smtClean="0"/>
              <a:t> hour for terminal switch</a:t>
            </a:r>
          </a:p>
          <a:p>
            <a:r>
              <a:rPr lang="en-US" baseline="0" dirty="0" smtClean="0"/>
              <a:t>Delivery prior to max time stops</a:t>
            </a:r>
          </a:p>
          <a:p>
            <a:endParaRPr lang="en-US" baseline="0" dirty="0" smtClean="0"/>
          </a:p>
          <a:p>
            <a:r>
              <a:rPr lang="en-US" baseline="0" dirty="0" smtClean="0"/>
              <a:t>Source = TOL R5 Receivable</a:t>
            </a:r>
          </a:p>
          <a:p>
            <a:r>
              <a:rPr lang="en-US" baseline="0" dirty="0" smtClean="0"/>
              <a:t>Pay Code = Y</a:t>
            </a:r>
            <a:endParaRPr lang="en-US" dirty="0" smtClean="0"/>
          </a:p>
        </p:txBody>
      </p:sp>
    </p:spTree>
    <p:extLst>
      <p:ext uri="{BB962C8B-B14F-4D97-AF65-F5344CB8AC3E}">
        <p14:creationId xmlns:p14="http://schemas.microsoft.com/office/powerpoint/2010/main" val="209730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road can receive the rule 4</a:t>
            </a:r>
          </a:p>
          <a:p>
            <a:r>
              <a:rPr lang="en-US" dirty="0" smtClean="0"/>
              <a:t>Add in notes the STCC codes from the rule</a:t>
            </a:r>
          </a:p>
          <a:p>
            <a:r>
              <a:rPr lang="en-US" dirty="0" smtClean="0"/>
              <a:t>Date of following month when entries arrive.</a:t>
            </a:r>
          </a:p>
          <a:p>
            <a:r>
              <a:rPr lang="en-US" dirty="0" smtClean="0"/>
              <a:t>Delivery, Loaded release or loaded PFPS stop Rule 4</a:t>
            </a:r>
          </a:p>
          <a:p>
            <a:endParaRPr lang="en-US" dirty="0" smtClean="0"/>
          </a:p>
          <a:p>
            <a:r>
              <a:rPr lang="en-US" dirty="0" smtClean="0"/>
              <a:t>Rule 4</a:t>
            </a:r>
            <a:r>
              <a:rPr lang="en-US" baseline="0" dirty="0" smtClean="0"/>
              <a:t> takes precedence over empty time. Rule 5 takes remainder of loaded time up to maximum</a:t>
            </a:r>
          </a:p>
          <a:p>
            <a:r>
              <a:rPr lang="en-US" baseline="0" dirty="0" smtClean="0"/>
              <a:t>If move spans more than 1 month, there is a new rule 4 receipt/delivery each month</a:t>
            </a:r>
          </a:p>
          <a:p>
            <a:endParaRPr lang="en-US" baseline="0" dirty="0" smtClean="0"/>
          </a:p>
          <a:p>
            <a:r>
              <a:rPr lang="en-US" baseline="0" dirty="0" smtClean="0"/>
              <a:t>Source = CHP23-Data-Source</a:t>
            </a:r>
          </a:p>
          <a:p>
            <a:r>
              <a:rPr lang="en-US" baseline="0" dirty="0" smtClean="0"/>
              <a:t>Pay Code = 4</a:t>
            </a:r>
            <a:endParaRPr lang="en-US" dirty="0"/>
          </a:p>
        </p:txBody>
      </p:sp>
    </p:spTree>
    <p:extLst>
      <p:ext uri="{BB962C8B-B14F-4D97-AF65-F5344CB8AC3E}">
        <p14:creationId xmlns:p14="http://schemas.microsoft.com/office/powerpoint/2010/main" val="209730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Heard from Scott about Rule 4</a:t>
            </a:r>
          </a:p>
          <a:p>
            <a:r>
              <a:rPr lang="en-US" dirty="0" smtClean="0"/>
              <a:t>How is</a:t>
            </a:r>
            <a:r>
              <a:rPr lang="en-US" baseline="0" dirty="0" smtClean="0"/>
              <a:t> that different from a Rule 5</a:t>
            </a:r>
          </a:p>
          <a:p>
            <a:r>
              <a:rPr lang="en-US" baseline="0" dirty="0" smtClean="0"/>
              <a:t>How are they the same</a:t>
            </a:r>
          </a:p>
          <a:p>
            <a:endParaRPr lang="en-US" dirty="0"/>
          </a:p>
        </p:txBody>
      </p:sp>
    </p:spTree>
    <p:extLst>
      <p:ext uri="{BB962C8B-B14F-4D97-AF65-F5344CB8AC3E}">
        <p14:creationId xmlns:p14="http://schemas.microsoft.com/office/powerpoint/2010/main" val="470751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7" name="Picture 16" descr="GE_motion_pattern_New_RGB_4.png"/>
          <p:cNvPicPr>
            <a:picLocks noChangeAspect="1"/>
          </p:cNvPicPr>
          <p:nvPr userDrawn="1"/>
        </p:nvPicPr>
        <p:blipFill rotWithShape="1">
          <a:blip r:embed="rId2">
            <a:extLst>
              <a:ext uri="{28A0092B-C50C-407E-A947-70E740481C1C}">
                <a14:useLocalDpi xmlns:a14="http://schemas.microsoft.com/office/drawing/2010/main" val="0"/>
              </a:ext>
            </a:extLst>
          </a:blip>
          <a:srcRect l="6696" t="45672" r="36705"/>
          <a:stretch/>
        </p:blipFill>
        <p:spPr>
          <a:xfrm>
            <a:off x="0" y="-1"/>
            <a:ext cx="9144000" cy="2439027"/>
          </a:xfrm>
          <a:prstGeom prst="rect">
            <a:avLst/>
          </a:prstGeom>
        </p:spPr>
      </p:pic>
      <p:pic>
        <p:nvPicPr>
          <p:cNvPr id="2" name="Picture 1" descr="Monogram_orange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21424" y="621792"/>
            <a:ext cx="1828800" cy="1828800"/>
          </a:xfrm>
          <a:prstGeom prst="rect">
            <a:avLst/>
          </a:prstGeom>
        </p:spPr>
      </p:pic>
      <p:sp>
        <p:nvSpPr>
          <p:cNvPr id="14" name="Footer Placeholder 13"/>
          <p:cNvSpPr>
            <a:spLocks noGrp="1"/>
          </p:cNvSpPr>
          <p:nvPr>
            <p:ph type="ftr" sz="quarter" idx="11"/>
          </p:nvPr>
        </p:nvSpPr>
        <p:spPr/>
        <p:txBody>
          <a:bodyPr/>
          <a:lstStyle/>
          <a:p>
            <a:r>
              <a:rPr lang="en-US" dirty="0" smtClean="0"/>
              <a:t>See tutorial regarding confidentiality disclosures.</a:t>
            </a:r>
            <a:endParaRPr lang="en-US" dirty="0"/>
          </a:p>
        </p:txBody>
      </p:sp>
    </p:spTree>
    <p:extLst>
      <p:ext uri="{BB962C8B-B14F-4D97-AF65-F5344CB8AC3E}">
        <p14:creationId xmlns:p14="http://schemas.microsoft.com/office/powerpoint/2010/main" val="70664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3" name="Date Placeholder 2"/>
          <p:cNvSpPr>
            <a:spLocks noGrp="1"/>
          </p:cNvSpPr>
          <p:nvPr>
            <p:ph type="dt" sz="half" idx="10"/>
          </p:nvPr>
        </p:nvSpPr>
        <p:spPr/>
        <p:txBody>
          <a:bodyPr/>
          <a:lstStyle/>
          <a:p>
            <a:r>
              <a:rPr lang="en-US" dirty="0" smtClean="0"/>
              <a:t>Title or Job Number | XX Month 201X</a:t>
            </a:r>
            <a:endParaRPr lang="en-US" dirty="0"/>
          </a:p>
        </p:txBody>
      </p:sp>
      <p:sp>
        <p:nvSpPr>
          <p:cNvPr id="4" name="Footer Placeholder 3"/>
          <p:cNvSpPr>
            <a:spLocks noGrp="1"/>
          </p:cNvSpPr>
          <p:nvPr>
            <p:ph type="ftr" sz="quarter" idx="11"/>
          </p:nvPr>
        </p:nvSpPr>
        <p:spPr/>
        <p:txBody>
          <a:bodyPr/>
          <a:lstStyle/>
          <a:p>
            <a:r>
              <a:rPr lang="en-US" dirty="0" smtClean="0"/>
              <a:t>See tutorial regarding confidentiality disclosures.</a:t>
            </a:r>
            <a:endParaRPr lang="en-US" dirty="0"/>
          </a:p>
        </p:txBody>
      </p:sp>
      <p:sp>
        <p:nvSpPr>
          <p:cNvPr id="5" name="Slide Number Placeholder 4"/>
          <p:cNvSpPr>
            <a:spLocks noGrp="1"/>
          </p:cNvSpPr>
          <p:nvPr>
            <p:ph type="sldNum" sz="quarter" idx="12"/>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1169560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6639659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5" name="Picture 14" descr="GE_motion_pattern_New_RGB_6.png"/>
          <p:cNvPicPr>
            <a:picLocks noChangeAspect="1"/>
          </p:cNvPicPr>
          <p:nvPr userDrawn="1"/>
        </p:nvPicPr>
        <p:blipFill rotWithShape="1">
          <a:blip r:embed="rId2">
            <a:extLst>
              <a:ext uri="{28A0092B-C50C-407E-A947-70E740481C1C}">
                <a14:useLocalDpi xmlns:a14="http://schemas.microsoft.com/office/drawing/2010/main" val="0"/>
              </a:ext>
            </a:extLst>
          </a:blip>
          <a:srcRect l="34013" r="10404" b="44718"/>
          <a:stretch/>
        </p:blipFill>
        <p:spPr>
          <a:xfrm flipV="1">
            <a:off x="0" y="-1"/>
            <a:ext cx="9144000" cy="3032970"/>
          </a:xfrm>
          <a:prstGeom prst="rect">
            <a:avLst/>
          </a:prstGeom>
        </p:spPr>
      </p:pic>
      <p:pic>
        <p:nvPicPr>
          <p:cNvPr id="2" name="Picture 1" descr="Monogram_gray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960" y="740664"/>
            <a:ext cx="1828800" cy="1828800"/>
          </a:xfrm>
          <a:prstGeom prst="rect">
            <a:avLst/>
          </a:prstGeom>
        </p:spPr>
      </p:pic>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val="34363252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2" name="Picture 1" descr="GE_motion_pattern_RGB_Gray_Artboard 3a.png"/>
          <p:cNvPicPr>
            <a:picLocks noChangeAspect="1"/>
          </p:cNvPicPr>
          <p:nvPr userDrawn="1"/>
        </p:nvPicPr>
        <p:blipFill rotWithShape="1">
          <a:blip r:embed="rId2">
            <a:extLst>
              <a:ext uri="{28A0092B-C50C-407E-A947-70E740481C1C}">
                <a14:useLocalDpi xmlns:a14="http://schemas.microsoft.com/office/drawing/2010/main" val="0"/>
              </a:ext>
            </a:extLst>
          </a:blip>
          <a:srcRect b="19250"/>
          <a:stretch/>
        </p:blipFill>
        <p:spPr>
          <a:xfrm>
            <a:off x="6895252" y="950976"/>
            <a:ext cx="1828800" cy="5907024"/>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val="40566956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7" name="Picture 6"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sp>
        <p:nvSpPr>
          <p:cNvPr id="10"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8942568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27603021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val="17693001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dirty="0" smtClean="0"/>
              <a:t>Click icon to add picture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0418136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5445066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0806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1"/>
          </p:nvPr>
        </p:nvSpPr>
        <p:spPr/>
        <p:txBody>
          <a:bodyPr/>
          <a:lstStyle/>
          <a:p>
            <a:r>
              <a:rPr lang="en-US" dirty="0" smtClean="0"/>
              <a:t>Title or Job Number | XX Month 201X</a:t>
            </a:r>
            <a:endParaRPr lang="en-US" dirty="0"/>
          </a:p>
        </p:txBody>
      </p:sp>
      <p:sp>
        <p:nvSpPr>
          <p:cNvPr id="4" name="Footer Placeholder 3"/>
          <p:cNvSpPr>
            <a:spLocks noGrp="1"/>
          </p:cNvSpPr>
          <p:nvPr>
            <p:ph type="ftr" sz="quarter" idx="12"/>
          </p:nvPr>
        </p:nvSpPr>
        <p:spPr/>
        <p:txBody>
          <a:bodyPr/>
          <a:lstStyle/>
          <a:p>
            <a:r>
              <a:rPr lang="en-US" dirty="0" smtClean="0"/>
              <a:t>See tutorial regarding confidentiality disclosures.</a:t>
            </a:r>
            <a:endParaRPr lang="en-US" dirty="0"/>
          </a:p>
        </p:txBody>
      </p:sp>
      <p:sp>
        <p:nvSpPr>
          <p:cNvPr id="9" name="Slide Number Placeholder 8"/>
          <p:cNvSpPr>
            <a:spLocks noGrp="1"/>
          </p:cNvSpPr>
          <p:nvPr>
            <p:ph type="sldNum" sz="quarter" idx="13"/>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0813158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dirty="0" smtClean="0"/>
              <a:t>Click icon to add picture</a:t>
            </a:r>
            <a:endParaRPr lang="en-US" dirty="0"/>
          </a:p>
        </p:txBody>
      </p:sp>
      <p:sp>
        <p:nvSpPr>
          <p:cNvPr id="12" name="Text Placeholder 9"/>
          <p:cNvSpPr>
            <a:spLocks noGrp="1"/>
          </p:cNvSpPr>
          <p:nvPr>
            <p:ph type="body" sz="quarter" idx="17" hasCustomPrompt="1"/>
          </p:nvPr>
        </p:nvSpPr>
        <p:spPr>
          <a:xfrm>
            <a:off x="6025896" y="3968496"/>
            <a:ext cx="3118104" cy="2075688"/>
          </a:xfrm>
          <a:solidFill>
            <a:schemeClr val="tx2">
              <a:lumMod val="60000"/>
              <a:lumOff val="40000"/>
            </a:schemeClr>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5"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6"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7"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9398327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4867722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06473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5975094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solidFill>
                  <a:schemeClr val="tx2"/>
                </a:solidFill>
              </a:defRPr>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5432168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0475510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7331208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80734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3043080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dirty="0"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4910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3" name="Date Placeholder 2"/>
          <p:cNvSpPr>
            <a:spLocks noGrp="1"/>
          </p:cNvSpPr>
          <p:nvPr>
            <p:ph type="dt" sz="half" idx="12"/>
          </p:nvPr>
        </p:nvSpPr>
        <p:spPr/>
        <p:txBody>
          <a:bodyPr/>
          <a:lstStyle/>
          <a:p>
            <a:r>
              <a:rPr lang="en-US" dirty="0" smtClean="0"/>
              <a:t>Title or Job Number | XX Month 201X</a:t>
            </a:r>
            <a:endParaRPr lang="en-US" dirty="0"/>
          </a:p>
        </p:txBody>
      </p:sp>
      <p:sp>
        <p:nvSpPr>
          <p:cNvPr id="4" name="Footer Placeholder 3"/>
          <p:cNvSpPr>
            <a:spLocks noGrp="1"/>
          </p:cNvSpPr>
          <p:nvPr>
            <p:ph type="ftr" sz="quarter" idx="13"/>
          </p:nvPr>
        </p:nvSpPr>
        <p:spPr/>
        <p:txBody>
          <a:bodyPr/>
          <a:lstStyle/>
          <a:p>
            <a:r>
              <a:rPr lang="en-US" dirty="0" smtClean="0"/>
              <a:t>See tutorial regarding confidentiality disclosures.</a:t>
            </a:r>
            <a:endParaRPr lang="en-US" dirty="0"/>
          </a:p>
        </p:txBody>
      </p:sp>
      <p:sp>
        <p:nvSpPr>
          <p:cNvPr id="10" name="Slide Number Placeholder 9"/>
          <p:cNvSpPr>
            <a:spLocks noGrp="1"/>
          </p:cNvSpPr>
          <p:nvPr>
            <p:ph type="sldNum" sz="quarter" idx="14"/>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837825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8930520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3" name="Date Placeholder 2"/>
          <p:cNvSpPr>
            <a:spLocks noGrp="1"/>
          </p:cNvSpPr>
          <p:nvPr>
            <p:ph type="dt" sz="half" idx="12"/>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3"/>
          </p:nvPr>
        </p:nvSpPr>
        <p:spPr/>
        <p:txBody>
          <a:bodyPr/>
          <a:lstStyle/>
          <a:p>
            <a:r>
              <a:rPr lang="en-US" dirty="0" smtClean="0"/>
              <a:t>See tutorial regarding confidentiality disclosures.</a:t>
            </a:r>
            <a:endParaRPr lang="en-US" dirty="0"/>
          </a:p>
        </p:txBody>
      </p:sp>
      <p:sp>
        <p:nvSpPr>
          <p:cNvPr id="6" name="Slide Number Placeholder 5"/>
          <p:cNvSpPr>
            <a:spLocks noGrp="1"/>
          </p:cNvSpPr>
          <p:nvPr>
            <p:ph type="sldNum" sz="quarter" idx="14"/>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405130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3" name="Date Placeholder 2"/>
          <p:cNvSpPr>
            <a:spLocks noGrp="1"/>
          </p:cNvSpPr>
          <p:nvPr>
            <p:ph type="dt" sz="half" idx="15"/>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6"/>
          </p:nvPr>
        </p:nvSpPr>
        <p:spPr/>
        <p:txBody>
          <a:bodyPr/>
          <a:lstStyle/>
          <a:p>
            <a:r>
              <a:rPr lang="en-US" dirty="0" smtClean="0"/>
              <a:t>See tutorial regarding confidentiality disclosures.</a:t>
            </a:r>
            <a:endParaRPr lang="en-US" dirty="0"/>
          </a:p>
        </p:txBody>
      </p:sp>
      <p:sp>
        <p:nvSpPr>
          <p:cNvPr id="10" name="Slide Number Placeholder 9"/>
          <p:cNvSpPr>
            <a:spLocks noGrp="1"/>
          </p:cNvSpPr>
          <p:nvPr>
            <p:ph type="sldNum" sz="quarter" idx="17"/>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544695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3" name="Date Placeholder 2"/>
          <p:cNvSpPr>
            <a:spLocks noGrp="1"/>
          </p:cNvSpPr>
          <p:nvPr>
            <p:ph type="dt" sz="half" idx="15"/>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6"/>
          </p:nvPr>
        </p:nvSpPr>
        <p:spPr/>
        <p:txBody>
          <a:bodyPr/>
          <a:lstStyle/>
          <a:p>
            <a:r>
              <a:rPr lang="en-US" dirty="0" smtClean="0"/>
              <a:t>See tutorial regarding confidentiality disclosures.</a:t>
            </a:r>
            <a:endParaRPr lang="en-US" dirty="0"/>
          </a:p>
        </p:txBody>
      </p:sp>
      <p:sp>
        <p:nvSpPr>
          <p:cNvPr id="10" name="Slide Number Placeholder 9"/>
          <p:cNvSpPr>
            <a:spLocks noGrp="1"/>
          </p:cNvSpPr>
          <p:nvPr>
            <p:ph type="sldNum" sz="quarter" idx="17"/>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410382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3" name="Date Placeholder 2"/>
          <p:cNvSpPr>
            <a:spLocks noGrp="1"/>
          </p:cNvSpPr>
          <p:nvPr>
            <p:ph type="dt" sz="half" idx="15"/>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6"/>
          </p:nvPr>
        </p:nvSpPr>
        <p:spPr/>
        <p:txBody>
          <a:bodyPr/>
          <a:lstStyle/>
          <a:p>
            <a:r>
              <a:rPr lang="en-US" dirty="0" smtClean="0"/>
              <a:t>See tutorial regarding confidentiality disclosures.</a:t>
            </a:r>
            <a:endParaRPr lang="en-US" dirty="0"/>
          </a:p>
        </p:txBody>
      </p:sp>
      <p:sp>
        <p:nvSpPr>
          <p:cNvPr id="9" name="Slide Number Placeholder 8"/>
          <p:cNvSpPr>
            <a:spLocks noGrp="1"/>
          </p:cNvSpPr>
          <p:nvPr>
            <p:ph type="sldNum" sz="quarter" idx="17"/>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725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2" name="Date Placeholder 1"/>
          <p:cNvSpPr>
            <a:spLocks noGrp="1"/>
          </p:cNvSpPr>
          <p:nvPr>
            <p:ph type="dt" sz="half" idx="12"/>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3"/>
          </p:nvPr>
        </p:nvSpPr>
        <p:spPr/>
        <p:txBody>
          <a:bodyPr/>
          <a:lstStyle/>
          <a:p>
            <a:r>
              <a:rPr lang="en-US" dirty="0" smtClean="0"/>
              <a:t>See tutorial regarding confidentiality disclosures.</a:t>
            </a:r>
            <a:endParaRPr lang="en-US" dirty="0"/>
          </a:p>
        </p:txBody>
      </p:sp>
      <p:sp>
        <p:nvSpPr>
          <p:cNvPr id="7" name="Slide Number Placeholder 6"/>
          <p:cNvSpPr>
            <a:spLocks noGrp="1"/>
          </p:cNvSpPr>
          <p:nvPr>
            <p:ph type="sldNum" sz="quarter" idx="14"/>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8796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dirty="0"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Date Placeholder 2"/>
          <p:cNvSpPr>
            <a:spLocks noGrp="1"/>
          </p:cNvSpPr>
          <p:nvPr>
            <p:ph type="dt" sz="half" idx="12"/>
          </p:nvPr>
        </p:nvSpPr>
        <p:spPr/>
        <p:txBody>
          <a:bodyPr/>
          <a:lstStyle/>
          <a:p>
            <a:r>
              <a:rPr lang="en-US" dirty="0" smtClean="0"/>
              <a:t>Title or Job Number | XX Month 201X</a:t>
            </a:r>
            <a:endParaRPr lang="en-US" dirty="0"/>
          </a:p>
        </p:txBody>
      </p:sp>
      <p:sp>
        <p:nvSpPr>
          <p:cNvPr id="4" name="Footer Placeholder 3"/>
          <p:cNvSpPr>
            <a:spLocks noGrp="1"/>
          </p:cNvSpPr>
          <p:nvPr>
            <p:ph type="ftr" sz="quarter" idx="13"/>
          </p:nvPr>
        </p:nvSpPr>
        <p:spPr/>
        <p:txBody>
          <a:bodyPr/>
          <a:lstStyle/>
          <a:p>
            <a:r>
              <a:rPr lang="en-US" dirty="0" smtClean="0"/>
              <a:t>See tutorial regarding confidentiality disclosures.</a:t>
            </a:r>
            <a:endParaRPr lang="en-US" dirty="0"/>
          </a:p>
        </p:txBody>
      </p:sp>
      <p:sp>
        <p:nvSpPr>
          <p:cNvPr id="7" name="Slide Number Placeholder 6"/>
          <p:cNvSpPr>
            <a:spLocks noGrp="1"/>
          </p:cNvSpPr>
          <p:nvPr>
            <p:ph type="sldNum" sz="quarter" idx="14"/>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171209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3" name="Date Placeholder 2"/>
          <p:cNvSpPr>
            <a:spLocks noGrp="1"/>
          </p:cNvSpPr>
          <p:nvPr>
            <p:ph type="dt" sz="half" idx="11"/>
          </p:nvPr>
        </p:nvSpPr>
        <p:spPr/>
        <p:txBody>
          <a:bodyPr/>
          <a:lstStyle>
            <a:lvl1pPr>
              <a:defRPr>
                <a:solidFill>
                  <a:srgbClr val="FFFFFF"/>
                </a:solidFill>
              </a:defRPr>
            </a:lvl1pPr>
          </a:lstStyle>
          <a:p>
            <a:r>
              <a:rPr lang="en-US" dirty="0" smtClean="0"/>
              <a:t>Title or Job Number | XX Month 201X</a:t>
            </a:r>
            <a:endParaRPr lang="en-US" dirty="0"/>
          </a:p>
        </p:txBody>
      </p:sp>
      <p:sp>
        <p:nvSpPr>
          <p:cNvPr id="4" name="Footer Placeholder 3"/>
          <p:cNvSpPr>
            <a:spLocks noGrp="1"/>
          </p:cNvSpPr>
          <p:nvPr>
            <p:ph type="ftr" sz="quarter" idx="12"/>
          </p:nvPr>
        </p:nvSpPr>
        <p:spPr/>
        <p:txBody>
          <a:bodyPr/>
          <a:lstStyle>
            <a:lvl1pPr>
              <a:defRPr>
                <a:solidFill>
                  <a:srgbClr val="FFFFFF"/>
                </a:solidFill>
              </a:defRPr>
            </a:lvl1pPr>
          </a:lstStyle>
          <a:p>
            <a:r>
              <a:rPr lang="en-US" dirty="0" smtClean="0"/>
              <a:t>See tutorial regarding confidentiality disclosures.</a:t>
            </a:r>
            <a:endParaRPr lang="en-US" dirty="0"/>
          </a:p>
        </p:txBody>
      </p:sp>
      <p:sp>
        <p:nvSpPr>
          <p:cNvPr id="6" name="Slide Number Placeholder 5"/>
          <p:cNvSpPr>
            <a:spLocks noGrp="1"/>
          </p:cNvSpPr>
          <p:nvPr>
            <p:ph type="sldNum" sz="quarter" idx="13"/>
          </p:nvPr>
        </p:nvSpPr>
        <p:spPr/>
        <p:txBody>
          <a:bodyPr/>
          <a:lstStyle>
            <a:lvl1pPr>
              <a:defRPr>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2623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2" name="Picture 1" descr="GE_motion_pattern_RG#175BBA.png"/>
          <p:cNvPicPr>
            <a:picLocks noChangeAspect="1"/>
          </p:cNvPicPr>
          <p:nvPr userDrawn="1"/>
        </p:nvPicPr>
        <p:blipFill rotWithShape="1">
          <a:blip r:embed="rId2">
            <a:extLst>
              <a:ext uri="{28A0092B-C50C-407E-A947-70E740481C1C}">
                <a14:useLocalDpi xmlns:a14="http://schemas.microsoft.com/office/drawing/2010/main" val="0"/>
              </a:ext>
            </a:extLst>
          </a:blip>
          <a:srcRect t="37889"/>
          <a:stretch/>
        </p:blipFill>
        <p:spPr>
          <a:xfrm>
            <a:off x="338328" y="0"/>
            <a:ext cx="3657600" cy="5102650"/>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sp>
        <p:nvSpPr>
          <p:cNvPr id="5" name="Footer Placeholder 4"/>
          <p:cNvSpPr>
            <a:spLocks noGrp="1"/>
          </p:cNvSpPr>
          <p:nvPr>
            <p:ph type="ftr" sz="quarter" idx="11"/>
          </p:nvPr>
        </p:nvSpPr>
        <p:spPr/>
        <p:txBody>
          <a:bodyPr/>
          <a:lstStyle/>
          <a:p>
            <a:r>
              <a:rPr lang="en-US" dirty="0" smtClean="0"/>
              <a:t>See tutorial regarding confidentiality disclosures.</a:t>
            </a:r>
            <a:endParaRPr lang="en-US" dirty="0"/>
          </a:p>
        </p:txBody>
      </p:sp>
    </p:spTree>
    <p:extLst>
      <p:ext uri="{BB962C8B-B14F-4D97-AF65-F5344CB8AC3E}">
        <p14:creationId xmlns:p14="http://schemas.microsoft.com/office/powerpoint/2010/main" val="2390408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2" name="Picture 1"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4" name="Picture 13" descr="GE_motion_pattern_New_RGB_5.png"/>
          <p:cNvPicPr>
            <a:picLocks noChangeAspect="1"/>
          </p:cNvPicPr>
          <p:nvPr userDrawn="1"/>
        </p:nvPicPr>
        <p:blipFill rotWithShape="1">
          <a:blip r:embed="rId2">
            <a:extLst>
              <a:ext uri="{28A0092B-C50C-407E-A947-70E740481C1C}">
                <a14:useLocalDpi xmlns:a14="http://schemas.microsoft.com/office/drawing/2010/main" val="0"/>
              </a:ext>
            </a:extLst>
          </a:blip>
          <a:srcRect l="8437" r="36103" b="23798"/>
          <a:stretch/>
        </p:blipFill>
        <p:spPr>
          <a:xfrm flipV="1">
            <a:off x="-1" y="-1"/>
            <a:ext cx="9144001" cy="2795063"/>
          </a:xfrm>
          <a:prstGeom prst="rect">
            <a:avLst/>
          </a:prstGeom>
        </p:spPr>
      </p:pic>
      <p:pic>
        <p:nvPicPr>
          <p:cNvPr id="2" name="Picture 1" descr="Monogram_green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3312" y="969264"/>
            <a:ext cx="1828800" cy="1828800"/>
          </a:xfrm>
          <a:prstGeom prst="rect">
            <a:avLst/>
          </a:prstGeom>
        </p:spPr>
      </p:pic>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val="1514193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2" name="Picture 1" descr="GE_motion_pattern_RGB_Green_Artboard 4.png"/>
          <p:cNvPicPr>
            <a:picLocks noChangeAspect="1"/>
          </p:cNvPicPr>
          <p:nvPr userDrawn="1"/>
        </p:nvPicPr>
        <p:blipFill rotWithShape="1">
          <a:blip r:embed="rId2">
            <a:extLst>
              <a:ext uri="{28A0092B-C50C-407E-A947-70E740481C1C}">
                <a14:useLocalDpi xmlns:a14="http://schemas.microsoft.com/office/drawing/2010/main" val="0"/>
              </a:ext>
            </a:extLst>
          </a:blip>
          <a:srcRect b="13867"/>
          <a:stretch/>
        </p:blipFill>
        <p:spPr>
          <a:xfrm>
            <a:off x="338328" y="950976"/>
            <a:ext cx="1966888" cy="5907024"/>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val="1599132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7" name="Picture 6"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1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sp>
        <p:nvSpPr>
          <p:cNvPr id="18"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193877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1426233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val="4104063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dirty="0" smtClean="0"/>
              <a:t>Click icon to add picture</a:t>
            </a:r>
            <a:endParaRPr lang="en-US" dirty="0"/>
          </a:p>
        </p:txBody>
      </p:sp>
      <p:sp>
        <p:nvSpPr>
          <p:cNvPr id="13"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5"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011643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3"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5"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412072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3"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5"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58389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dirty="0" smtClean="0"/>
              <a:t>Click icon to add picture</a:t>
            </a:r>
            <a:endParaRPr lang="en-US" dirty="0"/>
          </a:p>
        </p:txBody>
      </p:sp>
      <p:sp>
        <p:nvSpPr>
          <p:cNvPr id="12" name="Text Placeholder 9"/>
          <p:cNvSpPr>
            <a:spLocks noGrp="1"/>
          </p:cNvSpPr>
          <p:nvPr>
            <p:ph type="body" sz="quarter" idx="17" hasCustomPrompt="1"/>
          </p:nvPr>
        </p:nvSpPr>
        <p:spPr>
          <a:xfrm>
            <a:off x="6025896" y="3968496"/>
            <a:ext cx="3118104" cy="2075688"/>
          </a:xfrm>
          <a:solidFill>
            <a:schemeClr val="accent3"/>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5"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6"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7"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77812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5" name="Picture 4"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r>
              <a:rPr lang="en-US" dirty="0" smtClean="0"/>
              <a:t>Title or Job Number | XX Month 201X</a:t>
            </a:r>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See tutorial regarding confidentiality disclosures.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626577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226751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128732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923356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548569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638605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63322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688936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26617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dirty="0"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737673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91574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3793884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41202" t="15569" r="1304"/>
          <a:stretch/>
        </p:blipFill>
        <p:spPr>
          <a:xfrm>
            <a:off x="0" y="0"/>
            <a:ext cx="9144000" cy="3162299"/>
          </a:xfrm>
          <a:prstGeom prst="rect">
            <a:avLst/>
          </a:prstGeom>
        </p:spPr>
      </p:pic>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val="1754145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37966"/>
          <a:stretch/>
        </p:blipFill>
        <p:spPr>
          <a:xfrm>
            <a:off x="5065978" y="-1"/>
            <a:ext cx="3658074" cy="5102651"/>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val="1531113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8" name="Picture 7"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7"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sp>
        <p:nvSpPr>
          <p:cNvPr id="10"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929843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411480" y="539496"/>
            <a:ext cx="8311896" cy="886968"/>
          </a:xfrm>
        </p:spPr>
        <p:txBody>
          <a:bodyPr/>
          <a:lstStyle>
            <a:lvl1pPr marL="0" marR="0" indent="0" algn="l" defTabSz="457200" rtl="0" eaLnBrk="1" fontAlgn="auto" latinLnBrk="0" hangingPunct="1">
              <a:lnSpc>
                <a:spcPct val="90000"/>
              </a:lnSpc>
              <a:spcBef>
                <a:spcPct val="0"/>
              </a:spcBef>
              <a:spcAft>
                <a:spcPts val="0"/>
              </a:spcAft>
              <a:buClrTx/>
              <a:buSzTx/>
              <a:buFontTx/>
              <a:buNone/>
              <a:tabLst/>
              <a:defRPr sz="3600">
                <a:solidFill>
                  <a:schemeClr val="tx2"/>
                </a:solidFill>
              </a:defRPr>
            </a:lvl1pPr>
          </a:lstStyle>
          <a:p>
            <a:pPr>
              <a:lnSpc>
                <a:spcPct val="90000"/>
              </a:lnSpc>
            </a:pPr>
            <a:r>
              <a:rPr lang="en-US" dirty="0" smtClean="0"/>
              <a:t>Click to insert headline</a:t>
            </a:r>
            <a:endParaRPr lang="en-US" dirty="0"/>
          </a:p>
        </p:txBody>
      </p:sp>
    </p:spTree>
    <p:extLst>
      <p:ext uri="{BB962C8B-B14F-4D97-AF65-F5344CB8AC3E}">
        <p14:creationId xmlns:p14="http://schemas.microsoft.com/office/powerpoint/2010/main" val="2399623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val="1371658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dirty="0" smtClean="0"/>
              <a:t>Click icon to add picture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739915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8604822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6746750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dirty="0" smtClean="0"/>
              <a:t>Click icon to add picture</a:t>
            </a:r>
            <a:endParaRPr lang="en-US" dirty="0"/>
          </a:p>
        </p:txBody>
      </p:sp>
      <p:sp>
        <p:nvSpPr>
          <p:cNvPr id="10" name="Text Placeholder 9"/>
          <p:cNvSpPr>
            <a:spLocks noGrp="1"/>
          </p:cNvSpPr>
          <p:nvPr>
            <p:ph type="body" sz="quarter" idx="17" hasCustomPrompt="1"/>
          </p:nvPr>
        </p:nvSpPr>
        <p:spPr>
          <a:xfrm>
            <a:off x="6025896" y="3968496"/>
            <a:ext cx="3118104" cy="2075688"/>
          </a:xfrm>
          <a:solidFill>
            <a:schemeClr val="accent1"/>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2"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5"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6"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92265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val="2159126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13318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744094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2973479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374150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2944389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9865921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2893265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783575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dirty="0"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306423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15363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dirty="0" smtClean="0"/>
              <a:t>Click icon to add picture</a:t>
            </a:r>
            <a:endParaRPr lang="en-US" dirty="0"/>
          </a:p>
        </p:txBody>
      </p:sp>
      <p:sp>
        <p:nvSpPr>
          <p:cNvPr id="3" name="Date Placeholder 2"/>
          <p:cNvSpPr>
            <a:spLocks noGrp="1"/>
          </p:cNvSpPr>
          <p:nvPr>
            <p:ph type="dt" sz="half" idx="11"/>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2"/>
          </p:nvPr>
        </p:nvSpPr>
        <p:spPr/>
        <p:txBody>
          <a:bodyPr/>
          <a:lstStyle/>
          <a:p>
            <a:r>
              <a:rPr lang="en-US" dirty="0" smtClean="0"/>
              <a:t>See tutorial regarding confidentiality disclosures.</a:t>
            </a:r>
            <a:endParaRPr lang="en-US" dirty="0"/>
          </a:p>
        </p:txBody>
      </p:sp>
      <p:sp>
        <p:nvSpPr>
          <p:cNvPr id="6" name="Slide Number Placeholder 5"/>
          <p:cNvSpPr>
            <a:spLocks noGrp="1"/>
          </p:cNvSpPr>
          <p:nvPr>
            <p:ph type="sldNum" sz="quarter" idx="13"/>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217687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4110470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E583F01-CD71-42FE-BB77-F1035BC2FFE6}"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2DD52C-1511-44FE-BD6C-F246B308F33B}"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63694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1" name="Picture 10" descr="GE_motion_pattern_New_RGB_2.png"/>
          <p:cNvPicPr>
            <a:picLocks noChangeAspect="1"/>
          </p:cNvPicPr>
          <p:nvPr userDrawn="1"/>
        </p:nvPicPr>
        <p:blipFill rotWithShape="1">
          <a:blip r:embed="rId2">
            <a:extLst>
              <a:ext uri="{28A0092B-C50C-407E-A947-70E740481C1C}">
                <a14:useLocalDpi xmlns:a14="http://schemas.microsoft.com/office/drawing/2010/main" val="0"/>
              </a:ext>
            </a:extLst>
          </a:blip>
          <a:srcRect l="35654" r="11354" b="29670"/>
          <a:stretch/>
        </p:blipFill>
        <p:spPr>
          <a:xfrm flipV="1">
            <a:off x="0" y="-1"/>
            <a:ext cx="9144000" cy="3201681"/>
          </a:xfrm>
          <a:prstGeom prst="rect">
            <a:avLst/>
          </a:prstGeom>
        </p:spPr>
      </p:pic>
      <p:pic>
        <p:nvPicPr>
          <p:cNvPr id="2" name="Picture 1" descr="Monogram_purple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648" y="448056"/>
            <a:ext cx="1828800" cy="1828800"/>
          </a:xfrm>
          <a:prstGeom prst="rect">
            <a:avLst/>
          </a:prstGeom>
        </p:spPr>
      </p:pic>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val="708041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2" name="Picture 1" descr="GE_motion_pattern_RGB_Purple_Artboard 16.png"/>
          <p:cNvPicPr>
            <a:picLocks noChangeAspect="1"/>
          </p:cNvPicPr>
          <p:nvPr userDrawn="1"/>
        </p:nvPicPr>
        <p:blipFill rotWithShape="1">
          <a:blip r:embed="rId2">
            <a:extLst>
              <a:ext uri="{28A0092B-C50C-407E-A947-70E740481C1C}">
                <a14:useLocalDpi xmlns:a14="http://schemas.microsoft.com/office/drawing/2010/main" val="0"/>
              </a:ext>
            </a:extLst>
          </a:blip>
          <a:srcRect t="37958"/>
          <a:stretch/>
        </p:blipFill>
        <p:spPr>
          <a:xfrm>
            <a:off x="5066452" y="0"/>
            <a:ext cx="3657600" cy="5102650"/>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val="24276776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7" name="Picture 6"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sp>
        <p:nvSpPr>
          <p:cNvPr id="10"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161528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19633313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val="26248436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dirty="0" smtClean="0"/>
              <a:t>Click icon to add picture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512921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623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22157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2"/>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3"/>
          </p:nvPr>
        </p:nvSpPr>
        <p:spPr/>
        <p:txBody>
          <a:bodyPr/>
          <a:lstStyle/>
          <a:p>
            <a:r>
              <a:rPr lang="en-US" dirty="0" smtClean="0"/>
              <a:t>See tutorial regarding confidentiality disclosures.</a:t>
            </a:r>
            <a:endParaRPr lang="en-US" dirty="0"/>
          </a:p>
        </p:txBody>
      </p:sp>
      <p:sp>
        <p:nvSpPr>
          <p:cNvPr id="6" name="Slide Number Placeholder 5"/>
          <p:cNvSpPr>
            <a:spLocks noGrp="1"/>
          </p:cNvSpPr>
          <p:nvPr>
            <p:ph type="sldNum" sz="quarter" idx="14"/>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920355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dirty="0" smtClean="0"/>
              <a:t>Click icon to add picture</a:t>
            </a:r>
            <a:endParaRPr lang="en-US" dirty="0"/>
          </a:p>
        </p:txBody>
      </p:sp>
      <p:sp>
        <p:nvSpPr>
          <p:cNvPr id="17" name="Text Placeholder 9"/>
          <p:cNvSpPr>
            <a:spLocks noGrp="1"/>
          </p:cNvSpPr>
          <p:nvPr>
            <p:ph type="body" sz="quarter" idx="17" hasCustomPrompt="1"/>
          </p:nvPr>
        </p:nvSpPr>
        <p:spPr>
          <a:xfrm>
            <a:off x="6025896" y="3968496"/>
            <a:ext cx="3118104" cy="2075688"/>
          </a:xfrm>
          <a:solidFill>
            <a:srgbClr val="826DAF"/>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2"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5"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6"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57822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2222834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658491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118691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122337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062432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988777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1066385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1493566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dirty="0"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72115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2"/>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3"/>
          </p:nvPr>
        </p:nvSpPr>
        <p:spPr/>
        <p:txBody>
          <a:bodyPr/>
          <a:lstStyle/>
          <a:p>
            <a:r>
              <a:rPr lang="en-US" dirty="0" smtClean="0"/>
              <a:t>See tutorial regarding confidentiality disclosures.</a:t>
            </a:r>
            <a:endParaRPr lang="en-US" dirty="0"/>
          </a:p>
        </p:txBody>
      </p:sp>
      <p:sp>
        <p:nvSpPr>
          <p:cNvPr id="6" name="Slide Number Placeholder 5"/>
          <p:cNvSpPr>
            <a:spLocks noGrp="1"/>
          </p:cNvSpPr>
          <p:nvPr>
            <p:ph type="sldNum" sz="quarter" idx="14"/>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6268637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9472949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1" name="Picture 10" descr="GE_motion_pattern_New_RGB_1.png"/>
          <p:cNvPicPr>
            <a:picLocks noChangeAspect="1"/>
          </p:cNvPicPr>
          <p:nvPr userDrawn="1"/>
        </p:nvPicPr>
        <p:blipFill rotWithShape="1">
          <a:blip r:embed="rId2">
            <a:extLst>
              <a:ext uri="{28A0092B-C50C-407E-A947-70E740481C1C}">
                <a14:useLocalDpi xmlns:a14="http://schemas.microsoft.com/office/drawing/2010/main" val="0"/>
              </a:ext>
            </a:extLst>
          </a:blip>
          <a:srcRect l="40265" t="47510"/>
          <a:stretch/>
        </p:blipFill>
        <p:spPr>
          <a:xfrm>
            <a:off x="-1" y="0"/>
            <a:ext cx="8884907" cy="2602420"/>
          </a:xfrm>
          <a:prstGeom prst="rect">
            <a:avLst/>
          </a:prstGeom>
        </p:spPr>
      </p:pic>
      <p:pic>
        <p:nvPicPr>
          <p:cNvPr id="2" name="Picture 1" descr="Monogram_red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832" y="777240"/>
            <a:ext cx="1828800" cy="1828800"/>
          </a:xfrm>
          <a:prstGeom prst="rect">
            <a:avLst/>
          </a:prstGeom>
        </p:spPr>
      </p:pic>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val="301822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b="27109"/>
          <a:stretch/>
        </p:blipFill>
        <p:spPr>
          <a:xfrm>
            <a:off x="340594" y="2146169"/>
            <a:ext cx="1846927" cy="4711831"/>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pic>
        <p:nvPicPr>
          <p:cNvPr id="7" name="Picture 6" descr="Monogram_red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 y="950976"/>
            <a:ext cx="1828800" cy="1828800"/>
          </a:xfrm>
          <a:prstGeom prst="rect">
            <a:avLst/>
          </a:prstGeom>
        </p:spPr>
      </p:pic>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val="7425788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7" name="Picture 6"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sp>
        <p:nvSpPr>
          <p:cNvPr id="10"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4493948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36672764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val="22158037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dirty="0" smtClean="0"/>
              <a:t>Click icon to add picture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1064374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094887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85064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dirty="0" smtClean="0"/>
              <a:t>Click icon to add picture</a:t>
            </a:r>
            <a:endParaRPr lang="en-US" dirty="0"/>
          </a:p>
        </p:txBody>
      </p:sp>
      <p:sp>
        <p:nvSpPr>
          <p:cNvPr id="12" name="Text Placeholder 9"/>
          <p:cNvSpPr>
            <a:spLocks noGrp="1"/>
          </p:cNvSpPr>
          <p:nvPr>
            <p:ph type="body" sz="quarter" idx="17" hasCustomPrompt="1"/>
          </p:nvPr>
        </p:nvSpPr>
        <p:spPr>
          <a:xfrm>
            <a:off x="6025896" y="3968496"/>
            <a:ext cx="3118104" cy="2075688"/>
          </a:xfrm>
          <a:solidFill>
            <a:schemeClr val="accent5"/>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3" name="Date Placeholder 2"/>
          <p:cNvSpPr>
            <a:spLocks noGrp="1"/>
          </p:cNvSpPr>
          <p:nvPr>
            <p:ph type="dt" sz="half" idx="18"/>
          </p:nvPr>
        </p:nvSpPr>
        <p:spPr/>
        <p:txBody>
          <a:bodyPr/>
          <a:lstStyle/>
          <a:p>
            <a:r>
              <a:rPr lang="en-US" dirty="0" smtClean="0"/>
              <a:t>Title or Job Number | XX Month 201X</a:t>
            </a:r>
            <a:endParaRPr lang="en-US" dirty="0"/>
          </a:p>
        </p:txBody>
      </p:sp>
      <p:sp>
        <p:nvSpPr>
          <p:cNvPr id="4" name="Footer Placeholder 3"/>
          <p:cNvSpPr>
            <a:spLocks noGrp="1"/>
          </p:cNvSpPr>
          <p:nvPr>
            <p:ph type="ftr" sz="quarter" idx="19"/>
          </p:nvPr>
        </p:nvSpPr>
        <p:spPr/>
        <p:txBody>
          <a:bodyPr/>
          <a:lstStyle/>
          <a:p>
            <a:r>
              <a:rPr lang="en-US" dirty="0" smtClean="0"/>
              <a:t>See tutorial regarding confidentiality disclosures.</a:t>
            </a:r>
            <a:endParaRPr lang="en-US" dirty="0"/>
          </a:p>
        </p:txBody>
      </p:sp>
      <p:sp>
        <p:nvSpPr>
          <p:cNvPr id="5" name="Slide Number Placeholder 4"/>
          <p:cNvSpPr>
            <a:spLocks noGrp="1"/>
          </p:cNvSpPr>
          <p:nvPr>
            <p:ph type="sldNum" sz="quarter" idx="20"/>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2969626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dirty="0" smtClean="0"/>
              <a:t>Click icon to add picture</a:t>
            </a:r>
            <a:endParaRPr lang="en-US" dirty="0"/>
          </a:p>
        </p:txBody>
      </p:sp>
      <p:sp>
        <p:nvSpPr>
          <p:cNvPr id="12" name="Text Placeholder 9"/>
          <p:cNvSpPr>
            <a:spLocks noGrp="1"/>
          </p:cNvSpPr>
          <p:nvPr>
            <p:ph type="body" sz="quarter" idx="17" hasCustomPrompt="1"/>
          </p:nvPr>
        </p:nvSpPr>
        <p:spPr>
          <a:xfrm>
            <a:off x="6025896" y="3968496"/>
            <a:ext cx="3118104" cy="2075688"/>
          </a:xfrm>
          <a:solidFill>
            <a:srgbClr val="E04E5D"/>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5"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6"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7"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5196153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1013105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4565206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2519988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7379650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587399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8859204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644964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056945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dirty="0"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49970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9.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theme" Target="../theme/theme5.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21" Type="http://schemas.openxmlformats.org/officeDocument/2006/relationships/theme" Target="../theme/theme6.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2" name="Picture 1" descr="Monogram_orange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4"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9"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8284462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91" r:id="rId20"/>
  </p:sldLayoutIdLst>
  <p:hf hdr="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7" name="Picture 6" descr="Monogram_green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3"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5"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3986340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92" r:id="rId20"/>
  </p:sldLayoutIdLst>
  <p:hf hdr="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7" name="Picture 6" descr="Monogram_blue_sm.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1078638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8" r:id="rId11"/>
    <p:sldLayoutId id="2147483680" r:id="rId12"/>
    <p:sldLayoutId id="2147483681" r:id="rId13"/>
    <p:sldLayoutId id="2147483683" r:id="rId14"/>
    <p:sldLayoutId id="2147483682" r:id="rId15"/>
    <p:sldLayoutId id="2147483684" r:id="rId16"/>
    <p:sldLayoutId id="2147483685" r:id="rId17"/>
    <p:sldLayoutId id="2147483686" r:id="rId18"/>
    <p:sldLayoutId id="2147483687" r:id="rId19"/>
    <p:sldLayoutId id="2147483790" r:id="rId20"/>
    <p:sldLayoutId id="2147483796" r:id="rId21"/>
  </p:sldLayoutIdLst>
  <p:hf hdr="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9" name="Picture 8" descr="Monogram_purple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39494102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93" r:id="rId20"/>
  </p:sldLayoutIdLst>
  <p:hf hdr="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7" name="Picture 6" descr="Monogram_red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21502929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94" r:id="rId20"/>
  </p:sldLayoutIdLst>
  <p:hf hdr="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7" name="Picture 6" descr="Monogram_gray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1072219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95" r:id="rId20"/>
  </p:sldLayoutIdLst>
  <p:hf hdr="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51.xml"/><Relationship Id="rId5" Type="http://schemas.openxmlformats.org/officeDocument/2006/relationships/image" Target="../media/image44.jpe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50.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50.xml"/><Relationship Id="rId6" Type="http://schemas.openxmlformats.org/officeDocument/2006/relationships/image" Target="../media/image48.gif"/><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imgres?q=elevation+road+sign&amp;start=219&amp;hl=en&amp;biw=1463&amp;bih=920&amp;tbm=isch&amp;tbnid=Ow20HFTTXEuGiM:&amp;imgrefurl=http://www.waymarking.com/waymarks/WM5XK0_10000_feet_on_the_Haleakala_Road_378__Maui_HI&amp;docid=Yg2EQqcda6Yr9M&amp;imgurl=http://img.groundspeak.com/waymarking/display/d02776ce-bf1c-48a2-9c05-2b7814bf6eaf.JPG&amp;w=400&amp;h=300&amp;ei=zFSNUY2GA4L68QTyooGQDQ&amp;zoom=1&amp;iact=rc&amp;dur=206&amp;page=6&amp;tbnh=143&amp;tbnw=196&amp;ndsp=44&amp;ved=1t:429,r:34,s:200,i:106&amp;tx=122&amp;ty=64" TargetMode="External"/><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1480" y="3179572"/>
            <a:ext cx="8311896" cy="1849628"/>
          </a:xfrm>
        </p:spPr>
        <p:txBody>
          <a:bodyPr/>
          <a:lstStyle/>
          <a:p>
            <a:r>
              <a:rPr lang="en-US" dirty="0" smtClean="0"/>
              <a:t>Car Hire 101 - TOL’s</a:t>
            </a:r>
            <a:br>
              <a:rPr lang="en-US" dirty="0" smtClean="0"/>
            </a:br>
            <a:r>
              <a:rPr lang="en-US" dirty="0" smtClean="0"/>
              <a:t/>
            </a:r>
            <a:br>
              <a:rPr lang="en-US" dirty="0" smtClean="0"/>
            </a:br>
            <a:r>
              <a:rPr lang="en-US" sz="2800" dirty="0" smtClean="0"/>
              <a:t>ACACSO, Coeur d’Alene, ID				May 11 – 13, 2013</a:t>
            </a:r>
            <a:endParaRPr lang="en-US" sz="2800" dirty="0"/>
          </a:p>
        </p:txBody>
      </p:sp>
    </p:spTree>
    <p:extLst>
      <p:ext uri="{BB962C8B-B14F-4D97-AF65-F5344CB8AC3E}">
        <p14:creationId xmlns:p14="http://schemas.microsoft.com/office/powerpoint/2010/main" val="2972274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49287"/>
          </a:xfrm>
        </p:spPr>
        <p:txBody>
          <a:bodyPr>
            <a:normAutofit/>
          </a:bodyPr>
          <a:lstStyle/>
          <a:p>
            <a:r>
              <a:rPr lang="en-US" sz="4000" dirty="0" smtClean="0"/>
              <a:t>Car Hire Rule 4 - Automation</a:t>
            </a:r>
            <a:endParaRPr lang="en-US" sz="4000" dirty="0"/>
          </a:p>
        </p:txBody>
      </p:sp>
      <p:sp>
        <p:nvSpPr>
          <p:cNvPr id="4" name="Content Placeholder 3"/>
          <p:cNvSpPr>
            <a:spLocks noGrp="1"/>
          </p:cNvSpPr>
          <p:nvPr>
            <p:ph sz="quarter" idx="13"/>
          </p:nvPr>
        </p:nvSpPr>
        <p:spPr>
          <a:xfrm>
            <a:off x="171450" y="923925"/>
            <a:ext cx="8743950" cy="4962525"/>
          </a:xfrm>
        </p:spPr>
        <p:txBody>
          <a:bodyPr>
            <a:noAutofit/>
          </a:bodyPr>
          <a:lstStyle/>
          <a:p>
            <a:pPr marL="342900" marR="0" lvl="0" indent="-342900">
              <a:lnSpc>
                <a:spcPct val="115000"/>
              </a:lnSpc>
              <a:spcBef>
                <a:spcPts val="0"/>
              </a:spcBef>
              <a:spcAft>
                <a:spcPts val="0"/>
              </a:spcAft>
              <a:buFont typeface="Symbol"/>
              <a:buChar char=""/>
            </a:pPr>
            <a:r>
              <a:rPr lang="en-US" sz="2800" dirty="0" smtClean="0">
                <a:latin typeface="Calibri"/>
                <a:ea typeface="Calibri"/>
                <a:cs typeface="Times New Roman"/>
              </a:rPr>
              <a:t>Automated process </a:t>
            </a:r>
          </a:p>
          <a:p>
            <a:pPr marL="685800" lvl="1" indent="-342900">
              <a:lnSpc>
                <a:spcPct val="115000"/>
              </a:lnSpc>
              <a:spcBef>
                <a:spcPts val="0"/>
              </a:spcBef>
              <a:buFont typeface="Symbol"/>
              <a:buChar char=""/>
            </a:pPr>
            <a:r>
              <a:rPr lang="en-US" sz="2800" dirty="0" smtClean="0">
                <a:latin typeface="Calibri"/>
                <a:ea typeface="Calibri"/>
                <a:cs typeface="Times New Roman"/>
              </a:rPr>
              <a:t>Car </a:t>
            </a:r>
            <a:r>
              <a:rPr lang="en-US" sz="2800" dirty="0">
                <a:latin typeface="Calibri"/>
                <a:ea typeface="Calibri"/>
                <a:cs typeface="Times New Roman"/>
              </a:rPr>
              <a:t>movement </a:t>
            </a:r>
            <a:r>
              <a:rPr lang="en-US" sz="2800" dirty="0" smtClean="0">
                <a:latin typeface="Calibri"/>
                <a:ea typeface="Calibri"/>
                <a:cs typeface="Times New Roman"/>
              </a:rPr>
              <a:t>records, LCS interchanges, Waybill data</a:t>
            </a:r>
          </a:p>
          <a:p>
            <a:pPr marL="342900" marR="0" lvl="0" indent="-342900">
              <a:lnSpc>
                <a:spcPct val="115000"/>
              </a:lnSpc>
              <a:spcBef>
                <a:spcPts val="0"/>
              </a:spcBef>
              <a:spcAft>
                <a:spcPts val="0"/>
              </a:spcAft>
              <a:buFont typeface="Symbol"/>
              <a:buChar char=""/>
            </a:pPr>
            <a:r>
              <a:rPr lang="en-US" sz="2800" dirty="0" smtClean="0">
                <a:latin typeface="Calibri"/>
                <a:ea typeface="Calibri"/>
                <a:cs typeface="Times New Roman"/>
              </a:rPr>
              <a:t>Reduced reclaims, associated efforts &amp; costs for car </a:t>
            </a:r>
            <a:r>
              <a:rPr lang="en-US" sz="2800" dirty="0">
                <a:latin typeface="Calibri"/>
                <a:ea typeface="Calibri"/>
                <a:cs typeface="Times New Roman"/>
              </a:rPr>
              <a:t>owners and </a:t>
            </a:r>
            <a:r>
              <a:rPr lang="en-US" sz="2800" dirty="0" smtClean="0">
                <a:latin typeface="Calibri"/>
                <a:ea typeface="Calibri"/>
                <a:cs typeface="Times New Roman"/>
              </a:rPr>
              <a:t>railroads</a:t>
            </a:r>
          </a:p>
          <a:p>
            <a:pPr marL="342900" marR="0" lvl="0" indent="-342900">
              <a:lnSpc>
                <a:spcPct val="115000"/>
              </a:lnSpc>
              <a:spcBef>
                <a:spcPts val="0"/>
              </a:spcBef>
              <a:spcAft>
                <a:spcPts val="0"/>
              </a:spcAft>
              <a:buFont typeface="Symbol"/>
              <a:buChar char=""/>
            </a:pPr>
            <a:r>
              <a:rPr lang="en-US" sz="2800" dirty="0" smtClean="0">
                <a:latin typeface="Calibri"/>
                <a:ea typeface="Calibri"/>
                <a:cs typeface="Times New Roman"/>
              </a:rPr>
              <a:t>Resources previously utilized were redirected</a:t>
            </a:r>
          </a:p>
          <a:p>
            <a:pPr marL="342900" indent="-342900">
              <a:lnSpc>
                <a:spcPct val="115000"/>
              </a:lnSpc>
              <a:spcBef>
                <a:spcPts val="0"/>
              </a:spcBef>
              <a:spcAft>
                <a:spcPts val="0"/>
              </a:spcAft>
              <a:buFont typeface="Symbol"/>
              <a:buChar char=""/>
            </a:pPr>
            <a:r>
              <a:rPr lang="en-US" sz="2800" dirty="0" smtClean="0">
                <a:latin typeface="Calibri"/>
                <a:ea typeface="Calibri"/>
                <a:cs typeface="Times New Roman"/>
              </a:rPr>
              <a:t>Information (</a:t>
            </a:r>
            <a:r>
              <a:rPr lang="en-US" sz="2800" dirty="0">
                <a:latin typeface="Calibri"/>
                <a:ea typeface="Calibri"/>
                <a:cs typeface="Times New Roman"/>
              </a:rPr>
              <a:t>TRAIN28) </a:t>
            </a:r>
            <a:r>
              <a:rPr lang="en-US" sz="2800" dirty="0" smtClean="0">
                <a:latin typeface="Calibri"/>
                <a:ea typeface="Calibri"/>
                <a:cs typeface="Times New Roman"/>
              </a:rPr>
              <a:t>sent to </a:t>
            </a:r>
            <a:r>
              <a:rPr lang="en-US" sz="2800" dirty="0">
                <a:latin typeface="Calibri"/>
                <a:ea typeface="Calibri"/>
                <a:cs typeface="Times New Roman"/>
              </a:rPr>
              <a:t>car </a:t>
            </a:r>
            <a:r>
              <a:rPr lang="en-US" sz="2800" dirty="0" smtClean="0">
                <a:latin typeface="Calibri"/>
                <a:ea typeface="Calibri"/>
                <a:cs typeface="Times New Roman"/>
              </a:rPr>
              <a:t>owner and handling carrier</a:t>
            </a:r>
          </a:p>
          <a:p>
            <a:pPr>
              <a:lnSpc>
                <a:spcPct val="115000"/>
              </a:lnSpc>
              <a:spcBef>
                <a:spcPts val="0"/>
              </a:spcBef>
              <a:spcAft>
                <a:spcPts val="0"/>
              </a:spcAft>
            </a:pPr>
            <a:r>
              <a:rPr lang="en-US" sz="2800" b="1" u="sng" dirty="0" smtClean="0">
                <a:latin typeface="Calibri"/>
                <a:ea typeface="Calibri"/>
                <a:cs typeface="Times New Roman"/>
              </a:rPr>
              <a:t>Important Dates</a:t>
            </a:r>
            <a:endParaRPr lang="en-US" sz="2800" b="1" u="sng" dirty="0">
              <a:latin typeface="Calibri"/>
              <a:ea typeface="Calibri"/>
              <a:cs typeface="Times New Roman"/>
            </a:endParaRPr>
          </a:p>
          <a:p>
            <a:r>
              <a:rPr lang="en-US" sz="2800" dirty="0">
                <a:latin typeface="Calibri" pitchFamily="34" charset="0"/>
                <a:cs typeface="Calibri" pitchFamily="34" charset="0"/>
              </a:rPr>
              <a:t>20</a:t>
            </a:r>
            <a:r>
              <a:rPr lang="en-US" sz="2800" baseline="30000" dirty="0">
                <a:latin typeface="Calibri" pitchFamily="34" charset="0"/>
                <a:cs typeface="Calibri" pitchFamily="34" charset="0"/>
              </a:rPr>
              <a:t>th</a:t>
            </a:r>
            <a:r>
              <a:rPr lang="en-US" sz="2800" dirty="0">
                <a:latin typeface="Calibri" pitchFamily="34" charset="0"/>
                <a:cs typeface="Calibri" pitchFamily="34" charset="0"/>
              </a:rPr>
              <a:t> day of month – waybills from previous month must be submitted</a:t>
            </a:r>
          </a:p>
          <a:p>
            <a:r>
              <a:rPr lang="en-US" sz="2800" dirty="0">
                <a:latin typeface="Calibri" pitchFamily="34" charset="0"/>
                <a:cs typeface="Calibri" pitchFamily="34" charset="0"/>
              </a:rPr>
              <a:t>21</a:t>
            </a:r>
            <a:r>
              <a:rPr lang="en-US" sz="2800" baseline="30000" dirty="0">
                <a:latin typeface="Calibri" pitchFamily="34" charset="0"/>
                <a:cs typeface="Calibri" pitchFamily="34" charset="0"/>
              </a:rPr>
              <a:t>st</a:t>
            </a:r>
            <a:r>
              <a:rPr lang="en-US" sz="2800" dirty="0">
                <a:latin typeface="Calibri" pitchFamily="34" charset="0"/>
                <a:cs typeface="Calibri" pitchFamily="34" charset="0"/>
              </a:rPr>
              <a:t> day of month – TRAIN28 messages </a:t>
            </a:r>
            <a:r>
              <a:rPr lang="en-US" sz="2800" dirty="0" smtClean="0">
                <a:latin typeface="Calibri" pitchFamily="34" charset="0"/>
                <a:cs typeface="Calibri" pitchFamily="34" charset="0"/>
              </a:rPr>
              <a:t>created</a:t>
            </a:r>
            <a:endParaRPr lang="en-US" sz="2800" dirty="0">
              <a:latin typeface="Calibri" pitchFamily="34" charset="0"/>
              <a:cs typeface="Calibri" pitchFamily="34" charset="0"/>
            </a:endParaRPr>
          </a:p>
          <a:p>
            <a:pPr marL="342900" marR="0" lvl="0" indent="-342900">
              <a:lnSpc>
                <a:spcPct val="115000"/>
              </a:lnSpc>
              <a:spcBef>
                <a:spcPts val="0"/>
              </a:spcBef>
              <a:spcAft>
                <a:spcPts val="0"/>
              </a:spcAft>
              <a:buFont typeface="Symbol"/>
              <a:buChar char=""/>
            </a:pPr>
            <a:endParaRPr lang="en-US" sz="2800" dirty="0">
              <a:effectLst/>
              <a:latin typeface="Calibri"/>
              <a:ea typeface="Calibri"/>
              <a:cs typeface="Times New Roman"/>
            </a:endParaRPr>
          </a:p>
        </p:txBody>
      </p:sp>
    </p:spTree>
    <p:extLst>
      <p:ext uri="{BB962C8B-B14F-4D97-AF65-F5344CB8AC3E}">
        <p14:creationId xmlns:p14="http://schemas.microsoft.com/office/powerpoint/2010/main" val="376215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95694"/>
            <a:ext cx="8311896" cy="601803"/>
          </a:xfrm>
        </p:spPr>
        <p:txBody>
          <a:bodyPr/>
          <a:lstStyle/>
          <a:p>
            <a:r>
              <a:rPr lang="en-US" sz="4000" dirty="0" smtClean="0"/>
              <a:t>Car Hire Rule 5 – What Is It?</a:t>
            </a:r>
            <a:endParaRPr lang="en-US" sz="4000" dirty="0"/>
          </a:p>
        </p:txBody>
      </p:sp>
      <p:sp>
        <p:nvSpPr>
          <p:cNvPr id="3" name="Text Placeholder 2"/>
          <p:cNvSpPr>
            <a:spLocks noGrp="1"/>
          </p:cNvSpPr>
          <p:nvPr>
            <p:ph type="body" sz="quarter" idx="10"/>
          </p:nvPr>
        </p:nvSpPr>
        <p:spPr>
          <a:xfrm>
            <a:off x="266240" y="867492"/>
            <a:ext cx="8311896" cy="2762616"/>
          </a:xfrm>
        </p:spPr>
        <p:txBody>
          <a:bodyPr/>
          <a:lstStyle/>
          <a:p>
            <a:pPr marL="457200" indent="-457200">
              <a:buFont typeface="Arial" panose="020B0604020202020204" pitchFamily="34" charset="0"/>
              <a:buChar char="•"/>
            </a:pPr>
            <a:r>
              <a:rPr lang="en-US" sz="2800" dirty="0" smtClean="0"/>
              <a:t>Allows railroads </a:t>
            </a:r>
            <a:r>
              <a:rPr lang="en-US" sz="2800" dirty="0"/>
              <a:t>to electronically move Car Hire to another road</a:t>
            </a:r>
            <a:endParaRPr lang="en-US" sz="2800" dirty="0" smtClean="0"/>
          </a:p>
          <a:p>
            <a:pPr marL="457200" indent="-457200">
              <a:buFont typeface="Arial" panose="020B0604020202020204" pitchFamily="34" charset="0"/>
              <a:buChar char="•"/>
            </a:pPr>
            <a:r>
              <a:rPr lang="en-US" sz="2800" dirty="0" smtClean="0"/>
              <a:t>Specific switching &amp; interchange requirements</a:t>
            </a:r>
          </a:p>
          <a:p>
            <a:pPr marL="640080" lvl="1" indent="-457200">
              <a:buFont typeface="Arial" panose="020B0604020202020204" pitchFamily="34" charset="0"/>
              <a:buChar char="•"/>
            </a:pPr>
            <a:r>
              <a:rPr lang="en-US" sz="2800" dirty="0" smtClean="0"/>
              <a:t>TRAIN II Manual, Section 5</a:t>
            </a:r>
          </a:p>
          <a:p>
            <a:pPr marL="457200" indent="-457200">
              <a:buFont typeface="Arial" panose="020B0604020202020204" pitchFamily="34" charset="0"/>
              <a:buChar char="•"/>
            </a:pPr>
            <a:r>
              <a:rPr lang="en-US" sz="2800" dirty="0" smtClean="0"/>
              <a:t>Road with car is </a:t>
            </a:r>
            <a:r>
              <a:rPr lang="en-US" sz="2800" b="1" i="1" dirty="0" smtClean="0">
                <a:solidFill>
                  <a:srgbClr val="FF0000"/>
                </a:solidFill>
              </a:rPr>
              <a:t>not</a:t>
            </a:r>
            <a:r>
              <a:rPr lang="en-US" sz="2800" b="1" i="1" dirty="0" smtClean="0"/>
              <a:t> </a:t>
            </a:r>
            <a:r>
              <a:rPr lang="en-US" sz="2800" dirty="0" smtClean="0"/>
              <a:t>paying Car Hire</a:t>
            </a:r>
          </a:p>
          <a:p>
            <a:pPr marL="457200" indent="-457200">
              <a:buFont typeface="Arial" panose="020B0604020202020204" pitchFamily="34" charset="0"/>
              <a:buChar char="•"/>
            </a:pPr>
            <a:endParaRPr lang="en-US" sz="2800" dirty="0"/>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000"/>
          <a:stretch/>
        </p:blipFill>
        <p:spPr bwMode="auto">
          <a:xfrm>
            <a:off x="6172846" y="3186033"/>
            <a:ext cx="2647950" cy="29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5808427" y="3667491"/>
            <a:ext cx="49373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2520"/>
          <a:stretch/>
        </p:blipFill>
        <p:spPr bwMode="auto">
          <a:xfrm>
            <a:off x="804188" y="3800841"/>
            <a:ext cx="4001728" cy="218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72846" y="6127926"/>
            <a:ext cx="2647950" cy="369332"/>
          </a:xfrm>
          <a:prstGeom prst="rect">
            <a:avLst/>
          </a:prstGeom>
          <a:noFill/>
        </p:spPr>
        <p:txBody>
          <a:bodyPr wrap="square" rtlCol="0">
            <a:spAutoFit/>
          </a:bodyPr>
          <a:lstStyle/>
          <a:p>
            <a:pPr algn="ctr"/>
            <a:r>
              <a:rPr lang="en-US" dirty="0" smtClean="0"/>
              <a:t>TRAIN II Manual</a:t>
            </a:r>
            <a:endParaRPr lang="en-US" dirty="0"/>
          </a:p>
        </p:txBody>
      </p:sp>
      <p:sp>
        <p:nvSpPr>
          <p:cNvPr id="10" name="TextBox 9"/>
          <p:cNvSpPr txBox="1"/>
          <p:nvPr/>
        </p:nvSpPr>
        <p:spPr>
          <a:xfrm>
            <a:off x="804188" y="6059346"/>
            <a:ext cx="4001727" cy="369332"/>
          </a:xfrm>
          <a:prstGeom prst="rect">
            <a:avLst/>
          </a:prstGeom>
          <a:noFill/>
        </p:spPr>
        <p:txBody>
          <a:bodyPr wrap="square" rtlCol="0">
            <a:spAutoFit/>
          </a:bodyPr>
          <a:lstStyle/>
          <a:p>
            <a:pPr algn="ctr"/>
            <a:r>
              <a:rPr lang="en-US" dirty="0" smtClean="0"/>
              <a:t>OT-10: Car Hire Rules</a:t>
            </a:r>
            <a:endParaRPr lang="en-US" dirty="0"/>
          </a:p>
        </p:txBody>
      </p:sp>
      <p:cxnSp>
        <p:nvCxnSpPr>
          <p:cNvPr id="11" name="Straight Arrow Connector 10"/>
          <p:cNvCxnSpPr/>
          <p:nvPr/>
        </p:nvCxnSpPr>
        <p:spPr>
          <a:xfrm>
            <a:off x="554715" y="5420091"/>
            <a:ext cx="49373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8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65760"/>
            <a:ext cx="8311896" cy="755903"/>
          </a:xfrm>
        </p:spPr>
        <p:txBody>
          <a:bodyPr/>
          <a:lstStyle/>
          <a:p>
            <a:r>
              <a:rPr lang="en-US" sz="4000" dirty="0" smtClean="0"/>
              <a:t>Rule </a:t>
            </a:r>
            <a:r>
              <a:rPr lang="en-US" sz="4000" dirty="0"/>
              <a:t>5 &amp; Rule 4 – </a:t>
            </a:r>
            <a:r>
              <a:rPr lang="en-US" sz="4000" dirty="0" smtClean="0"/>
              <a:t>Differences</a:t>
            </a:r>
            <a:endParaRPr lang="en-US" sz="4000" dirty="0"/>
          </a:p>
        </p:txBody>
      </p:sp>
      <p:sp>
        <p:nvSpPr>
          <p:cNvPr id="3" name="Text Placeholder 2"/>
          <p:cNvSpPr>
            <a:spLocks noGrp="1"/>
          </p:cNvSpPr>
          <p:nvPr>
            <p:ph type="body" sz="quarter" idx="10"/>
          </p:nvPr>
        </p:nvSpPr>
        <p:spPr>
          <a:xfrm>
            <a:off x="224589" y="1121663"/>
            <a:ext cx="8738690" cy="5311221"/>
          </a:xfrm>
        </p:spPr>
        <p:txBody>
          <a:bodyPr/>
          <a:lstStyle/>
          <a:p>
            <a:r>
              <a:rPr lang="en-US" sz="3200" b="1" dirty="0" smtClean="0"/>
              <a:t>Rule 5</a:t>
            </a:r>
          </a:p>
          <a:p>
            <a:pPr marL="457200" indent="-457200">
              <a:buFont typeface="Arial" panose="020B0604020202020204" pitchFamily="34" charset="0"/>
              <a:buChar char="•"/>
            </a:pPr>
            <a:r>
              <a:rPr lang="en-US" sz="3200" dirty="0"/>
              <a:t>Only for </a:t>
            </a:r>
            <a:r>
              <a:rPr lang="en-US" sz="3200" dirty="0" smtClean="0"/>
              <a:t>switch moves</a:t>
            </a:r>
          </a:p>
          <a:p>
            <a:pPr marL="457200" indent="-457200">
              <a:buFont typeface="Arial" panose="020B0604020202020204" pitchFamily="34" charset="0"/>
              <a:buChar char="•"/>
            </a:pPr>
            <a:r>
              <a:rPr lang="en-US" sz="3200" dirty="0" smtClean="0"/>
              <a:t>Against prior line haul road</a:t>
            </a:r>
            <a:endParaRPr lang="en-US" sz="3200" dirty="0"/>
          </a:p>
          <a:p>
            <a:pPr marL="457200" indent="-457200">
              <a:buFont typeface="Arial" panose="020B0604020202020204" pitchFamily="34" charset="0"/>
              <a:buChar char="•"/>
            </a:pPr>
            <a:r>
              <a:rPr lang="en-US" sz="3200" dirty="0" smtClean="0"/>
              <a:t>LCS entries come through all month</a:t>
            </a:r>
          </a:p>
          <a:p>
            <a:pPr marL="457200" indent="-457200">
              <a:buFont typeface="Arial" panose="020B0604020202020204" pitchFamily="34" charset="0"/>
              <a:buChar char="•"/>
            </a:pPr>
            <a:r>
              <a:rPr lang="en-US" sz="3200" dirty="0" smtClean="0"/>
              <a:t>Loaded receipt or delivery only</a:t>
            </a:r>
          </a:p>
          <a:p>
            <a:pPr marL="457200" indent="-457200">
              <a:buFont typeface="Arial" panose="020B0604020202020204" pitchFamily="34" charset="0"/>
              <a:buChar char="•"/>
            </a:pPr>
            <a:r>
              <a:rPr lang="en-US" sz="3200" dirty="0" smtClean="0"/>
              <a:t>Time limit</a:t>
            </a:r>
          </a:p>
          <a:p>
            <a:pPr marL="801688" lvl="2" indent="-298450"/>
            <a:r>
              <a:rPr lang="en-US" sz="2800" dirty="0"/>
              <a:t>Intermediate Switch 24 hours</a:t>
            </a:r>
          </a:p>
          <a:p>
            <a:pPr marL="801688" lvl="2" indent="-298450"/>
            <a:r>
              <a:rPr lang="en-US" sz="2800" dirty="0"/>
              <a:t>Terminal </a:t>
            </a:r>
            <a:r>
              <a:rPr lang="en-US" sz="2800" dirty="0" smtClean="0"/>
              <a:t>Switch 120 hours</a:t>
            </a:r>
          </a:p>
          <a:p>
            <a:pPr marL="457200" indent="-457200">
              <a:buFont typeface="Arial" panose="020B0604020202020204" pitchFamily="34" charset="0"/>
              <a:buChar char="•"/>
            </a:pPr>
            <a:r>
              <a:rPr lang="en-US" sz="3200" dirty="0" smtClean="0"/>
              <a:t>Start &amp; stop time can span across months</a:t>
            </a:r>
            <a:endParaRPr lang="en-US" sz="3200" dirty="0"/>
          </a:p>
          <a:p>
            <a:pPr marL="457200" indent="-457200">
              <a:buFont typeface="Arial" panose="020B0604020202020204" pitchFamily="34" charset="0"/>
              <a:buChar char="•"/>
            </a:pPr>
            <a:endParaRPr lang="en-US" sz="3200" dirty="0"/>
          </a:p>
        </p:txBody>
      </p:sp>
      <p:pic>
        <p:nvPicPr>
          <p:cNvPr id="7" name="Picture 6" descr="http://i.huffpost.com/gen/904154/thumbs/r-CLEAN-A-LIGHT-SWITCH-large570.jpg?20"/>
          <p:cNvPicPr/>
          <p:nvPr/>
        </p:nvPicPr>
        <p:blipFill rotWithShape="1">
          <a:blip r:embed="rId3">
            <a:extLst>
              <a:ext uri="{28A0092B-C50C-407E-A947-70E740481C1C}">
                <a14:useLocalDpi xmlns:a14="http://schemas.microsoft.com/office/drawing/2010/main" val="0"/>
              </a:ext>
            </a:extLst>
          </a:blip>
          <a:srcRect l="33454" t="14085" r="39732" b="6573"/>
          <a:stretch/>
        </p:blipFill>
        <p:spPr bwMode="auto">
          <a:xfrm>
            <a:off x="7042003" y="3311104"/>
            <a:ext cx="1456055" cy="1796415"/>
          </a:xfrm>
          <a:prstGeom prst="rect">
            <a:avLst/>
          </a:prstGeom>
          <a:noFill/>
          <a:ln>
            <a:noFill/>
          </a:ln>
          <a:extLst>
            <a:ext uri="{53640926-AAD7-44D8-BBD7-CCE9431645EC}">
              <a14:shadowObscured xmlns:a14="http://schemas.microsoft.com/office/drawing/2010/main"/>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388" y="823983"/>
            <a:ext cx="2175891" cy="200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55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65760"/>
            <a:ext cx="8311896" cy="773229"/>
          </a:xfrm>
        </p:spPr>
        <p:txBody>
          <a:bodyPr/>
          <a:lstStyle/>
          <a:p>
            <a:r>
              <a:rPr lang="en-US" sz="4000" dirty="0" smtClean="0"/>
              <a:t>Rule </a:t>
            </a:r>
            <a:r>
              <a:rPr lang="en-US" sz="4000" dirty="0"/>
              <a:t>5 &amp; Rule </a:t>
            </a:r>
            <a:r>
              <a:rPr lang="en-US" sz="4000" dirty="0" smtClean="0"/>
              <a:t>4 </a:t>
            </a:r>
            <a:r>
              <a:rPr lang="en-US" sz="4000" dirty="0"/>
              <a:t>– </a:t>
            </a:r>
            <a:r>
              <a:rPr lang="en-US" sz="4000" dirty="0" smtClean="0"/>
              <a:t>Differences</a:t>
            </a:r>
            <a:endParaRPr lang="en-US" sz="4000" dirty="0"/>
          </a:p>
        </p:txBody>
      </p:sp>
      <p:sp>
        <p:nvSpPr>
          <p:cNvPr id="3" name="Text Placeholder 2"/>
          <p:cNvSpPr>
            <a:spLocks noGrp="1"/>
          </p:cNvSpPr>
          <p:nvPr>
            <p:ph type="body" sz="quarter" idx="10"/>
          </p:nvPr>
        </p:nvSpPr>
        <p:spPr>
          <a:xfrm>
            <a:off x="208547" y="1138989"/>
            <a:ext cx="8514829" cy="5216091"/>
          </a:xfrm>
        </p:spPr>
        <p:txBody>
          <a:bodyPr/>
          <a:lstStyle/>
          <a:p>
            <a:r>
              <a:rPr lang="en-US" sz="2800" b="1" dirty="0" smtClean="0"/>
              <a:t>Rule 4</a:t>
            </a:r>
          </a:p>
          <a:p>
            <a:pPr marL="457200" indent="-457200">
              <a:buFont typeface="Arial" panose="020B0604020202020204" pitchFamily="34" charset="0"/>
              <a:buChar char="•"/>
            </a:pPr>
            <a:r>
              <a:rPr lang="en-US" sz="2800" dirty="0" smtClean="0"/>
              <a:t>Can be on any railroad, not just switch roads</a:t>
            </a:r>
          </a:p>
          <a:p>
            <a:pPr marL="457200" indent="-457200">
              <a:buFont typeface="Arial" panose="020B0604020202020204" pitchFamily="34" charset="0"/>
              <a:buChar char="•"/>
            </a:pPr>
            <a:r>
              <a:rPr lang="en-US" sz="2800" dirty="0" smtClean="0"/>
              <a:t>Against car owner</a:t>
            </a:r>
            <a:endParaRPr lang="en-US" sz="2800" dirty="0"/>
          </a:p>
          <a:p>
            <a:pPr marL="457200" indent="-457200">
              <a:buFont typeface="Arial" panose="020B0604020202020204" pitchFamily="34" charset="0"/>
              <a:buChar char="•"/>
            </a:pPr>
            <a:r>
              <a:rPr lang="en-US" sz="2800" dirty="0" smtClean="0"/>
              <a:t>LCS entries arrive at one time for the month</a:t>
            </a:r>
          </a:p>
          <a:p>
            <a:pPr marL="457200" indent="-457200">
              <a:buFont typeface="Arial" panose="020B0604020202020204" pitchFamily="34" charset="0"/>
              <a:buChar char="•"/>
            </a:pPr>
            <a:r>
              <a:rPr lang="en-US" sz="2800" dirty="0" smtClean="0"/>
              <a:t>Specific requirements</a:t>
            </a:r>
          </a:p>
          <a:p>
            <a:pPr marL="801688" lvl="1" indent="-457200">
              <a:buFont typeface="Calibri" panose="020F0502020204030204" pitchFamily="34" charset="0"/>
              <a:buChar char="―"/>
            </a:pPr>
            <a:r>
              <a:rPr lang="en-US" sz="2400" dirty="0" smtClean="0"/>
              <a:t>Empty time AND</a:t>
            </a:r>
          </a:p>
          <a:p>
            <a:pPr marL="801688" lvl="1" indent="-457200">
              <a:buFont typeface="Calibri" panose="020F0502020204030204" pitchFamily="34" charset="0"/>
              <a:buChar char="―"/>
            </a:pPr>
            <a:r>
              <a:rPr lang="en-US" sz="2400" dirty="0" smtClean="0"/>
              <a:t>Specific STCC AND</a:t>
            </a:r>
          </a:p>
          <a:p>
            <a:pPr marL="801688" lvl="1" indent="-457200">
              <a:buFont typeface="Calibri" panose="020F0502020204030204" pitchFamily="34" charset="0"/>
              <a:buChar char="―"/>
            </a:pPr>
            <a:r>
              <a:rPr lang="en-US" sz="2400" dirty="0" smtClean="0"/>
              <a:t>Electronic 417 Waybill</a:t>
            </a:r>
          </a:p>
          <a:p>
            <a:pPr marL="457200" indent="-457200">
              <a:buFont typeface="Arial" panose="020B0604020202020204" pitchFamily="34" charset="0"/>
              <a:buChar char="•"/>
            </a:pPr>
            <a:r>
              <a:rPr lang="en-US" sz="2800" dirty="0" smtClean="0"/>
              <a:t>Unlimited time</a:t>
            </a:r>
          </a:p>
          <a:p>
            <a:pPr marL="457200" indent="-457200">
              <a:buFont typeface="Arial" panose="020B0604020202020204" pitchFamily="34" charset="0"/>
              <a:buChar char="•"/>
            </a:pPr>
            <a:r>
              <a:rPr lang="en-US" sz="2800" dirty="0" smtClean="0"/>
              <a:t>Moves spanning months, separate entry each month</a:t>
            </a:r>
            <a:endParaRPr lang="en-US" sz="2800" dirty="0"/>
          </a:p>
        </p:txBody>
      </p:sp>
      <p:pic>
        <p:nvPicPr>
          <p:cNvPr id="5" name="Picture 4" descr="http://schools.naperville203.org/madison/assets/assets/calendar_clipart.gif"/>
          <p:cNvPicPr/>
          <p:nvPr/>
        </p:nvPicPr>
        <p:blipFill>
          <a:blip r:embed="rId3">
            <a:extLst>
              <a:ext uri="{28A0092B-C50C-407E-A947-70E740481C1C}">
                <a14:useLocalDpi xmlns:a14="http://schemas.microsoft.com/office/drawing/2010/main" val="0"/>
              </a:ext>
            </a:extLst>
          </a:blip>
          <a:srcRect/>
          <a:stretch>
            <a:fillRect/>
          </a:stretch>
        </p:blipFill>
        <p:spPr bwMode="auto">
          <a:xfrm>
            <a:off x="7263765" y="541718"/>
            <a:ext cx="1880235" cy="2190115"/>
          </a:xfrm>
          <a:prstGeom prst="rect">
            <a:avLst/>
          </a:prstGeom>
          <a:noFill/>
          <a:ln>
            <a:noFill/>
          </a:ln>
        </p:spPr>
      </p:pic>
      <p:pic>
        <p:nvPicPr>
          <p:cNvPr id="7" name="Picture 6"/>
          <p:cNvPicPr/>
          <p:nvPr/>
        </p:nvPicPr>
        <p:blipFill rotWithShape="1">
          <a:blip r:embed="rId4"/>
          <a:srcRect t="2915" r="9936"/>
          <a:stretch/>
        </p:blipFill>
        <p:spPr bwMode="auto">
          <a:xfrm>
            <a:off x="5991860" y="3539363"/>
            <a:ext cx="1271905" cy="1583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010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65760"/>
            <a:ext cx="8311896" cy="698424"/>
          </a:xfrm>
        </p:spPr>
        <p:txBody>
          <a:bodyPr/>
          <a:lstStyle/>
          <a:p>
            <a:r>
              <a:rPr lang="en-US" sz="4000" dirty="0" smtClean="0"/>
              <a:t>Car Hire Rule’s 5 &amp; 4</a:t>
            </a:r>
            <a:r>
              <a:rPr lang="en-US" sz="4000" dirty="0"/>
              <a:t> </a:t>
            </a:r>
            <a:r>
              <a:rPr lang="en-US" sz="4000" dirty="0" smtClean="0"/>
              <a:t>– Similarities</a:t>
            </a:r>
            <a:br>
              <a:rPr lang="en-US" sz="4000" dirty="0" smtClean="0"/>
            </a:br>
            <a:endParaRPr lang="en-US" sz="4000" dirty="0"/>
          </a:p>
        </p:txBody>
      </p:sp>
      <p:sp>
        <p:nvSpPr>
          <p:cNvPr id="3" name="Text Placeholder 2"/>
          <p:cNvSpPr>
            <a:spLocks noGrp="1"/>
          </p:cNvSpPr>
          <p:nvPr>
            <p:ph type="body" sz="quarter" idx="10"/>
          </p:nvPr>
        </p:nvSpPr>
        <p:spPr>
          <a:xfrm>
            <a:off x="411163" y="1545336"/>
            <a:ext cx="8311896" cy="4489704"/>
          </a:xfrm>
        </p:spPr>
        <p:txBody>
          <a:bodyPr/>
          <a:lstStyle/>
          <a:p>
            <a:pPr>
              <a:lnSpc>
                <a:spcPct val="150000"/>
              </a:lnSpc>
            </a:pPr>
            <a:r>
              <a:rPr lang="en-US" sz="2800" dirty="0" smtClean="0"/>
              <a:t>They are Not reclaims!</a:t>
            </a:r>
          </a:p>
          <a:p>
            <a:pPr>
              <a:lnSpc>
                <a:spcPct val="150000"/>
              </a:lnSpc>
            </a:pPr>
            <a:r>
              <a:rPr lang="en-US" sz="2800" dirty="0" smtClean="0"/>
              <a:t>Automated interchanges from LCS</a:t>
            </a:r>
          </a:p>
          <a:p>
            <a:pPr>
              <a:lnSpc>
                <a:spcPct val="150000"/>
              </a:lnSpc>
            </a:pPr>
            <a:r>
              <a:rPr lang="en-US" sz="2800" dirty="0" smtClean="0"/>
              <a:t>Road </a:t>
            </a:r>
            <a:r>
              <a:rPr lang="en-US" sz="2800" b="1" i="1" dirty="0" smtClean="0">
                <a:solidFill>
                  <a:srgbClr val="FF0000"/>
                </a:solidFill>
              </a:rPr>
              <a:t>with</a:t>
            </a:r>
            <a:r>
              <a:rPr lang="en-US" sz="2800" dirty="0" smtClean="0">
                <a:solidFill>
                  <a:srgbClr val="FF0000"/>
                </a:solidFill>
              </a:rPr>
              <a:t> </a:t>
            </a:r>
            <a:r>
              <a:rPr lang="en-US" sz="2800" dirty="0" smtClean="0"/>
              <a:t>the car is </a:t>
            </a:r>
            <a:r>
              <a:rPr lang="en-US" sz="2800" b="1" i="1" dirty="0" smtClean="0">
                <a:solidFill>
                  <a:srgbClr val="FF0000"/>
                </a:solidFill>
              </a:rPr>
              <a:t>not</a:t>
            </a:r>
            <a:r>
              <a:rPr lang="en-US" sz="2800" b="1" i="1" dirty="0" smtClean="0"/>
              <a:t> </a:t>
            </a:r>
            <a:r>
              <a:rPr lang="en-US" sz="2800" dirty="0" smtClean="0"/>
              <a:t>paying Car Hire</a:t>
            </a:r>
          </a:p>
          <a:p>
            <a:pPr>
              <a:lnSpc>
                <a:spcPct val="150000"/>
              </a:lnSpc>
            </a:pPr>
            <a:r>
              <a:rPr lang="en-US" sz="2800" dirty="0" smtClean="0"/>
              <a:t>Car Hire starts after the Rule 4 or 5 TOL is done</a:t>
            </a:r>
          </a:p>
          <a:p>
            <a:pPr>
              <a:lnSpc>
                <a:spcPct val="150000"/>
              </a:lnSpc>
            </a:pPr>
            <a:r>
              <a:rPr lang="en-US" sz="2800" dirty="0" smtClean="0"/>
              <a:t>Not a separate entry on the CHDX</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grpSp>
        <p:nvGrpSpPr>
          <p:cNvPr id="5" name="Group 4"/>
          <p:cNvGrpSpPr/>
          <p:nvPr/>
        </p:nvGrpSpPr>
        <p:grpSpPr>
          <a:xfrm>
            <a:off x="6383475" y="1064184"/>
            <a:ext cx="1763688" cy="1452249"/>
            <a:chOff x="3746600" y="4668621"/>
            <a:chExt cx="1763688" cy="1452249"/>
          </a:xfrm>
        </p:grpSpPr>
        <p:sp>
          <p:nvSpPr>
            <p:cNvPr id="7" name="TextBox 6"/>
            <p:cNvSpPr txBox="1"/>
            <p:nvPr/>
          </p:nvSpPr>
          <p:spPr>
            <a:xfrm>
              <a:off x="3746600" y="4998322"/>
              <a:ext cx="1763688" cy="646331"/>
            </a:xfrm>
            <a:prstGeom prst="rect">
              <a:avLst/>
            </a:prstGeom>
            <a:noFill/>
          </p:spPr>
          <p:txBody>
            <a:bodyPr wrap="none" rtlCol="0">
              <a:spAutoFit/>
            </a:bodyPr>
            <a:lstStyle/>
            <a:p>
              <a:r>
                <a:rPr lang="en-US" sz="3600" dirty="0" smtClean="0"/>
                <a:t>Reclaim</a:t>
              </a:r>
              <a:endParaRPr lang="en-US" sz="3600"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897505" y="4668621"/>
              <a:ext cx="1461878" cy="1452249"/>
            </a:xfrm>
            <a:prstGeom prst="rect">
              <a:avLst/>
            </a:prstGeom>
          </p:spPr>
        </p:pic>
      </p:grpSp>
      <p:pic>
        <p:nvPicPr>
          <p:cNvPr id="9" name="Picture 8" descr="http://images.thecarconnection.com/lrg/2011-kia-soul-5dr-wagon-auto-gear-shift_100323019_l.jpg"/>
          <p:cNvPicPr/>
          <p:nvPr/>
        </p:nvPicPr>
        <p:blipFill rotWithShape="1">
          <a:blip r:embed="rId4">
            <a:extLst>
              <a:ext uri="{28A0092B-C50C-407E-A947-70E740481C1C}">
                <a14:useLocalDpi xmlns:a14="http://schemas.microsoft.com/office/drawing/2010/main" val="0"/>
              </a:ext>
            </a:extLst>
          </a:blip>
          <a:srcRect l="10416" r="16667"/>
          <a:stretch/>
        </p:blipFill>
        <p:spPr bwMode="auto">
          <a:xfrm>
            <a:off x="6597266" y="4635322"/>
            <a:ext cx="1828800" cy="18808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071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6" y="538480"/>
            <a:ext cx="8952104" cy="570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1480" y="75663"/>
            <a:ext cx="8311896" cy="462817"/>
          </a:xfrm>
        </p:spPr>
        <p:txBody>
          <a:bodyPr/>
          <a:lstStyle/>
          <a:p>
            <a:r>
              <a:rPr lang="en-US" dirty="0" smtClean="0"/>
              <a:t>Rule 4 - Example</a:t>
            </a:r>
            <a:endParaRPr lang="en-US" dirty="0"/>
          </a:p>
        </p:txBody>
      </p:sp>
      <p:sp>
        <p:nvSpPr>
          <p:cNvPr id="31" name="Rounded Rectangle 30"/>
          <p:cNvSpPr/>
          <p:nvPr/>
        </p:nvSpPr>
        <p:spPr>
          <a:xfrm>
            <a:off x="3730941" y="1643704"/>
            <a:ext cx="557213" cy="19886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ounded Rectangle 43"/>
          <p:cNvSpPr/>
          <p:nvPr/>
        </p:nvSpPr>
        <p:spPr>
          <a:xfrm>
            <a:off x="73658" y="1630475"/>
            <a:ext cx="625659" cy="22545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ounded Rectangle 44"/>
          <p:cNvSpPr/>
          <p:nvPr/>
        </p:nvSpPr>
        <p:spPr>
          <a:xfrm>
            <a:off x="806925" y="1283820"/>
            <a:ext cx="1291114" cy="26331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ounded Rectangle 45"/>
          <p:cNvSpPr/>
          <p:nvPr/>
        </p:nvSpPr>
        <p:spPr>
          <a:xfrm>
            <a:off x="806924" y="1611480"/>
            <a:ext cx="1291114" cy="26331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ounded Rectangle 46"/>
          <p:cNvSpPr/>
          <p:nvPr/>
        </p:nvSpPr>
        <p:spPr>
          <a:xfrm>
            <a:off x="73658" y="1317845"/>
            <a:ext cx="625659" cy="22545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ounded Rectangle 47"/>
          <p:cNvSpPr/>
          <p:nvPr/>
        </p:nvSpPr>
        <p:spPr>
          <a:xfrm>
            <a:off x="73659" y="2780265"/>
            <a:ext cx="625659" cy="22545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ounded Rectangle 48"/>
          <p:cNvSpPr/>
          <p:nvPr/>
        </p:nvSpPr>
        <p:spPr>
          <a:xfrm>
            <a:off x="806925" y="2761270"/>
            <a:ext cx="1291114" cy="26331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Left Bracket 49"/>
          <p:cNvSpPr/>
          <p:nvPr/>
        </p:nvSpPr>
        <p:spPr>
          <a:xfrm flipH="1">
            <a:off x="2596511" y="1757055"/>
            <a:ext cx="382905" cy="1135869"/>
          </a:xfrm>
          <a:prstGeom prst="leftBracket">
            <a:avLst>
              <a:gd name="adj" fmla="val 25406"/>
            </a:avLst>
          </a:prstGeom>
          <a:ln w="38100">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1" name="Rounded Rectangle 50"/>
          <p:cNvSpPr/>
          <p:nvPr/>
        </p:nvSpPr>
        <p:spPr>
          <a:xfrm>
            <a:off x="39496" y="5677374"/>
            <a:ext cx="625659" cy="225456"/>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Arrow Connector 51"/>
          <p:cNvCxnSpPr/>
          <p:nvPr/>
        </p:nvCxnSpPr>
        <p:spPr>
          <a:xfrm flipH="1">
            <a:off x="665155" y="5069941"/>
            <a:ext cx="1842655" cy="720161"/>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082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0" y="704850"/>
            <a:ext cx="9239543"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1480" y="365760"/>
            <a:ext cx="8311896" cy="481965"/>
          </a:xfrm>
        </p:spPr>
        <p:txBody>
          <a:bodyPr/>
          <a:lstStyle/>
          <a:p>
            <a:r>
              <a:rPr lang="en-US" dirty="0"/>
              <a:t>TOL Rule 5 </a:t>
            </a:r>
            <a:r>
              <a:rPr lang="en-US" dirty="0" smtClean="0"/>
              <a:t>Example</a:t>
            </a:r>
            <a:endParaRPr lang="en-US" dirty="0"/>
          </a:p>
        </p:txBody>
      </p:sp>
      <p:sp>
        <p:nvSpPr>
          <p:cNvPr id="7" name="Rounded Rectangle 6"/>
          <p:cNvSpPr/>
          <p:nvPr/>
        </p:nvSpPr>
        <p:spPr>
          <a:xfrm>
            <a:off x="9875" y="2375189"/>
            <a:ext cx="401603" cy="23144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Left Bracket 8"/>
          <p:cNvSpPr/>
          <p:nvPr/>
        </p:nvSpPr>
        <p:spPr>
          <a:xfrm flipH="1">
            <a:off x="411478" y="2487271"/>
            <a:ext cx="302895" cy="2646704"/>
          </a:xfrm>
          <a:prstGeom prst="leftBracket">
            <a:avLst>
              <a:gd name="adj" fmla="val 25406"/>
            </a:avLst>
          </a:prstGeom>
          <a:ln w="38100">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0" name="Straight Arrow Connector 9"/>
          <p:cNvCxnSpPr/>
          <p:nvPr/>
        </p:nvCxnSpPr>
        <p:spPr>
          <a:xfrm>
            <a:off x="5310182" y="365760"/>
            <a:ext cx="0" cy="459906"/>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8629825" y="4953001"/>
            <a:ext cx="352249" cy="58351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1864037" y="3810623"/>
            <a:ext cx="1098238"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02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65760"/>
            <a:ext cx="8311896" cy="745767"/>
          </a:xfrm>
        </p:spPr>
        <p:txBody>
          <a:bodyPr/>
          <a:lstStyle/>
          <a:p>
            <a:r>
              <a:rPr lang="en-US" sz="4000" dirty="0" smtClean="0"/>
              <a:t>Car Hire Rule 15</a:t>
            </a:r>
            <a:endParaRPr lang="en-US" sz="4000" dirty="0"/>
          </a:p>
        </p:txBody>
      </p:sp>
      <p:sp>
        <p:nvSpPr>
          <p:cNvPr id="4" name="Text Placeholder 3"/>
          <p:cNvSpPr>
            <a:spLocks noGrp="1"/>
          </p:cNvSpPr>
          <p:nvPr>
            <p:ph type="body" sz="quarter" idx="10"/>
          </p:nvPr>
        </p:nvSpPr>
        <p:spPr>
          <a:xfrm>
            <a:off x="411163" y="1265274"/>
            <a:ext cx="8311896" cy="3663342"/>
          </a:xfrm>
        </p:spPr>
        <p:txBody>
          <a:bodyPr/>
          <a:lstStyle/>
          <a:p>
            <a:r>
              <a:rPr lang="en-US" sz="3200" dirty="0"/>
              <a:t>Allows for Car Hire relief when a road is not able to accept the cars in interchange!</a:t>
            </a:r>
          </a:p>
          <a:p>
            <a:endParaRPr lang="en-US" sz="3200" dirty="0"/>
          </a:p>
          <a:p>
            <a:r>
              <a:rPr lang="en-US" sz="3200" dirty="0"/>
              <a:t>Road </a:t>
            </a:r>
            <a:r>
              <a:rPr lang="en-US" sz="3200" b="1" i="1" dirty="0">
                <a:solidFill>
                  <a:srgbClr val="FF0000"/>
                </a:solidFill>
              </a:rPr>
              <a:t>with</a:t>
            </a:r>
            <a:r>
              <a:rPr lang="en-US" sz="3200" dirty="0">
                <a:solidFill>
                  <a:srgbClr val="FF0000"/>
                </a:solidFill>
              </a:rPr>
              <a:t> </a:t>
            </a:r>
            <a:r>
              <a:rPr lang="en-US" sz="3200" dirty="0"/>
              <a:t>the car is </a:t>
            </a:r>
            <a:r>
              <a:rPr lang="en-US" sz="3200" b="1" i="1" dirty="0">
                <a:solidFill>
                  <a:srgbClr val="FF0000"/>
                </a:solidFill>
              </a:rPr>
              <a:t>not</a:t>
            </a:r>
            <a:r>
              <a:rPr lang="en-US" sz="3200" dirty="0">
                <a:solidFill>
                  <a:srgbClr val="FF0000"/>
                </a:solidFill>
              </a:rPr>
              <a:t> </a:t>
            </a:r>
            <a:r>
              <a:rPr lang="en-US" sz="3200" dirty="0"/>
              <a:t>the road Paying for the car</a:t>
            </a:r>
            <a:r>
              <a:rPr lang="en-US" sz="3200" dirty="0" smtClean="0"/>
              <a:t>!</a:t>
            </a:r>
          </a:p>
          <a:p>
            <a:endParaRPr lang="en-US" sz="3200" dirty="0"/>
          </a:p>
          <a:p>
            <a:r>
              <a:rPr lang="en-US" sz="3200" dirty="0" smtClean="0"/>
              <a:t>Railroads must be in communication</a:t>
            </a:r>
            <a:endParaRPr lang="en-US" sz="3200" dirty="0"/>
          </a:p>
        </p:txBody>
      </p:sp>
      <p:pic>
        <p:nvPicPr>
          <p:cNvPr id="8" name="Picture 7" descr="http://blogs.poughkeepsiejournal.com/glutenfreeinthehudsonvalley/files/2012/01/telephon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34" y="5082363"/>
            <a:ext cx="2060675" cy="1298502"/>
          </a:xfrm>
          <a:prstGeom prst="rect">
            <a:avLst/>
          </a:prstGeom>
          <a:noFill/>
          <a:ln>
            <a:noFill/>
          </a:ln>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4420" y="3801139"/>
            <a:ext cx="2319580" cy="184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37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65760"/>
            <a:ext cx="8311896" cy="814454"/>
          </a:xfrm>
        </p:spPr>
        <p:txBody>
          <a:bodyPr/>
          <a:lstStyle/>
          <a:p>
            <a:r>
              <a:rPr lang="en-US" sz="4000" dirty="0" smtClean="0"/>
              <a:t>Car Hire Rule 15</a:t>
            </a:r>
            <a:endParaRPr lang="en-US" sz="4000" dirty="0"/>
          </a:p>
        </p:txBody>
      </p:sp>
      <p:sp>
        <p:nvSpPr>
          <p:cNvPr id="4" name="Text Placeholder 3"/>
          <p:cNvSpPr>
            <a:spLocks noGrp="1"/>
          </p:cNvSpPr>
          <p:nvPr>
            <p:ph type="body" sz="quarter" idx="10"/>
          </p:nvPr>
        </p:nvSpPr>
        <p:spPr>
          <a:xfrm>
            <a:off x="223203" y="1387040"/>
            <a:ext cx="7689041" cy="3062177"/>
          </a:xfrm>
        </p:spPr>
        <p:txBody>
          <a:bodyPr/>
          <a:lstStyle/>
          <a:p>
            <a:pPr>
              <a:spcAft>
                <a:spcPts val="1200"/>
              </a:spcAft>
            </a:pPr>
            <a:r>
              <a:rPr lang="en-US" sz="3200" dirty="0" smtClean="0"/>
              <a:t>Holding </a:t>
            </a:r>
            <a:r>
              <a:rPr lang="en-US" sz="3200" dirty="0"/>
              <a:t>Carrier sends TRAIN </a:t>
            </a:r>
            <a:r>
              <a:rPr lang="en-US" sz="3200" dirty="0" smtClean="0"/>
              <a:t>message</a:t>
            </a:r>
            <a:br>
              <a:rPr lang="en-US" sz="3200" dirty="0" smtClean="0"/>
            </a:br>
            <a:r>
              <a:rPr lang="en-US" sz="3200" dirty="0" smtClean="0"/>
              <a:t>to </a:t>
            </a:r>
            <a:r>
              <a:rPr lang="en-US" sz="3200" dirty="0"/>
              <a:t>Railinc</a:t>
            </a:r>
          </a:p>
          <a:p>
            <a:r>
              <a:rPr lang="en-US" sz="3200" dirty="0"/>
              <a:t>Railinc forwards to Receiving </a:t>
            </a:r>
            <a:r>
              <a:rPr lang="en-US" sz="3200" dirty="0" smtClean="0"/>
              <a:t>carrier</a:t>
            </a:r>
          </a:p>
          <a:p>
            <a:pPr marL="971550" lvl="1" indent="-514350">
              <a:buFont typeface="+mj-lt"/>
              <a:buAutoNum type="arabicPeriod"/>
            </a:pPr>
            <a:r>
              <a:rPr lang="en-US" sz="3200" dirty="0" smtClean="0"/>
              <a:t>Agree to accept car hire liability </a:t>
            </a:r>
          </a:p>
          <a:p>
            <a:pPr marL="971550" lvl="1" indent="-514350">
              <a:spcAft>
                <a:spcPts val="600"/>
              </a:spcAft>
              <a:buFont typeface="+mj-lt"/>
              <a:buAutoNum type="arabicPeriod"/>
            </a:pPr>
            <a:r>
              <a:rPr lang="en-US" sz="3200" dirty="0" smtClean="0"/>
              <a:t>Deny </a:t>
            </a:r>
            <a:r>
              <a:rPr lang="en-US" sz="3200" dirty="0"/>
              <a:t>the TOL  </a:t>
            </a:r>
            <a:endParaRPr lang="en-US" sz="3200" dirty="0" smtClean="0"/>
          </a:p>
        </p:txBody>
      </p:sp>
      <p:pic>
        <p:nvPicPr>
          <p:cNvPr id="8" name="Picture 7" descr="http://us.cdn1.123rf.com/168nwm/vectomart/vectomart1103/vectomart110300260/9167307-illustration-of-empty-hand-on-isolated-background.jpg"/>
          <p:cNvPicPr/>
          <p:nvPr/>
        </p:nvPicPr>
        <p:blipFill>
          <a:blip r:embed="rId3">
            <a:extLst>
              <a:ext uri="{28A0092B-C50C-407E-A947-70E740481C1C}">
                <a14:useLocalDpi xmlns:a14="http://schemas.microsoft.com/office/drawing/2010/main" val="0"/>
              </a:ext>
            </a:extLst>
          </a:blip>
          <a:srcRect/>
          <a:stretch>
            <a:fillRect/>
          </a:stretch>
        </p:blipFill>
        <p:spPr bwMode="auto">
          <a:xfrm>
            <a:off x="7546975" y="1278856"/>
            <a:ext cx="1597025" cy="1078230"/>
          </a:xfrm>
          <a:prstGeom prst="rect">
            <a:avLst/>
          </a:prstGeom>
          <a:noFill/>
          <a:ln>
            <a:noFill/>
          </a:ln>
        </p:spPr>
      </p:pic>
      <p:pic>
        <p:nvPicPr>
          <p:cNvPr id="9" name="Picture 8" descr="http://images.clipartlogo.com/files/images/10/109471/train-waggon_t"/>
          <p:cNvPicPr/>
          <p:nvPr/>
        </p:nvPicPr>
        <p:blipFill>
          <a:blip r:embed="rId4">
            <a:extLst>
              <a:ext uri="{28A0092B-C50C-407E-A947-70E740481C1C}">
                <a14:useLocalDpi xmlns:a14="http://schemas.microsoft.com/office/drawing/2010/main" val="0"/>
              </a:ext>
            </a:extLst>
          </a:blip>
          <a:srcRect/>
          <a:stretch>
            <a:fillRect/>
          </a:stretch>
        </p:blipFill>
        <p:spPr bwMode="auto">
          <a:xfrm>
            <a:off x="6769100" y="902028"/>
            <a:ext cx="2374900" cy="846455"/>
          </a:xfrm>
          <a:prstGeom prst="rect">
            <a:avLst/>
          </a:prstGeom>
          <a:noFill/>
          <a:ln>
            <a:noFill/>
          </a:ln>
        </p:spPr>
      </p:pic>
      <p:pic>
        <p:nvPicPr>
          <p:cNvPr id="10" name="Picture 9" descr="http://ec.l.thumbs.canstockphoto.com/canstock9465561.jpg"/>
          <p:cNvPicPr/>
          <p:nvPr/>
        </p:nvPicPr>
        <p:blipFill>
          <a:blip r:embed="rId5">
            <a:extLst>
              <a:ext uri="{28A0092B-C50C-407E-A947-70E740481C1C}">
                <a14:useLocalDpi xmlns:a14="http://schemas.microsoft.com/office/drawing/2010/main" val="0"/>
              </a:ext>
            </a:extLst>
          </a:blip>
          <a:srcRect/>
          <a:stretch>
            <a:fillRect/>
          </a:stretch>
        </p:blipFill>
        <p:spPr bwMode="auto">
          <a:xfrm>
            <a:off x="4827377" y="3732619"/>
            <a:ext cx="1433195" cy="1433195"/>
          </a:xfrm>
          <a:prstGeom prst="rect">
            <a:avLst/>
          </a:prstGeom>
          <a:noFill/>
          <a:ln>
            <a:noFill/>
          </a:ln>
        </p:spPr>
      </p:pic>
      <p:sp>
        <p:nvSpPr>
          <p:cNvPr id="3" name="TextBox 2"/>
          <p:cNvSpPr txBox="1"/>
          <p:nvPr/>
        </p:nvSpPr>
        <p:spPr>
          <a:xfrm>
            <a:off x="0" y="5165814"/>
            <a:ext cx="9144000" cy="1077218"/>
          </a:xfrm>
          <a:prstGeom prst="rect">
            <a:avLst/>
          </a:prstGeom>
          <a:noFill/>
        </p:spPr>
        <p:txBody>
          <a:bodyPr wrap="square" rtlCol="0">
            <a:spAutoFit/>
          </a:bodyPr>
          <a:lstStyle/>
          <a:p>
            <a:pPr algn="ctr"/>
            <a:r>
              <a:rPr lang="en-US" sz="3200" dirty="0"/>
              <a:t>NOTE: Denying the Rule 15 TOL indicates that the </a:t>
            </a:r>
            <a:r>
              <a:rPr lang="en-US" sz="3200" dirty="0" smtClean="0"/>
              <a:t>receiving carrier </a:t>
            </a:r>
            <a:r>
              <a:rPr lang="en-US" sz="3200" b="1" i="1" u="sng" dirty="0"/>
              <a:t>is</a:t>
            </a:r>
            <a:r>
              <a:rPr lang="en-US" sz="3200" dirty="0"/>
              <a:t> able to accept the cars </a:t>
            </a:r>
            <a:r>
              <a:rPr lang="en-US" sz="3200" dirty="0" smtClean="0"/>
              <a:t>offered</a:t>
            </a:r>
            <a:endParaRPr lang="en-US" sz="3200" dirty="0"/>
          </a:p>
        </p:txBody>
      </p:sp>
    </p:spTree>
    <p:extLst>
      <p:ext uri="{BB962C8B-B14F-4D97-AF65-F5344CB8AC3E}">
        <p14:creationId xmlns:p14="http://schemas.microsoft.com/office/powerpoint/2010/main" val="2445630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65760"/>
            <a:ext cx="8466706" cy="452947"/>
          </a:xfrm>
        </p:spPr>
        <p:txBody>
          <a:bodyPr/>
          <a:lstStyle/>
          <a:p>
            <a:r>
              <a:rPr lang="en-US" dirty="0"/>
              <a:t>TOL </a:t>
            </a:r>
            <a:r>
              <a:rPr lang="en-US" dirty="0" smtClean="0"/>
              <a:t>– Rule 15 Liability </a:t>
            </a:r>
            <a:r>
              <a:rPr lang="en-US" b="1" dirty="0" smtClean="0">
                <a:solidFill>
                  <a:schemeClr val="accent4">
                    <a:lumMod val="60000"/>
                    <a:lumOff val="40000"/>
                  </a:schemeClr>
                </a:solidFill>
              </a:rPr>
              <a:t>Accepted</a:t>
            </a:r>
            <a:r>
              <a:rPr lang="en-US" dirty="0" smtClean="0">
                <a:solidFill>
                  <a:schemeClr val="accent4">
                    <a:lumMod val="60000"/>
                    <a:lumOff val="40000"/>
                  </a:schemeClr>
                </a:solidFill>
              </a:rPr>
              <a:t> </a:t>
            </a:r>
            <a:r>
              <a:rPr lang="en-US" dirty="0" smtClean="0"/>
              <a:t>by Receiving Road</a:t>
            </a:r>
            <a:endParaRPr lang="en-US" dirty="0"/>
          </a:p>
        </p:txBody>
      </p:sp>
      <p:grpSp>
        <p:nvGrpSpPr>
          <p:cNvPr id="11" name="Group 10"/>
          <p:cNvGrpSpPr/>
          <p:nvPr/>
        </p:nvGrpSpPr>
        <p:grpSpPr>
          <a:xfrm>
            <a:off x="1668839" y="4473312"/>
            <a:ext cx="6098181" cy="877296"/>
            <a:chOff x="1164625" y="4826826"/>
            <a:chExt cx="6098181" cy="877296"/>
          </a:xfrm>
        </p:grpSpPr>
        <p:pic>
          <p:nvPicPr>
            <p:cNvPr id="12" name="Picture 2" descr="http://www.polyvore.com/cgi/img-thing?.out=jpg&amp;size=l&amp;tid=25812687"/>
            <p:cNvPicPr>
              <a:picLocks noChangeAspect="1" noChangeArrowheads="1"/>
            </p:cNvPicPr>
            <p:nvPr/>
          </p:nvPicPr>
          <p:blipFill rotWithShape="1">
            <a:blip r:embed="rId3">
              <a:extLst>
                <a:ext uri="{28A0092B-C50C-407E-A947-70E740481C1C}">
                  <a14:useLocalDpi xmlns:a14="http://schemas.microsoft.com/office/drawing/2010/main" val="0"/>
                </a:ext>
              </a:extLst>
            </a:blip>
            <a:srcRect t="22281" b="46617"/>
            <a:stretch/>
          </p:blipFill>
          <p:spPr bwMode="auto">
            <a:xfrm>
              <a:off x="1237723" y="4826826"/>
              <a:ext cx="1835595" cy="5709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polyvore.com/cgi/img-thing?.out=jpg&amp;size=l&amp;tid=25812687"/>
            <p:cNvPicPr>
              <a:picLocks noChangeAspect="1" noChangeArrowheads="1"/>
            </p:cNvPicPr>
            <p:nvPr/>
          </p:nvPicPr>
          <p:blipFill rotWithShape="1">
            <a:blip r:embed="rId3">
              <a:extLst>
                <a:ext uri="{28A0092B-C50C-407E-A947-70E740481C1C}">
                  <a14:useLocalDpi xmlns:a14="http://schemas.microsoft.com/office/drawing/2010/main" val="0"/>
                </a:ext>
              </a:extLst>
            </a:blip>
            <a:srcRect l="72880" t="22281" b="46617"/>
            <a:stretch/>
          </p:blipFill>
          <p:spPr bwMode="auto">
            <a:xfrm>
              <a:off x="6363448" y="4826827"/>
              <a:ext cx="521293" cy="5762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956" t="8849" r="3402" b="13274"/>
            <a:stretch/>
          </p:blipFill>
          <p:spPr bwMode="auto">
            <a:xfrm>
              <a:off x="1164625" y="5460284"/>
              <a:ext cx="1449174" cy="24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956" t="8849" r="3402" b="13274"/>
            <a:stretch/>
          </p:blipFill>
          <p:spPr bwMode="auto">
            <a:xfrm>
              <a:off x="2526713" y="5460284"/>
              <a:ext cx="1449174" cy="24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956" t="8849" r="3402" b="13274"/>
            <a:stretch/>
          </p:blipFill>
          <p:spPr bwMode="auto">
            <a:xfrm>
              <a:off x="3897511" y="5460284"/>
              <a:ext cx="1449174" cy="24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956" t="8849" r="3402" b="13274"/>
            <a:stretch/>
          </p:blipFill>
          <p:spPr bwMode="auto">
            <a:xfrm>
              <a:off x="5268307" y="5460284"/>
              <a:ext cx="1449174" cy="24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956" t="8849" r="3402" b="13274"/>
            <a:stretch/>
          </p:blipFill>
          <p:spPr bwMode="auto">
            <a:xfrm>
              <a:off x="5813632" y="5460284"/>
              <a:ext cx="1449174" cy="24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Curved Down Arrow 18"/>
          <p:cNvSpPr/>
          <p:nvPr/>
        </p:nvSpPr>
        <p:spPr>
          <a:xfrm rot="2703045">
            <a:off x="4681528" y="2959725"/>
            <a:ext cx="3018227" cy="373463"/>
          </a:xfrm>
          <a:prstGeom prst="curvedDownArrow">
            <a:avLst>
              <a:gd name="adj1" fmla="val 25000"/>
              <a:gd name="adj2" fmla="val 79330"/>
              <a:gd name="adj3" fmla="val 296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GE Inspira Pitch" pitchFamily="34" charset="0"/>
              </a:rPr>
              <a:t> </a:t>
            </a:r>
            <a:endParaRPr lang="en-US" sz="2400" b="1" dirty="0">
              <a:solidFill>
                <a:schemeClr val="tx1"/>
              </a:solidFill>
              <a:latin typeface="GE Inspira Pitch" pitchFamily="34" charset="0"/>
            </a:endParaRPr>
          </a:p>
        </p:txBody>
      </p:sp>
      <p:grpSp>
        <p:nvGrpSpPr>
          <p:cNvPr id="20" name="Group 19"/>
          <p:cNvGrpSpPr/>
          <p:nvPr/>
        </p:nvGrpSpPr>
        <p:grpSpPr>
          <a:xfrm>
            <a:off x="3883215" y="1486293"/>
            <a:ext cx="1398174" cy="746583"/>
            <a:chOff x="2825484" y="1974849"/>
            <a:chExt cx="1398174" cy="746583"/>
          </a:xfrm>
        </p:grpSpPr>
        <p:pic>
          <p:nvPicPr>
            <p:cNvPr id="21" name="Picture 11" descr="train station by cprostire - "/>
            <p:cNvPicPr>
              <a:picLocks noChangeAspect="1" noChangeArrowheads="1"/>
            </p:cNvPicPr>
            <p:nvPr/>
          </p:nvPicPr>
          <p:blipFill rotWithShape="1">
            <a:blip r:embed="rId5">
              <a:extLst>
                <a:ext uri="{28A0092B-C50C-407E-A947-70E740481C1C}">
                  <a14:useLocalDpi xmlns:a14="http://schemas.microsoft.com/office/drawing/2010/main" val="0"/>
                </a:ext>
              </a:extLst>
            </a:blip>
            <a:srcRect l="6218" t="6286" r="9119" b="5409"/>
            <a:stretch/>
          </p:blipFill>
          <p:spPr bwMode="auto">
            <a:xfrm>
              <a:off x="2825484" y="1974849"/>
              <a:ext cx="1398174" cy="72333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170010" y="2259767"/>
              <a:ext cx="686535" cy="461665"/>
            </a:xfrm>
            <a:prstGeom prst="rect">
              <a:avLst/>
            </a:prstGeom>
            <a:noFill/>
          </p:spPr>
          <p:txBody>
            <a:bodyPr wrap="none" rtlCol="0">
              <a:spAutoFit/>
            </a:bodyPr>
            <a:lstStyle/>
            <a:p>
              <a:r>
                <a:rPr lang="en-US" sz="2400" b="1" dirty="0" smtClean="0"/>
                <a:t>LCS</a:t>
              </a:r>
              <a:endParaRPr lang="en-US" sz="2400" b="1" dirty="0"/>
            </a:p>
          </p:txBody>
        </p:sp>
      </p:grpSp>
      <p:sp>
        <p:nvSpPr>
          <p:cNvPr id="23" name="Bent Arrow 22"/>
          <p:cNvSpPr/>
          <p:nvPr/>
        </p:nvSpPr>
        <p:spPr>
          <a:xfrm>
            <a:off x="1906188" y="1882843"/>
            <a:ext cx="1849326" cy="2527230"/>
          </a:xfrm>
          <a:prstGeom prst="bentArrow">
            <a:avLst>
              <a:gd name="adj1" fmla="val 11132"/>
              <a:gd name="adj2" fmla="val 10265"/>
              <a:gd name="adj3" fmla="val 20377"/>
              <a:gd name="adj4" fmla="val 443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4" name="Curved Down Arrow 23"/>
          <p:cNvSpPr/>
          <p:nvPr/>
        </p:nvSpPr>
        <p:spPr>
          <a:xfrm rot="18291341" flipH="1">
            <a:off x="1495160" y="3139239"/>
            <a:ext cx="3071532" cy="381696"/>
          </a:xfrm>
          <a:prstGeom prst="curvedDownArrow">
            <a:avLst>
              <a:gd name="adj1" fmla="val 25000"/>
              <a:gd name="adj2" fmla="val 79330"/>
              <a:gd name="adj3" fmla="val 25000"/>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GE Inspira Pitch" pitchFamily="34" charset="0"/>
              </a:rPr>
              <a:t> </a:t>
            </a:r>
            <a:endParaRPr lang="en-US" sz="2400" b="1" dirty="0">
              <a:solidFill>
                <a:schemeClr val="tx1"/>
              </a:solidFill>
              <a:latin typeface="GE Inspira Pitch" pitchFamily="34" charset="0"/>
            </a:endParaRPr>
          </a:p>
        </p:txBody>
      </p:sp>
      <p:sp>
        <p:nvSpPr>
          <p:cNvPr id="25" name="Bent Arrow 24"/>
          <p:cNvSpPr/>
          <p:nvPr/>
        </p:nvSpPr>
        <p:spPr>
          <a:xfrm flipH="1">
            <a:off x="5725646" y="1946083"/>
            <a:ext cx="1849326" cy="2527230"/>
          </a:xfrm>
          <a:prstGeom prst="bentArrow">
            <a:avLst>
              <a:gd name="adj1" fmla="val 11132"/>
              <a:gd name="adj2" fmla="val 10265"/>
              <a:gd name="adj3" fmla="val 20377"/>
              <a:gd name="adj4" fmla="val 44328"/>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6" name="TextBox 25"/>
          <p:cNvSpPr txBox="1"/>
          <p:nvPr/>
        </p:nvSpPr>
        <p:spPr>
          <a:xfrm>
            <a:off x="868041" y="5807413"/>
            <a:ext cx="7392858" cy="400110"/>
          </a:xfrm>
          <a:prstGeom prst="rect">
            <a:avLst/>
          </a:prstGeom>
          <a:noFill/>
        </p:spPr>
        <p:txBody>
          <a:bodyPr wrap="none" rtlCol="0">
            <a:spAutoFit/>
          </a:bodyPr>
          <a:lstStyle/>
          <a:p>
            <a:r>
              <a:rPr lang="en-US" sz="2000" dirty="0" smtClean="0"/>
              <a:t>Car Hire Liability Transferred with Date &amp; Time of </a:t>
            </a:r>
            <a:r>
              <a:rPr lang="en-US" sz="2000" dirty="0"/>
              <a:t>O</a:t>
            </a:r>
            <a:r>
              <a:rPr lang="en-US" sz="2000" dirty="0" smtClean="0"/>
              <a:t>riginal Train08</a:t>
            </a:r>
            <a:endParaRPr lang="en-US" sz="2000" dirty="0"/>
          </a:p>
        </p:txBody>
      </p:sp>
      <p:sp>
        <p:nvSpPr>
          <p:cNvPr id="27" name="TextBox 26"/>
          <p:cNvSpPr txBox="1"/>
          <p:nvPr/>
        </p:nvSpPr>
        <p:spPr>
          <a:xfrm rot="2875104">
            <a:off x="5447338" y="2468456"/>
            <a:ext cx="3383555" cy="461665"/>
          </a:xfrm>
          <a:prstGeom prst="rect">
            <a:avLst/>
          </a:prstGeom>
          <a:noFill/>
        </p:spPr>
        <p:txBody>
          <a:bodyPr wrap="none" rtlCol="0">
            <a:spAutoFit/>
          </a:bodyPr>
          <a:lstStyle/>
          <a:p>
            <a:r>
              <a:rPr lang="en-US" sz="2400" b="1" dirty="0" smtClean="0"/>
              <a:t>(3) Train </a:t>
            </a:r>
            <a:r>
              <a:rPr lang="en-US" sz="2400" b="1" dirty="0"/>
              <a:t>08 / 10 type </a:t>
            </a:r>
            <a:r>
              <a:rPr lang="en-US" sz="2400" b="1" dirty="0" smtClean="0"/>
              <a:t>86</a:t>
            </a:r>
            <a:endParaRPr lang="en-US" sz="2400" b="1" dirty="0"/>
          </a:p>
        </p:txBody>
      </p:sp>
      <p:sp>
        <p:nvSpPr>
          <p:cNvPr id="28" name="TextBox 27"/>
          <p:cNvSpPr txBox="1"/>
          <p:nvPr/>
        </p:nvSpPr>
        <p:spPr>
          <a:xfrm rot="18457489">
            <a:off x="2368508" y="2978865"/>
            <a:ext cx="1710020" cy="461665"/>
          </a:xfrm>
          <a:prstGeom prst="rect">
            <a:avLst/>
          </a:prstGeom>
          <a:noFill/>
        </p:spPr>
        <p:txBody>
          <a:bodyPr wrap="none" rtlCol="0">
            <a:spAutoFit/>
          </a:bodyPr>
          <a:lstStyle/>
          <a:p>
            <a:pPr algn="ctr"/>
            <a:r>
              <a:rPr lang="en-US" sz="2400" b="1" dirty="0" smtClean="0"/>
              <a:t>(4) </a:t>
            </a:r>
            <a:r>
              <a:rPr lang="en-US" sz="2400" b="1" dirty="0"/>
              <a:t>Train 28</a:t>
            </a:r>
          </a:p>
        </p:txBody>
      </p:sp>
      <p:sp>
        <p:nvSpPr>
          <p:cNvPr id="29" name="TextBox 28"/>
          <p:cNvSpPr txBox="1"/>
          <p:nvPr/>
        </p:nvSpPr>
        <p:spPr>
          <a:xfrm>
            <a:off x="892160" y="1016963"/>
            <a:ext cx="2405723" cy="830997"/>
          </a:xfrm>
          <a:prstGeom prst="rect">
            <a:avLst/>
          </a:prstGeom>
          <a:noFill/>
        </p:spPr>
        <p:txBody>
          <a:bodyPr wrap="none" rtlCol="0">
            <a:spAutoFit/>
          </a:bodyPr>
          <a:lstStyle/>
          <a:p>
            <a:r>
              <a:rPr lang="en-US" sz="2400" b="1" dirty="0" smtClean="0"/>
              <a:t>(1) </a:t>
            </a:r>
            <a:r>
              <a:rPr lang="en-US" sz="2400" b="1" dirty="0" smtClean="0">
                <a:sym typeface="Wingdings" pitchFamily="2" charset="2"/>
              </a:rPr>
              <a:t> </a:t>
            </a:r>
            <a:r>
              <a:rPr lang="en-US" sz="2400" b="1" dirty="0"/>
              <a:t>Train 08 </a:t>
            </a:r>
            <a:r>
              <a:rPr lang="en-US" sz="2400" b="1" dirty="0" smtClean="0"/>
              <a:t>/</a:t>
            </a:r>
          </a:p>
          <a:p>
            <a:r>
              <a:rPr lang="en-US" sz="2400" b="1" dirty="0" smtClean="0"/>
              <a:t>Train </a:t>
            </a:r>
            <a:r>
              <a:rPr lang="en-US" sz="2400" b="1" dirty="0"/>
              <a:t>10 type 82</a:t>
            </a:r>
          </a:p>
        </p:txBody>
      </p:sp>
      <p:sp>
        <p:nvSpPr>
          <p:cNvPr id="30" name="TextBox 29"/>
          <p:cNvSpPr txBox="1"/>
          <p:nvPr/>
        </p:nvSpPr>
        <p:spPr>
          <a:xfrm rot="2875104">
            <a:off x="5338486" y="3086117"/>
            <a:ext cx="1710020" cy="461665"/>
          </a:xfrm>
          <a:prstGeom prst="rect">
            <a:avLst/>
          </a:prstGeom>
          <a:noFill/>
        </p:spPr>
        <p:txBody>
          <a:bodyPr wrap="none" rtlCol="0">
            <a:spAutoFit/>
          </a:bodyPr>
          <a:lstStyle/>
          <a:p>
            <a:pPr algn="ctr"/>
            <a:r>
              <a:rPr lang="en-US" sz="2400" b="1" dirty="0" smtClean="0"/>
              <a:t>(2) </a:t>
            </a:r>
            <a:r>
              <a:rPr lang="en-US" sz="2400" b="1" dirty="0"/>
              <a:t>Train 26</a:t>
            </a:r>
          </a:p>
        </p:txBody>
      </p:sp>
      <p:sp>
        <p:nvSpPr>
          <p:cNvPr id="31" name="Right Arrow 30"/>
          <p:cNvSpPr/>
          <p:nvPr/>
        </p:nvSpPr>
        <p:spPr>
          <a:xfrm>
            <a:off x="3755514" y="4699399"/>
            <a:ext cx="2918770" cy="228388"/>
          </a:xfrm>
          <a:prstGeom prst="rightArrow">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GE Inspira Pitch" pitchFamily="34" charset="0"/>
              </a:rPr>
              <a:t>Car Hire Liability</a:t>
            </a:r>
            <a:endParaRPr lang="en-US" sz="2400" b="1" dirty="0">
              <a:solidFill>
                <a:schemeClr val="tx1"/>
              </a:solidFill>
              <a:latin typeface="GE Inspira Pitch" pitchFamily="34" charset="0"/>
            </a:endParaRPr>
          </a:p>
        </p:txBody>
      </p:sp>
      <p:sp>
        <p:nvSpPr>
          <p:cNvPr id="32" name="TextBox 31"/>
          <p:cNvSpPr txBox="1"/>
          <p:nvPr/>
        </p:nvSpPr>
        <p:spPr>
          <a:xfrm>
            <a:off x="3160085" y="6442501"/>
            <a:ext cx="2844433" cy="276999"/>
          </a:xfrm>
          <a:prstGeom prst="rect">
            <a:avLst/>
          </a:prstGeom>
          <a:noFill/>
        </p:spPr>
        <p:txBody>
          <a:bodyPr wrap="none" rtlCol="0">
            <a:spAutoFit/>
          </a:bodyPr>
          <a:lstStyle/>
          <a:p>
            <a:r>
              <a:rPr lang="en-US" sz="1200" dirty="0" smtClean="0"/>
              <a:t>Source: Circular OT-10, CH Rule 15 C.1.a.</a:t>
            </a:r>
            <a:endParaRPr lang="en-US" sz="1200" dirty="0"/>
          </a:p>
        </p:txBody>
      </p:sp>
    </p:spTree>
    <p:extLst>
      <p:ext uri="{BB962C8B-B14F-4D97-AF65-F5344CB8AC3E}">
        <p14:creationId xmlns:p14="http://schemas.microsoft.com/office/powerpoint/2010/main" val="256140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65760"/>
            <a:ext cx="8311896" cy="729795"/>
          </a:xfrm>
        </p:spPr>
        <p:txBody>
          <a:bodyPr/>
          <a:lstStyle/>
          <a:p>
            <a:r>
              <a:rPr lang="en-US" dirty="0" smtClean="0"/>
              <a:t>Transfer of Liabilities</a:t>
            </a:r>
            <a:r>
              <a:rPr lang="en-US" dirty="0"/>
              <a:t> </a:t>
            </a:r>
            <a:r>
              <a:rPr lang="en-US" dirty="0" smtClean="0"/>
              <a:t>– A Car Hire 101 Perspective</a:t>
            </a:r>
            <a:endParaRPr lang="en-US" dirty="0"/>
          </a:p>
        </p:txBody>
      </p:sp>
      <p:sp>
        <p:nvSpPr>
          <p:cNvPr id="3" name="Text Placeholder 2"/>
          <p:cNvSpPr>
            <a:spLocks noGrp="1"/>
          </p:cNvSpPr>
          <p:nvPr>
            <p:ph type="body" sz="quarter" idx="10"/>
          </p:nvPr>
        </p:nvSpPr>
        <p:spPr>
          <a:xfrm>
            <a:off x="1699912" y="2790070"/>
            <a:ext cx="3655870" cy="3182699"/>
          </a:xfrm>
        </p:spPr>
        <p:txBody>
          <a:bodyPr/>
          <a:lstStyle/>
          <a:p>
            <a:endParaRPr lang="en-US" sz="3600" dirty="0" smtClean="0"/>
          </a:p>
          <a:p>
            <a:pPr marL="914400" indent="-457200">
              <a:buFont typeface="Wingdings" panose="05000000000000000000" pitchFamily="2" charset="2"/>
              <a:buChar char="Ø"/>
            </a:pPr>
            <a:r>
              <a:rPr lang="en-US" sz="3600" dirty="0" smtClean="0"/>
              <a:t>Basics</a:t>
            </a:r>
          </a:p>
          <a:p>
            <a:pPr marL="914400" indent="-457200">
              <a:buFont typeface="Wingdings" panose="05000000000000000000" pitchFamily="2" charset="2"/>
              <a:buChar char="Ø"/>
            </a:pPr>
            <a:r>
              <a:rPr lang="en-US" sz="3600" dirty="0" smtClean="0"/>
              <a:t>Rule 4</a:t>
            </a:r>
          </a:p>
          <a:p>
            <a:pPr marL="914400" indent="-457200">
              <a:buFont typeface="Wingdings" panose="05000000000000000000" pitchFamily="2" charset="2"/>
              <a:buChar char="Ø"/>
            </a:pPr>
            <a:r>
              <a:rPr lang="en-US" sz="3600" dirty="0" smtClean="0"/>
              <a:t>Rule 5</a:t>
            </a:r>
          </a:p>
          <a:p>
            <a:pPr marL="914400" indent="-457200">
              <a:buFont typeface="Wingdings" panose="05000000000000000000" pitchFamily="2" charset="2"/>
              <a:buChar char="Ø"/>
            </a:pPr>
            <a:r>
              <a:rPr lang="en-US" sz="3600" dirty="0" smtClean="0"/>
              <a:t>Rule 15</a:t>
            </a:r>
            <a:endParaRPr lang="en-US" sz="3600" dirty="0"/>
          </a:p>
        </p:txBody>
      </p:sp>
      <p:pic>
        <p:nvPicPr>
          <p:cNvPr id="4" name="Picture 3"/>
          <p:cNvPicPr>
            <a:picLocks noChangeAspect="1"/>
          </p:cNvPicPr>
          <p:nvPr/>
        </p:nvPicPr>
        <p:blipFill>
          <a:blip r:embed="rId3"/>
          <a:stretch>
            <a:fillRect/>
          </a:stretch>
        </p:blipFill>
        <p:spPr>
          <a:xfrm>
            <a:off x="5049673" y="4407939"/>
            <a:ext cx="3664559" cy="1793501"/>
          </a:xfrm>
          <a:prstGeom prst="rect">
            <a:avLst/>
          </a:prstGeom>
        </p:spPr>
      </p:pic>
      <p:pic>
        <p:nvPicPr>
          <p:cNvPr id="7" name="Picture 6"/>
          <p:cNvPicPr/>
          <p:nvPr/>
        </p:nvPicPr>
        <p:blipFill>
          <a:blip r:embed="rId4"/>
          <a:stretch>
            <a:fillRect/>
          </a:stretch>
        </p:blipFill>
        <p:spPr>
          <a:xfrm>
            <a:off x="149784" y="1095555"/>
            <a:ext cx="3100256" cy="2329672"/>
          </a:xfrm>
          <a:prstGeom prst="rect">
            <a:avLst/>
          </a:prstGeom>
        </p:spPr>
      </p:pic>
    </p:spTree>
    <p:extLst>
      <p:ext uri="{BB962C8B-B14F-4D97-AF65-F5344CB8AC3E}">
        <p14:creationId xmlns:p14="http://schemas.microsoft.com/office/powerpoint/2010/main" val="285707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65760"/>
            <a:ext cx="8311896" cy="452947"/>
          </a:xfrm>
        </p:spPr>
        <p:txBody>
          <a:bodyPr/>
          <a:lstStyle/>
          <a:p>
            <a:r>
              <a:rPr lang="en-US" dirty="0"/>
              <a:t>TOL </a:t>
            </a:r>
            <a:r>
              <a:rPr lang="en-US" dirty="0" smtClean="0"/>
              <a:t>– Rule 15 Liability </a:t>
            </a:r>
            <a:r>
              <a:rPr lang="en-US" b="1" dirty="0" smtClean="0">
                <a:solidFill>
                  <a:srgbClr val="FF0000"/>
                </a:solidFill>
              </a:rPr>
              <a:t>Rejected </a:t>
            </a:r>
            <a:r>
              <a:rPr lang="en-US" dirty="0" smtClean="0"/>
              <a:t>by Receiving Road</a:t>
            </a:r>
            <a:endParaRPr lang="en-US" dirty="0"/>
          </a:p>
        </p:txBody>
      </p:sp>
      <p:sp>
        <p:nvSpPr>
          <p:cNvPr id="32" name="TextBox 31"/>
          <p:cNvSpPr txBox="1"/>
          <p:nvPr/>
        </p:nvSpPr>
        <p:spPr>
          <a:xfrm>
            <a:off x="3160085" y="6442501"/>
            <a:ext cx="2844433" cy="276999"/>
          </a:xfrm>
          <a:prstGeom prst="rect">
            <a:avLst/>
          </a:prstGeom>
          <a:noFill/>
        </p:spPr>
        <p:txBody>
          <a:bodyPr wrap="none" rtlCol="0">
            <a:spAutoFit/>
          </a:bodyPr>
          <a:lstStyle/>
          <a:p>
            <a:r>
              <a:rPr lang="en-US" sz="1200" dirty="0" smtClean="0"/>
              <a:t>Source: Circular OT-10, CH Rule 15 C.1.a.</a:t>
            </a:r>
            <a:endParaRPr lang="en-US" sz="1200" dirty="0"/>
          </a:p>
        </p:txBody>
      </p:sp>
      <p:grpSp>
        <p:nvGrpSpPr>
          <p:cNvPr id="33" name="Group 32"/>
          <p:cNvGrpSpPr/>
          <p:nvPr/>
        </p:nvGrpSpPr>
        <p:grpSpPr>
          <a:xfrm>
            <a:off x="1734997" y="4402122"/>
            <a:ext cx="5923410" cy="877296"/>
            <a:chOff x="916791" y="4826826"/>
            <a:chExt cx="5923410" cy="877296"/>
          </a:xfrm>
        </p:grpSpPr>
        <p:pic>
          <p:nvPicPr>
            <p:cNvPr id="34" name="Picture 2" descr="http://www.polyvore.com/cgi/img-thing?.out=jpg&amp;size=l&amp;tid=25812687"/>
            <p:cNvPicPr>
              <a:picLocks noChangeAspect="1" noChangeArrowheads="1"/>
            </p:cNvPicPr>
            <p:nvPr/>
          </p:nvPicPr>
          <p:blipFill rotWithShape="1">
            <a:blip r:embed="rId3">
              <a:extLst>
                <a:ext uri="{28A0092B-C50C-407E-A947-70E740481C1C}">
                  <a14:useLocalDpi xmlns:a14="http://schemas.microsoft.com/office/drawing/2010/main" val="0"/>
                </a:ext>
              </a:extLst>
            </a:blip>
            <a:srcRect t="22281" b="46617"/>
            <a:stretch/>
          </p:blipFill>
          <p:spPr bwMode="auto">
            <a:xfrm>
              <a:off x="989889" y="4826826"/>
              <a:ext cx="1835595" cy="5709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http://www.polyvore.com/cgi/img-thing?.out=jpg&amp;size=l&amp;tid=25812687"/>
            <p:cNvPicPr>
              <a:picLocks noChangeAspect="1" noChangeArrowheads="1"/>
            </p:cNvPicPr>
            <p:nvPr/>
          </p:nvPicPr>
          <p:blipFill rotWithShape="1">
            <a:blip r:embed="rId3">
              <a:extLst>
                <a:ext uri="{28A0092B-C50C-407E-A947-70E740481C1C}">
                  <a14:useLocalDpi xmlns:a14="http://schemas.microsoft.com/office/drawing/2010/main" val="0"/>
                </a:ext>
              </a:extLst>
            </a:blip>
            <a:srcRect l="72880" t="22281" b="46617"/>
            <a:stretch/>
          </p:blipFill>
          <p:spPr bwMode="auto">
            <a:xfrm>
              <a:off x="6115614" y="4826827"/>
              <a:ext cx="521293" cy="5762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956" t="8849" r="3402" b="13274"/>
            <a:stretch/>
          </p:blipFill>
          <p:spPr bwMode="auto">
            <a:xfrm>
              <a:off x="916791" y="5460284"/>
              <a:ext cx="1449174" cy="24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956" t="8849" r="3402" b="13274"/>
            <a:stretch/>
          </p:blipFill>
          <p:spPr bwMode="auto">
            <a:xfrm>
              <a:off x="2278879" y="5460284"/>
              <a:ext cx="1449174" cy="24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956" t="8849" r="3402" b="13274"/>
            <a:stretch/>
          </p:blipFill>
          <p:spPr bwMode="auto">
            <a:xfrm>
              <a:off x="3649677" y="5460284"/>
              <a:ext cx="1449174" cy="24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956" t="8849" r="3402" b="13274"/>
            <a:stretch/>
          </p:blipFill>
          <p:spPr bwMode="auto">
            <a:xfrm>
              <a:off x="5020473" y="5460284"/>
              <a:ext cx="1449174" cy="24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956" t="8849" r="3402" b="13274"/>
            <a:stretch/>
          </p:blipFill>
          <p:spPr bwMode="auto">
            <a:xfrm>
              <a:off x="5391027" y="5460284"/>
              <a:ext cx="1449174" cy="24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TextBox 40"/>
          <p:cNvSpPr txBox="1"/>
          <p:nvPr/>
        </p:nvSpPr>
        <p:spPr>
          <a:xfrm>
            <a:off x="1825385" y="5402096"/>
            <a:ext cx="6847387" cy="1077218"/>
          </a:xfrm>
          <a:prstGeom prst="rect">
            <a:avLst/>
          </a:prstGeom>
          <a:noFill/>
        </p:spPr>
        <p:txBody>
          <a:bodyPr wrap="none" rtlCol="0">
            <a:spAutoFit/>
          </a:bodyPr>
          <a:lstStyle/>
          <a:p>
            <a:r>
              <a:rPr lang="en-US" sz="3200" dirty="0" smtClean="0"/>
              <a:t>No Car Hire Liability Transferred </a:t>
            </a:r>
            <a:r>
              <a:rPr lang="en-US" sz="3200" dirty="0" smtClean="0">
                <a:sym typeface="Wingdings" pitchFamily="2" charset="2"/>
              </a:rPr>
              <a:t></a:t>
            </a:r>
            <a:r>
              <a:rPr lang="en-US" sz="3200" dirty="0" smtClean="0"/>
              <a:t> </a:t>
            </a:r>
          </a:p>
          <a:p>
            <a:r>
              <a:rPr lang="en-US" sz="3200" dirty="0" smtClean="0"/>
              <a:t>They </a:t>
            </a:r>
            <a:r>
              <a:rPr lang="en-US" sz="3200" b="1" u="sng" dirty="0" smtClean="0"/>
              <a:t>can</a:t>
            </a:r>
            <a:r>
              <a:rPr lang="en-US" sz="3200" dirty="0" smtClean="0"/>
              <a:t> take the cars in interchange</a:t>
            </a:r>
            <a:endParaRPr lang="en-US" sz="3200" dirty="0"/>
          </a:p>
        </p:txBody>
      </p:sp>
      <p:sp>
        <p:nvSpPr>
          <p:cNvPr id="43" name="Curved Down Arrow 42"/>
          <p:cNvSpPr/>
          <p:nvPr/>
        </p:nvSpPr>
        <p:spPr>
          <a:xfrm rot="2703045">
            <a:off x="4764778" y="2888535"/>
            <a:ext cx="3018227" cy="373463"/>
          </a:xfrm>
          <a:prstGeom prst="curvedDownArrow">
            <a:avLst>
              <a:gd name="adj1" fmla="val 25000"/>
              <a:gd name="adj2" fmla="val 79330"/>
              <a:gd name="adj3" fmla="val 296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GE Inspira Pitch" pitchFamily="34" charset="0"/>
              </a:rPr>
              <a:t> </a:t>
            </a:r>
            <a:endParaRPr lang="en-US" sz="2400" b="1" dirty="0">
              <a:solidFill>
                <a:schemeClr val="tx1"/>
              </a:solidFill>
              <a:latin typeface="GE Inspira Pitch" pitchFamily="34" charset="0"/>
            </a:endParaRPr>
          </a:p>
        </p:txBody>
      </p:sp>
      <p:grpSp>
        <p:nvGrpSpPr>
          <p:cNvPr id="44" name="Group 43"/>
          <p:cNvGrpSpPr/>
          <p:nvPr/>
        </p:nvGrpSpPr>
        <p:grpSpPr>
          <a:xfrm>
            <a:off x="3966465" y="1415103"/>
            <a:ext cx="1398174" cy="723335"/>
            <a:chOff x="2825484" y="1974849"/>
            <a:chExt cx="1398174" cy="723335"/>
          </a:xfrm>
        </p:grpSpPr>
        <p:pic>
          <p:nvPicPr>
            <p:cNvPr id="45" name="Picture 11" descr="train station by cprostire - "/>
            <p:cNvPicPr>
              <a:picLocks noChangeAspect="1" noChangeArrowheads="1"/>
            </p:cNvPicPr>
            <p:nvPr/>
          </p:nvPicPr>
          <p:blipFill rotWithShape="1">
            <a:blip r:embed="rId5">
              <a:extLst>
                <a:ext uri="{28A0092B-C50C-407E-A947-70E740481C1C}">
                  <a14:useLocalDpi xmlns:a14="http://schemas.microsoft.com/office/drawing/2010/main" val="0"/>
                </a:ext>
              </a:extLst>
            </a:blip>
            <a:srcRect l="6218" t="6286" r="9119" b="5409"/>
            <a:stretch/>
          </p:blipFill>
          <p:spPr bwMode="auto">
            <a:xfrm>
              <a:off x="2825484" y="1974849"/>
              <a:ext cx="1398174" cy="72333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3170010" y="2236519"/>
              <a:ext cx="686535" cy="461665"/>
            </a:xfrm>
            <a:prstGeom prst="rect">
              <a:avLst/>
            </a:prstGeom>
            <a:noFill/>
          </p:spPr>
          <p:txBody>
            <a:bodyPr wrap="none" rtlCol="0">
              <a:spAutoFit/>
            </a:bodyPr>
            <a:lstStyle/>
            <a:p>
              <a:r>
                <a:rPr lang="en-US" sz="2400" b="1" dirty="0" smtClean="0"/>
                <a:t>LCS</a:t>
              </a:r>
              <a:endParaRPr lang="en-US" sz="2400" b="1" dirty="0"/>
            </a:p>
          </p:txBody>
        </p:sp>
      </p:grpSp>
      <p:sp>
        <p:nvSpPr>
          <p:cNvPr id="47" name="Bent Arrow 46"/>
          <p:cNvSpPr/>
          <p:nvPr/>
        </p:nvSpPr>
        <p:spPr>
          <a:xfrm>
            <a:off x="1989438" y="1811653"/>
            <a:ext cx="1849326" cy="2527230"/>
          </a:xfrm>
          <a:prstGeom prst="bentArrow">
            <a:avLst>
              <a:gd name="adj1" fmla="val 11132"/>
              <a:gd name="adj2" fmla="val 10265"/>
              <a:gd name="adj3" fmla="val 20377"/>
              <a:gd name="adj4" fmla="val 443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8" name="Curved Down Arrow 47"/>
          <p:cNvSpPr/>
          <p:nvPr/>
        </p:nvSpPr>
        <p:spPr>
          <a:xfrm rot="18291341" flipH="1">
            <a:off x="1578410" y="3068049"/>
            <a:ext cx="3071532" cy="381696"/>
          </a:xfrm>
          <a:prstGeom prst="curvedDownArrow">
            <a:avLst>
              <a:gd name="adj1" fmla="val 25000"/>
              <a:gd name="adj2" fmla="val 7933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GE Inspira Pitch" pitchFamily="34" charset="0"/>
              </a:rPr>
              <a:t> </a:t>
            </a:r>
            <a:endParaRPr lang="en-US" sz="2400" b="1" dirty="0">
              <a:solidFill>
                <a:schemeClr val="tx1"/>
              </a:solidFill>
              <a:latin typeface="GE Inspira Pitch" pitchFamily="34" charset="0"/>
            </a:endParaRPr>
          </a:p>
        </p:txBody>
      </p:sp>
      <p:sp>
        <p:nvSpPr>
          <p:cNvPr id="49" name="Right Arrow 48"/>
          <p:cNvSpPr/>
          <p:nvPr/>
        </p:nvSpPr>
        <p:spPr>
          <a:xfrm>
            <a:off x="3838764" y="4628209"/>
            <a:ext cx="2918770" cy="2283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GE Inspira Pitch" pitchFamily="34" charset="0"/>
              </a:rPr>
              <a:t>Car Hire Liability</a:t>
            </a:r>
            <a:endParaRPr lang="en-US" sz="2400" b="1" dirty="0">
              <a:solidFill>
                <a:schemeClr val="tx1"/>
              </a:solidFill>
              <a:latin typeface="GE Inspira Pitch" pitchFamily="34" charset="0"/>
            </a:endParaRPr>
          </a:p>
        </p:txBody>
      </p:sp>
      <p:sp>
        <p:nvSpPr>
          <p:cNvPr id="50" name="Bent Arrow 49"/>
          <p:cNvSpPr/>
          <p:nvPr/>
        </p:nvSpPr>
        <p:spPr>
          <a:xfrm flipH="1">
            <a:off x="5808896" y="1874893"/>
            <a:ext cx="1849326" cy="2527230"/>
          </a:xfrm>
          <a:prstGeom prst="bentArrow">
            <a:avLst>
              <a:gd name="adj1" fmla="val 11132"/>
              <a:gd name="adj2" fmla="val 10265"/>
              <a:gd name="adj3" fmla="val 20377"/>
              <a:gd name="adj4" fmla="val 443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1" name="TextBox 50"/>
          <p:cNvSpPr txBox="1"/>
          <p:nvPr/>
        </p:nvSpPr>
        <p:spPr>
          <a:xfrm rot="2875104">
            <a:off x="5599544" y="2553944"/>
            <a:ext cx="3410806" cy="461665"/>
          </a:xfrm>
          <a:prstGeom prst="rect">
            <a:avLst/>
          </a:prstGeom>
          <a:noFill/>
        </p:spPr>
        <p:txBody>
          <a:bodyPr wrap="none" rtlCol="0">
            <a:spAutoFit/>
          </a:bodyPr>
          <a:lstStyle/>
          <a:p>
            <a:r>
              <a:rPr lang="en-US" sz="2400" b="1" dirty="0" smtClean="0"/>
              <a:t>(3) Train </a:t>
            </a:r>
            <a:r>
              <a:rPr lang="en-US" sz="2400" b="1" dirty="0"/>
              <a:t>08 / 10 type </a:t>
            </a:r>
            <a:r>
              <a:rPr lang="en-US" sz="2400" b="1" dirty="0" smtClean="0"/>
              <a:t>89</a:t>
            </a:r>
            <a:endParaRPr lang="en-US" sz="2400" b="1" dirty="0"/>
          </a:p>
        </p:txBody>
      </p:sp>
      <p:sp>
        <p:nvSpPr>
          <p:cNvPr id="52" name="TextBox 51"/>
          <p:cNvSpPr txBox="1"/>
          <p:nvPr/>
        </p:nvSpPr>
        <p:spPr>
          <a:xfrm rot="18457489">
            <a:off x="2451758" y="2907675"/>
            <a:ext cx="1710020" cy="461665"/>
          </a:xfrm>
          <a:prstGeom prst="rect">
            <a:avLst/>
          </a:prstGeom>
          <a:noFill/>
        </p:spPr>
        <p:txBody>
          <a:bodyPr wrap="none" rtlCol="0">
            <a:spAutoFit/>
          </a:bodyPr>
          <a:lstStyle/>
          <a:p>
            <a:pPr algn="ctr"/>
            <a:r>
              <a:rPr lang="en-US" sz="2400" b="1" dirty="0" smtClean="0"/>
              <a:t>(4) </a:t>
            </a:r>
            <a:r>
              <a:rPr lang="en-US" sz="2400" b="1" dirty="0"/>
              <a:t>Train </a:t>
            </a:r>
            <a:r>
              <a:rPr lang="en-US" sz="2400" b="1" dirty="0" smtClean="0"/>
              <a:t>29</a:t>
            </a:r>
            <a:endParaRPr lang="en-US" sz="2400" b="1" dirty="0"/>
          </a:p>
        </p:txBody>
      </p:sp>
      <p:sp>
        <p:nvSpPr>
          <p:cNvPr id="53" name="TextBox 52"/>
          <p:cNvSpPr txBox="1"/>
          <p:nvPr/>
        </p:nvSpPr>
        <p:spPr>
          <a:xfrm>
            <a:off x="622523" y="1058587"/>
            <a:ext cx="2405723" cy="830997"/>
          </a:xfrm>
          <a:prstGeom prst="rect">
            <a:avLst/>
          </a:prstGeom>
          <a:noFill/>
        </p:spPr>
        <p:txBody>
          <a:bodyPr wrap="none" rtlCol="0">
            <a:spAutoFit/>
          </a:bodyPr>
          <a:lstStyle/>
          <a:p>
            <a:r>
              <a:rPr lang="en-US" sz="2400" b="1" dirty="0" smtClean="0"/>
              <a:t>(1) </a:t>
            </a:r>
            <a:r>
              <a:rPr lang="en-US" sz="2400" b="1" dirty="0">
                <a:sym typeface="Wingdings" pitchFamily="2" charset="2"/>
              </a:rPr>
              <a:t> </a:t>
            </a:r>
            <a:r>
              <a:rPr lang="en-US" sz="2400" b="1" dirty="0"/>
              <a:t>Train 08 </a:t>
            </a:r>
            <a:r>
              <a:rPr lang="en-US" sz="2400" b="1" dirty="0" smtClean="0"/>
              <a:t>/</a:t>
            </a:r>
          </a:p>
          <a:p>
            <a:r>
              <a:rPr lang="en-US" sz="2400" b="1" dirty="0" smtClean="0"/>
              <a:t>Train </a:t>
            </a:r>
            <a:r>
              <a:rPr lang="en-US" sz="2400" b="1" dirty="0"/>
              <a:t>10 type 82</a:t>
            </a:r>
          </a:p>
        </p:txBody>
      </p:sp>
      <p:sp>
        <p:nvSpPr>
          <p:cNvPr id="54" name="TextBox 53"/>
          <p:cNvSpPr txBox="1"/>
          <p:nvPr/>
        </p:nvSpPr>
        <p:spPr>
          <a:xfrm rot="2875104">
            <a:off x="5421735" y="3014927"/>
            <a:ext cx="1710020" cy="461665"/>
          </a:xfrm>
          <a:prstGeom prst="rect">
            <a:avLst/>
          </a:prstGeom>
          <a:noFill/>
        </p:spPr>
        <p:txBody>
          <a:bodyPr wrap="none" rtlCol="0">
            <a:spAutoFit/>
          </a:bodyPr>
          <a:lstStyle/>
          <a:p>
            <a:pPr algn="ctr"/>
            <a:r>
              <a:rPr lang="en-US" sz="2400" b="1" dirty="0" smtClean="0"/>
              <a:t>(2) </a:t>
            </a:r>
            <a:r>
              <a:rPr lang="en-US" sz="2400" b="1" dirty="0"/>
              <a:t>Train 26</a:t>
            </a:r>
          </a:p>
        </p:txBody>
      </p:sp>
      <p:pic>
        <p:nvPicPr>
          <p:cNvPr id="55" name="Picture 2" descr="http://0.tqn.com/d/webclipart/1/0/q/L/blnksym2.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7247" y="4462187"/>
            <a:ext cx="545748" cy="56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606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2780"/>
            <a:ext cx="9296400" cy="314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1480" y="365760"/>
            <a:ext cx="8311896" cy="481965"/>
          </a:xfrm>
        </p:spPr>
        <p:txBody>
          <a:bodyPr/>
          <a:lstStyle/>
          <a:p>
            <a:r>
              <a:rPr lang="en-US" dirty="0"/>
              <a:t>TOL Rule </a:t>
            </a:r>
            <a:r>
              <a:rPr lang="en-US" dirty="0" smtClean="0"/>
              <a:t>15 Example</a:t>
            </a:r>
            <a:endParaRPr lang="en-US" dirty="0"/>
          </a:p>
        </p:txBody>
      </p:sp>
      <p:sp>
        <p:nvSpPr>
          <p:cNvPr id="7" name="Rounded Rectangle 6"/>
          <p:cNvSpPr/>
          <p:nvPr/>
        </p:nvSpPr>
        <p:spPr>
          <a:xfrm>
            <a:off x="7856500" y="3322825"/>
            <a:ext cx="381051" cy="20819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V="1">
            <a:off x="6800850" y="3426924"/>
            <a:ext cx="1055650" cy="1285646"/>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282470" y="4712570"/>
            <a:ext cx="5764555" cy="1384995"/>
          </a:xfrm>
          <a:prstGeom prst="rect">
            <a:avLst/>
          </a:prstGeom>
          <a:noFill/>
        </p:spPr>
        <p:txBody>
          <a:bodyPr wrap="square" rtlCol="0">
            <a:spAutoFit/>
          </a:bodyPr>
          <a:lstStyle/>
          <a:p>
            <a:pPr algn="r"/>
            <a:r>
              <a:rPr lang="en-US" sz="2800" dirty="0" smtClean="0"/>
              <a:t>LCS K = End of Rule 15</a:t>
            </a:r>
          </a:p>
          <a:p>
            <a:endParaRPr lang="en-US" sz="2800" dirty="0" smtClean="0"/>
          </a:p>
          <a:p>
            <a:r>
              <a:rPr lang="en-US" sz="2800" dirty="0" smtClean="0"/>
              <a:t>1 minute prior to physical delivery</a:t>
            </a:r>
            <a:endParaRPr lang="en-US" sz="2800" dirty="0"/>
          </a:p>
        </p:txBody>
      </p:sp>
      <p:sp>
        <p:nvSpPr>
          <p:cNvPr id="4" name="Left Bracket 3"/>
          <p:cNvSpPr/>
          <p:nvPr/>
        </p:nvSpPr>
        <p:spPr>
          <a:xfrm flipH="1">
            <a:off x="1737466" y="3402335"/>
            <a:ext cx="248276" cy="320986"/>
          </a:xfrm>
          <a:prstGeom prst="leftBracket">
            <a:avLst/>
          </a:prstGeom>
          <a:ln w="28575">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Rounded Rectangle 11"/>
          <p:cNvSpPr/>
          <p:nvPr/>
        </p:nvSpPr>
        <p:spPr>
          <a:xfrm>
            <a:off x="771526" y="3273874"/>
            <a:ext cx="965940" cy="5270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flipV="1">
            <a:off x="1985744" y="3562830"/>
            <a:ext cx="829612" cy="2047395"/>
          </a:xfrm>
          <a:prstGeom prst="straightConnector1">
            <a:avLst/>
          </a:prstGeom>
          <a:ln w="381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7856500" y="3560923"/>
            <a:ext cx="381051" cy="20819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ed Rectangle 18"/>
          <p:cNvSpPr/>
          <p:nvPr/>
        </p:nvSpPr>
        <p:spPr>
          <a:xfrm>
            <a:off x="0" y="2170300"/>
            <a:ext cx="381051" cy="20819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856000" y="3321425"/>
            <a:ext cx="381051" cy="20819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0254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TOL </a:t>
            </a:r>
            <a:r>
              <a:rPr lang="en-US" dirty="0" smtClean="0"/>
              <a:t>Car Hire Rule 4, 5, </a:t>
            </a:r>
            <a:r>
              <a:rPr lang="en-US" dirty="0"/>
              <a:t>&amp; </a:t>
            </a:r>
            <a:r>
              <a:rPr lang="en-US" dirty="0" smtClean="0"/>
              <a:t>15</a:t>
            </a:r>
            <a:br>
              <a:rPr lang="en-US" dirty="0" smtClean="0"/>
            </a:br>
            <a:endParaRPr lang="en-US" dirty="0"/>
          </a:p>
        </p:txBody>
      </p:sp>
      <p:sp>
        <p:nvSpPr>
          <p:cNvPr id="3" name="Text Placeholder 2"/>
          <p:cNvSpPr>
            <a:spLocks noGrp="1"/>
          </p:cNvSpPr>
          <p:nvPr>
            <p:ph type="body" sz="quarter" idx="10"/>
          </p:nvPr>
        </p:nvSpPr>
        <p:spPr>
          <a:xfrm>
            <a:off x="402336" y="1222744"/>
            <a:ext cx="8311896" cy="1488558"/>
          </a:xfrm>
        </p:spPr>
        <p:txBody>
          <a:bodyPr/>
          <a:lstStyle/>
          <a:p>
            <a:pPr algn="ctr"/>
            <a:r>
              <a:rPr lang="en-US" sz="7200" i="1" dirty="0" smtClean="0"/>
              <a:t>Questions?</a:t>
            </a:r>
            <a:endParaRPr lang="en-US" sz="7200" i="1" dirty="0"/>
          </a:p>
        </p:txBody>
      </p:sp>
      <p:pic>
        <p:nvPicPr>
          <p:cNvPr id="7" name="Picture 6" descr="http://ed101.bu.edu/StudentDoc/Archives/ED101fa08/edohan/question_mark.jpg"/>
          <p:cNvPicPr/>
          <p:nvPr/>
        </p:nvPicPr>
        <p:blipFill>
          <a:blip r:embed="rId3">
            <a:extLst>
              <a:ext uri="{28A0092B-C50C-407E-A947-70E740481C1C}">
                <a14:useLocalDpi xmlns:a14="http://schemas.microsoft.com/office/drawing/2010/main" val="0"/>
              </a:ext>
            </a:extLst>
          </a:blip>
          <a:srcRect/>
          <a:stretch>
            <a:fillRect/>
          </a:stretch>
        </p:blipFill>
        <p:spPr bwMode="auto">
          <a:xfrm>
            <a:off x="3039140" y="2360782"/>
            <a:ext cx="2895600" cy="3048000"/>
          </a:xfrm>
          <a:prstGeom prst="rect">
            <a:avLst/>
          </a:prstGeom>
          <a:noFill/>
          <a:ln>
            <a:noFill/>
          </a:ln>
        </p:spPr>
      </p:pic>
    </p:spTree>
    <p:extLst>
      <p:ext uri="{BB962C8B-B14F-4D97-AF65-F5344CB8AC3E}">
        <p14:creationId xmlns:p14="http://schemas.microsoft.com/office/powerpoint/2010/main" val="1907330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84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Hire 101 – TOL’s</a:t>
            </a:r>
            <a:endParaRPr lang="en-US" dirty="0"/>
          </a:p>
        </p:txBody>
      </p:sp>
      <p:sp>
        <p:nvSpPr>
          <p:cNvPr id="6" name="Slide Number Placeholder 5"/>
          <p:cNvSpPr>
            <a:spLocks noGrp="1"/>
          </p:cNvSpPr>
          <p:nvPr>
            <p:ph type="sldNum" sz="quarter" idx="4294967295"/>
          </p:nvPr>
        </p:nvSpPr>
        <p:spPr>
          <a:xfrm>
            <a:off x="8503920" y="6245127"/>
            <a:ext cx="219456" cy="234339"/>
          </a:xfrm>
          <a:prstGeom prst="rect">
            <a:avLst/>
          </a:prstGeom>
        </p:spPr>
        <p:txBody>
          <a:bodyPr/>
          <a:lstStyle/>
          <a:p>
            <a:fld id="{BFDC49DC-4C59-0B46-B4E4-08C86B3978D0}" type="slidenum">
              <a:rPr lang="en-US" smtClean="0"/>
              <a:pPr/>
              <a:t>3</a:t>
            </a:fld>
            <a:endParaRPr lang="en-US" dirty="0"/>
          </a:p>
        </p:txBody>
      </p:sp>
      <p:pic>
        <p:nvPicPr>
          <p:cNvPr id="5" name="Picture 4" descr="http://t0.gstatic.com/images?q=tbn:ANd9GcSGtVp_BkobO0iLbCtRI0SpKo995QAPU8T7p5zrCBpLLGAX4_5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86881" y="1281952"/>
            <a:ext cx="8363551" cy="4329953"/>
          </a:xfrm>
          <a:prstGeom prst="rect">
            <a:avLst/>
          </a:prstGeom>
          <a:noFill/>
          <a:ln>
            <a:noFill/>
          </a:ln>
        </p:spPr>
      </p:pic>
      <p:cxnSp>
        <p:nvCxnSpPr>
          <p:cNvPr id="7" name="Straight Connector 6"/>
          <p:cNvCxnSpPr/>
          <p:nvPr/>
        </p:nvCxnSpPr>
        <p:spPr>
          <a:xfrm flipV="1">
            <a:off x="2777843" y="3264494"/>
            <a:ext cx="2259856" cy="3560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77843" y="3264494"/>
            <a:ext cx="2259856" cy="3560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63271" y="3873844"/>
            <a:ext cx="3460376" cy="1323439"/>
          </a:xfrm>
          <a:prstGeom prst="rect">
            <a:avLst/>
          </a:prstGeom>
          <a:noFill/>
        </p:spPr>
        <p:txBody>
          <a:bodyPr wrap="square" rtlCol="0">
            <a:spAutoFit/>
          </a:bodyPr>
          <a:lstStyle/>
          <a:p>
            <a:r>
              <a:rPr lang="en-US" sz="8000" b="1" dirty="0">
                <a:solidFill>
                  <a:srgbClr val="FFFF00"/>
                </a:solidFill>
              </a:rPr>
              <a:t>50,000</a:t>
            </a:r>
          </a:p>
        </p:txBody>
      </p:sp>
    </p:spTree>
    <p:extLst>
      <p:ext uri="{BB962C8B-B14F-4D97-AF65-F5344CB8AC3E}">
        <p14:creationId xmlns:p14="http://schemas.microsoft.com/office/powerpoint/2010/main" val="89677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Transfer of Liabilities - TOL</a:t>
            </a:r>
            <a:r>
              <a:rPr lang="en-US" dirty="0" smtClean="0"/>
              <a:t>	</a:t>
            </a:r>
            <a:endParaRPr lang="en-US" dirty="0"/>
          </a:p>
        </p:txBody>
      </p:sp>
      <p:sp>
        <p:nvSpPr>
          <p:cNvPr id="3" name="Content Placeholder 2"/>
          <p:cNvSpPr>
            <a:spLocks noGrp="1"/>
          </p:cNvSpPr>
          <p:nvPr>
            <p:ph sz="quarter" idx="13"/>
          </p:nvPr>
        </p:nvSpPr>
        <p:spPr>
          <a:xfrm>
            <a:off x="1999128" y="1417638"/>
            <a:ext cx="6535271" cy="4297362"/>
          </a:xfrm>
        </p:spPr>
        <p:txBody>
          <a:bodyPr>
            <a:normAutofit/>
          </a:bodyPr>
          <a:lstStyle/>
          <a:p>
            <a:r>
              <a:rPr lang="en-US" sz="3200" dirty="0" smtClean="0"/>
              <a:t>What are TOL’s?</a:t>
            </a:r>
          </a:p>
          <a:p>
            <a:endParaRPr lang="en-US" sz="3200" dirty="0" smtClean="0"/>
          </a:p>
          <a:p>
            <a:r>
              <a:rPr lang="en-US" sz="3200" dirty="0" smtClean="0"/>
              <a:t>          Why do they happen?</a:t>
            </a:r>
          </a:p>
          <a:p>
            <a:endParaRPr lang="en-US" sz="3200" dirty="0" smtClean="0"/>
          </a:p>
          <a:p>
            <a:r>
              <a:rPr lang="en-US" sz="3200" dirty="0"/>
              <a:t> </a:t>
            </a:r>
            <a:r>
              <a:rPr lang="en-US" sz="3200" dirty="0" smtClean="0"/>
              <a:t>                  What does it mean to me?</a:t>
            </a:r>
            <a:endParaRPr lang="en-US" sz="3200" dirty="0"/>
          </a:p>
        </p:txBody>
      </p:sp>
      <p:pic>
        <p:nvPicPr>
          <p:cNvPr id="4" name="Picture 3"/>
          <p:cNvPicPr>
            <a:picLocks noChangeAspect="1"/>
          </p:cNvPicPr>
          <p:nvPr/>
        </p:nvPicPr>
        <p:blipFill>
          <a:blip r:embed="rId2"/>
          <a:stretch>
            <a:fillRect/>
          </a:stretch>
        </p:blipFill>
        <p:spPr>
          <a:xfrm>
            <a:off x="1290490" y="3777129"/>
            <a:ext cx="1931762" cy="2120433"/>
          </a:xfrm>
          <a:prstGeom prst="rect">
            <a:avLst/>
          </a:prstGeom>
        </p:spPr>
      </p:pic>
    </p:spTree>
    <p:extLst>
      <p:ext uri="{BB962C8B-B14F-4D97-AF65-F5344CB8AC3E}">
        <p14:creationId xmlns:p14="http://schemas.microsoft.com/office/powerpoint/2010/main" val="196523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Transfer of Liabilities - TOL</a:t>
            </a:r>
            <a:r>
              <a:rPr lang="en-US" dirty="0" smtClean="0"/>
              <a:t>	</a:t>
            </a:r>
            <a:endParaRPr lang="en-US" dirty="0"/>
          </a:p>
        </p:txBody>
      </p:sp>
      <p:sp>
        <p:nvSpPr>
          <p:cNvPr id="3" name="Content Placeholder 2"/>
          <p:cNvSpPr>
            <a:spLocks noGrp="1"/>
          </p:cNvSpPr>
          <p:nvPr>
            <p:ph sz="quarter" idx="13"/>
          </p:nvPr>
        </p:nvSpPr>
        <p:spPr>
          <a:xfrm>
            <a:off x="609600" y="1184555"/>
            <a:ext cx="8247529" cy="4893516"/>
          </a:xfrm>
        </p:spPr>
        <p:txBody>
          <a:bodyPr>
            <a:normAutofit/>
          </a:bodyPr>
          <a:lstStyle/>
          <a:p>
            <a:pPr marL="457200" indent="-457200">
              <a:buFont typeface="Arial" panose="020B0604020202020204" pitchFamily="34" charset="0"/>
              <a:buChar char="•"/>
            </a:pPr>
            <a:r>
              <a:rPr lang="en-US" dirty="0"/>
              <a:t>Allows railroads to electronically move Car Hire to another road</a:t>
            </a:r>
          </a:p>
          <a:p>
            <a:pPr marL="457200" indent="-457200">
              <a:buFont typeface="Arial" panose="020B0604020202020204" pitchFamily="34" charset="0"/>
              <a:buChar char="•"/>
            </a:pPr>
            <a:r>
              <a:rPr lang="en-US" dirty="0"/>
              <a:t>Specific switching &amp; interchange requirements</a:t>
            </a:r>
          </a:p>
          <a:p>
            <a:pPr marL="914400" lvl="1" indent="-457200">
              <a:buFont typeface="Arial" panose="020B0604020202020204" pitchFamily="34" charset="0"/>
              <a:buChar char="•"/>
            </a:pPr>
            <a:r>
              <a:rPr lang="en-US" dirty="0"/>
              <a:t>TRAIN II Manual, Section </a:t>
            </a:r>
            <a:r>
              <a:rPr lang="en-US" dirty="0" smtClean="0"/>
              <a:t>5</a:t>
            </a:r>
          </a:p>
          <a:p>
            <a:pPr marL="914400" lvl="1" indent="-457200">
              <a:buFont typeface="Arial" panose="020B0604020202020204" pitchFamily="34" charset="0"/>
              <a:buChar char="•"/>
            </a:pPr>
            <a:r>
              <a:rPr lang="en-US" dirty="0" smtClean="0"/>
              <a:t>Car Hire Rules – OT-10</a:t>
            </a:r>
            <a:endParaRPr lang="en-US" dirty="0"/>
          </a:p>
          <a:p>
            <a:pPr marL="457200" indent="-457200">
              <a:buFont typeface="Wingdings" panose="05000000000000000000" pitchFamily="2" charset="2"/>
              <a:buChar char="Ø"/>
            </a:pPr>
            <a:endParaRPr lang="en-US" dirty="0" smtClean="0"/>
          </a:p>
          <a:p>
            <a:pPr marL="1147763" indent="-457200">
              <a:buFont typeface="Wingdings" panose="05000000000000000000" pitchFamily="2" charset="2"/>
              <a:buChar char="Ø"/>
            </a:pPr>
            <a:r>
              <a:rPr lang="en-US" sz="2800" dirty="0" smtClean="0"/>
              <a:t>Road </a:t>
            </a:r>
            <a:r>
              <a:rPr lang="en-US" sz="2800" dirty="0"/>
              <a:t>with car is </a:t>
            </a:r>
            <a:r>
              <a:rPr lang="en-US" sz="2800" b="1" i="1" dirty="0">
                <a:solidFill>
                  <a:srgbClr val="FF0000"/>
                </a:solidFill>
              </a:rPr>
              <a:t>not</a:t>
            </a:r>
            <a:r>
              <a:rPr lang="en-US" sz="2800" b="1" i="1" dirty="0"/>
              <a:t> </a:t>
            </a:r>
            <a:r>
              <a:rPr lang="en-US" sz="2800" dirty="0"/>
              <a:t>paying Car Hire</a:t>
            </a:r>
          </a:p>
        </p:txBody>
      </p:sp>
      <p:pic>
        <p:nvPicPr>
          <p:cNvPr id="5" name="Picture 4"/>
          <p:cNvPicPr/>
          <p:nvPr/>
        </p:nvPicPr>
        <p:blipFill>
          <a:blip r:embed="rId2"/>
          <a:stretch>
            <a:fillRect/>
          </a:stretch>
        </p:blipFill>
        <p:spPr>
          <a:xfrm>
            <a:off x="466164" y="4446494"/>
            <a:ext cx="2281238" cy="1410707"/>
          </a:xfrm>
          <a:prstGeom prst="rect">
            <a:avLst/>
          </a:prstGeom>
        </p:spPr>
      </p:pic>
      <p:pic>
        <p:nvPicPr>
          <p:cNvPr id="6" name="Picture 5"/>
          <p:cNvPicPr/>
          <p:nvPr/>
        </p:nvPicPr>
        <p:blipFill>
          <a:blip r:embed="rId3"/>
          <a:stretch>
            <a:fillRect/>
          </a:stretch>
        </p:blipFill>
        <p:spPr>
          <a:xfrm>
            <a:off x="6212781" y="4742329"/>
            <a:ext cx="2644348" cy="1941420"/>
          </a:xfrm>
          <a:prstGeom prst="rect">
            <a:avLst/>
          </a:prstGeom>
        </p:spPr>
      </p:pic>
    </p:spTree>
    <p:extLst>
      <p:ext uri="{BB962C8B-B14F-4D97-AF65-F5344CB8AC3E}">
        <p14:creationId xmlns:p14="http://schemas.microsoft.com/office/powerpoint/2010/main" val="64405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65760"/>
            <a:ext cx="8311896" cy="609475"/>
          </a:xfrm>
        </p:spPr>
        <p:txBody>
          <a:bodyPr vert="horz" lIns="0" tIns="0" rIns="0" bIns="0" rtlCol="0" anchor="t" anchorCtr="0">
            <a:noAutofit/>
          </a:bodyPr>
          <a:lstStyle/>
          <a:p>
            <a:r>
              <a:rPr lang="en-US" sz="4400" dirty="0"/>
              <a:t>Transfer of Liabilities - TOL</a:t>
            </a:r>
          </a:p>
        </p:txBody>
      </p:sp>
      <p:sp>
        <p:nvSpPr>
          <p:cNvPr id="3" name="Text Placeholder 2"/>
          <p:cNvSpPr>
            <a:spLocks noGrp="1"/>
          </p:cNvSpPr>
          <p:nvPr>
            <p:ph type="body" sz="quarter" idx="10"/>
          </p:nvPr>
        </p:nvSpPr>
        <p:spPr>
          <a:xfrm>
            <a:off x="477848" y="1307583"/>
            <a:ext cx="8200892" cy="4929931"/>
          </a:xfrm>
        </p:spPr>
        <p:txBody>
          <a:bodyPr/>
          <a:lstStyle/>
          <a:p>
            <a:pPr>
              <a:lnSpc>
                <a:spcPct val="150000"/>
              </a:lnSpc>
              <a:spcBef>
                <a:spcPts val="450"/>
              </a:spcBef>
            </a:pPr>
            <a:r>
              <a:rPr lang="en-US" sz="2800" dirty="0" smtClean="0"/>
              <a:t>One option allows </a:t>
            </a:r>
            <a:r>
              <a:rPr lang="en-US" sz="2800" dirty="0"/>
              <a:t>you to get </a:t>
            </a:r>
            <a:r>
              <a:rPr lang="en-US" sz="2800" dirty="0" smtClean="0"/>
              <a:t>some $$ back</a:t>
            </a:r>
          </a:p>
          <a:p>
            <a:pPr>
              <a:spcBef>
                <a:spcPts val="450"/>
              </a:spcBef>
            </a:pPr>
            <a:endParaRPr lang="en-US" sz="2800" dirty="0" smtClean="0"/>
          </a:p>
          <a:p>
            <a:pPr marL="457200" indent="-457200">
              <a:lnSpc>
                <a:spcPct val="150000"/>
              </a:lnSpc>
              <a:spcBef>
                <a:spcPts val="450"/>
              </a:spcBef>
              <a:buFont typeface="Wingdings" panose="05000000000000000000" pitchFamily="2" charset="2"/>
              <a:buChar char="Ø"/>
            </a:pPr>
            <a:r>
              <a:rPr lang="en-US" sz="2800" dirty="0" smtClean="0"/>
              <a:t>Car Hire Rules 4, 5 &amp; 15</a:t>
            </a:r>
          </a:p>
          <a:p>
            <a:pPr marL="114209" indent="-457200">
              <a:lnSpc>
                <a:spcPct val="150000"/>
              </a:lnSpc>
              <a:spcBef>
                <a:spcPts val="450"/>
              </a:spcBef>
              <a:buFont typeface="Wingdings" panose="05000000000000000000" pitchFamily="2" charset="2"/>
              <a:buChar char="Ø"/>
            </a:pPr>
            <a:r>
              <a:rPr lang="en-US" sz="2800" dirty="0" smtClean="0"/>
              <a:t>This </a:t>
            </a:r>
            <a:r>
              <a:rPr lang="en-US" sz="2800" dirty="0"/>
              <a:t>is NOT a reclaim!</a:t>
            </a:r>
          </a:p>
          <a:p>
            <a:pPr marL="114209" indent="-457200">
              <a:lnSpc>
                <a:spcPct val="150000"/>
              </a:lnSpc>
              <a:spcBef>
                <a:spcPts val="450"/>
              </a:spcBef>
              <a:buFont typeface="Wingdings" panose="05000000000000000000" pitchFamily="2" charset="2"/>
              <a:buChar char="Ø"/>
            </a:pPr>
            <a:r>
              <a:rPr lang="en-US" sz="2800" dirty="0"/>
              <a:t>Not a separate transaction</a:t>
            </a:r>
          </a:p>
          <a:p>
            <a:pPr marL="114209" indent="-457200">
              <a:lnSpc>
                <a:spcPct val="150000"/>
              </a:lnSpc>
              <a:spcBef>
                <a:spcPts val="450"/>
              </a:spcBef>
              <a:buFont typeface="Wingdings" panose="05000000000000000000" pitchFamily="2" charset="2"/>
              <a:buChar char="Ø"/>
            </a:pPr>
            <a:r>
              <a:rPr lang="en-US" sz="2800" dirty="0"/>
              <a:t>Similar to when a store has a sale</a:t>
            </a:r>
          </a:p>
          <a:p>
            <a:pPr marL="114209" indent="-457200">
              <a:lnSpc>
                <a:spcPct val="150000"/>
              </a:lnSpc>
              <a:spcBef>
                <a:spcPts val="450"/>
              </a:spcBef>
              <a:buFont typeface="Wingdings" panose="05000000000000000000" pitchFamily="2" charset="2"/>
              <a:buChar char="Ø"/>
            </a:pPr>
            <a:r>
              <a:rPr lang="en-US" sz="2800" dirty="0"/>
              <a:t>You pay the sale price after the </a:t>
            </a:r>
            <a:r>
              <a:rPr lang="en-US" sz="2800" dirty="0" smtClean="0"/>
              <a:t>discount</a:t>
            </a:r>
          </a:p>
          <a:p>
            <a:pPr marL="114209" indent="-457200">
              <a:lnSpc>
                <a:spcPct val="150000"/>
              </a:lnSpc>
              <a:spcBef>
                <a:spcPts val="450"/>
              </a:spcBef>
              <a:buFont typeface="Wingdings" panose="05000000000000000000" pitchFamily="2" charset="2"/>
              <a:buChar char="Ø"/>
            </a:pPr>
            <a:endParaRPr lang="en-US" sz="2800" dirty="0"/>
          </a:p>
          <a:p>
            <a:pPr marL="4047226" lvl="3" indent="-457200">
              <a:lnSpc>
                <a:spcPct val="150000"/>
              </a:lnSpc>
              <a:spcBef>
                <a:spcPts val="450"/>
              </a:spcBef>
              <a:buFont typeface="Wingdings" panose="05000000000000000000" pitchFamily="2" charset="2"/>
              <a:buChar char="Ø"/>
            </a:pPr>
            <a:endParaRPr lang="en-US" sz="2800" dirty="0"/>
          </a:p>
        </p:txBody>
      </p:sp>
      <p:pic>
        <p:nvPicPr>
          <p:cNvPr id="18" name="Picture 17" descr="http://1.bp.blogspot.com/-CdAcaIWKjvs/T2jgmEDH99I/AAAAAAAAAYw/pfA8HVDqaog/s1600/DSC04935.JPG"/>
          <p:cNvPicPr/>
          <p:nvPr/>
        </p:nvPicPr>
        <p:blipFill rotWithShape="1">
          <a:blip r:embed="rId3" cstate="print">
            <a:extLst>
              <a:ext uri="{28A0092B-C50C-407E-A947-70E740481C1C}">
                <a14:useLocalDpi xmlns:a14="http://schemas.microsoft.com/office/drawing/2010/main" val="0"/>
              </a:ext>
            </a:extLst>
          </a:blip>
          <a:srcRect l="15622" r="23026"/>
          <a:stretch/>
        </p:blipFill>
        <p:spPr bwMode="auto">
          <a:xfrm>
            <a:off x="6319919" y="2089871"/>
            <a:ext cx="2578735" cy="17759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7113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Car Hire Rule 4?</a:t>
            </a:r>
            <a:endParaRPr lang="en-US" sz="4000" dirty="0"/>
          </a:p>
        </p:txBody>
      </p:sp>
      <p:sp>
        <p:nvSpPr>
          <p:cNvPr id="3" name="Content Placeholder 2"/>
          <p:cNvSpPr>
            <a:spLocks noGrp="1"/>
          </p:cNvSpPr>
          <p:nvPr>
            <p:ph sz="quarter" idx="13"/>
          </p:nvPr>
        </p:nvSpPr>
        <p:spPr>
          <a:xfrm>
            <a:off x="457200" y="1417638"/>
            <a:ext cx="4378166" cy="4297362"/>
          </a:xfrm>
        </p:spPr>
        <p:txBody>
          <a:bodyPr>
            <a:normAutofit/>
          </a:bodyPr>
          <a:lstStyle/>
          <a:p>
            <a:r>
              <a:rPr lang="en-US" sz="4000" dirty="0" smtClean="0"/>
              <a:t>Provides handling carrier </a:t>
            </a:r>
          </a:p>
          <a:p>
            <a:r>
              <a:rPr lang="en-US" sz="4000" dirty="0" smtClean="0"/>
              <a:t>Car Hire relief </a:t>
            </a:r>
          </a:p>
          <a:p>
            <a:r>
              <a:rPr lang="en-US" sz="4000" dirty="0" smtClean="0"/>
              <a:t>for revenue empty billed shipments</a:t>
            </a:r>
            <a:endParaRPr lang="en-US" sz="4000" dirty="0"/>
          </a:p>
        </p:txBody>
      </p:sp>
      <p:pic>
        <p:nvPicPr>
          <p:cNvPr id="4" name="Picture 3" descr="http://www.sonlte.com/wp-content/uploads/2011/04/How-to-Increase-Revenue.png"/>
          <p:cNvPicPr/>
          <p:nvPr/>
        </p:nvPicPr>
        <p:blipFill>
          <a:blip r:embed="rId2">
            <a:extLst>
              <a:ext uri="{28A0092B-C50C-407E-A947-70E740481C1C}">
                <a14:useLocalDpi xmlns:a14="http://schemas.microsoft.com/office/drawing/2010/main" val="0"/>
              </a:ext>
            </a:extLst>
          </a:blip>
          <a:srcRect/>
          <a:stretch>
            <a:fillRect/>
          </a:stretch>
        </p:blipFill>
        <p:spPr bwMode="auto">
          <a:xfrm>
            <a:off x="4516900" y="1632857"/>
            <a:ext cx="4493388" cy="4976721"/>
          </a:xfrm>
          <a:prstGeom prst="rect">
            <a:avLst/>
          </a:prstGeom>
          <a:noFill/>
          <a:ln>
            <a:noFill/>
          </a:ln>
        </p:spPr>
      </p:pic>
    </p:spTree>
    <p:extLst>
      <p:ext uri="{BB962C8B-B14F-4D97-AF65-F5344CB8AC3E}">
        <p14:creationId xmlns:p14="http://schemas.microsoft.com/office/powerpoint/2010/main" val="118157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 Hire Rule 4 - Present</a:t>
            </a:r>
            <a:endParaRPr lang="en-US" dirty="0"/>
          </a:p>
        </p:txBody>
      </p:sp>
      <p:sp>
        <p:nvSpPr>
          <p:cNvPr id="4" name="Content Placeholder 3"/>
          <p:cNvSpPr>
            <a:spLocks noGrp="1"/>
          </p:cNvSpPr>
          <p:nvPr>
            <p:ph sz="quarter" idx="13"/>
          </p:nvPr>
        </p:nvSpPr>
        <p:spPr>
          <a:xfrm>
            <a:off x="323850" y="819149"/>
            <a:ext cx="8515350" cy="5429251"/>
          </a:xfrm>
        </p:spPr>
        <p:txBody>
          <a:bodyPr>
            <a:normAutofit/>
          </a:bodyPr>
          <a:lstStyle/>
          <a:p>
            <a:pPr marL="525780" lvl="1" indent="-342900">
              <a:lnSpc>
                <a:spcPct val="115000"/>
              </a:lnSpc>
              <a:spcBef>
                <a:spcPts val="0"/>
              </a:spcBef>
              <a:buFont typeface="Symbol"/>
              <a:buChar char=""/>
            </a:pPr>
            <a:r>
              <a:rPr lang="en-US" sz="2400" dirty="0" smtClean="0">
                <a:latin typeface="Calibri"/>
                <a:ea typeface="Calibri"/>
                <a:cs typeface="Times New Roman"/>
              </a:rPr>
              <a:t>For </a:t>
            </a:r>
            <a:r>
              <a:rPr lang="en-US" sz="2400" dirty="0">
                <a:latin typeface="Calibri"/>
                <a:ea typeface="Calibri"/>
                <a:cs typeface="Times New Roman"/>
              </a:rPr>
              <a:t>empty cars handled under revenue billing in line haul or switching service, car hire costs for the revenue billed cycle shall be the responsibility of the car mark </a:t>
            </a:r>
            <a:r>
              <a:rPr lang="en-US" sz="2400" dirty="0" smtClean="0">
                <a:latin typeface="Calibri"/>
                <a:ea typeface="Calibri"/>
                <a:cs typeface="Times New Roman"/>
              </a:rPr>
              <a:t>owner</a:t>
            </a:r>
            <a:endParaRPr lang="en-US" sz="2400" dirty="0">
              <a:latin typeface="Calibri"/>
              <a:ea typeface="Calibri"/>
              <a:cs typeface="Times New Roman"/>
            </a:endParaRPr>
          </a:p>
          <a:p>
            <a:pPr marR="0" lvl="0">
              <a:lnSpc>
                <a:spcPct val="115000"/>
              </a:lnSpc>
              <a:spcBef>
                <a:spcPts val="0"/>
              </a:spcBef>
              <a:spcAft>
                <a:spcPts val="0"/>
              </a:spcAft>
            </a:pPr>
            <a:r>
              <a:rPr lang="en-US" sz="2400" u="sng" dirty="0">
                <a:latin typeface="Calibri"/>
                <a:ea typeface="Calibri"/>
                <a:cs typeface="Times New Roman"/>
              </a:rPr>
              <a:t>B.	Assignment of Car Hire Liability</a:t>
            </a:r>
          </a:p>
          <a:p>
            <a:pPr marL="777240" lvl="1" indent="-457200">
              <a:lnSpc>
                <a:spcPct val="115000"/>
              </a:lnSpc>
              <a:spcBef>
                <a:spcPts val="0"/>
              </a:spcBef>
              <a:buFont typeface="+mj-lt"/>
              <a:buAutoNum type="arabicPeriod"/>
            </a:pPr>
            <a:r>
              <a:rPr lang="en-US" sz="2000" dirty="0" smtClean="0">
                <a:latin typeface="Calibri"/>
                <a:ea typeface="Calibri"/>
                <a:cs typeface="Times New Roman"/>
              </a:rPr>
              <a:t>The </a:t>
            </a:r>
            <a:r>
              <a:rPr lang="en-US" sz="2000" dirty="0">
                <a:latin typeface="Calibri"/>
                <a:ea typeface="Calibri"/>
                <a:cs typeface="Times New Roman"/>
              </a:rPr>
              <a:t>AAR Car Hire Rule 4 process will identify empty revenue cycles based on the Standard Transportation Commodity Code (STCC) transmitted to Railinc on the EDI 417 waybill transaction.  In order to be eligible for relief, the handling carrier must submit the EDI 417 waybill transaction to Railinc</a:t>
            </a:r>
          </a:p>
          <a:p>
            <a:pPr marL="777240" lvl="1" indent="-457200">
              <a:lnSpc>
                <a:spcPct val="115000"/>
              </a:lnSpc>
              <a:spcBef>
                <a:spcPts val="0"/>
              </a:spcBef>
              <a:buFont typeface="+mj-lt"/>
              <a:buAutoNum type="arabicPeriod"/>
            </a:pPr>
            <a:r>
              <a:rPr lang="en-US" sz="2000" dirty="0" smtClean="0">
                <a:latin typeface="Calibri"/>
                <a:ea typeface="Calibri"/>
                <a:cs typeface="Times New Roman"/>
              </a:rPr>
              <a:t>The </a:t>
            </a:r>
            <a:r>
              <a:rPr lang="en-US" sz="2000" dirty="0">
                <a:latin typeface="Calibri"/>
                <a:ea typeface="Calibri"/>
                <a:cs typeface="Times New Roman"/>
              </a:rPr>
              <a:t>following commodity codes will designate empty, revenue shipments</a:t>
            </a:r>
            <a:r>
              <a:rPr lang="en-US" sz="2000" dirty="0" smtClean="0">
                <a:latin typeface="Calibri"/>
                <a:ea typeface="Calibri"/>
                <a:cs typeface="Times New Roman"/>
              </a:rPr>
              <a:t>.</a:t>
            </a:r>
            <a:br>
              <a:rPr lang="en-US" sz="2000" dirty="0" smtClean="0">
                <a:latin typeface="Calibri"/>
                <a:ea typeface="Calibri"/>
                <a:cs typeface="Times New Roman"/>
              </a:rPr>
            </a:br>
            <a:r>
              <a:rPr lang="en-US" sz="2000" dirty="0" smtClean="0">
                <a:latin typeface="Calibri"/>
                <a:ea typeface="Calibri"/>
                <a:cs typeface="Times New Roman"/>
              </a:rPr>
              <a:t>3742205</a:t>
            </a:r>
            <a:r>
              <a:rPr lang="en-US" sz="2000" dirty="0">
                <a:latin typeface="Calibri"/>
                <a:ea typeface="Calibri"/>
                <a:cs typeface="Times New Roman"/>
              </a:rPr>
              <a:t>, 3742210, 3742213, 3742214, 3742215, 3742216, 3742217, 3742219, 3742233, 3742239, 3742263, 3742264, 3742293, 3742295, 3742298, 3742299</a:t>
            </a:r>
          </a:p>
          <a:p>
            <a:pPr marL="777240" lvl="1" indent="-457200">
              <a:lnSpc>
                <a:spcPct val="115000"/>
              </a:lnSpc>
              <a:spcBef>
                <a:spcPts val="0"/>
              </a:spcBef>
              <a:buFont typeface="+mj-lt"/>
              <a:buAutoNum type="arabicPeriod"/>
            </a:pPr>
            <a:r>
              <a:rPr lang="en-US" sz="2000" dirty="0" smtClean="0">
                <a:latin typeface="Calibri"/>
                <a:ea typeface="Calibri"/>
                <a:cs typeface="Times New Roman"/>
              </a:rPr>
              <a:t>A </a:t>
            </a:r>
            <a:r>
              <a:rPr lang="en-US" sz="2000" dirty="0">
                <a:latin typeface="Calibri"/>
                <a:ea typeface="Calibri"/>
                <a:cs typeface="Times New Roman"/>
              </a:rPr>
              <a:t>TRAIN 28 message will be created to assign car hire liability for the revenue empty cycle to the car mark </a:t>
            </a:r>
            <a:r>
              <a:rPr lang="en-US" sz="2000" dirty="0" smtClean="0">
                <a:latin typeface="Calibri"/>
                <a:ea typeface="Calibri"/>
                <a:cs typeface="Times New Roman"/>
              </a:rPr>
              <a:t>owner</a:t>
            </a:r>
            <a:endParaRPr lang="en-US" sz="2000" dirty="0">
              <a:latin typeface="Calibri"/>
              <a:ea typeface="Calibri"/>
              <a:cs typeface="Times New Roman"/>
            </a:endParaRPr>
          </a:p>
          <a:p>
            <a:pPr marL="342900" marR="0" lvl="0" indent="-342900">
              <a:lnSpc>
                <a:spcPct val="115000"/>
              </a:lnSpc>
              <a:spcBef>
                <a:spcPts val="0"/>
              </a:spcBef>
              <a:spcAft>
                <a:spcPts val="0"/>
              </a:spcAft>
              <a:buFont typeface="Symbol"/>
              <a:buChar char=""/>
            </a:pPr>
            <a:endParaRPr lang="en-US" sz="2400" dirty="0">
              <a:latin typeface="Calibri"/>
              <a:ea typeface="Calibri"/>
              <a:cs typeface="Times New Roman"/>
            </a:endParaRPr>
          </a:p>
          <a:p>
            <a:pPr marL="342900" marR="0" lvl="0" indent="-342900">
              <a:lnSpc>
                <a:spcPct val="115000"/>
              </a:lnSpc>
              <a:spcBef>
                <a:spcPts val="0"/>
              </a:spcBef>
              <a:spcAft>
                <a:spcPts val="0"/>
              </a:spcAft>
              <a:buFont typeface="Symbol"/>
              <a:buChar char=""/>
            </a:pPr>
            <a:endParaRPr lang="en-US" sz="2400" dirty="0">
              <a:effectLst/>
              <a:latin typeface="Calibri"/>
              <a:ea typeface="Calibri"/>
              <a:cs typeface="Times New Roman"/>
            </a:endParaRPr>
          </a:p>
        </p:txBody>
      </p:sp>
    </p:spTree>
    <p:extLst>
      <p:ext uri="{BB962C8B-B14F-4D97-AF65-F5344CB8AC3E}">
        <p14:creationId xmlns:p14="http://schemas.microsoft.com/office/powerpoint/2010/main" val="1716329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vertice.in/Images/development.gif"/>
          <p:cNvPicPr/>
          <p:nvPr/>
        </p:nvPicPr>
        <p:blipFill>
          <a:blip r:embed="rId2">
            <a:extLst>
              <a:ext uri="{28A0092B-C50C-407E-A947-70E740481C1C}">
                <a14:useLocalDpi xmlns:a14="http://schemas.microsoft.com/office/drawing/2010/main" val="0"/>
              </a:ext>
            </a:extLst>
          </a:blip>
          <a:srcRect/>
          <a:stretch>
            <a:fillRect/>
          </a:stretch>
        </p:blipFill>
        <p:spPr bwMode="auto">
          <a:xfrm>
            <a:off x="5829301" y="3797285"/>
            <a:ext cx="3668370" cy="3387286"/>
          </a:xfrm>
          <a:prstGeom prst="rect">
            <a:avLst/>
          </a:prstGeom>
          <a:noFill/>
          <a:ln>
            <a:noFill/>
          </a:ln>
        </p:spPr>
      </p:pic>
      <p:sp>
        <p:nvSpPr>
          <p:cNvPr id="6" name="Content Placeholder 5"/>
          <p:cNvSpPr>
            <a:spLocks noGrp="1"/>
          </p:cNvSpPr>
          <p:nvPr>
            <p:ph sz="quarter" idx="13"/>
          </p:nvPr>
        </p:nvSpPr>
        <p:spPr>
          <a:xfrm>
            <a:off x="310243" y="1257300"/>
            <a:ext cx="8621486" cy="4865914"/>
          </a:xfrm>
        </p:spPr>
        <p:txBody>
          <a:bodyPr/>
          <a:lstStyle/>
          <a:p>
            <a:r>
              <a:rPr lang="en-US" sz="3000" b="1" i="1" dirty="0" smtClean="0"/>
              <a:t>If</a:t>
            </a:r>
            <a:r>
              <a:rPr lang="en-US" sz="3000" dirty="0" smtClean="0"/>
              <a:t> cars qualify… </a:t>
            </a:r>
          </a:p>
          <a:p>
            <a:pPr>
              <a:spcAft>
                <a:spcPts val="1200"/>
              </a:spcAft>
            </a:pPr>
            <a:r>
              <a:rPr lang="en-US" sz="3000" dirty="0" smtClean="0"/>
              <a:t>Car hire responsibility is with Car Owner</a:t>
            </a:r>
          </a:p>
          <a:p>
            <a:pPr>
              <a:spcAft>
                <a:spcPts val="1200"/>
              </a:spcAft>
            </a:pPr>
            <a:r>
              <a:rPr lang="en-US" sz="3000" dirty="0"/>
              <a:t>LCS sends ‘interchange’ records moving Car Hire</a:t>
            </a:r>
          </a:p>
          <a:p>
            <a:pPr>
              <a:spcAft>
                <a:spcPts val="1200"/>
              </a:spcAft>
            </a:pPr>
            <a:endParaRPr lang="en-US" sz="3000" dirty="0" smtClean="0"/>
          </a:p>
          <a:p>
            <a:r>
              <a:rPr lang="en-US" sz="3000" b="1" u="sng" dirty="0" smtClean="0"/>
              <a:t>How to Qualify:</a:t>
            </a:r>
          </a:p>
          <a:p>
            <a:pPr marL="514350" indent="-514350">
              <a:buFont typeface="+mj-lt"/>
              <a:buAutoNum type="arabicPeriod"/>
            </a:pPr>
            <a:r>
              <a:rPr lang="en-US" sz="3000" dirty="0" smtClean="0"/>
              <a:t>You need an Electronic Waybill (417)</a:t>
            </a:r>
          </a:p>
          <a:p>
            <a:pPr marL="514350" indent="-514350">
              <a:buFont typeface="+mj-lt"/>
              <a:buAutoNum type="arabicPeriod"/>
            </a:pPr>
            <a:r>
              <a:rPr lang="en-US" sz="3000" dirty="0" smtClean="0"/>
              <a:t>Need the right STCC</a:t>
            </a:r>
          </a:p>
          <a:p>
            <a:pPr marL="514350" indent="-514350">
              <a:buFont typeface="+mj-lt"/>
              <a:buAutoNum type="arabicPeriod"/>
            </a:pPr>
            <a:r>
              <a:rPr lang="en-US" sz="3000" dirty="0" smtClean="0"/>
              <a:t>Must be Empty</a:t>
            </a:r>
          </a:p>
          <a:p>
            <a:endParaRPr lang="en-US" sz="3000" dirty="0" smtClean="0"/>
          </a:p>
        </p:txBody>
      </p:sp>
      <p:sp>
        <p:nvSpPr>
          <p:cNvPr id="7" name="Title 1"/>
          <p:cNvSpPr>
            <a:spLocks noGrp="1"/>
          </p:cNvSpPr>
          <p:nvPr>
            <p:ph type="title"/>
          </p:nvPr>
        </p:nvSpPr>
        <p:spPr>
          <a:xfrm>
            <a:off x="609600" y="274638"/>
            <a:ext cx="7924800" cy="685482"/>
          </a:xfrm>
        </p:spPr>
        <p:txBody>
          <a:bodyPr>
            <a:normAutofit/>
          </a:bodyPr>
          <a:lstStyle/>
          <a:p>
            <a:r>
              <a:rPr lang="en-US" sz="4000" dirty="0" smtClean="0"/>
              <a:t>Rule 4 – Layman’s Terms</a:t>
            </a:r>
            <a:endParaRPr lang="en-US" sz="4000" dirty="0"/>
          </a:p>
        </p:txBody>
      </p:sp>
    </p:spTree>
    <p:extLst>
      <p:ext uri="{BB962C8B-B14F-4D97-AF65-F5344CB8AC3E}">
        <p14:creationId xmlns:p14="http://schemas.microsoft.com/office/powerpoint/2010/main" val="3393861258"/>
      </p:ext>
    </p:extLst>
  </p:cSld>
  <p:clrMapOvr>
    <a:masterClrMapping/>
  </p:clrMapOvr>
</p:sld>
</file>

<file path=ppt/theme/theme1.xml><?xml version="1.0" encoding="utf-8"?>
<a:theme xmlns:a="http://schemas.openxmlformats.org/drawingml/2006/main" name="GE_PPT_2013_120213">
  <a:themeElements>
    <a:clrScheme name="GE_2013_ORANGE">
      <a:dk1>
        <a:srgbClr val="454545"/>
      </a:dk1>
      <a:lt1>
        <a:sysClr val="window" lastClr="FFFFFF"/>
      </a:lt1>
      <a:dk2>
        <a:srgbClr val="E86107"/>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E_Green">
  <a:themeElements>
    <a:clrScheme name="GE_2013_GREEN">
      <a:dk1>
        <a:srgbClr val="454545"/>
      </a:dk1>
      <a:lt1>
        <a:sysClr val="window" lastClr="FFFFFF"/>
      </a:lt1>
      <a:dk2>
        <a:srgbClr val="2B9317"/>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_Blue">
  <a:themeElements>
    <a:clrScheme name="GE_2013_BLUE">
      <a:dk1>
        <a:srgbClr val="454545"/>
      </a:dk1>
      <a:lt1>
        <a:sysClr val="window" lastClr="FFFFFF"/>
      </a:lt1>
      <a:dk2>
        <a:srgbClr val="0745AB"/>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E_Purple">
  <a:themeElements>
    <a:clrScheme name="GE_2013_PURPLE">
      <a:dk1>
        <a:srgbClr val="454545"/>
      </a:dk1>
      <a:lt1>
        <a:sysClr val="window" lastClr="FFFFFF"/>
      </a:lt1>
      <a:dk2>
        <a:srgbClr val="463C82"/>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GE_Red">
  <a:themeElements>
    <a:clrScheme name="GE_2013_RED">
      <a:dk1>
        <a:srgbClr val="454545"/>
      </a:dk1>
      <a:lt1>
        <a:sysClr val="window" lastClr="FFFFFF"/>
      </a:lt1>
      <a:dk2>
        <a:srgbClr val="B4001E"/>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GE_Gray">
  <a:themeElements>
    <a:clrScheme name="GE_2013_GRAY">
      <a:dk1>
        <a:srgbClr val="454545"/>
      </a:dk1>
      <a:lt1>
        <a:sysClr val="window" lastClr="FFFFFF"/>
      </a:lt1>
      <a:dk2>
        <a:srgbClr val="454545"/>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GE_PPT_2013_120213</Template>
  <TotalTime>1787</TotalTime>
  <Words>1372</Words>
  <Application>Microsoft Office PowerPoint</Application>
  <PresentationFormat>On-screen Show (4:3)</PresentationFormat>
  <Paragraphs>241</Paragraphs>
  <Slides>23</Slides>
  <Notes>16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23</vt:i4>
      </vt:variant>
    </vt:vector>
  </HeadingPairs>
  <TitlesOfParts>
    <vt:vector size="36" baseType="lpstr">
      <vt:lpstr>Arial</vt:lpstr>
      <vt:lpstr>Calibri</vt:lpstr>
      <vt:lpstr>GE Inspira Pitch</vt:lpstr>
      <vt:lpstr>Lucida Grande</vt:lpstr>
      <vt:lpstr>Symbol</vt:lpstr>
      <vt:lpstr>Times New Roman</vt:lpstr>
      <vt:lpstr>Wingdings</vt:lpstr>
      <vt:lpstr>GE_PPT_2013_120213</vt:lpstr>
      <vt:lpstr>GE_Green</vt:lpstr>
      <vt:lpstr>GE_Blue</vt:lpstr>
      <vt:lpstr>GE_Purple</vt:lpstr>
      <vt:lpstr>GE_Red</vt:lpstr>
      <vt:lpstr>GE_Gray</vt:lpstr>
      <vt:lpstr>Car Hire 101 - TOL’s  ACACSO, Coeur d’Alene, ID    May 11 – 13, 2013</vt:lpstr>
      <vt:lpstr>Transfer of Liabilities – A Car Hire 101 Perspective</vt:lpstr>
      <vt:lpstr>Car Hire 101 – TOL’s</vt:lpstr>
      <vt:lpstr>Transfer of Liabilities - TOL </vt:lpstr>
      <vt:lpstr>Transfer of Liabilities - TOL </vt:lpstr>
      <vt:lpstr>Transfer of Liabilities - TOL</vt:lpstr>
      <vt:lpstr>What is Car Hire Rule 4?</vt:lpstr>
      <vt:lpstr>Car Hire Rule 4 - Present</vt:lpstr>
      <vt:lpstr>Rule 4 – Layman’s Terms</vt:lpstr>
      <vt:lpstr>Car Hire Rule 4 - Automation</vt:lpstr>
      <vt:lpstr>Car Hire Rule 5 – What Is It?</vt:lpstr>
      <vt:lpstr>Rule 5 &amp; Rule 4 – Differences</vt:lpstr>
      <vt:lpstr>Rule 5 &amp; Rule 4 – Differences</vt:lpstr>
      <vt:lpstr>Car Hire Rule’s 5 &amp; 4 – Similarities </vt:lpstr>
      <vt:lpstr>Rule 4 - Example</vt:lpstr>
      <vt:lpstr>TOL Rule 5 Example</vt:lpstr>
      <vt:lpstr>Car Hire Rule 15</vt:lpstr>
      <vt:lpstr>Car Hire Rule 15</vt:lpstr>
      <vt:lpstr>TOL – Rule 15 Liability Accepted by Receiving Road</vt:lpstr>
      <vt:lpstr>TOL – Rule 15 Liability Rejected by Receiving Road</vt:lpstr>
      <vt:lpstr>TOL Rule 15 Example</vt:lpstr>
      <vt:lpstr>TOL Car Hire Rule 4, 5, &amp; 15 </vt:lpstr>
      <vt:lpstr>PowerPoint Presentation</vt:lpstr>
    </vt:vector>
  </TitlesOfParts>
  <Company>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25th Annual Client Conference</dc:title>
  <dc:creator>Christina Dix</dc:creator>
  <cp:lastModifiedBy>Hancock, Kelley-Jo</cp:lastModifiedBy>
  <cp:revision>70</cp:revision>
  <cp:lastPrinted>2013-11-15T17:54:06Z</cp:lastPrinted>
  <dcterms:created xsi:type="dcterms:W3CDTF">2014-02-25T16:56:25Z</dcterms:created>
  <dcterms:modified xsi:type="dcterms:W3CDTF">2016-05-11T06:31:30Z</dcterms:modified>
</cp:coreProperties>
</file>