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91" r:id="rId2"/>
    <p:sldId id="289" r:id="rId3"/>
    <p:sldId id="292" r:id="rId4"/>
    <p:sldId id="317" r:id="rId5"/>
    <p:sldId id="313" r:id="rId6"/>
    <p:sldId id="294" r:id="rId7"/>
    <p:sldId id="295" r:id="rId8"/>
    <p:sldId id="297" r:id="rId9"/>
    <p:sldId id="298" r:id="rId10"/>
    <p:sldId id="299" r:id="rId11"/>
    <p:sldId id="311" r:id="rId12"/>
    <p:sldId id="312" r:id="rId13"/>
    <p:sldId id="303" r:id="rId14"/>
    <p:sldId id="304" r:id="rId15"/>
    <p:sldId id="305" r:id="rId16"/>
    <p:sldId id="314" r:id="rId17"/>
    <p:sldId id="315" r:id="rId18"/>
    <p:sldId id="316" r:id="rId19"/>
    <p:sldId id="306" r:id="rId20"/>
    <p:sldId id="307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98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the switch file in order to complete turn off TRAIN messages, because not needed for car hire payment when CHLF is used they are still needed for Rule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3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</a:t>
            </a:r>
            <a:r>
              <a:rPr lang="en-US" baseline="0" dirty="0" smtClean="0"/>
              <a:t> point here is Rule 4 in 2013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52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Switch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79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that when I say east to understand it means that Rule 5, </a:t>
            </a:r>
            <a:r>
              <a:rPr lang="en-US" baseline="0" dirty="0" err="1" smtClean="0"/>
              <a:t>Haualge</a:t>
            </a:r>
            <a:r>
              <a:rPr lang="en-US" baseline="0" dirty="0" smtClean="0"/>
              <a:t> and Suppression is easy to see and query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14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at the end of 2013 Rule 4 will also be shown on the file.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Great for</a:t>
            </a:r>
            <a:r>
              <a:rPr lang="en-US" baseline="0" dirty="0" smtClean="0"/>
              <a:t> car management folks.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9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Car Hire Liability File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Mark Aldenderfer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November 14,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1"/>
            <a:ext cx="8375651" cy="990600"/>
          </a:xfrm>
        </p:spPr>
        <p:txBody>
          <a:bodyPr anchor="t">
            <a:noAutofit/>
          </a:bodyPr>
          <a:lstStyle/>
          <a:p>
            <a:r>
              <a:rPr lang="en-US" sz="4000" i="1" dirty="0" smtClean="0">
                <a:latin typeface="+mn-lt"/>
              </a:rPr>
              <a:t>Equipment information in CHLF</a:t>
            </a:r>
            <a:endParaRPr lang="en-US" sz="4000" i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76795"/>
              </p:ext>
            </p:extLst>
          </p:nvPr>
        </p:nvGraphicFramePr>
        <p:xfrm>
          <a:off x="228600" y="2057400"/>
          <a:ext cx="842645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36905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</a:t>
                      </a:r>
                      <a:r>
                        <a:rPr lang="en-US" baseline="0" dirty="0" smtClean="0"/>
                        <a:t> Description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</a:t>
                      </a:r>
                      <a:r>
                        <a:rPr lang="en-US" baseline="0" dirty="0" smtClean="0"/>
                        <a:t> of the company that owns the equipment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Initial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initial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</a:t>
                      </a:r>
                      <a:r>
                        <a:rPr lang="en-US" baseline="0" dirty="0" smtClean="0"/>
                        <a:t> number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Possession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Railroad that has possession</a:t>
                      </a:r>
                      <a:r>
                        <a:rPr lang="en-US" baseline="0" dirty="0" smtClean="0"/>
                        <a:t> of the car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Liable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Railroad</a:t>
                      </a:r>
                      <a:r>
                        <a:rPr lang="en-US" baseline="0" dirty="0" smtClean="0"/>
                        <a:t> or car owner that is liable for car hire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Hours Liable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Total number of car hire liable hours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17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1"/>
            <a:ext cx="8375651" cy="990600"/>
          </a:xfrm>
        </p:spPr>
        <p:txBody>
          <a:bodyPr anchor="t">
            <a:normAutofit/>
          </a:bodyPr>
          <a:lstStyle/>
          <a:p>
            <a:r>
              <a:rPr lang="en-US" sz="4000" i="1" dirty="0" smtClean="0">
                <a:latin typeface="+mn-lt"/>
              </a:rPr>
              <a:t>Start liability information in CHLF</a:t>
            </a:r>
            <a:endParaRPr lang="en-US" sz="4000" i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316037"/>
              </p:ext>
            </p:extLst>
          </p:nvPr>
        </p:nvGraphicFramePr>
        <p:xfrm>
          <a:off x="228600" y="2057400"/>
          <a:ext cx="8686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67"/>
                <a:gridCol w="656583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</a:t>
                      </a:r>
                      <a:r>
                        <a:rPr lang="en-US" baseline="0" dirty="0" smtClean="0"/>
                        <a:t> Description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r>
                        <a:rPr lang="en-US" baseline="0" dirty="0" smtClean="0"/>
                        <a:t>escription on what started time liability (for example, LCS)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Type</a:t>
                      </a:r>
                      <a:r>
                        <a:rPr lang="en-US" baseline="0" dirty="0" smtClean="0"/>
                        <a:t>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Further description on the start of  liability (for example, V)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time liability</a:t>
                      </a:r>
                      <a:r>
                        <a:rPr lang="en-US" baseline="0" dirty="0" smtClean="0"/>
                        <a:t> starts: YYYYMMDDHHMM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Hour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Hour in the month that time liability starts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</a:t>
                      </a:r>
                      <a:r>
                        <a:rPr lang="en-US" baseline="0" dirty="0" smtClean="0"/>
                        <a:t>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Railroad that time liability</a:t>
                      </a:r>
                      <a:r>
                        <a:rPr lang="en-US" baseline="0" dirty="0" smtClean="0"/>
                        <a:t> is starting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SPLC of</a:t>
                      </a:r>
                      <a:r>
                        <a:rPr lang="en-US" baseline="0" dirty="0" smtClean="0"/>
                        <a:t> where time liability started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Start L/E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Load/empty status of the car when time liability starts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604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1"/>
            <a:ext cx="8375651" cy="914400"/>
          </a:xfrm>
        </p:spPr>
        <p:txBody>
          <a:bodyPr anchor="t">
            <a:normAutofit/>
          </a:bodyPr>
          <a:lstStyle/>
          <a:p>
            <a:r>
              <a:rPr lang="en-US" sz="4000" i="1" dirty="0" smtClean="0">
                <a:latin typeface="+mn-lt"/>
              </a:rPr>
              <a:t>End liability information in CHLF</a:t>
            </a:r>
            <a:endParaRPr lang="en-US" sz="4000" i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766848"/>
              </p:ext>
            </p:extLst>
          </p:nvPr>
        </p:nvGraphicFramePr>
        <p:xfrm>
          <a:off x="228600" y="1981200"/>
          <a:ext cx="8686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897"/>
                <a:gridCol w="687390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</a:t>
                      </a:r>
                      <a:r>
                        <a:rPr lang="en-US" baseline="0" dirty="0" smtClean="0"/>
                        <a:t> Description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r>
                        <a:rPr lang="en-US" baseline="0" dirty="0" smtClean="0"/>
                        <a:t>escription on what ended time liability (for example, LCS)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Type</a:t>
                      </a:r>
                      <a:r>
                        <a:rPr lang="en-US" baseline="0" dirty="0" smtClean="0"/>
                        <a:t>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Further description on the end of liability (for example, V)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time liability</a:t>
                      </a:r>
                      <a:r>
                        <a:rPr lang="en-US" baseline="0" dirty="0" smtClean="0"/>
                        <a:t> ends: YYYYMMDDHHMM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Hour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Hour in the month that time liability ends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</a:t>
                      </a:r>
                      <a:r>
                        <a:rPr lang="en-US" baseline="0" dirty="0" smtClean="0"/>
                        <a:t>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Railroad that time liability</a:t>
                      </a:r>
                      <a:r>
                        <a:rPr lang="en-US" baseline="0" dirty="0" smtClean="0"/>
                        <a:t> is ending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SPLC of</a:t>
                      </a:r>
                      <a:r>
                        <a:rPr lang="en-US" baseline="0" dirty="0" smtClean="0"/>
                        <a:t> where time liability ended</a:t>
                      </a:r>
                      <a:endParaRPr lang="en-US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dirty="0" smtClean="0"/>
                        <a:t>End L/E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Load/empty status of the car when time liability ends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5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What’s ahead for CHLF?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After CHLF expansion project CHLF will be enhanced to include:</a:t>
            </a:r>
          </a:p>
          <a:p>
            <a:pPr lvl="1"/>
            <a:r>
              <a:rPr lang="en-US" dirty="0" smtClean="0">
                <a:latin typeface="+mn-lt"/>
              </a:rPr>
              <a:t>Loaded and empty cycles</a:t>
            </a:r>
          </a:p>
          <a:p>
            <a:pPr lvl="1"/>
            <a:r>
              <a:rPr lang="en-US" dirty="0" smtClean="0">
                <a:latin typeface="+mn-lt"/>
              </a:rPr>
              <a:t>Available CHARM rate</a:t>
            </a:r>
          </a:p>
          <a:p>
            <a:pPr lvl="1"/>
            <a:r>
              <a:rPr lang="en-US" dirty="0" smtClean="0">
                <a:latin typeface="+mn-lt"/>
              </a:rPr>
              <a:t>Mileage </a:t>
            </a:r>
          </a:p>
          <a:p>
            <a:pPr lvl="1"/>
            <a:r>
              <a:rPr lang="en-US" dirty="0" smtClean="0">
                <a:latin typeface="+mn-lt"/>
              </a:rPr>
              <a:t>Car Hire Rule 4 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112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latin typeface="+mj-lt"/>
              </a:rPr>
              <a:t>What’s </a:t>
            </a:r>
            <a:r>
              <a:rPr lang="en-US" sz="4000" i="1" dirty="0" smtClean="0">
                <a:latin typeface="+mj-lt"/>
              </a:rPr>
              <a:t>ahead </a:t>
            </a:r>
            <a:r>
              <a:rPr lang="en-US" sz="4000" i="1" dirty="0">
                <a:latin typeface="+mj-lt"/>
              </a:rPr>
              <a:t>for </a:t>
            </a:r>
            <a:r>
              <a:rPr lang="en-US" sz="4000" i="1" dirty="0" smtClean="0">
                <a:latin typeface="+mj-lt"/>
              </a:rPr>
              <a:t>CHLF</a:t>
            </a:r>
            <a:r>
              <a:rPr lang="en-US" sz="4000" i="1" dirty="0">
                <a:latin typeface="+mj-lt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Added information will allow CHLF to provide even more value</a:t>
            </a:r>
          </a:p>
          <a:p>
            <a:pPr lvl="1"/>
            <a:r>
              <a:rPr lang="en-US" dirty="0" smtClean="0">
                <a:latin typeface="+mn-lt"/>
              </a:rPr>
              <a:t>State mile file will be available</a:t>
            </a:r>
          </a:p>
          <a:p>
            <a:r>
              <a:rPr lang="en-US" dirty="0" smtClean="0">
                <a:latin typeface="+mn-lt"/>
              </a:rPr>
              <a:t>CHLF takes car hire data and turns it into easy to understand information that can be used to make CHDX payable records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Benefits of CHLF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CHLF estimate files</a:t>
            </a:r>
          </a:p>
          <a:p>
            <a:pPr lvl="1"/>
            <a:r>
              <a:rPr lang="en-US" dirty="0" smtClean="0">
                <a:latin typeface="+mn-lt"/>
              </a:rPr>
              <a:t>Weekly estimate files – Still waits 120 hours for LCS</a:t>
            </a:r>
          </a:p>
          <a:p>
            <a:pPr lvl="1"/>
            <a:r>
              <a:rPr lang="en-US" dirty="0" smtClean="0">
                <a:latin typeface="+mn-lt"/>
              </a:rPr>
              <a:t>Monthly estimate file (one month in arrears)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CHLF estimates will contain all available information including reported Rule 5 TOLs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15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30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 is CHLF schedule?	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Weekly estimates (current month)</a:t>
            </a:r>
          </a:p>
          <a:p>
            <a:pPr lvl="1"/>
            <a:r>
              <a:rPr lang="en-US" dirty="0" smtClean="0">
                <a:latin typeface="+mn-lt"/>
              </a:rPr>
              <a:t>Every Tuesday after 10</a:t>
            </a:r>
            <a:r>
              <a:rPr lang="en-US" baseline="30000" dirty="0" smtClean="0">
                <a:latin typeface="+mn-lt"/>
              </a:rPr>
              <a:t>th</a:t>
            </a:r>
            <a:r>
              <a:rPr lang="en-US" dirty="0" smtClean="0">
                <a:latin typeface="+mn-lt"/>
              </a:rPr>
              <a:t> of month and not last day of month</a:t>
            </a:r>
          </a:p>
          <a:p>
            <a:pPr marL="514350" indent="-457200"/>
            <a:r>
              <a:rPr lang="en-US" dirty="0" smtClean="0">
                <a:latin typeface="+mn-lt"/>
              </a:rPr>
              <a:t>Last weekly estimate</a:t>
            </a:r>
          </a:p>
          <a:p>
            <a:pPr marL="914400" lvl="1" indent="-457200"/>
            <a:r>
              <a:rPr lang="en-US" dirty="0" smtClean="0">
                <a:latin typeface="+mn-lt"/>
              </a:rPr>
              <a:t>First day of every month </a:t>
            </a:r>
          </a:p>
          <a:p>
            <a:pPr marL="914400" lvl="1" indent="-457200"/>
            <a:r>
              <a:rPr lang="en-US" dirty="0" smtClean="0">
                <a:latin typeface="+mn-lt"/>
              </a:rPr>
              <a:t>Contains most recent information from prior month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698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 is CHLF schedule?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Final monthly estimate</a:t>
            </a:r>
          </a:p>
          <a:p>
            <a:pPr lvl="1"/>
            <a:r>
              <a:rPr lang="en-US" dirty="0" smtClean="0">
                <a:latin typeface="+mn-lt"/>
              </a:rPr>
              <a:t>Every 7</a:t>
            </a:r>
            <a:r>
              <a:rPr lang="en-US" baseline="30000" dirty="0" smtClean="0">
                <a:latin typeface="+mn-lt"/>
              </a:rPr>
              <a:t>th</a:t>
            </a:r>
            <a:r>
              <a:rPr lang="en-US" dirty="0" smtClean="0">
                <a:latin typeface="+mn-lt"/>
              </a:rPr>
              <a:t> of month</a:t>
            </a:r>
          </a:p>
          <a:p>
            <a:pPr lvl="1"/>
            <a:r>
              <a:rPr lang="en-US" dirty="0" smtClean="0">
                <a:latin typeface="+mn-lt"/>
              </a:rPr>
              <a:t>Final estimate is a monthly file one month arrears</a:t>
            </a:r>
          </a:p>
          <a:p>
            <a:pPr lvl="2"/>
            <a:r>
              <a:rPr lang="en-US" dirty="0" smtClean="0">
                <a:latin typeface="+mn-lt"/>
              </a:rPr>
              <a:t>Ex: November final estimate is October car hire month 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159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 is CHLF schedule?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Actual monthly</a:t>
            </a:r>
          </a:p>
          <a:p>
            <a:pPr lvl="1"/>
            <a:r>
              <a:rPr lang="en-US" dirty="0" smtClean="0">
                <a:latin typeface="+mn-lt"/>
              </a:rPr>
              <a:t>Sent on the 1</a:t>
            </a:r>
            <a:r>
              <a:rPr lang="en-US" baseline="30000" dirty="0" smtClean="0">
                <a:latin typeface="+mn-lt"/>
              </a:rPr>
              <a:t>st</a:t>
            </a:r>
            <a:r>
              <a:rPr lang="en-US" dirty="0" smtClean="0">
                <a:latin typeface="+mn-lt"/>
              </a:rPr>
              <a:t> of every month</a:t>
            </a:r>
          </a:p>
          <a:p>
            <a:pPr lvl="1"/>
            <a:r>
              <a:rPr lang="en-US" dirty="0" smtClean="0">
                <a:latin typeface="+mn-lt"/>
              </a:rPr>
              <a:t>Actual file is a monthly file two months in arrears</a:t>
            </a:r>
          </a:p>
          <a:p>
            <a:pPr lvl="2"/>
            <a:r>
              <a:rPr lang="en-US" dirty="0" smtClean="0">
                <a:latin typeface="+mn-lt"/>
              </a:rPr>
              <a:t>Ex: November actual is September car hire month 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614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Major takeaways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981200"/>
            <a:ext cx="8426967" cy="4086561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CHLF is an easy-to-understand format providing car hire information </a:t>
            </a:r>
          </a:p>
          <a:p>
            <a:r>
              <a:rPr lang="en-US" dirty="0" smtClean="0">
                <a:latin typeface="+mn-lt"/>
              </a:rPr>
              <a:t>CHLF enables estimation of car hire in the current month</a:t>
            </a:r>
          </a:p>
          <a:p>
            <a:r>
              <a:rPr lang="en-US" dirty="0" smtClean="0">
                <a:latin typeface="+mn-lt"/>
              </a:rPr>
              <a:t>Reduces car hire claims </a:t>
            </a:r>
          </a:p>
          <a:p>
            <a:r>
              <a:rPr lang="en-US" dirty="0" smtClean="0">
                <a:latin typeface="+mn-lt"/>
              </a:rPr>
              <a:t>Reduces processing costs</a:t>
            </a:r>
          </a:p>
          <a:p>
            <a:r>
              <a:rPr lang="en-US" dirty="0" smtClean="0">
                <a:latin typeface="+mn-lt"/>
              </a:rPr>
              <a:t>Visibility in CASS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985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Today’s agenda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9603"/>
            <a:ext cx="8331458" cy="37515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Background of CHLF</a:t>
            </a:r>
          </a:p>
          <a:p>
            <a:r>
              <a:rPr lang="en-US" dirty="0" smtClean="0">
                <a:latin typeface="+mn-lt"/>
              </a:rPr>
              <a:t>Current CHLF</a:t>
            </a:r>
          </a:p>
          <a:p>
            <a:r>
              <a:rPr lang="en-US" dirty="0" smtClean="0">
                <a:latin typeface="+mn-lt"/>
              </a:rPr>
              <a:t>What’s ahead for CHLF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Questions?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20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9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+mn-lt"/>
              </a:rPr>
              <a:t>Background of CHLF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In 2007, CHLF was developed by Railinc and a Class I railroad</a:t>
            </a:r>
          </a:p>
          <a:p>
            <a:r>
              <a:rPr lang="en-US" dirty="0" smtClean="0">
                <a:latin typeface="+mn-lt"/>
              </a:rPr>
              <a:t>CHLF was created as alternative to processing LCS TRAIN messages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6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</a:rPr>
              <a:t>Background of CHLF	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By 2014, two versions of CHLF will exist 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4</a:t>
            </a:fld>
            <a:endParaRPr lang="en-US" dirty="0"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039893"/>
              </p:ext>
            </p:extLst>
          </p:nvPr>
        </p:nvGraphicFramePr>
        <p:xfrm>
          <a:off x="762000" y="2895600"/>
          <a:ext cx="7620000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857"/>
                <a:gridCol w="5987143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Version One 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Provides total hours of</a:t>
                      </a:r>
                      <a:r>
                        <a:rPr lang="en-US" baseline="0" dirty="0" smtClean="0"/>
                        <a:t> time liability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Version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Two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Provides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total hours of time liability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Breaks liability into loaded and empty cycles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Includes CHARM rates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Includes miles traveled based on railroad-reported events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CASS visibility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42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795138" cy="1192975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+mn-lt"/>
              </a:rPr>
              <a:t>How does CHLF fit with centralized car hire?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161839"/>
            <a:ext cx="8426967" cy="4086561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Provides foundation for CCH</a:t>
            </a:r>
          </a:p>
          <a:p>
            <a:r>
              <a:rPr lang="en-US" dirty="0" smtClean="0">
                <a:latin typeface="+mn-lt"/>
              </a:rPr>
              <a:t>Allows for ease of future rule automation</a:t>
            </a:r>
          </a:p>
          <a:p>
            <a:pPr lvl="1"/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Why use CHLF?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Reduces claims: The more railroads that use the file, the greater the reduction</a:t>
            </a:r>
          </a:p>
          <a:p>
            <a:r>
              <a:rPr lang="en-US" dirty="0" smtClean="0">
                <a:latin typeface="+mn-lt"/>
              </a:rPr>
              <a:t>Reduces internal processing: No need for LCS TRAIN messages</a:t>
            </a:r>
          </a:p>
          <a:p>
            <a:r>
              <a:rPr lang="en-US" dirty="0" smtClean="0">
                <a:latin typeface="+mn-lt"/>
              </a:rPr>
              <a:t>CHLF is easy to read and understand</a:t>
            </a:r>
          </a:p>
          <a:p>
            <a:r>
              <a:rPr lang="en-US" dirty="0" smtClean="0">
                <a:latin typeface="+mn-lt"/>
              </a:rPr>
              <a:t>Visibility in CASS</a:t>
            </a:r>
          </a:p>
          <a:p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6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805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Why use CHLF?</a:t>
            </a:r>
            <a:r>
              <a:rPr lang="en-US" i="1" dirty="0" smtClean="0">
                <a:latin typeface="+mn-lt"/>
              </a:rPr>
              <a:t>	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Calculates railroads car hire payable hours</a:t>
            </a:r>
          </a:p>
          <a:p>
            <a:r>
              <a:rPr lang="en-US" dirty="0" smtClean="0">
                <a:latin typeface="+mn-lt"/>
              </a:rPr>
              <a:t>Shows car hire receivable hours as a car owner </a:t>
            </a:r>
          </a:p>
          <a:p>
            <a:r>
              <a:rPr lang="en-US" dirty="0" smtClean="0">
                <a:latin typeface="+mn-lt"/>
              </a:rPr>
              <a:t>All in one easy-to-understand file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809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How is CHLF created?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CHLF uses:</a:t>
            </a:r>
          </a:p>
          <a:p>
            <a:pPr lvl="1"/>
            <a:r>
              <a:rPr lang="en-US" dirty="0" smtClean="0">
                <a:latin typeface="+mn-lt"/>
              </a:rPr>
              <a:t>Evaluated interchanges along with Rule 15 and Rule 5 TOLs</a:t>
            </a:r>
          </a:p>
          <a:p>
            <a:pPr lvl="1"/>
            <a:r>
              <a:rPr lang="en-US" dirty="0" smtClean="0">
                <a:latin typeface="+mn-lt"/>
              </a:rPr>
              <a:t>Suppressed interchanges and reported haulage moves</a:t>
            </a:r>
          </a:p>
          <a:p>
            <a:pPr lvl="1"/>
            <a:r>
              <a:rPr lang="en-US" dirty="0" smtClean="0">
                <a:latin typeface="+mn-lt"/>
              </a:rPr>
              <a:t>Previous month’s file to determine the start of the current month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901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What does CHLF show?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Each record calculates total hours of liability </a:t>
            </a:r>
          </a:p>
          <a:p>
            <a:r>
              <a:rPr lang="en-US" dirty="0" smtClean="0">
                <a:latin typeface="+mn-lt"/>
              </a:rPr>
              <a:t>Each record contains:</a:t>
            </a:r>
          </a:p>
          <a:p>
            <a:pPr lvl="1"/>
            <a:r>
              <a:rPr lang="en-US" dirty="0" smtClean="0">
                <a:latin typeface="+mn-lt"/>
              </a:rPr>
              <a:t>Car owner, possession and liable railroads </a:t>
            </a:r>
          </a:p>
          <a:p>
            <a:pPr lvl="1"/>
            <a:r>
              <a:rPr lang="en-US" dirty="0" smtClean="0">
                <a:latin typeface="+mn-lt"/>
              </a:rPr>
              <a:t>Start liability fields</a:t>
            </a:r>
          </a:p>
          <a:p>
            <a:pPr lvl="1"/>
            <a:r>
              <a:rPr lang="en-US" dirty="0" smtClean="0">
                <a:latin typeface="+mn-lt"/>
              </a:rPr>
              <a:t>End liability fields</a:t>
            </a:r>
          </a:p>
          <a:p>
            <a:pPr lvl="1"/>
            <a:r>
              <a:rPr lang="en-US" dirty="0" smtClean="0">
                <a:latin typeface="+mn-lt"/>
              </a:rPr>
              <a:t>Total hours 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9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509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5431</TotalTime>
  <Words>833</Words>
  <Application>Microsoft Office PowerPoint</Application>
  <PresentationFormat>On-screen Show (4:3)</PresentationFormat>
  <Paragraphs>168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Car Hire Liability File</vt:lpstr>
      <vt:lpstr>Today’s agenda</vt:lpstr>
      <vt:lpstr>Background of CHLF</vt:lpstr>
      <vt:lpstr>Background of CHLF </vt:lpstr>
      <vt:lpstr>How does CHLF fit with centralized car hire?</vt:lpstr>
      <vt:lpstr>Why use CHLF?</vt:lpstr>
      <vt:lpstr>Why use CHLF? </vt:lpstr>
      <vt:lpstr>How is CHLF created?</vt:lpstr>
      <vt:lpstr>What does CHLF show?</vt:lpstr>
      <vt:lpstr>Equipment information in CHLF</vt:lpstr>
      <vt:lpstr>Start liability information in CHLF</vt:lpstr>
      <vt:lpstr>End liability information in CHLF</vt:lpstr>
      <vt:lpstr>What’s ahead for CHLF?</vt:lpstr>
      <vt:lpstr>What’s ahead for CHLF?</vt:lpstr>
      <vt:lpstr>Benefits of CHLF</vt:lpstr>
      <vt:lpstr>What is CHLF schedule? </vt:lpstr>
      <vt:lpstr>What is CHLF schedule?</vt:lpstr>
      <vt:lpstr>What is CHLF schedule?</vt:lpstr>
      <vt:lpstr>Major takeaways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111</cp:revision>
  <cp:lastPrinted>2012-09-12T18:52:52Z</cp:lastPrinted>
  <dcterms:created xsi:type="dcterms:W3CDTF">2012-02-21T18:19:11Z</dcterms:created>
  <dcterms:modified xsi:type="dcterms:W3CDTF">2013-11-06T18:18:21Z</dcterms:modified>
</cp:coreProperties>
</file>