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4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272" r:id="rId13"/>
    <p:sldId id="321" r:id="rId14"/>
    <p:sldId id="311" r:id="rId15"/>
  </p:sldIdLst>
  <p:sldSz cx="9144000" cy="6858000" type="screen4x3"/>
  <p:notesSz cx="697388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9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45" autoAdjust="0"/>
  </p:normalViewPr>
  <p:slideViewPr>
    <p:cSldViewPr>
      <p:cViewPr varScale="1">
        <p:scale>
          <a:sx n="61" d="100"/>
          <a:sy n="61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94" y="-102"/>
      </p:cViewPr>
      <p:guideLst>
        <p:guide orient="horz" pos="2909"/>
        <p:guide pos="219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6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9700" y="0"/>
            <a:ext cx="30226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B0E72-DA33-4610-B740-9D268C840185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226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9700" y="8772525"/>
            <a:ext cx="30226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B2F13-3D5A-4621-9AED-3FF3924E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49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387136"/>
            <a:ext cx="5579110" cy="4156234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4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5/12/2016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5/12/2016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5/12/2016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2016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im.Pinson@Railinc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Event Repository Reporting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Hawkins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 –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Car Service Database (CSDB)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3962401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Reviews events to determine car location at midnight - “Cars on Line” </a:t>
            </a:r>
          </a:p>
          <a:p>
            <a:r>
              <a:rPr lang="en-US" dirty="0" smtClean="0"/>
              <a:t>Provides reporting to Class 1’s and the AAR</a:t>
            </a:r>
          </a:p>
          <a:p>
            <a:r>
              <a:rPr lang="en-US" dirty="0" smtClean="0"/>
              <a:t>Line Code 30</a:t>
            </a:r>
          </a:p>
          <a:p>
            <a:r>
              <a:rPr lang="en-US" dirty="0" smtClean="0"/>
              <a:t>Railroad Performance Measures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8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762000"/>
            <a:ext cx="8706109" cy="5029201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/>
              <a:t>Clear Path™ </a:t>
            </a:r>
            <a:r>
              <a:rPr lang="en-US" b="1" dirty="0" smtClean="0"/>
              <a:t>System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smtClean="0"/>
              <a:t>Application </a:t>
            </a:r>
            <a:r>
              <a:rPr lang="en-US" dirty="0"/>
              <a:t>that helps railroads plan the movement of trains through the Chicago Terminal, the busiest rail gateway in North America.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Clear </a:t>
            </a:r>
            <a:r>
              <a:rPr lang="en-US" dirty="0"/>
              <a:t>Path is part of the ongoing Gateway Operations Services </a:t>
            </a:r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focuses </a:t>
            </a:r>
            <a:r>
              <a:rPr lang="en-US" dirty="0"/>
              <a:t>on enabling the </a:t>
            </a:r>
            <a:r>
              <a:rPr lang="en-US" b="1" dirty="0"/>
              <a:t>exchange of timely, accurate and actionable information</a:t>
            </a:r>
            <a:r>
              <a:rPr lang="en-US" dirty="0"/>
              <a:t> to support the Chicago Integrated Rail Operations Center </a:t>
            </a:r>
            <a:endParaRPr lang="en-US" dirty="0" smtClean="0"/>
          </a:p>
          <a:p>
            <a:pPr lvl="1"/>
            <a:r>
              <a:rPr lang="en-US" dirty="0" smtClean="0"/>
              <a:t>facilitate </a:t>
            </a:r>
            <a:r>
              <a:rPr lang="en-US" dirty="0"/>
              <a:t>proactive inter-carrier operations in the Chicago </a:t>
            </a:r>
            <a:r>
              <a:rPr lang="en-US" dirty="0" smtClean="0"/>
              <a:t>Terminal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375651" cy="30480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Call Jim Pinson!</a:t>
            </a:r>
            <a:br>
              <a:rPr lang="en-US" sz="2800" dirty="0" smtClean="0"/>
            </a:br>
            <a:r>
              <a:rPr lang="en-US" sz="2800" dirty="0" smtClean="0">
                <a:hlinkClick r:id="rId2"/>
              </a:rPr>
              <a:t>Jim.Pinson@Railinc.com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SSN 456-98-12XX</a:t>
            </a:r>
            <a:br>
              <a:rPr lang="en-US" sz="2800" dirty="0" smtClean="0"/>
            </a:br>
            <a:r>
              <a:rPr lang="en-US" sz="2800" dirty="0" smtClean="0"/>
              <a:t>Twitter @BigBadJim80</a:t>
            </a:r>
            <a:br>
              <a:rPr lang="en-US" sz="2800" dirty="0" smtClean="0"/>
            </a:br>
            <a:r>
              <a:rPr lang="en-US" sz="2800" dirty="0" smtClean="0"/>
              <a:t>(919) 651 - 5047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7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7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75651" cy="5105400"/>
          </a:xfrm>
        </p:spPr>
        <p:txBody>
          <a:bodyPr>
            <a:noAutofit/>
          </a:bodyPr>
          <a:lstStyle/>
          <a:p>
            <a:pPr algn="ctr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4000"/>
            <a:ext cx="7162799" cy="39624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2133600" y="3581400"/>
            <a:ext cx="914400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3055056" y="3657600"/>
            <a:ext cx="533400" cy="304800"/>
          </a:xfrm>
          <a:prstGeom prst="smileyFac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9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Call Mark Hawkins</a:t>
            </a:r>
            <a:br>
              <a:rPr lang="en-US" sz="2800" dirty="0" smtClean="0"/>
            </a:br>
            <a:r>
              <a:rPr lang="en-US" sz="2800" dirty="0" smtClean="0"/>
              <a:t>Mark.Hawkins@Railinc.com</a:t>
            </a:r>
            <a:br>
              <a:rPr lang="en-US" sz="2800" dirty="0" smtClean="0"/>
            </a:br>
            <a:r>
              <a:rPr lang="en-US" sz="2800" dirty="0" smtClean="0"/>
              <a:t>(919) 651 - 5076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7800" b="1" dirty="0" smtClean="0">
                <a:latin typeface="Arial" pitchFamily="34" charset="0"/>
                <a:cs typeface="Arial" pitchFamily="34" charset="0"/>
              </a:rPr>
              <a:t>Just Kidding</a:t>
            </a:r>
            <a:endParaRPr lang="en-US" sz="7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0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282222" y="762000"/>
            <a:ext cx="3429000" cy="1447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Idaho</a:t>
            </a:r>
            <a:endParaRPr lang="en-US" sz="3200" dirty="0"/>
          </a:p>
        </p:txBody>
      </p:sp>
      <p:sp>
        <p:nvSpPr>
          <p:cNvPr id="10" name="Right Arrow 9"/>
          <p:cNvSpPr/>
          <p:nvPr/>
        </p:nvSpPr>
        <p:spPr>
          <a:xfrm>
            <a:off x="1143000" y="1905000"/>
            <a:ext cx="3429000" cy="1447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History</a:t>
            </a:r>
            <a:endParaRPr lang="en-US" sz="3200" dirty="0"/>
          </a:p>
        </p:txBody>
      </p:sp>
      <p:sp>
        <p:nvSpPr>
          <p:cNvPr id="11" name="Right Arrow 10"/>
          <p:cNvSpPr/>
          <p:nvPr/>
        </p:nvSpPr>
        <p:spPr>
          <a:xfrm>
            <a:off x="1905000" y="3048000"/>
            <a:ext cx="3429000" cy="1447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Event Lifecycle</a:t>
            </a:r>
            <a:endParaRPr lang="en-US" sz="3200" dirty="0"/>
          </a:p>
        </p:txBody>
      </p:sp>
      <p:sp>
        <p:nvSpPr>
          <p:cNvPr id="12" name="Right Arrow 11"/>
          <p:cNvSpPr/>
          <p:nvPr/>
        </p:nvSpPr>
        <p:spPr>
          <a:xfrm>
            <a:off x="2667000" y="4191000"/>
            <a:ext cx="3429000" cy="1447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Dependencies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838200"/>
            <a:ext cx="8375651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Idaho?</a:t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Originally included in the Washington territory and included Montana &amp; Wyoming </a:t>
            </a:r>
          </a:p>
          <a:p>
            <a:r>
              <a:rPr lang="en-US" dirty="0" smtClean="0"/>
              <a:t>George M Willing – Shoshone “the sun comes from the mountains”       </a:t>
            </a:r>
          </a:p>
          <a:p>
            <a:r>
              <a:rPr lang="en-US" dirty="0" smtClean="0"/>
              <a:t>1863 Washington state legislators petitioned to decrease the size of the territory </a:t>
            </a:r>
          </a:p>
          <a:p>
            <a:pPr lvl="1"/>
            <a:r>
              <a:rPr lang="en-US" dirty="0" smtClean="0"/>
              <a:t>The Wyoming disaster!</a:t>
            </a:r>
          </a:p>
          <a:p>
            <a:pPr lvl="1"/>
            <a:r>
              <a:rPr lang="en-US" dirty="0" smtClean="0"/>
              <a:t>You can’t put Montana in a box (sort of)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676400"/>
            <a:ext cx="3962400" cy="4191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5105400" y="1828800"/>
            <a:ext cx="1219200" cy="609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Event Reporting History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1"/>
            <a:ext cx="4038600" cy="38182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Interchange events were reported to the AAR via TRAIN I System as far back as the 60’s</a:t>
            </a:r>
          </a:p>
          <a:p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049181"/>
            <a:ext cx="4038600" cy="38182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  ICS          LCS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038600"/>
            <a:ext cx="3276600" cy="1752600"/>
          </a:xfrm>
          <a:prstGeom prst="rect">
            <a:avLst/>
          </a:prstGeom>
        </p:spPr>
      </p:pic>
      <p:sp>
        <p:nvSpPr>
          <p:cNvPr id="8" name="Not Equal 7"/>
          <p:cNvSpPr/>
          <p:nvPr/>
        </p:nvSpPr>
        <p:spPr>
          <a:xfrm>
            <a:off x="5943600" y="2819400"/>
            <a:ext cx="1143000" cy="457200"/>
          </a:xfrm>
          <a:prstGeom prst="mathNot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014787"/>
            <a:ext cx="33528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44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846627"/>
            <a:ext cx="8375651" cy="524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26967" cy="4267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Events Received (TRAIN II)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Event Preprocessors (EPP)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Event Posters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              Event Repository         DW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4164189" y="2209800"/>
            <a:ext cx="533400" cy="609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212167" y="3276600"/>
            <a:ext cx="533400" cy="609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212167" y="4419600"/>
            <a:ext cx="533400" cy="609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297789" y="5105400"/>
            <a:ext cx="685800" cy="4953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Event reporting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Official record</a:t>
            </a:r>
          </a:p>
          <a:p>
            <a:r>
              <a:rPr lang="en-US" dirty="0" smtClean="0"/>
              <a:t>Protects interests</a:t>
            </a:r>
          </a:p>
          <a:p>
            <a:r>
              <a:rPr lang="en-US" dirty="0" smtClean="0"/>
              <a:t>Utilization</a:t>
            </a:r>
          </a:p>
          <a:p>
            <a:r>
              <a:rPr lang="en-US" dirty="0" smtClean="0"/>
              <a:t>Dependencies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3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Liability Continuity System (LCS)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3962401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Analyzes events &gt; 120 hours old</a:t>
            </a:r>
          </a:p>
          <a:p>
            <a:r>
              <a:rPr lang="en-US" dirty="0" smtClean="0"/>
              <a:t>LCS makes better (more accurate) decisions with more information</a:t>
            </a:r>
          </a:p>
          <a:p>
            <a:r>
              <a:rPr lang="en-US" dirty="0" smtClean="0"/>
              <a:t>Currently analyzing 10,000,000+ events per day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9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Special Car Order 90 (SCO90)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3962401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Analyzes events every 4 hours</a:t>
            </a:r>
          </a:p>
          <a:p>
            <a:r>
              <a:rPr lang="en-US" dirty="0" smtClean="0"/>
              <a:t>For eligible cars, updates Umler transportation codes based on car location</a:t>
            </a:r>
          </a:p>
          <a:p>
            <a:r>
              <a:rPr lang="en-US" dirty="0" smtClean="0"/>
              <a:t>Cars are routed more appropriately when more events are present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5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Damaged &amp; Defective Car Tracking (DDCT)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28800"/>
            <a:ext cx="8426967" cy="3962401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Sends events to the Event Repository in support of Car Hire Rules 7 &amp; 8</a:t>
            </a:r>
          </a:p>
          <a:p>
            <a:r>
              <a:rPr lang="en-US" dirty="0" smtClean="0"/>
              <a:t>LCS reacts to these events</a:t>
            </a:r>
          </a:p>
          <a:p>
            <a:r>
              <a:rPr lang="en-US" dirty="0" smtClean="0"/>
              <a:t>Recent enhancement to include and consider incident numbers (improves TRUK Hunting and multiple incident situations)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18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358</Words>
  <Application>Microsoft Office PowerPoint</Application>
  <PresentationFormat>On-screen Show (4:3)</PresentationFormat>
  <Paragraphs>104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Helvetica</vt:lpstr>
      <vt:lpstr>Helvetica Light</vt:lpstr>
      <vt:lpstr>1_Office Theme</vt:lpstr>
      <vt:lpstr>Event Repository Reporting</vt:lpstr>
      <vt:lpstr>PowerPoint Presentation</vt:lpstr>
      <vt:lpstr>Idaho? </vt:lpstr>
      <vt:lpstr>Event Reporting History</vt:lpstr>
      <vt:lpstr>Lifecycle</vt:lpstr>
      <vt:lpstr>Why is Event reporting important?</vt:lpstr>
      <vt:lpstr>Liability Continuity System (LCS)</vt:lpstr>
      <vt:lpstr>Special Car Order 90 (SCO90)</vt:lpstr>
      <vt:lpstr>Damaged &amp; Defective Car Tracking (DDCT)</vt:lpstr>
      <vt:lpstr>Car Service Database (CSDB)</vt:lpstr>
      <vt:lpstr>PowerPoint Presentation</vt:lpstr>
      <vt:lpstr>Call Jim Pinson! Jim.Pinson@Railinc.com SSN 456-98-12XX Twitter @BigBadJim80 (919) 651 - 5047</vt:lpstr>
      <vt:lpstr>PowerPoint Presentation</vt:lpstr>
      <vt:lpstr>Call Mark Hawkins Mark.Hawkins@Railinc.com (919) 651 - 5076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2016-05-12T18:35:58Z</dcterms:modified>
</cp:coreProperties>
</file>