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7" r:id="rId6"/>
    <p:sldId id="258" r:id="rId7"/>
    <p:sldId id="259" r:id="rId8"/>
    <p:sldId id="260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96" r:id="rId17"/>
    <p:sldId id="297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enderfer, Mark" initials="AM" lastIdx="3" clrIdx="0">
    <p:extLst>
      <p:ext uri="{19B8F6BF-5375-455C-9EA6-DF929625EA0E}">
        <p15:presenceInfo xmlns:p15="http://schemas.microsoft.com/office/powerpoint/2012/main" userId="S-1-5-21-1643391981-149702606-1648912389-109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Railinc1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railinc" TargetMode="External"/><Relationship Id="rId5" Type="http://schemas.openxmlformats.org/officeDocument/2006/relationships/image" Target="../media/image5.jpg"/><Relationship Id="rId10" Type="http://schemas.openxmlformats.org/officeDocument/2006/relationships/image" Target="../media/image8.tiff"/><Relationship Id="rId4" Type="http://schemas.openxmlformats.org/officeDocument/2006/relationships/hyperlink" Target="http://www.linkedin.com/company/railinc" TargetMode="External"/><Relationship Id="rId9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6325" y="1127131"/>
            <a:ext cx="6669437" cy="2553313"/>
          </a:xfrm>
        </p:spPr>
        <p:txBody>
          <a:bodyPr anchor="b"/>
          <a:lstStyle>
            <a:lvl1pPr algn="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6325" y="3943915"/>
            <a:ext cx="6669437" cy="97639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68" y="421131"/>
            <a:ext cx="2806994" cy="48902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758362" y="538640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7FAE5A5-5864-47BF-96EC-4DBBA9D9A9B1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29662" y="6253085"/>
            <a:ext cx="3086100" cy="365125"/>
          </a:xfrm>
        </p:spPr>
        <p:txBody>
          <a:bodyPr/>
          <a:lstStyle>
            <a:lvl1pPr algn="r">
              <a:defRPr>
                <a:solidFill>
                  <a:schemeClr val="bg1">
                    <a:alpha val="49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838647" y="5257349"/>
            <a:ext cx="2977116" cy="0"/>
          </a:xfrm>
          <a:prstGeom prst="line">
            <a:avLst/>
          </a:prstGeom>
          <a:ln w="50800">
            <a:solidFill>
              <a:srgbClr val="C41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05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242855"/>
            <a:ext cx="12192000" cy="1615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6325" y="620510"/>
            <a:ext cx="6669437" cy="2553313"/>
          </a:xfrm>
        </p:spPr>
        <p:txBody>
          <a:bodyPr anchor="b"/>
          <a:lstStyle>
            <a:lvl1pPr algn="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6325" y="3437294"/>
            <a:ext cx="6669437" cy="97639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314" y="5584039"/>
            <a:ext cx="1958396" cy="34118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400708" y="6238069"/>
            <a:ext cx="4482786" cy="375546"/>
            <a:chOff x="4146898" y="6238069"/>
            <a:chExt cx="4482786" cy="375546"/>
          </a:xfrm>
        </p:grpSpPr>
        <p:pic>
          <p:nvPicPr>
            <p:cNvPr id="18" name="Picture 17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536" y="6240590"/>
              <a:ext cx="352409" cy="370956"/>
            </a:xfrm>
            <a:prstGeom prst="rect">
              <a:avLst/>
            </a:prstGeom>
          </p:spPr>
        </p:pic>
        <p:pic>
          <p:nvPicPr>
            <p:cNvPr id="19" name="Picture 18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898" y="6238069"/>
              <a:ext cx="352409" cy="370956"/>
            </a:xfrm>
            <a:prstGeom prst="rect">
              <a:avLst/>
            </a:prstGeom>
          </p:spPr>
        </p:pic>
        <p:pic>
          <p:nvPicPr>
            <p:cNvPr id="25" name="Picture 24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387" y="6242659"/>
              <a:ext cx="352409" cy="370956"/>
            </a:xfrm>
            <a:prstGeom prst="rect">
              <a:avLst/>
            </a:prstGeom>
          </p:spPr>
        </p:pic>
        <p:sp>
          <p:nvSpPr>
            <p:cNvPr id="26" name="Footer Placeholder 4"/>
            <p:cNvSpPr txBox="1">
              <a:spLocks/>
            </p:cNvSpPr>
            <p:nvPr userDrawn="1"/>
          </p:nvSpPr>
          <p:spPr>
            <a:xfrm>
              <a:off x="4507664" y="6266407"/>
              <a:ext cx="750574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0" i="0" kern="12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@Railinc</a:t>
              </a:r>
              <a:endParaRPr lang="en-US" sz="1000" b="0" dirty="0"/>
            </a:p>
          </p:txBody>
        </p:sp>
        <p:sp>
          <p:nvSpPr>
            <p:cNvPr id="27" name="Footer Placeholder 4"/>
            <p:cNvSpPr txBox="1">
              <a:spLocks/>
            </p:cNvSpPr>
            <p:nvPr userDrawn="1"/>
          </p:nvSpPr>
          <p:spPr>
            <a:xfrm>
              <a:off x="5623650" y="6266407"/>
              <a:ext cx="750574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0" i="0" kern="1200" dirty="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/</a:t>
              </a:r>
              <a:r>
                <a:rPr lang="en-US" sz="1000" b="0" i="0" kern="1200" dirty="0" err="1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railinc</a:t>
              </a:r>
              <a:endParaRPr lang="en-US" sz="1000" b="0" dirty="0"/>
            </a:p>
          </p:txBody>
        </p:sp>
        <p:sp>
          <p:nvSpPr>
            <p:cNvPr id="28" name="Footer Placeholder 4"/>
            <p:cNvSpPr txBox="1">
              <a:spLocks/>
            </p:cNvSpPr>
            <p:nvPr userDrawn="1"/>
          </p:nvSpPr>
          <p:spPr>
            <a:xfrm>
              <a:off x="6592236" y="6266407"/>
              <a:ext cx="586726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0" i="0" kern="12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/railinc1</a:t>
              </a:r>
              <a:endParaRPr lang="en-US" sz="1000" b="0" dirty="0"/>
            </a:p>
          </p:txBody>
        </p: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7222494" y="6238069"/>
              <a:ext cx="356616" cy="375385"/>
            </a:xfrm>
            <a:prstGeom prst="rect">
              <a:avLst/>
            </a:prstGeom>
          </p:spPr>
        </p:pic>
        <p:sp>
          <p:nvSpPr>
            <p:cNvPr id="30" name="Footer Placeholder 4"/>
            <p:cNvSpPr txBox="1">
              <a:spLocks/>
            </p:cNvSpPr>
            <p:nvPr userDrawn="1"/>
          </p:nvSpPr>
          <p:spPr>
            <a:xfrm>
              <a:off x="7568158" y="6266407"/>
              <a:ext cx="1061526" cy="299827"/>
            </a:xfrm>
            <a:prstGeom prst="rect">
              <a:avLst/>
            </a:prstGeom>
          </p:spPr>
          <p:txBody>
            <a:bodyPr vert="horz" lIns="0" tIns="0" r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800" kern="12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0" i="0" kern="1200">
                  <a:solidFill>
                    <a:schemeClr val="bg1"/>
                  </a:solidFill>
                  <a:effectLst/>
                  <a:latin typeface="Arial" charset="0"/>
                  <a:ea typeface="Arial" charset="0"/>
                  <a:cs typeface="Arial" charset="0"/>
                </a:rPr>
                <a:t> www.railinc.com</a:t>
              </a:r>
              <a:endParaRPr lang="en-US" sz="1000" b="0" dirty="0"/>
            </a:p>
          </p:txBody>
        </p:sp>
      </p:grp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188" y="637063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0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8" y="821413"/>
            <a:ext cx="1939654" cy="337918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7188" y="265113"/>
            <a:ext cx="9344752" cy="10367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357187" y="1456841"/>
            <a:ext cx="11458575" cy="478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6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357187" y="356261"/>
            <a:ext cx="11458575" cy="5887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This slide is for large charts or graphics that will not fit on the standard branded slide. Please use Arial font for any text and for all text within charts/graphics.</a:t>
            </a:r>
          </a:p>
        </p:txBody>
      </p:sp>
    </p:spTree>
    <p:extLst>
      <p:ext uri="{BB962C8B-B14F-4D97-AF65-F5344CB8AC3E}">
        <p14:creationId xmlns:p14="http://schemas.microsoft.com/office/powerpoint/2010/main" val="122463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126" y="950321"/>
            <a:ext cx="5070636" cy="2852737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5126" y="3830046"/>
            <a:ext cx="5070636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70" y="5605924"/>
            <a:ext cx="2806992" cy="4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3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65113"/>
            <a:ext cx="9360250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88" y="1456266"/>
            <a:ext cx="5662612" cy="47376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56266"/>
            <a:ext cx="5643562" cy="47376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8" y="821413"/>
            <a:ext cx="1939654" cy="3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0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8" y="1500188"/>
            <a:ext cx="56403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88" y="2324100"/>
            <a:ext cx="5640387" cy="3865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00188"/>
            <a:ext cx="56435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24100"/>
            <a:ext cx="5643562" cy="3865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8" y="821413"/>
            <a:ext cx="1939654" cy="33791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88" y="265113"/>
            <a:ext cx="9360250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74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7" y="265113"/>
            <a:ext cx="9313755" cy="1036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08" y="821413"/>
            <a:ext cx="1939654" cy="3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2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D888B-8F83-42A0-B72C-E62805B7F1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57187" y="356261"/>
            <a:ext cx="11458575" cy="5887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This slide is for large charts or graphics that will not fit on the standard branded slide. Please use Arial font for any text and for all text within charts/graphics.</a:t>
            </a:r>
          </a:p>
        </p:txBody>
      </p:sp>
    </p:spTree>
    <p:extLst>
      <p:ext uri="{BB962C8B-B14F-4D97-AF65-F5344CB8AC3E}">
        <p14:creationId xmlns:p14="http://schemas.microsoft.com/office/powerpoint/2010/main" val="120374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87" y="265113"/>
            <a:ext cx="8715375" cy="103674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87" y="1456841"/>
            <a:ext cx="11458575" cy="4786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188" y="63706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2562" y="6370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FD888B-8F83-42A0-B72C-E62805B7F1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2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C41230"/>
          </a:solidFill>
          <a:latin typeface="Arial" charset="0"/>
          <a:ea typeface="Arial" charset="0"/>
          <a:cs typeface="Arial" charset="0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tabLst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35000" indent="-1778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552575" indent="-1809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05013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C6664-A1C3-4B8A-B3CF-055989E25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3450" y="1127131"/>
            <a:ext cx="7072313" cy="2553313"/>
          </a:xfrm>
        </p:spPr>
        <p:txBody>
          <a:bodyPr/>
          <a:lstStyle/>
          <a:p>
            <a:r>
              <a:rPr lang="en-US" dirty="0"/>
              <a:t>End of Train (EOT)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91DD62-48FA-480E-806C-E38B56D0134C}"/>
              </a:ext>
            </a:extLst>
          </p:cNvPr>
          <p:cNvSpPr txBox="1"/>
          <p:nvPr/>
        </p:nvSpPr>
        <p:spPr>
          <a:xfrm>
            <a:off x="7671816" y="5477256"/>
            <a:ext cx="414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Created for May 9, 2019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BC767421-228C-4A45-B5F1-3EC60A63C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4987" y="3943918"/>
            <a:ext cx="6667702" cy="97639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28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AC52C-4A82-4417-A1A0-B796FF0F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AHSC EOT Utilization &amp; Management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253336-8F28-4F3C-99C6-71C46B871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Foreign Asset Visibility: </a:t>
            </a:r>
          </a:p>
          <a:p>
            <a:pPr lvl="1"/>
            <a:r>
              <a:rPr lang="en-US" dirty="0"/>
              <a:t>Standardize foreign EOT device location and status messaging. </a:t>
            </a:r>
          </a:p>
          <a:p>
            <a:pPr lvl="1"/>
            <a:r>
              <a:rPr lang="en-US" dirty="0"/>
              <a:t>Ingest, persist, and share foreign EOT device location (AEI, Event, and GPS) and status data with interested and authorized parties via the new user interface.</a:t>
            </a:r>
          </a:p>
          <a:p>
            <a:pPr lvl="1"/>
            <a:r>
              <a:rPr lang="en-US" dirty="0"/>
              <a:t>Present the last location of all authorized EOT devices on a Railroad GIS map (AEI, Event, and GPS) with cartography (status, voltage, battery percent, brake pipe pressure, and high visibility marker).</a:t>
            </a:r>
          </a:p>
        </p:txBody>
      </p:sp>
    </p:spTree>
    <p:extLst>
      <p:ext uri="{BB962C8B-B14F-4D97-AF65-F5344CB8AC3E}">
        <p14:creationId xmlns:p14="http://schemas.microsoft.com/office/powerpoint/2010/main" val="365680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F5458-AB51-449A-9841-EC72477B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950321"/>
            <a:ext cx="6338887" cy="2852737"/>
          </a:xfrm>
        </p:spPr>
        <p:txBody>
          <a:bodyPr/>
          <a:lstStyle/>
          <a:p>
            <a:r>
              <a:rPr lang="en-US" dirty="0"/>
              <a:t>What’s on the horizon?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411332-34A3-4A42-9F1F-3D89C530B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7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4A1119-6492-42A2-91F6-BE7CABB7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EOT Phase 2 Part 2: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56DA17-4161-440D-97B4-827751235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Project Themes Approved for 2020</a:t>
            </a:r>
          </a:p>
          <a:p>
            <a:pPr lvl="1"/>
            <a:r>
              <a:rPr lang="en-US" sz="2800" dirty="0"/>
              <a:t>Create EOT specific reports, files or user interfaces to help with the management of EOTs throughout the network</a:t>
            </a:r>
          </a:p>
          <a:p>
            <a:pPr lvl="1"/>
            <a:r>
              <a:rPr lang="en-US" sz="2800" dirty="0"/>
              <a:t>Create EOT settlement reports, for example </a:t>
            </a:r>
          </a:p>
          <a:p>
            <a:pPr lvl="2"/>
            <a:r>
              <a:rPr lang="en-US" sz="2400" dirty="0"/>
              <a:t>EOT Payable Reports, Participant and Non-Participant</a:t>
            </a:r>
          </a:p>
          <a:p>
            <a:pPr lvl="2"/>
            <a:r>
              <a:rPr lang="en-US" sz="2400" dirty="0"/>
              <a:t>EOT Receivable Reports, Participant and Non-Participant</a:t>
            </a:r>
          </a:p>
          <a:p>
            <a:pPr lvl="2"/>
            <a:r>
              <a:rPr lang="en-US" sz="2400" dirty="0"/>
              <a:t>EOT Net Reports, Participant </a:t>
            </a:r>
          </a:p>
          <a:p>
            <a:r>
              <a:rPr lang="en-US" sz="3200" dirty="0"/>
              <a:t>Proposed for 2020 Project Consideration</a:t>
            </a:r>
          </a:p>
          <a:p>
            <a:pPr lvl="1"/>
            <a:r>
              <a:rPr lang="en-US" sz="2800" dirty="0"/>
              <a:t>Send EOT settlement records to RCH for distribution </a:t>
            </a:r>
          </a:p>
        </p:txBody>
      </p:sp>
    </p:spTree>
    <p:extLst>
      <p:ext uri="{BB962C8B-B14F-4D97-AF65-F5344CB8AC3E}">
        <p14:creationId xmlns:p14="http://schemas.microsoft.com/office/powerpoint/2010/main" val="270746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4A1119-6492-42A2-91F6-BE7CABB7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65113"/>
            <a:ext cx="9533432" cy="682843"/>
          </a:xfrm>
        </p:spPr>
        <p:txBody>
          <a:bodyPr>
            <a:normAutofit/>
          </a:bodyPr>
          <a:lstStyle/>
          <a:p>
            <a:r>
              <a:rPr lang="en-US" sz="2800" dirty="0"/>
              <a:t>AHSC EOT Utilization &amp; Management Phase 2: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56DA17-4161-440D-97B4-827751235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Proposed for 2020 Project Considerations</a:t>
            </a:r>
          </a:p>
          <a:p>
            <a:pPr lvl="1"/>
            <a:r>
              <a:rPr lang="en-US" sz="2800" dirty="0"/>
              <a:t>A single EOT device breadcrumb trail (AEI, Event, and GPS) on a Railroad GIS map in 90 day increments with cartography (status, voltage, battery percent, brake pipe pressure, and high visibility marker) for location.</a:t>
            </a:r>
          </a:p>
          <a:p>
            <a:pPr lvl="1"/>
            <a:r>
              <a:rPr lang="en-US" sz="2800" dirty="0"/>
              <a:t>Launch breadcrumb trail from EOT Self Service app</a:t>
            </a:r>
          </a:p>
          <a:p>
            <a:pPr lvl="1"/>
            <a:r>
              <a:rPr lang="en-US" sz="2800" dirty="0"/>
              <a:t>Asset Management metrics</a:t>
            </a:r>
          </a:p>
          <a:p>
            <a:pPr lvl="1"/>
            <a:r>
              <a:rPr lang="en-US" sz="2800" dirty="0"/>
              <a:t>NextGen wireless and hardware specifications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594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6309C-AC22-4AC3-8AC5-6603AA9E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C94F5C-C7A5-40A9-B329-D42D4D448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1928" y="3830046"/>
            <a:ext cx="5533834" cy="1500187"/>
          </a:xfrm>
        </p:spPr>
        <p:txBody>
          <a:bodyPr>
            <a:noAutofit/>
          </a:bodyPr>
          <a:lstStyle/>
          <a:p>
            <a:r>
              <a:rPr lang="en-US" sz="2200" dirty="0"/>
              <a:t>Contact Railinc’s Customer Success Team: </a:t>
            </a:r>
          </a:p>
          <a:p>
            <a:r>
              <a:rPr lang="en-US" sz="2200" dirty="0"/>
              <a:t>by Phone (877) RAILINC (1-877-724-5462)</a:t>
            </a:r>
          </a:p>
          <a:p>
            <a:r>
              <a:rPr lang="en-US" sz="2200" dirty="0"/>
              <a:t> or by email csc@railinc.com </a:t>
            </a:r>
          </a:p>
        </p:txBody>
      </p:sp>
    </p:spTree>
    <p:extLst>
      <p:ext uri="{BB962C8B-B14F-4D97-AF65-F5344CB8AC3E}">
        <p14:creationId xmlns:p14="http://schemas.microsoft.com/office/powerpoint/2010/main" val="1049028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5E8435-9EF1-4977-8CA9-C97D27629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145" y="620510"/>
            <a:ext cx="7234618" cy="2553313"/>
          </a:xfrm>
        </p:spPr>
        <p:txBody>
          <a:bodyPr>
            <a:normAutofit/>
          </a:bodyPr>
          <a:lstStyle/>
          <a:p>
            <a:r>
              <a:rPr lang="en-US" sz="4400" b="0" i="1" dirty="0"/>
              <a:t>Railinc Keeps You Moving.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65B6DE-B98C-4DF1-B54A-0D20CFF09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6325" y="3437294"/>
            <a:ext cx="6669437" cy="1171282"/>
          </a:xfrm>
        </p:spPr>
        <p:txBody>
          <a:bodyPr>
            <a:normAutofit/>
          </a:bodyPr>
          <a:lstStyle/>
          <a:p>
            <a:r>
              <a:rPr lang="en-US" sz="1800" b="1" dirty="0"/>
              <a:t>Doni Reece</a:t>
            </a:r>
          </a:p>
          <a:p>
            <a:r>
              <a:rPr lang="en-US" sz="1800" b="1" dirty="0"/>
              <a:t>Phone: 919-651-5049</a:t>
            </a:r>
          </a:p>
          <a:p>
            <a:r>
              <a:rPr lang="en-US" sz="1800" b="1" dirty="0"/>
              <a:t>Email: Doni.Reece@railinc.com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5106955-7C75-4FE7-96BF-7B35561F1490}"/>
              </a:ext>
            </a:extLst>
          </p:cNvPr>
          <p:cNvCxnSpPr/>
          <p:nvPr/>
        </p:nvCxnSpPr>
        <p:spPr>
          <a:xfrm flipH="1">
            <a:off x="8839421" y="3318346"/>
            <a:ext cx="2976341" cy="0"/>
          </a:xfrm>
          <a:prstGeom prst="line">
            <a:avLst/>
          </a:prstGeom>
          <a:ln w="50800">
            <a:solidFill>
              <a:srgbClr val="C41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16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1FA521-EFE9-4519-B9A5-43B0D8A0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DF0CA1-1537-4771-833C-C4A638595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Circular OT-18? </a:t>
            </a:r>
          </a:p>
          <a:p>
            <a:r>
              <a:rPr lang="en-US" dirty="0"/>
              <a:t>EOT Project Phase 1 (2017-2018)</a:t>
            </a:r>
          </a:p>
          <a:p>
            <a:r>
              <a:rPr lang="en-US" dirty="0"/>
              <a:t>EOT Project Phase 2 (2019)</a:t>
            </a:r>
          </a:p>
          <a:p>
            <a:r>
              <a:rPr lang="en-US" dirty="0"/>
              <a:t>What’s on the horizon?  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4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F5458-AB51-449A-9841-EC72477B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975" y="950321"/>
            <a:ext cx="5538787" cy="2852737"/>
          </a:xfrm>
        </p:spPr>
        <p:txBody>
          <a:bodyPr/>
          <a:lstStyle/>
          <a:p>
            <a:r>
              <a:rPr lang="en-US" dirty="0"/>
              <a:t>What is Circular OT-18?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411332-34A3-4A42-9F1F-3D89C530B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1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F2285-F410-46C1-AAED-FA141CFE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265112"/>
            <a:ext cx="9344752" cy="1277937"/>
          </a:xfrm>
        </p:spPr>
        <p:txBody>
          <a:bodyPr>
            <a:normAutofit/>
          </a:bodyPr>
          <a:lstStyle/>
          <a:p>
            <a:r>
              <a:rPr lang="en-US" dirty="0"/>
              <a:t>AAR Circular OT-18: Operating Practices For Control of End of Train (E-O-T)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3E49AB-7F23-46C2-A847-874475CA5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800225"/>
            <a:ext cx="11458575" cy="4443413"/>
          </a:xfrm>
        </p:spPr>
        <p:txBody>
          <a:bodyPr>
            <a:normAutofit/>
          </a:bodyPr>
          <a:lstStyle/>
          <a:p>
            <a:r>
              <a:rPr lang="en-US" dirty="0"/>
              <a:t>Contains the Code of accounting rules for End-Of-Train (EOT) Telemetry Devices.  </a:t>
            </a:r>
          </a:p>
          <a:p>
            <a:pPr lvl="1"/>
            <a:r>
              <a:rPr lang="en-US" dirty="0"/>
              <a:t>EOT’s must be registered in Umler</a:t>
            </a:r>
          </a:p>
          <a:p>
            <a:pPr lvl="1"/>
            <a:r>
              <a:rPr lang="en-US" dirty="0"/>
              <a:t>Rates are a daily rate</a:t>
            </a:r>
          </a:p>
          <a:p>
            <a:pPr lvl="2"/>
            <a:r>
              <a:rPr lang="en-US" dirty="0"/>
              <a:t>First 1-15 days of possession are applied a rate of $15 per day</a:t>
            </a:r>
          </a:p>
          <a:p>
            <a:pPr lvl="2"/>
            <a:r>
              <a:rPr lang="en-US" dirty="0"/>
              <a:t>Each day after 15 days is applied a rate of $50 a day</a:t>
            </a:r>
          </a:p>
          <a:p>
            <a:r>
              <a:rPr lang="en-US" dirty="0"/>
              <a:t>Subscribers applicable to OT-18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C2CE7EE2-7A6C-43FA-82E1-E4D97F6B7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40769"/>
              </p:ext>
            </p:extLst>
          </p:nvPr>
        </p:nvGraphicFramePr>
        <p:xfrm>
          <a:off x="1123950" y="4876799"/>
          <a:ext cx="9839325" cy="1716085"/>
        </p:xfrm>
        <a:graphic>
          <a:graphicData uri="http://schemas.openxmlformats.org/drawingml/2006/table">
            <a:tbl>
              <a:tblPr/>
              <a:tblGrid>
                <a:gridCol w="4371885">
                  <a:extLst>
                    <a:ext uri="{9D8B030D-6E8A-4147-A177-3AD203B41FA5}">
                      <a16:colId xmlns:a16="http://schemas.microsoft.com/office/drawing/2014/main" xmlns="" val="1211928919"/>
                    </a:ext>
                  </a:extLst>
                </a:gridCol>
                <a:gridCol w="5467440">
                  <a:extLst>
                    <a:ext uri="{9D8B030D-6E8A-4147-A177-3AD203B41FA5}">
                      <a16:colId xmlns:a16="http://schemas.microsoft.com/office/drawing/2014/main" xmlns="" val="3403179260"/>
                    </a:ext>
                  </a:extLst>
                </a:gridCol>
              </a:tblGrid>
              <a:tr h="34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BNSF Railway Company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Kansas City Southern de Mexico, S. de R.L. de C.V.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1071885"/>
                  </a:ext>
                </a:extLst>
              </a:tr>
              <a:tr h="34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Canadian National Railway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Kansas City Southern Railway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4207826"/>
                  </a:ext>
                </a:extLst>
              </a:tr>
              <a:tr h="34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Canadian Pacific Railway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Norfolk Southern Railroad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4039334"/>
                  </a:ext>
                </a:extLst>
              </a:tr>
              <a:tr h="341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CSX Transportation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Union Pacific Railroad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6103970"/>
                  </a:ext>
                </a:extLst>
              </a:tr>
              <a:tr h="3504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Ferrocarril Mexicano S. A. de C. V.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6588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09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F5458-AB51-449A-9841-EC72477B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950321"/>
            <a:ext cx="6338887" cy="2852737"/>
          </a:xfrm>
        </p:spPr>
        <p:txBody>
          <a:bodyPr/>
          <a:lstStyle/>
          <a:p>
            <a:r>
              <a:rPr lang="en-US" dirty="0"/>
              <a:t>EOT Project Phase 1 </a:t>
            </a:r>
            <a:br>
              <a:rPr lang="en-US" dirty="0"/>
            </a:br>
            <a:r>
              <a:rPr lang="en-US" dirty="0"/>
              <a:t>(2017-2018)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411332-34A3-4A42-9F1F-3D89C530B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6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F2285-F410-46C1-AAED-FA141CFE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EOT Phase 1: 2017-2018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3E49AB-7F23-46C2-A847-874475CA5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Updates to Circular OT-18:</a:t>
            </a:r>
          </a:p>
          <a:p>
            <a:pPr lvl="1"/>
            <a:r>
              <a:rPr lang="en-US" dirty="0"/>
              <a:t>Introduction of LCS decisions on movements to determine liability</a:t>
            </a:r>
          </a:p>
          <a:p>
            <a:pPr lvl="1"/>
            <a:r>
              <a:rPr lang="en-US" dirty="0"/>
              <a:t>New Event Types, Hand and Package delivery and receipts</a:t>
            </a:r>
          </a:p>
          <a:p>
            <a:pPr lvl="1"/>
            <a:r>
              <a:rPr lang="en-US" dirty="0"/>
              <a:t>Enhanced rules customized for EOT movements and determining liability</a:t>
            </a:r>
          </a:p>
          <a:p>
            <a:pPr lvl="1"/>
            <a:r>
              <a:rPr lang="en-US" dirty="0"/>
              <a:t>New Subscriber – KCS &amp; KCSM</a:t>
            </a:r>
          </a:p>
          <a:p>
            <a:r>
              <a:rPr lang="en-US" sz="2400" dirty="0"/>
              <a:t>Enhanced file format including rate and max out calculations</a:t>
            </a:r>
          </a:p>
          <a:p>
            <a:r>
              <a:rPr lang="en-US" sz="2400" dirty="0"/>
              <a:t>Introduction of two new files; </a:t>
            </a:r>
          </a:p>
          <a:p>
            <a:pPr lvl="1"/>
            <a:r>
              <a:rPr lang="en-US" dirty="0"/>
              <a:t>Daily Estimation File </a:t>
            </a:r>
          </a:p>
          <a:p>
            <a:pPr lvl="1"/>
            <a:r>
              <a:rPr lang="en-US" dirty="0"/>
              <a:t>Daily In-Transit File</a:t>
            </a:r>
          </a:p>
          <a:p>
            <a:r>
              <a:rPr lang="en-US" sz="2400" dirty="0"/>
              <a:t>Introduction of the new Hand Delivery and Receipt Interchanges and Package Delivery and Receipt Interchanges. </a:t>
            </a:r>
          </a:p>
        </p:txBody>
      </p:sp>
    </p:spTree>
    <p:extLst>
      <p:ext uri="{BB962C8B-B14F-4D97-AF65-F5344CB8AC3E}">
        <p14:creationId xmlns:p14="http://schemas.microsoft.com/office/powerpoint/2010/main" val="219632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F5458-AB51-449A-9841-EC72477B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950321"/>
            <a:ext cx="6338887" cy="2852737"/>
          </a:xfrm>
        </p:spPr>
        <p:txBody>
          <a:bodyPr/>
          <a:lstStyle/>
          <a:p>
            <a:r>
              <a:rPr lang="en-US" dirty="0"/>
              <a:t>EOT Project Phase 2 (2019)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411332-34A3-4A42-9F1F-3D89C530B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1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5AD36D-BB0E-42EC-A32C-C1172DA09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188" y="1500188"/>
            <a:ext cx="5640387" cy="681037"/>
          </a:xfrm>
        </p:spPr>
        <p:txBody>
          <a:bodyPr/>
          <a:lstStyle/>
          <a:p>
            <a:r>
              <a:rPr lang="en-US" dirty="0"/>
              <a:t>4 Project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3E49AB-7F23-46C2-A847-874475CA5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9075" y="2324099"/>
            <a:ext cx="4657725" cy="4451238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Create a new user interface for EOT research &amp; analysis</a:t>
            </a:r>
          </a:p>
          <a:p>
            <a:pPr lvl="1"/>
            <a:r>
              <a:rPr lang="en-US" dirty="0"/>
              <a:t>Home page dashboard for users to view high level details on their fleet.</a:t>
            </a:r>
          </a:p>
          <a:p>
            <a:pPr lvl="1"/>
            <a:r>
              <a:rPr lang="en-US" dirty="0"/>
              <a:t>Event search capability with tools to assist users research location and liability behaviors</a:t>
            </a:r>
          </a:p>
          <a:p>
            <a:pPr lvl="1"/>
            <a:r>
              <a:rPr lang="en-US" dirty="0"/>
              <a:t>Access to the EOT Liability File via the user interface with features that include filtering and sorting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F2285-F410-46C1-AAED-FA141CFE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EOT Phase 2: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E7DD48-86A5-49FB-B8BC-3EAD08DF1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50" y="2324098"/>
            <a:ext cx="7170675" cy="3429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938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4A1119-6492-42A2-91F6-BE7CABB7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EOT Phase 2: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56DA17-4161-440D-97B4-827751235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Themes Continued</a:t>
            </a:r>
          </a:p>
          <a:p>
            <a:pPr lvl="1"/>
            <a:r>
              <a:rPr lang="en-US" dirty="0"/>
              <a:t>Create EOT Exception UI capability</a:t>
            </a:r>
          </a:p>
          <a:p>
            <a:pPr lvl="2"/>
            <a:r>
              <a:rPr lang="en-US" dirty="0"/>
              <a:t>Create exceptions for EOT via the new online user interface where users can accept and reject exception requests.</a:t>
            </a:r>
          </a:p>
          <a:p>
            <a:pPr lvl="2"/>
            <a:r>
              <a:rPr lang="en-US" dirty="0"/>
              <a:t>Create adjustment records for accepted exceptions for view via the user interface. </a:t>
            </a:r>
          </a:p>
          <a:p>
            <a:pPr lvl="1"/>
            <a:r>
              <a:rPr lang="en-US" dirty="0"/>
              <a:t>Create ability for input of tracking information of EOT devices</a:t>
            </a:r>
          </a:p>
          <a:p>
            <a:pPr lvl="2"/>
            <a:r>
              <a:rPr lang="en-US" dirty="0"/>
              <a:t>Allow for input of tracking information that are shipped back to EOT owners using a courier service via the user interface and/or messaging. </a:t>
            </a:r>
          </a:p>
          <a:p>
            <a:pPr lvl="2"/>
            <a:r>
              <a:rPr lang="en-US" dirty="0"/>
              <a:t>Create an interface for users to view the tracking status of their EOT</a:t>
            </a:r>
          </a:p>
          <a:p>
            <a:pPr lvl="1"/>
            <a:r>
              <a:rPr lang="en-US" dirty="0"/>
              <a:t>Create ability to manage railroad relationships so EOT liability can be applied correctly</a:t>
            </a:r>
          </a:p>
          <a:p>
            <a:pPr lvl="2"/>
            <a:r>
              <a:rPr lang="en-US" dirty="0"/>
              <a:t>Introduce a relationship between subscribers and non-subscribers when an EOT is moving on an already identified non-subscriber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92282"/>
      </p:ext>
    </p:extLst>
  </p:cSld>
  <p:clrMapOvr>
    <a:masterClrMapping/>
  </p:clrMapOvr>
</p:sld>
</file>

<file path=ppt/theme/theme1.xml><?xml version="1.0" encoding="utf-8"?>
<a:theme xmlns:a="http://schemas.openxmlformats.org/drawingml/2006/main" name="RailIinc_Coporate_PPT-template_wide--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iIinc_Corporate_PPT-template" id="{CE9D2D4E-88AD-42AD-9132-5D03EC6F5460}" vid="{438D87C4-343D-4E90-AA9C-6DFC40D077A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32B4FEFCF67847A1974DAD0F55ED57" ma:contentTypeVersion="2" ma:contentTypeDescription="Create a new document." ma:contentTypeScope="" ma:versionID="a39ace4bc0bc5ff65f896ff7f2c837d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02B979-4C7B-4A60-BC6B-C0CBAFD0253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3B2743-3FE2-4C7E-B195-BBB4A6BCA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B4382A-235B-4ECB-974F-719F0D9EB4D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06A92DF-75B2-4C5E-975E-C32AFE7B46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719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RailIinc_Coporate_PPT-template_wide--FINAL</vt:lpstr>
      <vt:lpstr>End of Train (EOT)</vt:lpstr>
      <vt:lpstr>Today’s Agenda</vt:lpstr>
      <vt:lpstr>What is Circular OT-18? </vt:lpstr>
      <vt:lpstr>AAR Circular OT-18: Operating Practices For Control of End of Train (E-O-T) Devices</vt:lpstr>
      <vt:lpstr>EOT Project Phase 1  (2017-2018)</vt:lpstr>
      <vt:lpstr>EOT Phase 1: 2017-2018</vt:lpstr>
      <vt:lpstr>EOT Project Phase 2 (2019)</vt:lpstr>
      <vt:lpstr>EOT Phase 2: 2019</vt:lpstr>
      <vt:lpstr>EOT Phase 2: 2019</vt:lpstr>
      <vt:lpstr>AHSC EOT Utilization &amp; Management Project</vt:lpstr>
      <vt:lpstr>What’s on the horizon? </vt:lpstr>
      <vt:lpstr>EOT Phase 2 Part 2: 2020</vt:lpstr>
      <vt:lpstr>AHSC EOT Utilization &amp; Management Phase 2: 2020</vt:lpstr>
      <vt:lpstr>Questions?</vt:lpstr>
      <vt:lpstr>Railinc Keeps You Moving.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RAMP-ED</dc:title>
  <dc:creator>Reece, Donielle</dc:creator>
  <cp:lastModifiedBy>Hancock, Kelley-Jo</cp:lastModifiedBy>
  <cp:revision>35</cp:revision>
  <dcterms:created xsi:type="dcterms:W3CDTF">2019-04-24T18:41:34Z</dcterms:created>
  <dcterms:modified xsi:type="dcterms:W3CDTF">2019-05-06T23:31:21Z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0x010100FA32B4FEFCF67847A1974DAD0F55ED57</vt:lpwstr>
  </property>
</Properties>
</file>